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6" r:id="rId2"/>
    <p:sldId id="276" r:id="rId3"/>
    <p:sldId id="282" r:id="rId4"/>
    <p:sldId id="260" r:id="rId5"/>
    <p:sldId id="284" r:id="rId6"/>
    <p:sldId id="286" r:id="rId7"/>
    <p:sldId id="283" r:id="rId8"/>
    <p:sldId id="257" r:id="rId9"/>
    <p:sldId id="277" r:id="rId10"/>
    <p:sldId id="285" r:id="rId11"/>
    <p:sldId id="265" r:id="rId12"/>
    <p:sldId id="278" r:id="rId13"/>
    <p:sldId id="279" r:id="rId14"/>
    <p:sldId id="280" r:id="rId15"/>
    <p:sldId id="266" r:id="rId16"/>
    <p:sldId id="273" r:id="rId17"/>
    <p:sldId id="274" r:id="rId18"/>
    <p:sldId id="275" r:id="rId19"/>
    <p:sldId id="258" r:id="rId20"/>
    <p:sldId id="259" r:id="rId21"/>
    <p:sldId id="263" r:id="rId22"/>
    <p:sldId id="270" r:id="rId23"/>
    <p:sldId id="264" r:id="rId24"/>
    <p:sldId id="267" r:id="rId25"/>
    <p:sldId id="268" r:id="rId26"/>
    <p:sldId id="269" r:id="rId27"/>
    <p:sldId id="271" r:id="rId28"/>
    <p:sldId id="261" r:id="rId29"/>
    <p:sldId id="287" r:id="rId30"/>
    <p:sldId id="288" r:id="rId31"/>
    <p:sldId id="26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ECFE"/>
    <a:srgbClr val="F8E2FE"/>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6" d="100"/>
          <a:sy n="66" d="100"/>
        </p:scale>
        <p:origin x="-1506" y="-14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B21AC4F-F029-4D59-B65F-069AE21B10FA}" type="datetimeFigureOut">
              <a:rPr lang="en-GB" smtClean="0"/>
              <a:pPr/>
              <a:t>25/11/2011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8B5D0E-5731-4F8C-9ACF-E08BBACB4106}"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11/25/2011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11/25/2011</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Postcolonial Assumptions 1</a:t>
            </a:r>
            <a:endParaRPr lang="en-GB" dirty="0"/>
          </a:p>
        </p:txBody>
      </p:sp>
      <p:sp>
        <p:nvSpPr>
          <p:cNvPr id="3" name="Subtitle 2"/>
          <p:cNvSpPr>
            <a:spLocks noGrp="1"/>
          </p:cNvSpPr>
          <p:nvPr>
            <p:ph type="subTitle" idx="1"/>
          </p:nvPr>
        </p:nvSpPr>
        <p:spPr/>
        <p:txBody>
          <a:bodyPr/>
          <a:lstStyle/>
          <a:p>
            <a:r>
              <a:rPr lang="en-GB" dirty="0" err="1" smtClean="0"/>
              <a:t>Zadie</a:t>
            </a:r>
            <a:r>
              <a:rPr lang="en-GB" dirty="0" smtClean="0"/>
              <a:t> Smith’s </a:t>
            </a:r>
            <a:r>
              <a:rPr lang="en-GB" b="1" i="1" dirty="0" smtClean="0"/>
              <a:t>White Teeth</a:t>
            </a:r>
          </a:p>
          <a:p>
            <a:endParaRPr lang="en-GB" b="1" i="1" dirty="0" smtClean="0"/>
          </a:p>
          <a:p>
            <a:r>
              <a:rPr lang="en-GB" b="1" dirty="0" smtClean="0"/>
              <a:t>Louise Squire 2011</a:t>
            </a:r>
            <a:endParaRPr lang="en-GB"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ESSAYS / EXAMS</a:t>
            </a:r>
            <a:endParaRPr lang="en-GB" dirty="0"/>
          </a:p>
        </p:txBody>
      </p:sp>
      <p:sp>
        <p:nvSpPr>
          <p:cNvPr id="3" name="Content Placeholder 2"/>
          <p:cNvSpPr>
            <a:spLocks noGrp="1"/>
          </p:cNvSpPr>
          <p:nvPr>
            <p:ph idx="1"/>
          </p:nvPr>
        </p:nvSpPr>
        <p:spPr>
          <a:xfrm>
            <a:off x="457200" y="2057400"/>
            <a:ext cx="8229600" cy="4267200"/>
          </a:xfrm>
        </p:spPr>
        <p:txBody>
          <a:bodyPr/>
          <a:lstStyle/>
          <a:p>
            <a:r>
              <a:rPr lang="en-GB" dirty="0" smtClean="0"/>
              <a:t>Essays – due 16</a:t>
            </a:r>
            <a:r>
              <a:rPr lang="en-GB" baseline="30000" dirty="0" smtClean="0"/>
              <a:t>th</a:t>
            </a:r>
            <a:r>
              <a:rPr lang="en-GB" dirty="0" smtClean="0"/>
              <a:t> December</a:t>
            </a:r>
          </a:p>
          <a:p>
            <a:r>
              <a:rPr lang="en-GB" dirty="0" smtClean="0"/>
              <a:t>Exam – early January = timed essay, questions provided before the end of term. </a:t>
            </a:r>
          </a:p>
          <a:p>
            <a:r>
              <a:rPr lang="en-GB" dirty="0" smtClean="0"/>
              <a:t>The first half of course content relates more to essay questions, and the second half more to exam questions</a:t>
            </a:r>
          </a:p>
          <a:p>
            <a:r>
              <a:rPr lang="en-GB" dirty="0" smtClean="0"/>
              <a:t>However</a:t>
            </a:r>
          </a:p>
          <a:p>
            <a:pPr lvl="1"/>
            <a:r>
              <a:rPr lang="en-GB" dirty="0" smtClean="0"/>
              <a:t>You are not </a:t>
            </a:r>
            <a:r>
              <a:rPr lang="en-GB" i="1" dirty="0" smtClean="0"/>
              <a:t>restricted</a:t>
            </a:r>
            <a:r>
              <a:rPr lang="en-GB" dirty="0" smtClean="0"/>
              <a:t> to any division here and may use ANY two or more essential texts for essays / exams</a:t>
            </a:r>
          </a:p>
          <a:p>
            <a:r>
              <a:rPr lang="en-GB" dirty="0" smtClean="0"/>
              <a:t>What is expected of you - </a:t>
            </a:r>
          </a:p>
          <a:p>
            <a:pPr lvl="2">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 </a:t>
            </a:r>
            <a:endParaRPr lang="en-GB" dirty="0"/>
          </a:p>
        </p:txBody>
      </p:sp>
      <p:sp>
        <p:nvSpPr>
          <p:cNvPr id="3" name="Content Placeholder 2"/>
          <p:cNvSpPr>
            <a:spLocks noGrp="1"/>
          </p:cNvSpPr>
          <p:nvPr>
            <p:ph idx="1"/>
          </p:nvPr>
        </p:nvSpPr>
        <p:spPr>
          <a:xfrm>
            <a:off x="609600" y="2514600"/>
            <a:ext cx="7848600" cy="2895600"/>
          </a:xfrm>
          <a:solidFill>
            <a:srgbClr val="FAECFE"/>
          </a:solidFill>
        </p:spPr>
        <p:txBody>
          <a:bodyPr>
            <a:normAutofit lnSpcReduction="10000"/>
          </a:bodyPr>
          <a:lstStyle/>
          <a:p>
            <a:pPr algn="ctr">
              <a:buNone/>
            </a:pPr>
            <a:endParaRPr lang="en-GB" sz="2400" dirty="0" smtClean="0"/>
          </a:p>
          <a:p>
            <a:pPr algn="ctr">
              <a:buNone/>
            </a:pPr>
            <a:r>
              <a:rPr lang="en-GB" sz="2800" dirty="0" smtClean="0"/>
              <a:t>What are our (contemporary) ideas /</a:t>
            </a:r>
          </a:p>
          <a:p>
            <a:pPr algn="ctr">
              <a:buNone/>
            </a:pPr>
            <a:r>
              <a:rPr lang="en-GB" sz="2800" dirty="0" smtClean="0"/>
              <a:t> experiences / memories with regard to </a:t>
            </a:r>
          </a:p>
          <a:p>
            <a:pPr algn="ctr">
              <a:buNone/>
            </a:pPr>
            <a:r>
              <a:rPr lang="en-GB" sz="2800" dirty="0" smtClean="0"/>
              <a:t>the history of imperial power and </a:t>
            </a:r>
          </a:p>
          <a:p>
            <a:pPr algn="ctr">
              <a:buNone/>
            </a:pPr>
            <a:r>
              <a:rPr lang="en-GB" sz="2800" dirty="0" smtClean="0"/>
              <a:t>the process of its dismantling? </a:t>
            </a:r>
          </a:p>
          <a:p>
            <a:pPr algn="ctr">
              <a:buNone/>
            </a:pPr>
            <a:r>
              <a:rPr lang="en-GB" sz="2800" dirty="0" smtClean="0"/>
              <a:t> </a:t>
            </a:r>
          </a:p>
          <a:p>
            <a:pPr algn="ctr">
              <a:buNone/>
            </a:pPr>
            <a:endParaRPr lang="en-GB"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noGrp="1"/>
          </p:cNvSpPr>
          <p:nvPr>
            <p:ph type="title"/>
          </p:nvPr>
        </p:nvSpPr>
        <p:spPr>
          <a:xfrm>
            <a:off x="457200" y="838200"/>
            <a:ext cx="8229600" cy="1143000"/>
          </a:xfrm>
          <a:prstGeom prst="rect">
            <a:avLst/>
          </a:prstGeom>
          <a:solidFill>
            <a:schemeClr val="accent6">
              <a:lumMod val="60000"/>
              <a:lumOff val="40000"/>
            </a:schemeClr>
          </a:solidFill>
        </p:spPr>
        <p:txBody>
          <a:bodyPr vert="horz" lIns="108000" tIns="36000" rIns="36000" bIns="36000" anchor="b">
            <a:normAutofit fontScale="97500"/>
          </a:bodyPr>
          <a:lstStyle/>
          <a:p>
            <a:pPr lvl="0" algn="ctr">
              <a:spcBef>
                <a:spcPct val="0"/>
              </a:spcBef>
            </a:pPr>
            <a:r>
              <a:rPr kumimoji="0" lang="en-GB" sz="3700" b="0" i="0" u="none" strike="noStrike" kern="1200" cap="none" spc="0" normalizeH="0" baseline="0" noProof="0" dirty="0" smtClean="0">
                <a:ln>
                  <a:noFill/>
                </a:ln>
                <a:solidFill>
                  <a:schemeClr val="tx1"/>
                </a:solidFill>
                <a:effectLst/>
                <a:uLnTx/>
                <a:uFillTx/>
                <a:latin typeface="+mj-lt"/>
                <a:ea typeface="+mj-ea"/>
                <a:cs typeface="+mj-cs"/>
              </a:rPr>
              <a:t>‘Can the Subaltern</a:t>
            </a:r>
            <a:r>
              <a:rPr kumimoji="0" lang="en-GB" sz="3700" b="0" i="0" u="none" strike="noStrike" kern="1200" cap="none" spc="0" normalizeH="0" noProof="0" dirty="0" smtClean="0">
                <a:ln>
                  <a:noFill/>
                </a:ln>
                <a:solidFill>
                  <a:schemeClr val="tx1"/>
                </a:solidFill>
                <a:effectLst/>
                <a:uLnTx/>
                <a:uFillTx/>
                <a:latin typeface="+mj-lt"/>
                <a:ea typeface="+mj-ea"/>
                <a:cs typeface="+mj-cs"/>
              </a:rPr>
              <a:t> Speak?’</a:t>
            </a:r>
            <a:r>
              <a:rPr kumimoji="0" lang="en-GB" sz="2800" b="0" i="0" u="none" strike="noStrike" kern="1200" cap="none" spc="0" normalizeH="0" baseline="0" noProof="0" dirty="0" smtClean="0">
                <a:ln>
                  <a:noFill/>
                </a:ln>
                <a:solidFill>
                  <a:schemeClr val="tx2"/>
                </a:solidFill>
                <a:effectLst/>
                <a:uLnTx/>
                <a:uFillTx/>
                <a:latin typeface="+mj-lt"/>
                <a:ea typeface="+mj-ea"/>
                <a:cs typeface="+mj-cs"/>
              </a:rPr>
              <a:t/>
            </a:r>
            <a:br>
              <a:rPr kumimoji="0" lang="en-GB" sz="2800" b="0" i="0" u="none" strike="noStrike" kern="1200" cap="none" spc="0" normalizeH="0" baseline="0" noProof="0" dirty="0" smtClean="0">
                <a:ln>
                  <a:noFill/>
                </a:ln>
                <a:solidFill>
                  <a:schemeClr val="tx2"/>
                </a:solidFill>
                <a:effectLst/>
                <a:uLnTx/>
                <a:uFillTx/>
                <a:latin typeface="+mj-lt"/>
                <a:ea typeface="+mj-ea"/>
                <a:cs typeface="+mj-cs"/>
              </a:rPr>
            </a:br>
            <a:r>
              <a:rPr kumimoji="0" lang="en-GB" sz="2800" b="0" i="0" u="none" strike="noStrike" kern="1200" cap="none" spc="0" normalizeH="0" baseline="0" noProof="0" dirty="0" smtClean="0">
                <a:ln>
                  <a:noFill/>
                </a:ln>
                <a:solidFill>
                  <a:schemeClr val="tx2"/>
                </a:solidFill>
                <a:effectLst/>
                <a:uLnTx/>
                <a:uFillTx/>
                <a:latin typeface="+mj-lt"/>
                <a:ea typeface="+mj-ea"/>
                <a:cs typeface="+mj-cs"/>
              </a:rPr>
              <a:t>		</a:t>
            </a:r>
            <a:r>
              <a:rPr kumimoji="0" lang="en-GB" sz="2200" b="0" i="0" u="none" strike="noStrike" kern="1200" cap="none" spc="0" normalizeH="0" baseline="0" noProof="0" dirty="0" smtClean="0">
                <a:ln>
                  <a:noFill/>
                </a:ln>
                <a:solidFill>
                  <a:schemeClr val="tx1"/>
                </a:solidFill>
                <a:effectLst/>
                <a:uLnTx/>
                <a:uFillTx/>
                <a:latin typeface="+mj-lt"/>
                <a:ea typeface="+mj-ea"/>
                <a:cs typeface="+mj-cs"/>
              </a:rPr>
              <a:t>(</a:t>
            </a:r>
            <a:r>
              <a:rPr lang="en-GB" sz="2400" dirty="0" smtClean="0">
                <a:solidFill>
                  <a:schemeClr val="tx1"/>
                </a:solidFill>
              </a:rPr>
              <a:t>Gayatri Chakravorty </a:t>
            </a:r>
            <a:r>
              <a:rPr kumimoji="0" lang="en-GB" sz="2200" b="0" i="0" u="none" strike="noStrike" kern="1200" cap="none" spc="0" normalizeH="0" baseline="0" noProof="0" dirty="0" smtClean="0">
                <a:ln>
                  <a:noFill/>
                </a:ln>
                <a:solidFill>
                  <a:schemeClr val="tx1"/>
                </a:solidFill>
                <a:effectLst/>
                <a:uLnTx/>
                <a:uFillTx/>
                <a:latin typeface="+mj-lt"/>
                <a:ea typeface="+mj-ea"/>
                <a:cs typeface="+mj-cs"/>
              </a:rPr>
              <a:t>Spivak 1998)</a:t>
            </a:r>
            <a:endParaRPr kumimoji="0" lang="en-GB" sz="2800" b="0" i="0" u="none" strike="noStrike" kern="1200" cap="none" spc="0" normalizeH="0" baseline="0" noProof="0" dirty="0">
              <a:ln>
                <a:noFill/>
              </a:ln>
              <a:solidFill>
                <a:schemeClr val="tx1"/>
              </a:solidFill>
              <a:effectLst/>
              <a:uLnTx/>
              <a:uFillTx/>
              <a:latin typeface="+mj-lt"/>
              <a:ea typeface="+mj-ea"/>
              <a:cs typeface="+mj-cs"/>
            </a:endParaRPr>
          </a:p>
        </p:txBody>
      </p:sp>
      <p:sp>
        <p:nvSpPr>
          <p:cNvPr id="9" name="Content Placeholder 2"/>
          <p:cNvSpPr>
            <a:spLocks noGrp="1"/>
          </p:cNvSpPr>
          <p:nvPr>
            <p:ph idx="1"/>
          </p:nvPr>
        </p:nvSpPr>
        <p:spPr>
          <a:xfrm>
            <a:off x="533400" y="2286000"/>
            <a:ext cx="8153400" cy="4267200"/>
          </a:xfrm>
          <a:solidFill>
            <a:schemeClr val="accent5">
              <a:lumMod val="20000"/>
              <a:lumOff val="80000"/>
            </a:schemeClr>
          </a:solidFill>
        </p:spPr>
        <p:txBody>
          <a:bodyPr>
            <a:noAutofit/>
          </a:bodyPr>
          <a:lstStyle/>
          <a:p>
            <a:pPr>
              <a:buNone/>
            </a:pPr>
            <a:r>
              <a:rPr lang="en-GB" sz="2800" dirty="0" smtClean="0"/>
              <a:t>	‘According to Foucault and Derrida </a:t>
            </a:r>
            <a:r>
              <a:rPr lang="en-GB" sz="2800" dirty="0" smtClean="0">
                <a:solidFill>
                  <a:schemeClr val="tx2">
                    <a:lumMod val="50000"/>
                  </a:schemeClr>
                </a:solidFill>
              </a:rPr>
              <a:t>(in the First World War, under the standardization and regimentation of socialised capital, though they do not seem to recognize this) </a:t>
            </a:r>
            <a:r>
              <a:rPr lang="en-GB" sz="2800" dirty="0" smtClean="0"/>
              <a:t>the oppressed, if given the chance </a:t>
            </a:r>
            <a:r>
              <a:rPr lang="en-GB" sz="2800" dirty="0" smtClean="0">
                <a:solidFill>
                  <a:schemeClr val="tx2">
                    <a:lumMod val="50000"/>
                  </a:schemeClr>
                </a:solidFill>
              </a:rPr>
              <a:t>(the problem of representation cannot be bypassed here), </a:t>
            </a:r>
            <a:r>
              <a:rPr lang="en-GB" sz="2800" dirty="0" smtClean="0"/>
              <a:t>and on the way to solidarity through alliance politics </a:t>
            </a:r>
            <a:r>
              <a:rPr lang="en-GB" sz="2800" dirty="0" smtClean="0">
                <a:solidFill>
                  <a:schemeClr val="tx2">
                    <a:lumMod val="50000"/>
                  </a:schemeClr>
                </a:solidFill>
              </a:rPr>
              <a:t>(a Marxist thematic is at work here) </a:t>
            </a:r>
            <a:r>
              <a:rPr lang="en-GB" sz="2800" dirty="0" smtClean="0"/>
              <a:t>can speak and know their conditions.’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66800"/>
            <a:ext cx="7924800" cy="762000"/>
          </a:xfrm>
          <a:solidFill>
            <a:schemeClr val="accent6">
              <a:lumMod val="60000"/>
              <a:lumOff val="40000"/>
            </a:schemeClr>
          </a:solidFill>
        </p:spPr>
        <p:txBody>
          <a:bodyPr>
            <a:normAutofit fontScale="90000"/>
          </a:bodyPr>
          <a:lstStyle/>
          <a:p>
            <a:pPr algn="ctr"/>
            <a:r>
              <a:rPr lang="en-GB" sz="4800" dirty="0" smtClean="0">
                <a:solidFill>
                  <a:schemeClr val="tx1"/>
                </a:solidFill>
              </a:rPr>
              <a:t>Spivak continues ...</a:t>
            </a:r>
            <a:endParaRPr lang="en-GB" sz="4800" dirty="0"/>
          </a:p>
        </p:txBody>
      </p:sp>
      <p:sp>
        <p:nvSpPr>
          <p:cNvPr id="3" name="Content Placeholder 2"/>
          <p:cNvSpPr>
            <a:spLocks noGrp="1"/>
          </p:cNvSpPr>
          <p:nvPr>
            <p:ph idx="1"/>
          </p:nvPr>
        </p:nvSpPr>
        <p:spPr>
          <a:xfrm>
            <a:off x="685800" y="2590800"/>
            <a:ext cx="7924800" cy="3505200"/>
          </a:xfrm>
          <a:solidFill>
            <a:schemeClr val="accent3">
              <a:lumMod val="20000"/>
              <a:lumOff val="80000"/>
            </a:schemeClr>
          </a:solidFill>
        </p:spPr>
        <p:txBody>
          <a:bodyPr tIns="180000" rIns="360000">
            <a:normAutofit fontScale="92500"/>
          </a:bodyPr>
          <a:lstStyle/>
          <a:p>
            <a:pPr algn="just">
              <a:spcBef>
                <a:spcPts val="0"/>
              </a:spcBef>
              <a:buNone/>
            </a:pPr>
            <a:r>
              <a:rPr lang="en-GB" dirty="0" smtClean="0"/>
              <a:t>	</a:t>
            </a:r>
            <a:r>
              <a:rPr lang="en-GB" sz="2800" dirty="0" smtClean="0"/>
              <a:t>‘We must now confront the following question: On the other side of the international division of labour from socialized capital, inside and outside the circuit of the epistemic violence of imperialist law and education supplanting an earlier economic text, </a:t>
            </a:r>
            <a:r>
              <a:rPr lang="en-GB" sz="2800" i="1" dirty="0" smtClean="0"/>
              <a:t>can the subaltern speak? ...’</a:t>
            </a:r>
          </a:p>
          <a:p>
            <a:pPr algn="r">
              <a:spcBef>
                <a:spcPts val="0"/>
              </a:spcBef>
              <a:buNone/>
            </a:pPr>
            <a:r>
              <a:rPr lang="en-GB" sz="2800" i="1" dirty="0" smtClean="0"/>
              <a:t>			</a:t>
            </a:r>
            <a:r>
              <a:rPr lang="en-GB" sz="2800" dirty="0" smtClean="0"/>
              <a:t> </a:t>
            </a:r>
            <a:r>
              <a:rPr lang="en-GB" dirty="0" smtClean="0"/>
              <a:t>(Spivak, 1988, in Ashcroft et al. 1995, 25)</a:t>
            </a:r>
            <a:r>
              <a:rPr lang="en-GB" sz="2800" i="1" dirty="0" smtClean="0"/>
              <a:t>	</a:t>
            </a:r>
            <a:endParaRPr lang="en-GB"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838200"/>
            <a:ext cx="8382000" cy="5715000"/>
          </a:xfrm>
          <a:solidFill>
            <a:schemeClr val="accent5">
              <a:lumMod val="20000"/>
              <a:lumOff val="80000"/>
            </a:schemeClr>
          </a:solidFill>
        </p:spPr>
        <p:txBody>
          <a:bodyPr tIns="144000" rIns="252000">
            <a:normAutofit fontScale="92500" lnSpcReduction="20000"/>
          </a:bodyPr>
          <a:lstStyle/>
          <a:p>
            <a:pPr algn="just">
              <a:lnSpc>
                <a:spcPct val="110000"/>
              </a:lnSpc>
              <a:spcBef>
                <a:spcPts val="0"/>
              </a:spcBef>
              <a:buNone/>
            </a:pPr>
            <a:r>
              <a:rPr lang="en-GB" dirty="0" smtClean="0"/>
              <a:t>	‘It is well known that the notion of the feminine (rather than the subaltern of imperialism) has been used in a similar way within </a:t>
            </a:r>
            <a:r>
              <a:rPr lang="en-GB" b="1" dirty="0" smtClean="0"/>
              <a:t>deconstructive criticism </a:t>
            </a:r>
            <a:r>
              <a:rPr lang="en-GB" dirty="0" smtClean="0"/>
              <a:t>and within certain varieties of feminist criticism. In the former case, a figure of ‘woman’ is at issue, one whose minimal predication as indeterminate is already available to the </a:t>
            </a:r>
            <a:r>
              <a:rPr lang="en-GB" b="1" dirty="0" err="1" smtClean="0"/>
              <a:t>phallocentric</a:t>
            </a:r>
            <a:r>
              <a:rPr lang="en-GB" b="1" dirty="0" smtClean="0"/>
              <a:t> tradition</a:t>
            </a:r>
            <a:r>
              <a:rPr lang="en-GB" dirty="0" smtClean="0"/>
              <a:t>. Subaltern </a:t>
            </a:r>
            <a:r>
              <a:rPr lang="en-GB" b="1" dirty="0" smtClean="0"/>
              <a:t>historiography</a:t>
            </a:r>
            <a:r>
              <a:rPr lang="en-GB" dirty="0" smtClean="0"/>
              <a:t> raises questions of method that would prevent it from using such a ruse. For the ‘figure’ of woman, the relationship between woman and silence can be plotted by women themselves; race and class differences are subsumed under that charge. Subaltern historiography must confront the impossibility of such gestures. The narrow </a:t>
            </a:r>
            <a:r>
              <a:rPr lang="en-GB" b="1" dirty="0" smtClean="0"/>
              <a:t>epistemic violence </a:t>
            </a:r>
            <a:r>
              <a:rPr lang="en-GB" dirty="0" smtClean="0"/>
              <a:t>of imperialism gives us an imperfect allegory of the general violence that is the possibility of an </a:t>
            </a:r>
            <a:r>
              <a:rPr lang="en-GB" b="1" dirty="0" smtClean="0"/>
              <a:t>episteme</a:t>
            </a:r>
            <a:r>
              <a:rPr lang="en-GB" dirty="0" smtClean="0"/>
              <a:t>.’ </a:t>
            </a:r>
          </a:p>
          <a:p>
            <a:pPr algn="just">
              <a:lnSpc>
                <a:spcPct val="110000"/>
              </a:lnSpc>
              <a:spcBef>
                <a:spcPts val="0"/>
              </a:spcBef>
              <a:buNone/>
            </a:pPr>
            <a:r>
              <a:rPr lang="en-GB" dirty="0" smtClean="0"/>
              <a:t>				(Spivak, 1988, in Ashcroft et al. 1995, 28)</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533400" y="1935480"/>
            <a:ext cx="8153400" cy="3322320"/>
          </a:xfrm>
          <a:solidFill>
            <a:schemeClr val="accent5">
              <a:lumMod val="20000"/>
              <a:lumOff val="80000"/>
            </a:schemeClr>
          </a:solidFill>
        </p:spPr>
        <p:txBody>
          <a:bodyPr>
            <a:noAutofit/>
          </a:bodyPr>
          <a:lstStyle/>
          <a:p>
            <a:pPr algn="ctr">
              <a:buNone/>
            </a:pPr>
            <a:r>
              <a:rPr lang="en-GB" sz="2800" dirty="0" smtClean="0"/>
              <a:t>	</a:t>
            </a:r>
          </a:p>
          <a:p>
            <a:pPr algn="ctr">
              <a:buNone/>
            </a:pPr>
            <a:r>
              <a:rPr lang="en-GB" sz="2800" dirty="0" smtClean="0"/>
              <a:t>Are different kinds of oppression </a:t>
            </a:r>
          </a:p>
          <a:p>
            <a:pPr algn="ctr">
              <a:buNone/>
            </a:pPr>
            <a:r>
              <a:rPr lang="en-GB" sz="2800" dirty="0" smtClean="0"/>
              <a:t>(racial oppression; social oppression; gender</a:t>
            </a:r>
          </a:p>
          <a:p>
            <a:pPr algn="ctr">
              <a:buNone/>
            </a:pPr>
            <a:r>
              <a:rPr lang="en-GB" sz="2800" dirty="0" smtClean="0"/>
              <a:t> oppression) different forms of the same thing?  </a:t>
            </a:r>
          </a:p>
          <a:p>
            <a:pPr algn="ctr">
              <a:buNone/>
            </a:pPr>
            <a:endParaRPr lang="en-GB" sz="900" dirty="0" smtClean="0"/>
          </a:p>
          <a:p>
            <a:pPr algn="ctr">
              <a:buNone/>
            </a:pPr>
            <a:r>
              <a:rPr lang="en-GB" sz="2800" dirty="0" smtClean="0"/>
              <a:t>	Can we / should we interrelate them? </a:t>
            </a:r>
            <a:endParaRPr lang="en-GB"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914400"/>
            <a:ext cx="7086600" cy="1143000"/>
          </a:xfrm>
          <a:solidFill>
            <a:schemeClr val="accent2">
              <a:lumMod val="20000"/>
              <a:lumOff val="80000"/>
            </a:schemeClr>
          </a:solidFill>
        </p:spPr>
        <p:txBody>
          <a:bodyPr>
            <a:noAutofit/>
          </a:bodyPr>
          <a:lstStyle/>
          <a:p>
            <a:pPr algn="ctr"/>
            <a:r>
              <a:rPr lang="en-GB" sz="3200" dirty="0" smtClean="0"/>
              <a:t>Postmodernism and Post-colonialism:</a:t>
            </a:r>
            <a:br>
              <a:rPr lang="en-GB" sz="3200" dirty="0" smtClean="0"/>
            </a:br>
            <a:r>
              <a:rPr lang="en-GB" sz="3200" dirty="0" smtClean="0"/>
              <a:t>‘Which world is this?’</a:t>
            </a:r>
            <a:endParaRPr lang="en-GB" sz="3200" dirty="0"/>
          </a:p>
        </p:txBody>
      </p:sp>
      <p:sp>
        <p:nvSpPr>
          <p:cNvPr id="3" name="Content Placeholder 2"/>
          <p:cNvSpPr>
            <a:spLocks noGrp="1"/>
          </p:cNvSpPr>
          <p:nvPr>
            <p:ph idx="1"/>
          </p:nvPr>
        </p:nvSpPr>
        <p:spPr>
          <a:xfrm>
            <a:off x="990600" y="2438400"/>
            <a:ext cx="7086600" cy="3505200"/>
          </a:xfrm>
          <a:solidFill>
            <a:schemeClr val="accent2">
              <a:lumMod val="20000"/>
              <a:lumOff val="80000"/>
            </a:schemeClr>
          </a:solidFill>
        </p:spPr>
        <p:txBody>
          <a:bodyPr>
            <a:normAutofit/>
          </a:bodyPr>
          <a:lstStyle/>
          <a:p>
            <a:pPr algn="just" hangingPunct="0">
              <a:buNone/>
            </a:pPr>
            <a:r>
              <a:rPr lang="en-GB" dirty="0" smtClean="0"/>
              <a:t>	‘The dominant of modernist fiction is epistemological. That is, modernist fiction displays questions which engage questions such as … what is there to be known… The dominant of post-modern fiction is ontological … Which world is this? What is to be done in it? What is a world?’</a:t>
            </a:r>
            <a:endParaRPr lang="en-GB" b="1" dirty="0" smtClean="0"/>
          </a:p>
          <a:p>
            <a:pPr algn="r" hangingPunct="0">
              <a:buNone/>
            </a:pPr>
            <a:r>
              <a:rPr lang="en-GB" dirty="0" smtClean="0"/>
              <a:t>	</a:t>
            </a:r>
            <a:r>
              <a:rPr lang="en-GB" sz="2400" dirty="0" smtClean="0"/>
              <a:t>(McHale  1997, 10-11)</a:t>
            </a:r>
            <a:endParaRPr lang="en-GB" b="1"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676400"/>
            <a:ext cx="8382000" cy="4495800"/>
          </a:xfrm>
          <a:solidFill>
            <a:schemeClr val="accent2">
              <a:lumMod val="20000"/>
              <a:lumOff val="80000"/>
            </a:schemeClr>
          </a:solidFill>
        </p:spPr>
        <p:txBody>
          <a:bodyPr>
            <a:normAutofit fontScale="92500"/>
          </a:bodyPr>
          <a:lstStyle/>
          <a:p>
            <a:pPr algn="just">
              <a:lnSpc>
                <a:spcPct val="120000"/>
              </a:lnSpc>
              <a:spcBef>
                <a:spcPts val="0"/>
              </a:spcBef>
              <a:buNone/>
            </a:pPr>
            <a:r>
              <a:rPr lang="en-GB" dirty="0" smtClean="0"/>
              <a:t>	‘British colonial administrators, provoked by missionaries on the one hand and fears of native insubordination on the other, discovered an ally in English literature to support them in maintaining control of the natives under the guise of a liberal education. […] In effect, the strategy of locating authority in these texts all but effaced the sordid history of colonialist expropriation, material exploitation, and class and race oppression behind European world dominance. </a:t>
            </a:r>
          </a:p>
          <a:p>
            <a:pPr>
              <a:buNone/>
            </a:pPr>
            <a:r>
              <a:rPr lang="en-GB" dirty="0" smtClean="0"/>
              <a:t>			</a:t>
            </a:r>
            <a:r>
              <a:rPr lang="en-GB" sz="2400" dirty="0" smtClean="0"/>
              <a:t>       (</a:t>
            </a:r>
            <a:r>
              <a:rPr lang="en-GB" sz="2400" dirty="0" err="1" smtClean="0"/>
              <a:t>Viswanathan</a:t>
            </a:r>
            <a:r>
              <a:rPr lang="en-GB" sz="2400" dirty="0" smtClean="0"/>
              <a:t>, in Ashcroft et al. 1995, 434, 436)</a:t>
            </a:r>
            <a:endParaRPr lang="en-GB" dirty="0" smtClean="0"/>
          </a:p>
          <a:p>
            <a:endParaRPr lang="en-GB" dirty="0"/>
          </a:p>
        </p:txBody>
      </p:sp>
      <p:sp>
        <p:nvSpPr>
          <p:cNvPr id="4" name="Title 1"/>
          <p:cNvSpPr>
            <a:spLocks noGrp="1"/>
          </p:cNvSpPr>
          <p:nvPr>
            <p:ph type="title"/>
          </p:nvPr>
        </p:nvSpPr>
        <p:spPr>
          <a:xfrm>
            <a:off x="457200" y="685800"/>
            <a:ext cx="8229600" cy="762000"/>
          </a:xfrm>
          <a:solidFill>
            <a:schemeClr val="accent2">
              <a:lumMod val="20000"/>
              <a:lumOff val="80000"/>
            </a:schemeClr>
          </a:solidFill>
        </p:spPr>
        <p:txBody>
          <a:bodyPr>
            <a:normAutofit/>
          </a:bodyPr>
          <a:lstStyle/>
          <a:p>
            <a:pPr algn="ctr"/>
            <a:r>
              <a:rPr lang="en-GB" sz="4400" dirty="0" smtClean="0"/>
              <a:t>Literature and colonialism</a:t>
            </a:r>
            <a:endParaRPr lang="en-GB" sz="4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838200"/>
            <a:ext cx="8153400" cy="685800"/>
          </a:xfrm>
          <a:solidFill>
            <a:schemeClr val="accent2">
              <a:lumMod val="20000"/>
              <a:lumOff val="80000"/>
            </a:schemeClr>
          </a:solidFill>
        </p:spPr>
        <p:txBody>
          <a:bodyPr>
            <a:normAutofit/>
          </a:bodyPr>
          <a:lstStyle/>
          <a:p>
            <a:r>
              <a:rPr lang="en-GB" sz="4000" dirty="0" err="1" smtClean="0"/>
              <a:t>Viswanathan</a:t>
            </a:r>
            <a:r>
              <a:rPr lang="en-GB" sz="4000" dirty="0" smtClean="0"/>
              <a:t> continues ...</a:t>
            </a:r>
            <a:endParaRPr lang="en-GB" sz="4000" dirty="0"/>
          </a:p>
        </p:txBody>
      </p:sp>
      <p:sp>
        <p:nvSpPr>
          <p:cNvPr id="3" name="Content Placeholder 2"/>
          <p:cNvSpPr>
            <a:spLocks noGrp="1"/>
          </p:cNvSpPr>
          <p:nvPr>
            <p:ph idx="1"/>
          </p:nvPr>
        </p:nvSpPr>
        <p:spPr>
          <a:solidFill>
            <a:schemeClr val="accent2">
              <a:lumMod val="20000"/>
              <a:lumOff val="80000"/>
            </a:schemeClr>
          </a:solidFill>
        </p:spPr>
        <p:txBody>
          <a:bodyPr tIns="180000" rIns="252000"/>
          <a:lstStyle/>
          <a:p>
            <a:pPr algn="just">
              <a:buNone/>
            </a:pPr>
            <a:r>
              <a:rPr lang="en-GB" dirty="0" smtClean="0"/>
              <a:t>	Making the Englishman known to the natives through the products of his mental labour served a valuable purpose in that it removed him from the plane of ongoing colonial activity – of commercial operations, military expansion, administration of territories – and de-actualized and diffused his material presence in the process.’</a:t>
            </a:r>
          </a:p>
          <a:p>
            <a:pPr>
              <a:buNone/>
            </a:pPr>
            <a:r>
              <a:rPr lang="en-GB" dirty="0" smtClean="0"/>
              <a:t>		</a:t>
            </a:r>
            <a:r>
              <a:rPr lang="en-GB" sz="2800" dirty="0" smtClean="0"/>
              <a:t> </a:t>
            </a:r>
            <a:r>
              <a:rPr lang="en-GB" sz="2400" dirty="0" smtClean="0"/>
              <a:t>(</a:t>
            </a:r>
            <a:r>
              <a:rPr lang="en-GB" sz="2400" dirty="0" err="1" smtClean="0"/>
              <a:t>Viswanathan</a:t>
            </a:r>
            <a:r>
              <a:rPr lang="en-GB" sz="2400" dirty="0" smtClean="0"/>
              <a:t>, in Ashcroft et al. 1995, 434, 436)</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838200"/>
            <a:ext cx="8229600" cy="762000"/>
          </a:xfrm>
          <a:solidFill>
            <a:schemeClr val="accent2">
              <a:lumMod val="20000"/>
              <a:lumOff val="80000"/>
            </a:schemeClr>
          </a:solidFill>
        </p:spPr>
        <p:txBody>
          <a:bodyPr>
            <a:normAutofit/>
          </a:bodyPr>
          <a:lstStyle/>
          <a:p>
            <a:pPr algn="ctr"/>
            <a:r>
              <a:rPr lang="en-GB" sz="4400" dirty="0" smtClean="0"/>
              <a:t>Literature and colonialism</a:t>
            </a:r>
            <a:endParaRPr lang="en-GB" sz="4400" dirty="0"/>
          </a:p>
        </p:txBody>
      </p:sp>
      <p:sp>
        <p:nvSpPr>
          <p:cNvPr id="3" name="Content Placeholder 2"/>
          <p:cNvSpPr>
            <a:spLocks noGrp="1"/>
          </p:cNvSpPr>
          <p:nvPr>
            <p:ph idx="1"/>
          </p:nvPr>
        </p:nvSpPr>
        <p:spPr>
          <a:xfrm>
            <a:off x="304800" y="1752600"/>
            <a:ext cx="8305800" cy="4572000"/>
          </a:xfrm>
          <a:solidFill>
            <a:schemeClr val="accent2">
              <a:lumMod val="20000"/>
              <a:lumOff val="80000"/>
            </a:schemeClr>
          </a:solidFill>
        </p:spPr>
        <p:txBody>
          <a:bodyPr>
            <a:normAutofit/>
          </a:bodyPr>
          <a:lstStyle/>
          <a:p>
            <a:pPr algn="just">
              <a:spcBef>
                <a:spcPts val="0"/>
              </a:spcBef>
              <a:buNone/>
            </a:pPr>
            <a:r>
              <a:rPr lang="en-GB" dirty="0" smtClean="0"/>
              <a:t>	‘It can be argued that the study of English and the growth of Empire proceeded from a single ideological climate and that the development of the one is intrinsically bound up with the development of the other, both at the level of simple utility (as propaganda for instance) and at the unconscious level, where it leads to the naturalizing of constructed values (e.g. civilization, humanity, etc.) which, conversely, established ‘savagery’, ‘native’, ‘primitive’, as their antitheses and as the object of a reforming zeal.’ </a:t>
            </a:r>
          </a:p>
          <a:p>
            <a:pPr>
              <a:buNone/>
            </a:pPr>
            <a:r>
              <a:rPr lang="en-GB" dirty="0" smtClean="0"/>
              <a:t>				(</a:t>
            </a:r>
            <a:r>
              <a:rPr lang="en-GB" sz="2200" dirty="0" smtClean="0"/>
              <a:t>Ashcroft, Griffiths, and Tiffin 1989, 3).</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a:solidFill>
            <a:schemeClr val="accent2">
              <a:lumMod val="20000"/>
              <a:lumOff val="80000"/>
            </a:schemeClr>
          </a:solidFill>
        </p:spPr>
        <p:txBody>
          <a:bodyPr>
            <a:normAutofit fontScale="90000"/>
          </a:bodyPr>
          <a:lstStyle/>
          <a:p>
            <a:pPr algn="ctr"/>
            <a:r>
              <a:rPr lang="en-GB" dirty="0" smtClean="0"/>
              <a:t>The Orient / </a:t>
            </a:r>
            <a:r>
              <a:rPr lang="en-GB" dirty="0" err="1" smtClean="0"/>
              <a:t>Orientalism</a:t>
            </a:r>
            <a:r>
              <a:rPr lang="en-GB" dirty="0" smtClean="0"/>
              <a:t> </a:t>
            </a:r>
            <a:endParaRPr lang="en-GB" dirty="0"/>
          </a:p>
        </p:txBody>
      </p:sp>
      <p:sp>
        <p:nvSpPr>
          <p:cNvPr id="3" name="Content Placeholder 2"/>
          <p:cNvSpPr>
            <a:spLocks noGrp="1"/>
          </p:cNvSpPr>
          <p:nvPr>
            <p:ph idx="1"/>
          </p:nvPr>
        </p:nvSpPr>
        <p:spPr>
          <a:xfrm>
            <a:off x="457200" y="1676400"/>
            <a:ext cx="8229600" cy="4953000"/>
          </a:xfrm>
          <a:solidFill>
            <a:schemeClr val="accent2">
              <a:lumMod val="20000"/>
              <a:lumOff val="80000"/>
            </a:schemeClr>
          </a:solidFill>
        </p:spPr>
        <p:txBody>
          <a:bodyPr>
            <a:normAutofit fontScale="92500" lnSpcReduction="10000"/>
          </a:bodyPr>
          <a:lstStyle/>
          <a:p>
            <a:pPr algn="just">
              <a:lnSpc>
                <a:spcPct val="120000"/>
              </a:lnSpc>
              <a:spcBef>
                <a:spcPts val="0"/>
              </a:spcBef>
            </a:pPr>
            <a:r>
              <a:rPr lang="en-GB" sz="2800" dirty="0" smtClean="0"/>
              <a:t>The Orient – ‘was almost a European invention, and had been since antiquity a place of romance, exotic beings, haunting memories and landscapes, remarkable experiences. Now it was disappearing; in a sense it had happened, its time was over. Perhaps it seemed irrelevant that Orientals themselves had something at stake in the process.’ (Said 1978, 20)</a:t>
            </a:r>
          </a:p>
          <a:p>
            <a:pPr algn="just">
              <a:lnSpc>
                <a:spcPct val="120000"/>
              </a:lnSpc>
              <a:spcBef>
                <a:spcPts val="0"/>
              </a:spcBef>
              <a:buNone/>
            </a:pPr>
            <a:endParaRPr lang="en-GB" sz="900" dirty="0" smtClean="0"/>
          </a:p>
          <a:p>
            <a:pPr algn="just">
              <a:lnSpc>
                <a:spcPct val="120000"/>
              </a:lnSpc>
              <a:spcBef>
                <a:spcPts val="0"/>
              </a:spcBef>
            </a:pPr>
            <a:r>
              <a:rPr lang="en-GB" sz="2800" dirty="0" err="1" smtClean="0"/>
              <a:t>Orientalism</a:t>
            </a:r>
            <a:r>
              <a:rPr lang="en-GB" sz="2800" dirty="0" smtClean="0"/>
              <a:t> – ‘a way of coming to terms with the Orient that is based on the Orient’s special place in European Western experience’ (ibid.)</a:t>
            </a:r>
            <a:endParaRPr lang="en-GB"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0600"/>
            <a:ext cx="8229600" cy="762000"/>
          </a:xfrm>
          <a:solidFill>
            <a:schemeClr val="accent2">
              <a:lumMod val="20000"/>
              <a:lumOff val="80000"/>
            </a:schemeClr>
          </a:solidFill>
        </p:spPr>
        <p:txBody>
          <a:bodyPr>
            <a:noAutofit/>
          </a:bodyPr>
          <a:lstStyle/>
          <a:p>
            <a:pPr algn="ctr"/>
            <a:r>
              <a:rPr lang="en-GB" sz="4000" dirty="0" smtClean="0"/>
              <a:t>Anderson’s ‘imagined communities’</a:t>
            </a:r>
            <a:endParaRPr lang="en-GB" sz="4000" dirty="0"/>
          </a:p>
        </p:txBody>
      </p:sp>
      <p:sp>
        <p:nvSpPr>
          <p:cNvPr id="3" name="Content Placeholder 2"/>
          <p:cNvSpPr>
            <a:spLocks noGrp="1"/>
          </p:cNvSpPr>
          <p:nvPr>
            <p:ph idx="1"/>
          </p:nvPr>
        </p:nvSpPr>
        <p:spPr>
          <a:xfrm>
            <a:off x="457200" y="2133600"/>
            <a:ext cx="8229600" cy="4038600"/>
          </a:xfrm>
          <a:solidFill>
            <a:schemeClr val="accent2">
              <a:lumMod val="20000"/>
              <a:lumOff val="80000"/>
            </a:schemeClr>
          </a:solidFill>
        </p:spPr>
        <p:txBody>
          <a:bodyPr tIns="216000" rIns="288000">
            <a:normAutofit fontScale="92500"/>
          </a:bodyPr>
          <a:lstStyle/>
          <a:p>
            <a:pPr algn="just">
              <a:buNone/>
            </a:pPr>
            <a:r>
              <a:rPr lang="en-GB" dirty="0" smtClean="0"/>
              <a:t>	‘One of the strongest foci for resistance to imperial control in colonial societies has been the idea of a ‘nation’. It is a concept of a shared community , one which Benedict Anderson calls an ‘imagined community’  (Anderson 1983, 15) which has enabled post-colonial societies to invent a self image through which they could act to liberate themselves from imperialist oppression.’</a:t>
            </a:r>
          </a:p>
          <a:p>
            <a:pPr>
              <a:buNone/>
            </a:pPr>
            <a:r>
              <a:rPr lang="en-GB" dirty="0" smtClean="0"/>
              <a:t>						(Ashcroft et al. 1995, 151)</a:t>
            </a:r>
          </a:p>
          <a:p>
            <a:pPr>
              <a:buNone/>
            </a:pPr>
            <a:r>
              <a:rPr lang="en-GB"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67000"/>
            <a:ext cx="8229600" cy="1752600"/>
          </a:xfrm>
          <a:solidFill>
            <a:srgbClr val="FAECFE"/>
          </a:solidFill>
        </p:spPr>
        <p:txBody>
          <a:bodyPr/>
          <a:lstStyle/>
          <a:p>
            <a:pPr algn="ctr">
              <a:buNone/>
            </a:pPr>
            <a:r>
              <a:rPr lang="en-GB" dirty="0" smtClean="0"/>
              <a:t>	</a:t>
            </a:r>
          </a:p>
          <a:p>
            <a:pPr algn="ctr">
              <a:buNone/>
            </a:pPr>
            <a:r>
              <a:rPr lang="en-GB" sz="3600" dirty="0" smtClean="0"/>
              <a:t>What is an ‘imagined community?’</a:t>
            </a:r>
            <a:endParaRPr lang="en-GB" sz="3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White Teeth</a:t>
            </a:r>
            <a:endParaRPr lang="en-GB" dirty="0"/>
          </a:p>
        </p:txBody>
      </p:sp>
      <p:sp>
        <p:nvSpPr>
          <p:cNvPr id="5" name="Text Placeholder 4"/>
          <p:cNvSpPr>
            <a:spLocks noGrp="1"/>
          </p:cNvSpPr>
          <p:nvPr>
            <p:ph type="body" idx="1"/>
          </p:nvPr>
        </p:nvSpPr>
        <p:spPr>
          <a:xfrm>
            <a:off x="533400" y="2743200"/>
            <a:ext cx="7772400" cy="1509712"/>
          </a:xfrm>
        </p:spPr>
        <p:txBody>
          <a:bodyPr>
            <a:normAutofit/>
          </a:bodyPr>
          <a:lstStyle/>
          <a:p>
            <a:r>
              <a:rPr lang="en-GB" sz="2400" b="1" dirty="0" err="1" smtClean="0"/>
              <a:t>Zadie</a:t>
            </a:r>
            <a:r>
              <a:rPr lang="en-GB" sz="2400" b="1" dirty="0" smtClean="0"/>
              <a:t> Smith </a:t>
            </a:r>
            <a:endParaRPr lang="en-GB" sz="24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704088"/>
            <a:ext cx="8229600" cy="819912"/>
          </a:xfrm>
          <a:solidFill>
            <a:schemeClr val="accent3">
              <a:lumMod val="20000"/>
              <a:lumOff val="80000"/>
            </a:schemeClr>
          </a:solidFill>
        </p:spPr>
        <p:txBody>
          <a:bodyPr/>
          <a:lstStyle/>
          <a:p>
            <a:pPr algn="ctr"/>
            <a:r>
              <a:rPr lang="en-GB" i="1" dirty="0" smtClean="0"/>
              <a:t>White Teeth</a:t>
            </a:r>
            <a:endParaRPr lang="en-GB" i="1" dirty="0"/>
          </a:p>
        </p:txBody>
      </p:sp>
      <p:sp>
        <p:nvSpPr>
          <p:cNvPr id="5" name="Content Placeholder 4"/>
          <p:cNvSpPr>
            <a:spLocks noGrp="1"/>
          </p:cNvSpPr>
          <p:nvPr>
            <p:ph idx="1"/>
          </p:nvPr>
        </p:nvSpPr>
        <p:spPr/>
        <p:txBody>
          <a:bodyPr/>
          <a:lstStyle/>
          <a:p>
            <a:pPr algn="just">
              <a:buNone/>
            </a:pPr>
            <a:r>
              <a:rPr lang="en-GB" dirty="0" smtClean="0"/>
              <a:t>	‘The novel disseminates a multi-ethnic view of London, where currently over 40% of children are born to at least one black parent (</a:t>
            </a:r>
            <a:r>
              <a:rPr lang="en-GB" i="1" dirty="0" smtClean="0"/>
              <a:t>Guardian</a:t>
            </a:r>
            <a:r>
              <a:rPr lang="en-GB" dirty="0" smtClean="0"/>
              <a:t>, 11 December 2011). </a:t>
            </a:r>
            <a:r>
              <a:rPr lang="en-GB" i="1" dirty="0" smtClean="0"/>
              <a:t>White Teeth</a:t>
            </a:r>
            <a:r>
              <a:rPr lang="en-GB" dirty="0" smtClean="0"/>
              <a:t>, as </a:t>
            </a:r>
            <a:r>
              <a:rPr lang="en-GB" dirty="0" err="1" smtClean="0"/>
              <a:t>Caryl</a:t>
            </a:r>
            <a:r>
              <a:rPr lang="en-GB" dirty="0" smtClean="0"/>
              <a:t> Phillips concluded in his review of the novel, ably dramatises the fact that ‘The “mongrel” nation that is Britain is still struggling to find a way to stare in the mirror and accept the ebb and flow of history that has produced this fortuitously diverse condition’’</a:t>
            </a:r>
          </a:p>
          <a:p>
            <a:pPr>
              <a:buNone/>
            </a:pPr>
            <a:r>
              <a:rPr lang="en-GB" dirty="0" smtClean="0"/>
              <a:t>			(Phillips, 286, cited in Childs 205, 209-10)</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5800" y="990600"/>
            <a:ext cx="7848600" cy="5105400"/>
          </a:xfrm>
          <a:solidFill>
            <a:srgbClr val="FAECFE"/>
          </a:solidFill>
        </p:spPr>
        <p:txBody>
          <a:bodyPr rIns="288000">
            <a:normAutofit/>
          </a:bodyPr>
          <a:lstStyle/>
          <a:p>
            <a:pPr algn="just" hangingPunct="0">
              <a:spcBef>
                <a:spcPts val="0"/>
              </a:spcBef>
              <a:buNone/>
            </a:pPr>
            <a:r>
              <a:rPr lang="en-US" dirty="0" smtClean="0"/>
              <a:t>	‘And the 52 bus goes two ways. From the </a:t>
            </a:r>
            <a:r>
              <a:rPr lang="en-US" dirty="0" err="1" smtClean="0"/>
              <a:t>Wilsden</a:t>
            </a:r>
            <a:r>
              <a:rPr lang="en-US" dirty="0" smtClean="0"/>
              <a:t> kaleidoscope one can catch it west, like the children…  to Knightsbridge, and watch the many </a:t>
            </a:r>
            <a:r>
              <a:rPr lang="en-US" dirty="0" err="1" smtClean="0"/>
              <a:t>colours</a:t>
            </a:r>
            <a:r>
              <a:rPr lang="en-US" dirty="0" smtClean="0"/>
              <a:t> shade off into the bright white lights of town … or you can go east … and watch dread (if you are fearful like </a:t>
            </a:r>
            <a:r>
              <a:rPr lang="en-US" dirty="0" err="1" smtClean="0"/>
              <a:t>Samad</a:t>
            </a:r>
            <a:r>
              <a:rPr lang="en-US" dirty="0" smtClean="0"/>
              <a:t>, if all you have learnt from the city is to cross the road at the sight of dark-skinned men) as white fades to yellow, fades to brown and then Harlesden Clock comes into view, standing like the Queen Victoria statue in Kingston  -- a tall stone surrounded by black.’ 							(WT p. 164)</a:t>
            </a:r>
            <a:endParaRPr lang="en-GB" dirty="0" smtClean="0"/>
          </a:p>
          <a:p>
            <a:pPr algn="just"/>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38400" y="1981200"/>
            <a:ext cx="4419600" cy="2057400"/>
          </a:xfrm>
          <a:solidFill>
            <a:schemeClr val="accent3">
              <a:lumMod val="75000"/>
            </a:schemeClr>
          </a:solidFill>
        </p:spPr>
        <p:txBody>
          <a:bodyPr>
            <a:normAutofit/>
          </a:bodyPr>
          <a:lstStyle/>
          <a:p>
            <a:pPr algn="ctr"/>
            <a:r>
              <a:rPr lang="en-GB" b="1" dirty="0" err="1" smtClean="0">
                <a:solidFill>
                  <a:schemeClr val="bg1"/>
                </a:solidFill>
              </a:rPr>
              <a:t>Magid</a:t>
            </a:r>
            <a:r>
              <a:rPr lang="en-GB" dirty="0" smtClean="0"/>
              <a:t/>
            </a:r>
            <a:br>
              <a:rPr lang="en-GB" dirty="0" smtClean="0"/>
            </a:br>
            <a:r>
              <a:rPr lang="en-GB" dirty="0" smtClean="0"/>
              <a:t> </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2000"/>
            <a:ext cx="8229600" cy="5867400"/>
          </a:xfrm>
          <a:solidFill>
            <a:srgbClr val="FAECFE"/>
          </a:solidFill>
        </p:spPr>
        <p:txBody>
          <a:bodyPr tIns="180000" rIns="216000">
            <a:normAutofit fontScale="92500" lnSpcReduction="10000"/>
          </a:bodyPr>
          <a:lstStyle/>
          <a:p>
            <a:pPr>
              <a:lnSpc>
                <a:spcPct val="110000"/>
              </a:lnSpc>
              <a:spcBef>
                <a:spcPts val="0"/>
              </a:spcBef>
              <a:buNone/>
            </a:pPr>
            <a:r>
              <a:rPr lang="en-GB" dirty="0" smtClean="0"/>
              <a:t>	A few months earlier, on </a:t>
            </a:r>
            <a:r>
              <a:rPr lang="en-GB" dirty="0" err="1" smtClean="0"/>
              <a:t>Magid’s</a:t>
            </a:r>
            <a:r>
              <a:rPr lang="en-GB" dirty="0" smtClean="0"/>
              <a:t> ninth birthday, a group of very nice looking white boys with meticulous manners had turned up on the door step and asked for Mark Smith.</a:t>
            </a:r>
          </a:p>
          <a:p>
            <a:pPr>
              <a:lnSpc>
                <a:spcPct val="110000"/>
              </a:lnSpc>
              <a:spcBef>
                <a:spcPts val="0"/>
              </a:spcBef>
              <a:buNone/>
            </a:pPr>
            <a:r>
              <a:rPr lang="en-GB" dirty="0" smtClean="0"/>
              <a:t>		‘Mark?  No Mark here,’ </a:t>
            </a:r>
            <a:r>
              <a:rPr lang="en-GB" dirty="0" err="1" smtClean="0"/>
              <a:t>Alsana</a:t>
            </a:r>
            <a:r>
              <a:rPr lang="en-GB" dirty="0" smtClean="0"/>
              <a:t> had said, bending down to their level with a genial smile. ‘Only the family </a:t>
            </a:r>
            <a:r>
              <a:rPr lang="en-GB" dirty="0" err="1" smtClean="0"/>
              <a:t>Iqbal</a:t>
            </a:r>
            <a:r>
              <a:rPr lang="en-GB" dirty="0" smtClean="0"/>
              <a:t> in here. You have the wrong house.’</a:t>
            </a:r>
          </a:p>
          <a:p>
            <a:pPr>
              <a:lnSpc>
                <a:spcPct val="110000"/>
              </a:lnSpc>
              <a:spcBef>
                <a:spcPts val="0"/>
              </a:spcBef>
              <a:buNone/>
            </a:pPr>
            <a:r>
              <a:rPr lang="en-GB" dirty="0" smtClean="0"/>
              <a:t>		But before she had finished the sentence, </a:t>
            </a:r>
            <a:r>
              <a:rPr lang="en-GB" dirty="0" err="1" smtClean="0"/>
              <a:t>Magid</a:t>
            </a:r>
            <a:r>
              <a:rPr lang="en-GB" dirty="0" smtClean="0"/>
              <a:t> had dashed to the door, ushering his mother out of view.</a:t>
            </a:r>
          </a:p>
          <a:p>
            <a:pPr>
              <a:lnSpc>
                <a:spcPct val="110000"/>
              </a:lnSpc>
              <a:spcBef>
                <a:spcPts val="0"/>
              </a:spcBef>
              <a:buNone/>
            </a:pPr>
            <a:r>
              <a:rPr lang="en-GB" dirty="0" smtClean="0"/>
              <a:t>		‘Hi guys.’</a:t>
            </a:r>
          </a:p>
          <a:p>
            <a:pPr>
              <a:lnSpc>
                <a:spcPct val="110000"/>
              </a:lnSpc>
              <a:spcBef>
                <a:spcPts val="0"/>
              </a:spcBef>
              <a:buNone/>
            </a:pPr>
            <a:r>
              <a:rPr lang="en-GB" dirty="0" smtClean="0"/>
              <a:t>		‘Hi, Mark.’</a:t>
            </a:r>
          </a:p>
          <a:p>
            <a:pPr>
              <a:lnSpc>
                <a:spcPct val="110000"/>
              </a:lnSpc>
              <a:spcBef>
                <a:spcPts val="0"/>
              </a:spcBef>
              <a:buNone/>
            </a:pPr>
            <a:r>
              <a:rPr lang="en-GB" dirty="0" smtClean="0"/>
              <a:t>		‘Off to chess club, Mum.’</a:t>
            </a:r>
          </a:p>
          <a:p>
            <a:pPr>
              <a:lnSpc>
                <a:spcPct val="110000"/>
              </a:lnSpc>
              <a:spcBef>
                <a:spcPts val="0"/>
              </a:spcBef>
              <a:buNone/>
            </a:pPr>
            <a:r>
              <a:rPr lang="en-GB" dirty="0" smtClean="0"/>
              <a:t>		‘Yes, M – M – Mark,’ said </a:t>
            </a:r>
            <a:r>
              <a:rPr lang="en-GB" dirty="0" err="1" smtClean="0"/>
              <a:t>Alsana</a:t>
            </a:r>
            <a:r>
              <a:rPr lang="en-GB" dirty="0" smtClean="0"/>
              <a:t>, close to tears at this final snub, the replacement of ‘Mum’ for ‘</a:t>
            </a:r>
            <a:r>
              <a:rPr lang="en-GB" dirty="0" err="1" smtClean="0"/>
              <a:t>Amma</a:t>
            </a:r>
            <a:r>
              <a:rPr lang="en-GB" dirty="0" smtClean="0"/>
              <a:t>’. ‘Do not be late, now.’ (WT pp. 150-1)</a:t>
            </a:r>
          </a:p>
          <a:p>
            <a:pPr>
              <a:buNone/>
            </a:pPr>
            <a:r>
              <a:rPr lang="en-GB" dirty="0" smtClean="0"/>
              <a:t>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14400"/>
            <a:ext cx="8229600" cy="5791200"/>
          </a:xfrm>
          <a:solidFill>
            <a:srgbClr val="FAECFE"/>
          </a:solidFill>
        </p:spPr>
        <p:txBody>
          <a:bodyPr tIns="180000" rIns="216000">
            <a:normAutofit fontScale="85000" lnSpcReduction="10000"/>
          </a:bodyPr>
          <a:lstStyle/>
          <a:p>
            <a:pPr algn="just">
              <a:lnSpc>
                <a:spcPct val="120000"/>
              </a:lnSpc>
              <a:spcBef>
                <a:spcPts val="0"/>
              </a:spcBef>
              <a:buNone/>
            </a:pPr>
            <a:r>
              <a:rPr lang="en-GB" dirty="0" smtClean="0"/>
              <a:t>		‘I  GIVE YOU A GLORIOUS NAME LIKE MAGID MAHFOOZ MURSHED MUBTASIM IQBAL!’ </a:t>
            </a:r>
            <a:r>
              <a:rPr lang="en-GB" dirty="0" err="1" smtClean="0"/>
              <a:t>Samad</a:t>
            </a:r>
            <a:r>
              <a:rPr lang="en-GB" dirty="0" smtClean="0"/>
              <a:t> had yelled after </a:t>
            </a:r>
            <a:r>
              <a:rPr lang="en-GB" dirty="0" err="1" smtClean="0"/>
              <a:t>Magid</a:t>
            </a:r>
            <a:r>
              <a:rPr lang="en-GB" dirty="0" smtClean="0"/>
              <a:t> when he returned home that evening and whipped up the stairs like a bullet to hide in his room. ‘AND YOU WANT TO BE CALLED MARK SMITH!’</a:t>
            </a:r>
          </a:p>
          <a:p>
            <a:pPr algn="just">
              <a:lnSpc>
                <a:spcPct val="120000"/>
              </a:lnSpc>
              <a:spcBef>
                <a:spcPts val="0"/>
              </a:spcBef>
              <a:buNone/>
            </a:pPr>
            <a:r>
              <a:rPr lang="en-GB" dirty="0" smtClean="0"/>
              <a:t>		But this was just a symptom of a far deeper malaise. </a:t>
            </a:r>
            <a:r>
              <a:rPr lang="en-GB" dirty="0" err="1" smtClean="0"/>
              <a:t>Magid</a:t>
            </a:r>
            <a:r>
              <a:rPr lang="en-GB" dirty="0" smtClean="0"/>
              <a:t> really wanted to be in some other family. He wanted to own cats and not cockroaches, he wanted his mother to make the music of the cello, not the sound of the sewing machine; he wanted to have a trellis of flowers growing up one side of the house instead of the ever growing pile of other people’s rubbish; he wanted a piano in the hallway in place of the broken door off cousin </a:t>
            </a:r>
            <a:r>
              <a:rPr lang="en-GB" dirty="0" err="1" smtClean="0"/>
              <a:t>Kurshed’s</a:t>
            </a:r>
            <a:r>
              <a:rPr lang="en-GB" dirty="0" smtClean="0"/>
              <a:t> car; he wanted to go on biking holidays in France, not day-trips to Blackpool to visit aunties; he wanted his father to be a doctor, not a one-handed waiter. (WT p151)</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609600"/>
            <a:ext cx="8382000" cy="6019800"/>
          </a:xfrm>
          <a:solidFill>
            <a:srgbClr val="FAECFE"/>
          </a:solidFill>
        </p:spPr>
        <p:txBody>
          <a:bodyPr tIns="180000" rIns="216000">
            <a:normAutofit fontScale="85000" lnSpcReduction="20000"/>
          </a:bodyPr>
          <a:lstStyle/>
          <a:p>
            <a:pPr algn="just">
              <a:lnSpc>
                <a:spcPct val="120000"/>
              </a:lnSpc>
              <a:spcBef>
                <a:spcPts val="0"/>
              </a:spcBef>
              <a:buNone/>
            </a:pPr>
            <a:r>
              <a:rPr lang="en-GB" dirty="0" smtClean="0"/>
              <a:t>	‘and this  month </a:t>
            </a:r>
            <a:r>
              <a:rPr lang="en-GB" dirty="0" err="1" smtClean="0"/>
              <a:t>Magid</a:t>
            </a:r>
            <a:r>
              <a:rPr lang="en-GB" dirty="0" smtClean="0"/>
              <a:t> had converted all these desires into a wish to join in with the Harvest Festival like Mark Smith would. Like everybody else would.</a:t>
            </a:r>
          </a:p>
          <a:p>
            <a:pPr algn="just">
              <a:lnSpc>
                <a:spcPct val="120000"/>
              </a:lnSpc>
              <a:spcBef>
                <a:spcPts val="0"/>
              </a:spcBef>
              <a:buNone/>
            </a:pPr>
            <a:r>
              <a:rPr lang="en-GB" dirty="0" smtClean="0"/>
              <a:t>		BUT WE WANT TO DO IT. OR WE’LL GET A DETENTION. MRS OWENS SAID IT IS TRADITION.</a:t>
            </a:r>
          </a:p>
          <a:p>
            <a:pPr algn="just">
              <a:lnSpc>
                <a:spcPct val="120000"/>
              </a:lnSpc>
              <a:spcBef>
                <a:spcPts val="0"/>
              </a:spcBef>
              <a:buNone/>
            </a:pPr>
            <a:r>
              <a:rPr lang="en-GB" dirty="0" smtClean="0"/>
              <a:t>		</a:t>
            </a:r>
            <a:r>
              <a:rPr lang="en-GB" dirty="0" err="1" smtClean="0"/>
              <a:t>Samad</a:t>
            </a:r>
            <a:r>
              <a:rPr lang="en-GB" dirty="0" smtClean="0"/>
              <a:t> blew  his top. ‘Whose tradition?’ he bellowed, as a tearful </a:t>
            </a:r>
            <a:r>
              <a:rPr lang="en-GB" dirty="0" err="1" smtClean="0"/>
              <a:t>Magid</a:t>
            </a:r>
            <a:r>
              <a:rPr lang="en-GB" dirty="0" smtClean="0"/>
              <a:t> began to scribble frantically once more. ‘</a:t>
            </a:r>
            <a:r>
              <a:rPr lang="en-GB" dirty="0" err="1" smtClean="0"/>
              <a:t>Dammit</a:t>
            </a:r>
            <a:r>
              <a:rPr lang="en-GB" dirty="0" smtClean="0"/>
              <a:t>, you are a Muslim, not a wood sprite!’ I told you, </a:t>
            </a:r>
            <a:r>
              <a:rPr lang="en-GB" dirty="0" err="1" smtClean="0"/>
              <a:t>Magid</a:t>
            </a:r>
            <a:r>
              <a:rPr lang="en-GB" dirty="0" smtClean="0"/>
              <a:t>. I told you the condition upon which you would be allowed. You come with me on </a:t>
            </a:r>
            <a:r>
              <a:rPr lang="en-GB" dirty="0" err="1" smtClean="0"/>
              <a:t>haj</a:t>
            </a:r>
            <a:r>
              <a:rPr lang="en-GB" dirty="0" smtClean="0"/>
              <a:t>. If I am to touch that black stone before I die, I will do it with my eldest son by my side.</a:t>
            </a:r>
          </a:p>
          <a:p>
            <a:pPr algn="just">
              <a:lnSpc>
                <a:spcPct val="120000"/>
              </a:lnSpc>
              <a:spcBef>
                <a:spcPts val="0"/>
              </a:spcBef>
              <a:buNone/>
            </a:pPr>
            <a:r>
              <a:rPr lang="en-GB" dirty="0" smtClean="0"/>
              <a:t>		</a:t>
            </a:r>
            <a:r>
              <a:rPr lang="en-GB" dirty="0" err="1" smtClean="0"/>
              <a:t>Magid</a:t>
            </a:r>
            <a:r>
              <a:rPr lang="en-GB" dirty="0" smtClean="0"/>
              <a:t> broke the pencil halfway through his next reply, scrawling the second half with blunt lead. IT’S NOT FAIR! I CAN’T GO ON HAJ. I’VE GOT TO GO TO SCHOOL. I DON’T HAVE TIME TO GO TO MECCA. IT’S  NOT FAIR!</a:t>
            </a:r>
          </a:p>
          <a:p>
            <a:pPr algn="just">
              <a:lnSpc>
                <a:spcPct val="120000"/>
              </a:lnSpc>
              <a:spcBef>
                <a:spcPts val="0"/>
              </a:spcBef>
              <a:buNone/>
            </a:pPr>
            <a:r>
              <a:rPr lang="en-GB" dirty="0" smtClean="0"/>
              <a:t>		Welcome to the twentieth century. It’s not fair. It’s never fair.’ (WT pp. 151-2)</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14600" y="2057400"/>
            <a:ext cx="4191000" cy="2057400"/>
          </a:xfrm>
          <a:solidFill>
            <a:schemeClr val="accent3">
              <a:lumMod val="75000"/>
            </a:schemeClr>
          </a:solidFill>
        </p:spPr>
        <p:txBody>
          <a:bodyPr>
            <a:normAutofit/>
          </a:bodyPr>
          <a:lstStyle/>
          <a:p>
            <a:pPr algn="ctr"/>
            <a:r>
              <a:rPr lang="en-GB" b="1" dirty="0" err="1" smtClean="0">
                <a:solidFill>
                  <a:schemeClr val="bg1"/>
                </a:solidFill>
              </a:rPr>
              <a:t>Millat</a:t>
            </a:r>
            <a:r>
              <a:rPr lang="en-GB" dirty="0" smtClean="0"/>
              <a:t/>
            </a:r>
            <a:br>
              <a:rPr lang="en-GB" dirty="0" smtClean="0"/>
            </a:b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791200"/>
          </a:xfrm>
          <a:solidFill>
            <a:srgbClr val="FAECFE"/>
          </a:solidFill>
        </p:spPr>
        <p:txBody>
          <a:bodyPr tIns="180000">
            <a:normAutofit fontScale="85000" lnSpcReduction="10000"/>
          </a:bodyPr>
          <a:lstStyle/>
          <a:p>
            <a:pPr algn="just">
              <a:lnSpc>
                <a:spcPct val="120000"/>
              </a:lnSpc>
              <a:spcBef>
                <a:spcPts val="0"/>
              </a:spcBef>
              <a:buNone/>
            </a:pPr>
            <a:r>
              <a:rPr lang="en-GB" dirty="0" smtClean="0"/>
              <a:t>		‘Instruments down. Yes, </a:t>
            </a:r>
            <a:r>
              <a:rPr lang="en-GB" i="1" dirty="0" smtClean="0"/>
              <a:t>you</a:t>
            </a:r>
            <a:r>
              <a:rPr lang="en-GB" dirty="0" smtClean="0"/>
              <a:t> Marvin. </a:t>
            </a:r>
            <a:r>
              <a:rPr lang="en-GB" i="1" dirty="0" smtClean="0"/>
              <a:t>Thank you </a:t>
            </a:r>
            <a:r>
              <a:rPr lang="en-GB" dirty="0" smtClean="0"/>
              <a:t>very much.’</a:t>
            </a:r>
          </a:p>
          <a:p>
            <a:pPr algn="just">
              <a:lnSpc>
                <a:spcPct val="120000"/>
              </a:lnSpc>
              <a:spcBef>
                <a:spcPts val="0"/>
              </a:spcBef>
              <a:buNone/>
            </a:pPr>
            <a:r>
              <a:rPr lang="en-GB" dirty="0" smtClean="0"/>
              <a:t>		‘What’ll we be </a:t>
            </a:r>
            <a:r>
              <a:rPr lang="en-GB" dirty="0" err="1" smtClean="0"/>
              <a:t>doin</a:t>
            </a:r>
            <a:r>
              <a:rPr lang="en-GB" dirty="0" smtClean="0"/>
              <a:t>’ instead, then, Miss?’</a:t>
            </a:r>
          </a:p>
          <a:p>
            <a:pPr algn="just">
              <a:lnSpc>
                <a:spcPct val="120000"/>
              </a:lnSpc>
              <a:spcBef>
                <a:spcPts val="0"/>
              </a:spcBef>
              <a:buNone/>
            </a:pPr>
            <a:r>
              <a:rPr lang="en-GB" dirty="0" smtClean="0"/>
              <a:t>		‘Well ...’ began Poppy Burt-Jones, the same half-coy, half daring smile he had noticed before. ‘Something </a:t>
            </a:r>
            <a:r>
              <a:rPr lang="en-GB" i="1" dirty="0" smtClean="0"/>
              <a:t>very</a:t>
            </a:r>
            <a:r>
              <a:rPr lang="en-GB" dirty="0" smtClean="0"/>
              <a:t> exciting. Next week I want to try to experiment with some Indian music.’</a:t>
            </a:r>
          </a:p>
          <a:p>
            <a:pPr algn="just">
              <a:lnSpc>
                <a:spcPct val="120000"/>
              </a:lnSpc>
              <a:spcBef>
                <a:spcPts val="0"/>
              </a:spcBef>
              <a:buNone/>
            </a:pPr>
            <a:r>
              <a:rPr lang="en-GB" dirty="0" smtClean="0"/>
              <a:t>		The cymbal player, dubious of what place he would occupy in such a radical change of genre, took it upon himself to be the first to ridicule the scheme. ‘What, you mean that </a:t>
            </a:r>
            <a:r>
              <a:rPr lang="en-GB" dirty="0" err="1" smtClean="0"/>
              <a:t>Eeeee</a:t>
            </a:r>
            <a:r>
              <a:rPr lang="en-GB" dirty="0" smtClean="0"/>
              <a:t> </a:t>
            </a:r>
            <a:r>
              <a:rPr lang="en-GB" dirty="0" err="1" smtClean="0"/>
              <a:t>EEEAAaaaa</a:t>
            </a:r>
            <a:r>
              <a:rPr lang="en-GB" dirty="0" smtClean="0"/>
              <a:t> </a:t>
            </a:r>
            <a:r>
              <a:rPr lang="en-GB" dirty="0" err="1" smtClean="0"/>
              <a:t>EEEEeeee</a:t>
            </a:r>
            <a:r>
              <a:rPr lang="en-GB" dirty="0" smtClean="0"/>
              <a:t> </a:t>
            </a:r>
            <a:r>
              <a:rPr lang="en-GB" dirty="0" err="1" smtClean="0"/>
              <a:t>AAOoooo</a:t>
            </a:r>
            <a:r>
              <a:rPr lang="en-GB" dirty="0" smtClean="0"/>
              <a:t> music?’ he said, doing a creditable impression of the strains to be found at the beginning of a Hindi musical, or in the back-room of an ‘Indian’ restaurant, along with attendant head movements. The class let out a blast of laughter as loud as the brass section and echoed the gag en masse: </a:t>
            </a:r>
            <a:r>
              <a:rPr lang="en-GB" dirty="0" err="1" smtClean="0"/>
              <a:t>Eeee</a:t>
            </a:r>
            <a:r>
              <a:rPr lang="en-GB" dirty="0" smtClean="0"/>
              <a:t> </a:t>
            </a:r>
            <a:r>
              <a:rPr lang="en-GB" dirty="0" err="1" smtClean="0"/>
              <a:t>Eaaaoo</a:t>
            </a:r>
            <a:r>
              <a:rPr lang="en-GB" dirty="0" smtClean="0"/>
              <a:t> OOO A </a:t>
            </a:r>
            <a:r>
              <a:rPr lang="en-GB" dirty="0" err="1" smtClean="0"/>
              <a:t>aaah</a:t>
            </a:r>
            <a:r>
              <a:rPr lang="en-GB" dirty="0" smtClean="0"/>
              <a:t> </a:t>
            </a:r>
            <a:r>
              <a:rPr lang="en-GB" dirty="0" err="1" smtClean="0"/>
              <a:t>Eeee</a:t>
            </a:r>
            <a:r>
              <a:rPr lang="en-GB" dirty="0" smtClean="0"/>
              <a:t> OOO </a:t>
            </a:r>
            <a:r>
              <a:rPr lang="en-GB" dirty="0" err="1" smtClean="0"/>
              <a:t>iiiiii</a:t>
            </a:r>
            <a:r>
              <a:rPr lang="en-GB" dirty="0" smtClean="0"/>
              <a:t> ... (WT p154)</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838200"/>
            <a:ext cx="7924800" cy="5867400"/>
          </a:xfrm>
          <a:solidFill>
            <a:srgbClr val="FAECFE"/>
          </a:solidFill>
        </p:spPr>
        <p:txBody>
          <a:bodyPr tIns="144000" rIns="216000">
            <a:normAutofit fontScale="85000" lnSpcReduction="10000"/>
          </a:bodyPr>
          <a:lstStyle/>
          <a:p>
            <a:pPr algn="just">
              <a:lnSpc>
                <a:spcPct val="120000"/>
              </a:lnSpc>
              <a:spcBef>
                <a:spcPts val="0"/>
              </a:spcBef>
              <a:buNone/>
            </a:pPr>
            <a:r>
              <a:rPr lang="en-GB" dirty="0" smtClean="0"/>
              <a:t>	This, along with screeching </a:t>
            </a:r>
            <a:r>
              <a:rPr lang="en-GB" dirty="0" err="1" smtClean="0"/>
              <a:t>parodic</a:t>
            </a:r>
            <a:r>
              <a:rPr lang="en-GB" dirty="0" smtClean="0"/>
              <a:t> violins, penetrated </a:t>
            </a:r>
            <a:r>
              <a:rPr lang="en-GB" dirty="0" err="1" smtClean="0"/>
              <a:t>Samad’s</a:t>
            </a:r>
            <a:r>
              <a:rPr lang="en-GB" dirty="0" smtClean="0"/>
              <a:t> deep, erotic half-slumber and sent his imagination into a garden, a garden encased in marble, where he found himself dressed in white and hiding behind a large tree, spying on a be-</a:t>
            </a:r>
            <a:r>
              <a:rPr lang="en-GB" dirty="0" err="1" smtClean="0"/>
              <a:t>saried</a:t>
            </a:r>
            <a:r>
              <a:rPr lang="en-GB" dirty="0" smtClean="0"/>
              <a:t>, </a:t>
            </a:r>
            <a:r>
              <a:rPr lang="en-GB" dirty="0" err="1" smtClean="0"/>
              <a:t>bindi</a:t>
            </a:r>
            <a:r>
              <a:rPr lang="en-GB" dirty="0" smtClean="0"/>
              <a:t>-wearing, Poppy Burt-Jones, as she wound flirtatiously in and out of some fountains; sometimes visible, sometimes not.</a:t>
            </a:r>
          </a:p>
          <a:p>
            <a:pPr algn="just">
              <a:lnSpc>
                <a:spcPct val="120000"/>
              </a:lnSpc>
              <a:spcBef>
                <a:spcPts val="0"/>
              </a:spcBef>
              <a:buNone/>
            </a:pPr>
            <a:r>
              <a:rPr lang="en-GB" dirty="0" smtClean="0"/>
              <a:t>		‘I don’t think –’  began Poppy Burt-Jones, trying to force her voice above the hoo-hah, then, raising it several decibels. ‘I DON’T THINK IT IS VERY NICE TO ...’ and here her voice slipped back to normal as the class registered the angry tone and quietened down. ‘I don’t think it is very nice to make fun of </a:t>
            </a:r>
            <a:r>
              <a:rPr lang="en-GB" i="1" dirty="0" smtClean="0"/>
              <a:t>somebody else’s culture</a:t>
            </a:r>
            <a:r>
              <a:rPr lang="en-GB" dirty="0" smtClean="0"/>
              <a:t>.’</a:t>
            </a:r>
          </a:p>
          <a:p>
            <a:pPr>
              <a:spcBef>
                <a:spcPts val="0"/>
              </a:spcBef>
              <a:buNone/>
            </a:pPr>
            <a:r>
              <a:rPr lang="en-GB" dirty="0" smtClean="0"/>
              <a:t>							(WT pp. 154-5)</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6096000"/>
          </a:xfrm>
          <a:solidFill>
            <a:srgbClr val="FAECFE"/>
          </a:solidFill>
        </p:spPr>
        <p:txBody>
          <a:bodyPr tIns="180000" rIns="216000">
            <a:normAutofit fontScale="85000" lnSpcReduction="20000"/>
          </a:bodyPr>
          <a:lstStyle/>
          <a:p>
            <a:pPr algn="just">
              <a:lnSpc>
                <a:spcPct val="120000"/>
              </a:lnSpc>
              <a:spcBef>
                <a:spcPts val="0"/>
              </a:spcBef>
              <a:buNone/>
            </a:pPr>
            <a:r>
              <a:rPr lang="en-GB" dirty="0" smtClean="0"/>
              <a:t>		The orchestra, unaware that this is what they had been doing, but aware that this was the most heinous crime in the Manor School rule book, looked to their collective feet.</a:t>
            </a:r>
          </a:p>
          <a:p>
            <a:pPr algn="just">
              <a:lnSpc>
                <a:spcPct val="120000"/>
              </a:lnSpc>
              <a:spcBef>
                <a:spcPts val="0"/>
              </a:spcBef>
              <a:buNone/>
            </a:pPr>
            <a:r>
              <a:rPr lang="en-GB" dirty="0" smtClean="0"/>
              <a:t>		‘Do  you? Do you? How would you like it, Sophie, if someone made fun of Queen?’</a:t>
            </a:r>
          </a:p>
          <a:p>
            <a:pPr algn="just">
              <a:lnSpc>
                <a:spcPct val="120000"/>
              </a:lnSpc>
              <a:spcBef>
                <a:spcPts val="0"/>
              </a:spcBef>
              <a:buNone/>
            </a:pPr>
            <a:r>
              <a:rPr lang="en-GB" dirty="0" smtClean="0"/>
              <a:t>		Sophie, a vaguely retarded twelve-year old covered from head to toe in that particular rock band’s paraphernalia, glared over a paid of bottle-top spectacles. </a:t>
            </a:r>
          </a:p>
          <a:p>
            <a:pPr algn="just">
              <a:lnSpc>
                <a:spcPct val="120000"/>
              </a:lnSpc>
              <a:spcBef>
                <a:spcPts val="0"/>
              </a:spcBef>
              <a:buNone/>
            </a:pPr>
            <a:r>
              <a:rPr lang="en-GB" dirty="0" smtClean="0"/>
              <a:t>		‘Wouldn’t like it, Miss.’ </a:t>
            </a:r>
          </a:p>
          <a:p>
            <a:pPr algn="just">
              <a:lnSpc>
                <a:spcPct val="120000"/>
              </a:lnSpc>
              <a:spcBef>
                <a:spcPts val="0"/>
              </a:spcBef>
              <a:buNone/>
            </a:pPr>
            <a:r>
              <a:rPr lang="en-GB" dirty="0" smtClean="0"/>
              <a:t>		‘No, you wouldn’t, would you?’</a:t>
            </a:r>
          </a:p>
          <a:p>
            <a:pPr algn="just">
              <a:lnSpc>
                <a:spcPct val="120000"/>
              </a:lnSpc>
              <a:spcBef>
                <a:spcPts val="0"/>
              </a:spcBef>
              <a:buNone/>
            </a:pPr>
            <a:r>
              <a:rPr lang="en-GB" dirty="0" smtClean="0"/>
              <a:t>		‘No, Miss.’</a:t>
            </a:r>
          </a:p>
          <a:p>
            <a:pPr algn="just">
              <a:lnSpc>
                <a:spcPct val="120000"/>
              </a:lnSpc>
              <a:spcBef>
                <a:spcPts val="0"/>
              </a:spcBef>
              <a:buNone/>
            </a:pPr>
            <a:r>
              <a:rPr lang="en-GB" dirty="0" smtClean="0"/>
              <a:t>		‘Because Freddie Mercury is from </a:t>
            </a:r>
            <a:r>
              <a:rPr lang="en-GB" i="1" dirty="0" smtClean="0"/>
              <a:t>your culture</a:t>
            </a:r>
            <a:r>
              <a:rPr lang="en-GB" dirty="0" smtClean="0"/>
              <a:t>.’</a:t>
            </a:r>
          </a:p>
          <a:p>
            <a:pPr algn="just">
              <a:lnSpc>
                <a:spcPct val="120000"/>
              </a:lnSpc>
              <a:spcBef>
                <a:spcPts val="0"/>
              </a:spcBef>
              <a:buNone/>
            </a:pPr>
            <a:r>
              <a:rPr lang="en-GB" dirty="0" smtClean="0"/>
              <a:t>	...</a:t>
            </a:r>
          </a:p>
          <a:p>
            <a:pPr algn="just">
              <a:lnSpc>
                <a:spcPct val="120000"/>
              </a:lnSpc>
              <a:spcBef>
                <a:spcPts val="0"/>
              </a:spcBef>
              <a:buNone/>
            </a:pPr>
            <a:r>
              <a:rPr lang="en-GB" dirty="0" smtClean="0"/>
              <a:t>		‘Sometimes we find other people’s music strange because their culture is different from ours,’ said Miss Burt-Jones solemnly. But that doesn’t mean it isn’t equally good, now does it? (WT p155)</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04800"/>
            <a:ext cx="8229600" cy="6324600"/>
          </a:xfrm>
          <a:solidFill>
            <a:srgbClr val="FAECFE"/>
          </a:solidFill>
        </p:spPr>
        <p:txBody>
          <a:bodyPr tIns="180000" rIns="216000">
            <a:normAutofit fontScale="55000" lnSpcReduction="20000"/>
          </a:bodyPr>
          <a:lstStyle/>
          <a:p>
            <a:pPr algn="just">
              <a:lnSpc>
                <a:spcPct val="120000"/>
              </a:lnSpc>
              <a:spcBef>
                <a:spcPts val="0"/>
              </a:spcBef>
              <a:buNone/>
            </a:pPr>
            <a:r>
              <a:rPr lang="en-GB" dirty="0" smtClean="0"/>
              <a:t>		</a:t>
            </a:r>
            <a:r>
              <a:rPr lang="en-GB" sz="3800" dirty="0" smtClean="0"/>
              <a:t>‘NO MISS’</a:t>
            </a:r>
          </a:p>
          <a:p>
            <a:pPr algn="just">
              <a:lnSpc>
                <a:spcPct val="120000"/>
              </a:lnSpc>
              <a:spcBef>
                <a:spcPts val="0"/>
              </a:spcBef>
              <a:buNone/>
            </a:pPr>
            <a:r>
              <a:rPr lang="en-GB" sz="3800" dirty="0" smtClean="0"/>
              <a:t>		‘And we can learn about each other through each 	other’s culture, can’t we?’</a:t>
            </a:r>
          </a:p>
          <a:p>
            <a:pPr algn="just">
              <a:lnSpc>
                <a:spcPct val="120000"/>
              </a:lnSpc>
              <a:spcBef>
                <a:spcPts val="0"/>
              </a:spcBef>
              <a:buNone/>
            </a:pPr>
            <a:r>
              <a:rPr lang="en-GB" sz="3800" dirty="0" smtClean="0"/>
              <a:t>		‘YES MISS.’</a:t>
            </a:r>
          </a:p>
          <a:p>
            <a:pPr algn="just">
              <a:lnSpc>
                <a:spcPct val="120000"/>
              </a:lnSpc>
              <a:spcBef>
                <a:spcPts val="0"/>
              </a:spcBef>
              <a:buNone/>
            </a:pPr>
            <a:r>
              <a:rPr lang="en-GB" sz="3800" dirty="0" smtClean="0"/>
              <a:t>		‘For example, what music do you like, </a:t>
            </a:r>
            <a:r>
              <a:rPr lang="en-GB" sz="3800" dirty="0" err="1" smtClean="0"/>
              <a:t>Millat</a:t>
            </a:r>
            <a:r>
              <a:rPr lang="en-GB" sz="3800" dirty="0" smtClean="0"/>
              <a:t>?’</a:t>
            </a:r>
          </a:p>
          <a:p>
            <a:pPr algn="just">
              <a:lnSpc>
                <a:spcPct val="120000"/>
              </a:lnSpc>
              <a:spcBef>
                <a:spcPts val="0"/>
              </a:spcBef>
              <a:buNone/>
            </a:pPr>
            <a:r>
              <a:rPr lang="en-GB" sz="3800" dirty="0" smtClean="0"/>
              <a:t>	</a:t>
            </a:r>
            <a:r>
              <a:rPr lang="en-GB" sz="3800" dirty="0" err="1" smtClean="0"/>
              <a:t>Millat</a:t>
            </a:r>
            <a:r>
              <a:rPr lang="en-GB" sz="3800" dirty="0" smtClean="0"/>
              <a:t> thought for a moment, swung his saxophone to his side and began fingering it like a guitar. ‘Bo-</a:t>
            </a:r>
            <a:r>
              <a:rPr lang="en-GB" sz="3800" dirty="0" err="1" smtClean="0"/>
              <a:t>orn</a:t>
            </a:r>
            <a:r>
              <a:rPr lang="en-GB" sz="3800" dirty="0" smtClean="0"/>
              <a:t> to </a:t>
            </a:r>
            <a:r>
              <a:rPr lang="en-GB" sz="3800" dirty="0" err="1" smtClean="0"/>
              <a:t>ruuun</a:t>
            </a:r>
            <a:r>
              <a:rPr lang="en-GB" sz="3800" dirty="0" smtClean="0"/>
              <a:t>!  </a:t>
            </a:r>
            <a:r>
              <a:rPr lang="en-GB" sz="3800" dirty="0" err="1" smtClean="0"/>
              <a:t>Da</a:t>
            </a:r>
            <a:r>
              <a:rPr lang="en-GB" sz="3800" dirty="0" smtClean="0"/>
              <a:t> </a:t>
            </a:r>
            <a:r>
              <a:rPr lang="en-GB" sz="3800" dirty="0" err="1" smtClean="0"/>
              <a:t>da</a:t>
            </a:r>
            <a:r>
              <a:rPr lang="en-GB" sz="3800" dirty="0" smtClean="0"/>
              <a:t> </a:t>
            </a:r>
            <a:r>
              <a:rPr lang="en-GB" sz="3800" dirty="0" err="1" smtClean="0"/>
              <a:t>da</a:t>
            </a:r>
            <a:r>
              <a:rPr lang="en-GB" sz="3800" dirty="0" smtClean="0"/>
              <a:t> </a:t>
            </a:r>
            <a:r>
              <a:rPr lang="en-GB" sz="3800" dirty="0" err="1" smtClean="0"/>
              <a:t>da</a:t>
            </a:r>
            <a:r>
              <a:rPr lang="en-GB" sz="3800" dirty="0" smtClean="0"/>
              <a:t> </a:t>
            </a:r>
            <a:r>
              <a:rPr lang="en-GB" sz="3800" dirty="0" err="1" smtClean="0"/>
              <a:t>daaa</a:t>
            </a:r>
            <a:r>
              <a:rPr lang="en-GB" sz="3800" dirty="0" smtClean="0"/>
              <a:t>! Bruce Springsteen, Miss! </a:t>
            </a:r>
            <a:r>
              <a:rPr lang="en-GB" sz="3800" dirty="0" err="1" smtClean="0"/>
              <a:t>Da</a:t>
            </a:r>
            <a:r>
              <a:rPr lang="en-GB" sz="3800" dirty="0" smtClean="0"/>
              <a:t> </a:t>
            </a:r>
            <a:r>
              <a:rPr lang="en-GB" sz="3800" dirty="0" err="1" smtClean="0"/>
              <a:t>da</a:t>
            </a:r>
            <a:r>
              <a:rPr lang="en-GB" sz="3800" dirty="0" smtClean="0"/>
              <a:t> </a:t>
            </a:r>
            <a:r>
              <a:rPr lang="en-GB" sz="3800" dirty="0" err="1" smtClean="0"/>
              <a:t>da</a:t>
            </a:r>
            <a:r>
              <a:rPr lang="en-GB" sz="3800" dirty="0" smtClean="0"/>
              <a:t> </a:t>
            </a:r>
            <a:r>
              <a:rPr lang="en-GB" sz="3800" dirty="0" err="1" smtClean="0"/>
              <a:t>da</a:t>
            </a:r>
            <a:r>
              <a:rPr lang="en-GB" sz="3800" dirty="0" smtClean="0"/>
              <a:t> </a:t>
            </a:r>
            <a:r>
              <a:rPr lang="en-GB" sz="3800" dirty="0" err="1" smtClean="0"/>
              <a:t>daaa</a:t>
            </a:r>
            <a:r>
              <a:rPr lang="en-GB" sz="3800" dirty="0" smtClean="0"/>
              <a:t>! Baby we were </a:t>
            </a:r>
            <a:r>
              <a:rPr lang="en-GB" sz="3800" dirty="0" err="1" smtClean="0"/>
              <a:t>bo-orn</a:t>
            </a:r>
            <a:r>
              <a:rPr lang="en-GB" sz="3800" dirty="0" smtClean="0"/>
              <a:t> –’</a:t>
            </a:r>
          </a:p>
          <a:p>
            <a:pPr algn="just">
              <a:lnSpc>
                <a:spcPct val="120000"/>
              </a:lnSpc>
              <a:spcBef>
                <a:spcPts val="0"/>
              </a:spcBef>
              <a:buNone/>
            </a:pPr>
            <a:r>
              <a:rPr lang="en-GB" sz="3800" dirty="0" smtClean="0"/>
              <a:t>		‘Umm, nothing – nothing else? Something you listen too </a:t>
            </a:r>
            <a:r>
              <a:rPr lang="en-GB" sz="3800" i="1" dirty="0" smtClean="0"/>
              <a:t>at home</a:t>
            </a:r>
            <a:r>
              <a:rPr lang="en-GB" sz="3800" dirty="0" smtClean="0"/>
              <a:t>, maybe?’</a:t>
            </a:r>
          </a:p>
          <a:p>
            <a:pPr algn="just">
              <a:lnSpc>
                <a:spcPct val="120000"/>
              </a:lnSpc>
              <a:spcBef>
                <a:spcPts val="0"/>
              </a:spcBef>
              <a:buNone/>
            </a:pPr>
            <a:r>
              <a:rPr lang="en-GB" sz="3800" dirty="0" smtClean="0"/>
              <a:t>		</a:t>
            </a:r>
            <a:r>
              <a:rPr lang="en-GB" sz="3800" dirty="0" err="1" smtClean="0"/>
              <a:t>Millat’s</a:t>
            </a:r>
            <a:r>
              <a:rPr lang="en-GB" sz="3800" dirty="0" smtClean="0"/>
              <a:t> face fell, troubled that his answer did not seem to be the right one. He looked over at his father, who was gesticulating wildly behind the teacher, trying to convey the jerky head and hand movements of </a:t>
            </a:r>
            <a:r>
              <a:rPr lang="en-GB" sz="3800" dirty="0" err="1" smtClean="0"/>
              <a:t>bharata</a:t>
            </a:r>
            <a:r>
              <a:rPr lang="en-GB" sz="3800" dirty="0" smtClean="0"/>
              <a:t> </a:t>
            </a:r>
            <a:r>
              <a:rPr lang="en-GB" sz="3800" dirty="0" err="1" smtClean="0"/>
              <a:t>natyam</a:t>
            </a:r>
            <a:r>
              <a:rPr lang="en-GB" sz="3800" dirty="0" smtClean="0"/>
              <a:t>, the form of dance </a:t>
            </a:r>
            <a:r>
              <a:rPr lang="en-GB" sz="3800" dirty="0" err="1" smtClean="0"/>
              <a:t>Alsana</a:t>
            </a:r>
            <a:r>
              <a:rPr lang="en-GB" sz="3800" dirty="0" smtClean="0"/>
              <a:t> had once enjoyed before sadness weighted her heart. </a:t>
            </a:r>
          </a:p>
          <a:p>
            <a:pPr algn="just">
              <a:lnSpc>
                <a:spcPct val="120000"/>
              </a:lnSpc>
              <a:spcBef>
                <a:spcPts val="0"/>
              </a:spcBef>
              <a:buNone/>
            </a:pPr>
            <a:r>
              <a:rPr lang="en-GB" sz="3800" dirty="0" smtClean="0"/>
              <a:t>		‘</a:t>
            </a:r>
            <a:r>
              <a:rPr lang="en-GB" sz="3800" dirty="0" err="1" smtClean="0"/>
              <a:t>Thriiii-ller</a:t>
            </a:r>
            <a:r>
              <a:rPr lang="en-GB" sz="3800" dirty="0" smtClean="0"/>
              <a:t>!’ sang </a:t>
            </a:r>
            <a:r>
              <a:rPr lang="en-GB" sz="3800" dirty="0" err="1" smtClean="0"/>
              <a:t>Millat</a:t>
            </a:r>
            <a:r>
              <a:rPr lang="en-GB" sz="3800" dirty="0" smtClean="0"/>
              <a:t>, full throated, believing he had caught his father’s gist. (WT p156)</a:t>
            </a:r>
            <a:endParaRPr lang="en-GB" sz="38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353312"/>
          </a:xfrm>
          <a:solidFill>
            <a:schemeClr val="accent2">
              <a:lumMod val="20000"/>
              <a:lumOff val="80000"/>
            </a:schemeClr>
          </a:solidFill>
        </p:spPr>
        <p:txBody>
          <a:bodyPr>
            <a:noAutofit/>
          </a:bodyPr>
          <a:lstStyle/>
          <a:p>
            <a:pPr algn="ctr"/>
            <a:r>
              <a:rPr lang="en-GB" sz="4000" i="1" dirty="0" smtClean="0"/>
              <a:t>The distinction between pure </a:t>
            </a:r>
            <a:br>
              <a:rPr lang="en-GB" sz="4000" i="1" dirty="0" smtClean="0"/>
            </a:br>
            <a:r>
              <a:rPr lang="en-GB" sz="4000" i="1" dirty="0" smtClean="0"/>
              <a:t>and political knowledge</a:t>
            </a:r>
            <a:endParaRPr lang="en-GB" sz="4000" i="1" dirty="0"/>
          </a:p>
        </p:txBody>
      </p:sp>
      <p:sp>
        <p:nvSpPr>
          <p:cNvPr id="3" name="Content Placeholder 2"/>
          <p:cNvSpPr>
            <a:spLocks noGrp="1"/>
          </p:cNvSpPr>
          <p:nvPr>
            <p:ph idx="1"/>
          </p:nvPr>
        </p:nvSpPr>
        <p:spPr>
          <a:xfrm>
            <a:off x="457200" y="2286000"/>
            <a:ext cx="8229600" cy="4038600"/>
          </a:xfrm>
          <a:solidFill>
            <a:schemeClr val="accent2">
              <a:lumMod val="20000"/>
              <a:lumOff val="80000"/>
            </a:schemeClr>
          </a:solidFill>
        </p:spPr>
        <p:txBody>
          <a:bodyPr tIns="180000" rIns="252000">
            <a:normAutofit fontScale="92500" lnSpcReduction="10000"/>
          </a:bodyPr>
          <a:lstStyle/>
          <a:p>
            <a:pPr algn="just">
              <a:lnSpc>
                <a:spcPct val="110000"/>
              </a:lnSpc>
              <a:spcBef>
                <a:spcPts val="0"/>
              </a:spcBef>
              <a:buNone/>
            </a:pPr>
            <a:r>
              <a:rPr lang="en-GB" dirty="0" smtClean="0"/>
              <a:t>	‘It is very easy to argue that knowledge about Shakespeare or Wordsworth is not political whereas knowledge about contemporary China or the Soviet Union is ... A humanist who writes about Wordsworth ... seems to have no direct effect upon reality in the everyday sense. A scholar whose field is Soviet economics works in a highly charged area where there is much government interest ... The former’s ideological colour is a matter of incidental importance to politics ... Whereas the ideology of the latter is woven directly into his material...’ 	(Said 1978, pp. 24)</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229600" cy="5562600"/>
          </a:xfrm>
          <a:solidFill>
            <a:schemeClr val="accent2">
              <a:lumMod val="20000"/>
              <a:lumOff val="80000"/>
            </a:schemeClr>
          </a:solidFill>
        </p:spPr>
        <p:txBody>
          <a:bodyPr tIns="180000" rIns="216000">
            <a:normAutofit fontScale="92500" lnSpcReduction="20000"/>
          </a:bodyPr>
          <a:lstStyle/>
          <a:p>
            <a:pPr algn="just">
              <a:lnSpc>
                <a:spcPct val="110000"/>
              </a:lnSpc>
              <a:spcBef>
                <a:spcPts val="0"/>
              </a:spcBef>
              <a:buNone/>
            </a:pPr>
            <a:r>
              <a:rPr lang="en-GB" dirty="0" smtClean="0"/>
              <a:t>	... The determining impingement on most knowledge produced in the contemporary West ... Is that it be </a:t>
            </a:r>
            <a:r>
              <a:rPr lang="en-GB" dirty="0" err="1" smtClean="0"/>
              <a:t>nonpolitical</a:t>
            </a:r>
            <a:r>
              <a:rPr lang="en-GB" dirty="0" smtClean="0"/>
              <a:t>, that is, scholarly, academic, impartial, above partisan or small-minded doctrinal belief. One can have no quarrel with such an ambition in theory, perhaps, but in practice the reality is much more problematic. No one has ever devised a method for detaching the scholar from the circumstances of life, from the fact of his involvement (conscious or unconscious) with a class, a set of beliefs, a social position, or from the mere activity of being a member of society. These continue to bear on what he does professionally ... There is such a thing as knowledge that is less, rather than more, partial than the individual who produces it, yet this knowledge is not therefore automatically </a:t>
            </a:r>
            <a:r>
              <a:rPr lang="en-GB" dirty="0" err="1" smtClean="0"/>
              <a:t>nonpolitical</a:t>
            </a:r>
            <a:r>
              <a:rPr lang="en-GB" dirty="0" smtClean="0"/>
              <a:t>.’ 		(Said 1978, 5)</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935480"/>
            <a:ext cx="7239000" cy="1645920"/>
          </a:xfrm>
          <a:solidFill>
            <a:schemeClr val="accent2">
              <a:lumMod val="20000"/>
              <a:lumOff val="80000"/>
            </a:schemeClr>
          </a:solidFill>
        </p:spPr>
        <p:txBody>
          <a:bodyPr/>
          <a:lstStyle/>
          <a:p>
            <a:pPr algn="ctr">
              <a:buNone/>
            </a:pPr>
            <a:r>
              <a:rPr lang="en-GB" dirty="0" smtClean="0"/>
              <a:t>	</a:t>
            </a:r>
          </a:p>
          <a:p>
            <a:pPr algn="ctr">
              <a:buNone/>
            </a:pPr>
            <a:r>
              <a:rPr lang="en-GB" sz="3600" dirty="0" smtClean="0"/>
              <a:t>The positioning of the subject </a:t>
            </a:r>
            <a:endParaRPr lang="en-GB" sz="36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972312"/>
          </a:xfrm>
        </p:spPr>
        <p:txBody>
          <a:bodyPr>
            <a:normAutofit fontScale="90000"/>
          </a:bodyPr>
          <a:lstStyle/>
          <a:p>
            <a:r>
              <a:rPr lang="en-GB" dirty="0" smtClean="0"/>
              <a:t>Postcolonial issues – some ideas </a:t>
            </a:r>
            <a:endParaRPr lang="en-GB" dirty="0"/>
          </a:p>
        </p:txBody>
      </p:sp>
      <p:sp>
        <p:nvSpPr>
          <p:cNvPr id="3" name="Content Placeholder 2"/>
          <p:cNvSpPr>
            <a:spLocks noGrp="1"/>
          </p:cNvSpPr>
          <p:nvPr>
            <p:ph idx="1"/>
          </p:nvPr>
        </p:nvSpPr>
        <p:spPr>
          <a:xfrm>
            <a:off x="457200" y="1752600"/>
            <a:ext cx="8229600" cy="4572000"/>
          </a:xfrm>
        </p:spPr>
        <p:txBody>
          <a:bodyPr>
            <a:normAutofit fontScale="92500" lnSpcReduction="20000"/>
          </a:bodyPr>
          <a:lstStyle/>
          <a:p>
            <a:r>
              <a:rPr lang="en-GB" dirty="0" smtClean="0"/>
              <a:t>Identity</a:t>
            </a:r>
          </a:p>
          <a:p>
            <a:r>
              <a:rPr lang="en-GB" dirty="0" smtClean="0"/>
              <a:t>Ethnicity </a:t>
            </a:r>
          </a:p>
          <a:p>
            <a:r>
              <a:rPr lang="en-GB" dirty="0" smtClean="0"/>
              <a:t>Cultural memory </a:t>
            </a:r>
          </a:p>
          <a:p>
            <a:r>
              <a:rPr lang="en-GB" dirty="0" smtClean="0"/>
              <a:t>Dislocation </a:t>
            </a:r>
          </a:p>
          <a:p>
            <a:r>
              <a:rPr lang="en-GB" dirty="0" smtClean="0"/>
              <a:t>Diversity and difference</a:t>
            </a:r>
          </a:p>
          <a:p>
            <a:r>
              <a:rPr lang="en-GB" dirty="0" smtClean="0"/>
              <a:t>The idea of nation </a:t>
            </a:r>
          </a:p>
          <a:p>
            <a:r>
              <a:rPr lang="en-GB" dirty="0" smtClean="0"/>
              <a:t>Anti imperialist struggle </a:t>
            </a:r>
          </a:p>
          <a:p>
            <a:r>
              <a:rPr lang="en-GB" dirty="0" smtClean="0"/>
              <a:t>Language and culture </a:t>
            </a:r>
          </a:p>
          <a:p>
            <a:r>
              <a:rPr lang="en-GB" dirty="0" smtClean="0"/>
              <a:t>Rhetoric of otherness</a:t>
            </a:r>
          </a:p>
          <a:p>
            <a:r>
              <a:rPr lang="en-GB" dirty="0" smtClean="0"/>
              <a:t>The voice of ‘the subaltern’?</a:t>
            </a:r>
          </a:p>
          <a:p>
            <a:r>
              <a:rPr lang="en-GB" dirty="0" smtClean="0"/>
              <a:t>Cultural guilt </a:t>
            </a:r>
          </a:p>
          <a:p>
            <a:r>
              <a:rPr lang="en-GB" dirty="0" smtClean="0"/>
              <a:t>New literature </a:t>
            </a:r>
          </a:p>
          <a:p>
            <a:endParaRPr lang="en-GB" dirty="0" smtClean="0"/>
          </a:p>
          <a:p>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fontScale="90000"/>
          </a:bodyPr>
          <a:lstStyle/>
          <a:p>
            <a:pPr algn="ctr"/>
            <a:r>
              <a:rPr lang="en-GB" dirty="0" smtClean="0"/>
              <a:t>Bibliography </a:t>
            </a:r>
            <a:endParaRPr lang="en-GB" dirty="0"/>
          </a:p>
        </p:txBody>
      </p:sp>
      <p:sp>
        <p:nvSpPr>
          <p:cNvPr id="3" name="Content Placeholder 2"/>
          <p:cNvSpPr>
            <a:spLocks noGrp="1"/>
          </p:cNvSpPr>
          <p:nvPr>
            <p:ph idx="1"/>
          </p:nvPr>
        </p:nvSpPr>
        <p:spPr>
          <a:xfrm>
            <a:off x="457200" y="1524000"/>
            <a:ext cx="8229600" cy="5105400"/>
          </a:xfrm>
        </p:spPr>
        <p:txBody>
          <a:bodyPr>
            <a:noAutofit/>
          </a:bodyPr>
          <a:lstStyle/>
          <a:p>
            <a:r>
              <a:rPr lang="en-GB" sz="1800" dirty="0" smtClean="0"/>
              <a:t>Ashcroft, Bill. Griffiths, Gareth, and Tiffin, Helen, </a:t>
            </a:r>
            <a:r>
              <a:rPr lang="en-GB" sz="1800" i="1" dirty="0" smtClean="0"/>
              <a:t>The Empire Writes Back: Theory and practice in post-colonial literatures</a:t>
            </a:r>
            <a:r>
              <a:rPr lang="en-GB" sz="1800" dirty="0" smtClean="0"/>
              <a:t> (London; New York: Routledge, 1989)</a:t>
            </a:r>
          </a:p>
          <a:p>
            <a:r>
              <a:rPr lang="en-GB" sz="1800" dirty="0" smtClean="0"/>
              <a:t>Ashcroft, Bill. Griffiths, Gareth, and Tiffin, Helen (eds.) </a:t>
            </a:r>
            <a:r>
              <a:rPr lang="en-GB" sz="1800" i="1" dirty="0" smtClean="0"/>
              <a:t>The Post-colonial Studies Reader </a:t>
            </a:r>
            <a:r>
              <a:rPr lang="en-GB" sz="1800" dirty="0" smtClean="0"/>
              <a:t>(London; New York: Routledge 1995)</a:t>
            </a:r>
          </a:p>
          <a:p>
            <a:r>
              <a:rPr lang="en-GB" sz="1800" dirty="0" smtClean="0"/>
              <a:t>Childs, Peter, </a:t>
            </a:r>
            <a:r>
              <a:rPr lang="en-GB" sz="1800" i="1" dirty="0" smtClean="0"/>
              <a:t>Contemporary Novelists: British Fiction Since 1970 </a:t>
            </a:r>
            <a:r>
              <a:rPr lang="en-GB" sz="1800" dirty="0" smtClean="0"/>
              <a:t>(UK: Palgrave Macmillan, 2005)</a:t>
            </a:r>
          </a:p>
          <a:p>
            <a:r>
              <a:rPr lang="en-GB" sz="1800" dirty="0" smtClean="0"/>
              <a:t>McHale, Brian </a:t>
            </a:r>
            <a:r>
              <a:rPr lang="en-GB" sz="1800" i="1" dirty="0" smtClean="0"/>
              <a:t>Post-modern Fiction </a:t>
            </a:r>
            <a:r>
              <a:rPr lang="en-GB" sz="1800" dirty="0" smtClean="0"/>
              <a:t>(Methuen, 1997)</a:t>
            </a:r>
          </a:p>
          <a:p>
            <a:r>
              <a:rPr lang="en-GB" sz="1800" dirty="0" smtClean="0"/>
              <a:t>Philips, </a:t>
            </a:r>
            <a:r>
              <a:rPr lang="en-GB" sz="1800" dirty="0" err="1" smtClean="0"/>
              <a:t>Caryl</a:t>
            </a:r>
            <a:r>
              <a:rPr lang="en-GB" sz="1800" dirty="0" smtClean="0"/>
              <a:t>, </a:t>
            </a:r>
            <a:r>
              <a:rPr lang="en-GB" sz="1800" i="1" dirty="0" smtClean="0"/>
              <a:t>A New World Order, Selected Essays </a:t>
            </a:r>
            <a:r>
              <a:rPr lang="en-GB" sz="1800" dirty="0" smtClean="0"/>
              <a:t>(London: Vintage, 2002)</a:t>
            </a:r>
          </a:p>
          <a:p>
            <a:r>
              <a:rPr lang="en-GB" sz="1800" dirty="0" smtClean="0"/>
              <a:t>Said, Edward, </a:t>
            </a:r>
            <a:r>
              <a:rPr lang="en-GB" sz="1800" i="1" dirty="0" err="1" smtClean="0"/>
              <a:t>Orientalism</a:t>
            </a:r>
            <a:r>
              <a:rPr lang="en-GB" sz="1800" dirty="0" smtClean="0"/>
              <a:t> (Vintage, 1978)</a:t>
            </a:r>
          </a:p>
          <a:p>
            <a:r>
              <a:rPr lang="en-GB" sz="1800" dirty="0" smtClean="0"/>
              <a:t>Spivak, Gayatri Chakravorty, ‘Can the Subaltern Speak?’ in Cary Nelson and Lawrence </a:t>
            </a:r>
            <a:r>
              <a:rPr lang="en-GB" sz="1800" dirty="0" err="1" smtClean="0"/>
              <a:t>Grossberg</a:t>
            </a:r>
            <a:r>
              <a:rPr lang="en-GB" sz="1800" dirty="0" smtClean="0"/>
              <a:t> (</a:t>
            </a:r>
            <a:r>
              <a:rPr lang="en-GB" sz="1800" dirty="0" err="1" smtClean="0"/>
              <a:t>eds</a:t>
            </a:r>
            <a:r>
              <a:rPr lang="en-GB" sz="1800" dirty="0" smtClean="0"/>
              <a:t>) </a:t>
            </a:r>
            <a:r>
              <a:rPr lang="en-GB" sz="1800" i="1" dirty="0" smtClean="0"/>
              <a:t>Marxism and the Interpretation of Culture </a:t>
            </a:r>
            <a:r>
              <a:rPr lang="en-GB" sz="1800" dirty="0" smtClean="0"/>
              <a:t>(London: Macmillan, 1988)</a:t>
            </a:r>
          </a:p>
          <a:p>
            <a:r>
              <a:rPr lang="en-GB" sz="1800" dirty="0" err="1" smtClean="0"/>
              <a:t>Viswanathan</a:t>
            </a:r>
            <a:r>
              <a:rPr lang="en-GB" sz="1800" dirty="0" smtClean="0"/>
              <a:t>, </a:t>
            </a:r>
            <a:r>
              <a:rPr lang="en-GB" sz="1800" dirty="0" err="1" smtClean="0"/>
              <a:t>Gauri</a:t>
            </a:r>
            <a:r>
              <a:rPr lang="en-GB" sz="1800" dirty="0" smtClean="0"/>
              <a:t>, ‘The Beginnings of English Literary Study in British India,’ Bill Ashcroft, Gareth Griffiths, and Helen Tiffin, eds., </a:t>
            </a:r>
            <a:r>
              <a:rPr lang="en-GB" sz="1800" i="1" dirty="0" smtClean="0"/>
              <a:t>The Post-colonial Studies Reader</a:t>
            </a:r>
            <a:r>
              <a:rPr lang="en-GB" sz="1800" dirty="0" smtClean="0"/>
              <a:t> (London; New York: Routledge, 1995)</a:t>
            </a:r>
            <a:endParaRPr lang="en-GB" sz="18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907</TotalTime>
  <Words>483</Words>
  <Application>Microsoft Office PowerPoint</Application>
  <PresentationFormat>On-screen Show (4:3)</PresentationFormat>
  <Paragraphs>127</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Flow</vt:lpstr>
      <vt:lpstr>Postcolonial Assumptions 1</vt:lpstr>
      <vt:lpstr>ESSAYS / EXAMS</vt:lpstr>
      <vt:lpstr>Question: </vt:lpstr>
      <vt:lpstr>‘Can the Subaltern Speak?’   (Gayatri Chakravorty Spivak 1998)</vt:lpstr>
      <vt:lpstr>Spivak continues ...</vt:lpstr>
      <vt:lpstr>Slide 6</vt:lpstr>
      <vt:lpstr>Slide 7</vt:lpstr>
      <vt:lpstr>Postmodernism and Post-colonialism: ‘Which world is this?’</vt:lpstr>
      <vt:lpstr>Literature and colonialism</vt:lpstr>
      <vt:lpstr>Viswanathan continues ...</vt:lpstr>
      <vt:lpstr>Literature and colonialism</vt:lpstr>
      <vt:lpstr>The Orient / Orientalism </vt:lpstr>
      <vt:lpstr>Anderson’s ‘imagined communities’</vt:lpstr>
      <vt:lpstr>Slide 14</vt:lpstr>
      <vt:lpstr>White Teeth</vt:lpstr>
      <vt:lpstr>White Teeth</vt:lpstr>
      <vt:lpstr>Slide 17</vt:lpstr>
      <vt:lpstr>Magid  </vt:lpstr>
      <vt:lpstr>Slide 19</vt:lpstr>
      <vt:lpstr>Slide 20</vt:lpstr>
      <vt:lpstr>Slide 21</vt:lpstr>
      <vt:lpstr>Millat </vt:lpstr>
      <vt:lpstr>Slide 23</vt:lpstr>
      <vt:lpstr>Slide 24</vt:lpstr>
      <vt:lpstr>Slide 25</vt:lpstr>
      <vt:lpstr>Slide 26</vt:lpstr>
      <vt:lpstr>The distinction between pure  and political knowledge</vt:lpstr>
      <vt:lpstr>Slide 28</vt:lpstr>
      <vt:lpstr>Slide 29</vt:lpstr>
      <vt:lpstr>Postcolonial issues – some ideas </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Drama</dc:title>
  <dc:creator>LOU</dc:creator>
  <cp:lastModifiedBy>LOU</cp:lastModifiedBy>
  <cp:revision>54</cp:revision>
  <dcterms:created xsi:type="dcterms:W3CDTF">2006-08-16T00:00:00Z</dcterms:created>
  <dcterms:modified xsi:type="dcterms:W3CDTF">2011-11-25T08:35:24Z</dcterms:modified>
</cp:coreProperties>
</file>