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000" autoAdjust="0"/>
    <p:restoredTop sz="94660"/>
  </p:normalViewPr>
  <p:slideViewPr>
    <p:cSldViewPr snapToGrid="0">
      <p:cViewPr varScale="1">
        <p:scale>
          <a:sx n="69" d="100"/>
          <a:sy n="69" d="100"/>
        </p:scale>
        <p:origin x="780" y="72"/>
      </p:cViewPr>
      <p:guideLst/>
    </p:cSldViewPr>
  </p:slideViewPr>
  <p:notesTextViewPr>
    <p:cViewPr>
      <p:scale>
        <a:sx n="1" d="1"/>
        <a:sy n="1" d="1"/>
      </p:scale>
      <p:origin x="0" y="-264"/>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A027D5-3DCE-4D9D-B17E-3B22CB3AD0A8}" type="datetimeFigureOut">
              <a:rPr lang="en-US" smtClean="0"/>
              <a:t>11/24/2022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0033680-24FD-472A-B6D5-4CBF7712C526}" type="slidenum">
              <a:rPr lang="en-US" smtClean="0"/>
              <a:t>‹#›</a:t>
            </a:fld>
            <a:endParaRPr lang="en-US"/>
          </a:p>
        </p:txBody>
      </p:sp>
    </p:spTree>
    <p:extLst>
      <p:ext uri="{BB962C8B-B14F-4D97-AF65-F5344CB8AC3E}">
        <p14:creationId xmlns:p14="http://schemas.microsoft.com/office/powerpoint/2010/main" val="185789814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The paper will discuss the importance of employee engagement in the hotel industry and the way it helps in the development of the services that are provided in the hotel industry. The Deloitte model of employee engagement is used in understanding the best practices that are required in maintaining the best employee engagement practices in the hotel industry</a:t>
            </a:r>
            <a:endParaRPr lang="en-US" dirty="0"/>
          </a:p>
        </p:txBody>
      </p:sp>
      <p:sp>
        <p:nvSpPr>
          <p:cNvPr id="4" name="Slide Number Placeholder 3"/>
          <p:cNvSpPr>
            <a:spLocks noGrp="1"/>
          </p:cNvSpPr>
          <p:nvPr>
            <p:ph type="sldNum" sz="quarter" idx="10"/>
          </p:nvPr>
        </p:nvSpPr>
        <p:spPr/>
        <p:txBody>
          <a:bodyPr/>
          <a:lstStyle/>
          <a:p>
            <a:fld id="{A0033680-24FD-472A-B6D5-4CBF7712C526}" type="slidenum">
              <a:rPr lang="en-US" smtClean="0"/>
              <a:t>2</a:t>
            </a:fld>
            <a:endParaRPr lang="en-US"/>
          </a:p>
        </p:txBody>
      </p:sp>
    </p:spTree>
    <p:extLst>
      <p:ext uri="{BB962C8B-B14F-4D97-AF65-F5344CB8AC3E}">
        <p14:creationId xmlns:p14="http://schemas.microsoft.com/office/powerpoint/2010/main" val="28791901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None/>
            </a:pPr>
            <a:r>
              <a:rPr lang="en-US" sz="1200" kern="1200" dirty="0" smtClean="0">
                <a:solidFill>
                  <a:schemeClr val="tx1"/>
                </a:solidFill>
                <a:effectLst/>
                <a:latin typeface="+mn-lt"/>
                <a:ea typeface="+mn-ea"/>
                <a:cs typeface="+mn-cs"/>
              </a:rPr>
              <a:t>According to the studies that have been done, it has been observed that employee engagement in the hotel industry has helped in providing the hotels with the full potential that will help in creating an open communication channel that will help in improving productivity and retaining talented staff. Various strategies are being used by the employees of the hotels that are related to creating a better working </a:t>
            </a:r>
            <a:r>
              <a:rPr lang="en-US" sz="1200" kern="1200" dirty="0" smtClean="0">
                <a:solidFill>
                  <a:schemeClr val="tx1"/>
                </a:solidFill>
                <a:effectLst/>
                <a:latin typeface="+mn-lt"/>
                <a:ea typeface="+mn-ea"/>
                <a:cs typeface="+mn-cs"/>
              </a:rPr>
              <a:t>place. </a:t>
            </a:r>
            <a:r>
              <a:rPr lang="en-US" dirty="0" smtClean="0"/>
              <a:t>are pretty </a:t>
            </a:r>
          </a:p>
          <a:p>
            <a:pPr marL="0" lvl="0" indent="0">
              <a:buNone/>
            </a:pPr>
            <a:r>
              <a:rPr lang="en-US" dirty="0" smtClean="0"/>
              <a:t>satisfied with their proactive nature in </a:t>
            </a:r>
          </a:p>
          <a:p>
            <a:pPr marL="0" lvl="0" indent="0">
              <a:buNone/>
            </a:pPr>
            <a:r>
              <a:rPr lang="en-US" dirty="0" smtClean="0"/>
              <a:t>resolving any issues within</a:t>
            </a:r>
          </a:p>
          <a:p>
            <a:pPr marL="0" lvl="0" indent="0">
              <a:buNone/>
            </a:pPr>
            <a:r>
              <a:rPr lang="en-US" dirty="0" smtClean="0"/>
              <a:t> some time</a:t>
            </a:r>
            <a:endParaRPr lang="en-US" dirty="0"/>
          </a:p>
        </p:txBody>
      </p:sp>
      <p:sp>
        <p:nvSpPr>
          <p:cNvPr id="4" name="Slide Number Placeholder 3"/>
          <p:cNvSpPr>
            <a:spLocks noGrp="1"/>
          </p:cNvSpPr>
          <p:nvPr>
            <p:ph type="sldNum" sz="quarter" idx="10"/>
          </p:nvPr>
        </p:nvSpPr>
        <p:spPr/>
        <p:txBody>
          <a:bodyPr/>
          <a:lstStyle/>
          <a:p>
            <a:fld id="{A0033680-24FD-472A-B6D5-4CBF7712C526}" type="slidenum">
              <a:rPr lang="en-US" smtClean="0"/>
              <a:t>3</a:t>
            </a:fld>
            <a:endParaRPr lang="en-US"/>
          </a:p>
        </p:txBody>
      </p:sp>
    </p:spTree>
    <p:extLst>
      <p:ext uri="{BB962C8B-B14F-4D97-AF65-F5344CB8AC3E}">
        <p14:creationId xmlns:p14="http://schemas.microsoft.com/office/powerpoint/2010/main" val="316627220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None/>
            </a:pPr>
            <a:r>
              <a:rPr lang="en-US" sz="1200" kern="1200" dirty="0" smtClean="0">
                <a:solidFill>
                  <a:schemeClr val="tx1"/>
                </a:solidFill>
                <a:effectLst/>
                <a:latin typeface="+mn-lt"/>
                <a:ea typeface="+mn-ea"/>
                <a:cs typeface="+mn-cs"/>
              </a:rPr>
              <a:t>: According to the studies that have been done, it has been observed that employee engagement in the hotel industry has helped in providing the hotels with the full potential that will help in creating an open communication channel that will help in improving productivity and retaining talented staff. </a:t>
            </a:r>
            <a:r>
              <a:rPr lang="en-US" dirty="0" smtClean="0"/>
              <a:t>by using the skills that will </a:t>
            </a:r>
          </a:p>
          <a:p>
            <a:pPr marL="0" lvl="0" indent="0">
              <a:buNone/>
            </a:pPr>
            <a:r>
              <a:rPr lang="en-US" dirty="0" smtClean="0"/>
              <a:t>help in solving the requirements </a:t>
            </a:r>
          </a:p>
          <a:p>
            <a:pPr marL="0" lvl="0" indent="0">
              <a:buNone/>
            </a:pPr>
            <a:r>
              <a:rPr lang="en-US" dirty="0" smtClean="0"/>
              <a:t>of the customers </a:t>
            </a:r>
            <a:r>
              <a:rPr lang="en-US" sz="1200" kern="1200" dirty="0" smtClean="0">
                <a:solidFill>
                  <a:schemeClr val="tx1"/>
                </a:solidFill>
                <a:effectLst/>
                <a:latin typeface="+mn-lt"/>
                <a:ea typeface="+mn-ea"/>
                <a:cs typeface="+mn-cs"/>
              </a:rPr>
              <a:t>Various </a:t>
            </a:r>
            <a:r>
              <a:rPr lang="en-US" sz="1200" kern="1200" dirty="0" smtClean="0">
                <a:solidFill>
                  <a:schemeClr val="tx1"/>
                </a:solidFill>
                <a:effectLst/>
                <a:latin typeface="+mn-lt"/>
                <a:ea typeface="+mn-ea"/>
                <a:cs typeface="+mn-cs"/>
              </a:rPr>
              <a:t>strategies are being used by the employees of the hotels that are related to creating a better working place. </a:t>
            </a:r>
          </a:p>
          <a:p>
            <a:endParaRPr lang="en-US" dirty="0"/>
          </a:p>
        </p:txBody>
      </p:sp>
      <p:sp>
        <p:nvSpPr>
          <p:cNvPr id="4" name="Slide Number Placeholder 3"/>
          <p:cNvSpPr>
            <a:spLocks noGrp="1"/>
          </p:cNvSpPr>
          <p:nvPr>
            <p:ph type="sldNum" sz="quarter" idx="10"/>
          </p:nvPr>
        </p:nvSpPr>
        <p:spPr/>
        <p:txBody>
          <a:bodyPr/>
          <a:lstStyle/>
          <a:p>
            <a:fld id="{A0033680-24FD-472A-B6D5-4CBF7712C526}" type="slidenum">
              <a:rPr lang="en-US" smtClean="0"/>
              <a:t>4</a:t>
            </a:fld>
            <a:endParaRPr lang="en-US"/>
          </a:p>
        </p:txBody>
      </p:sp>
    </p:spTree>
    <p:extLst>
      <p:ext uri="{BB962C8B-B14F-4D97-AF65-F5344CB8AC3E}">
        <p14:creationId xmlns:p14="http://schemas.microsoft.com/office/powerpoint/2010/main" val="5756111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It also helps in measuring the management of the perspective of the employees based on the crucial elements in their workplace. Five elements have been observed for positive employee engagement that is meaningful work, there must be proper management interventions, a positive environment for work, trust in leadership, and providing an opportunity for growth.  Moreover, it is known as the blueprint of how employees feel valued in their workplace. Thus, these five elements have to be present within an organization to promote employee engagement in the organization for positive growth.</a:t>
            </a:r>
          </a:p>
          <a:p>
            <a:endParaRPr lang="en-US" dirty="0"/>
          </a:p>
        </p:txBody>
      </p:sp>
      <p:sp>
        <p:nvSpPr>
          <p:cNvPr id="4" name="Slide Number Placeholder 3"/>
          <p:cNvSpPr>
            <a:spLocks noGrp="1"/>
          </p:cNvSpPr>
          <p:nvPr>
            <p:ph type="sldNum" sz="quarter" idx="10"/>
          </p:nvPr>
        </p:nvSpPr>
        <p:spPr/>
        <p:txBody>
          <a:bodyPr/>
          <a:lstStyle/>
          <a:p>
            <a:fld id="{A0033680-24FD-472A-B6D5-4CBF7712C526}" type="slidenum">
              <a:rPr lang="en-US" smtClean="0"/>
              <a:t>5</a:t>
            </a:fld>
            <a:endParaRPr lang="en-US"/>
          </a:p>
        </p:txBody>
      </p:sp>
    </p:spTree>
    <p:extLst>
      <p:ext uri="{BB962C8B-B14F-4D97-AF65-F5344CB8AC3E}">
        <p14:creationId xmlns:p14="http://schemas.microsoft.com/office/powerpoint/2010/main" val="18949444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None/>
            </a:pPr>
            <a:r>
              <a:rPr lang="en-US" sz="1200" kern="1200" dirty="0" smtClean="0">
                <a:solidFill>
                  <a:schemeClr val="tx1"/>
                </a:solidFill>
                <a:effectLst/>
                <a:latin typeface="+mn-lt"/>
                <a:ea typeface="+mn-ea"/>
                <a:cs typeface="+mn-cs"/>
              </a:rPr>
              <a:t>Observations have been made regarding the fact that when there is meaningful work is provided to the employees in hotels, they are segregated into small groups. </a:t>
            </a:r>
            <a:r>
              <a:rPr lang="en-US" dirty="0" smtClean="0"/>
              <a:t>that help in the positive</a:t>
            </a:r>
          </a:p>
          <a:p>
            <a:pPr marL="0" lvl="0" indent="0">
              <a:buNone/>
            </a:pPr>
            <a:r>
              <a:rPr lang="en-US" dirty="0" smtClean="0"/>
              <a:t> outcome in the organization.</a:t>
            </a:r>
          </a:p>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Thus</a:t>
            </a:r>
            <a:r>
              <a:rPr lang="en-US" sz="1200" kern="1200" dirty="0" smtClean="0">
                <a:solidFill>
                  <a:schemeClr val="tx1"/>
                </a:solidFill>
                <a:effectLst/>
                <a:latin typeface="+mn-lt"/>
                <a:ea typeface="+mn-ea"/>
                <a:cs typeface="+mn-cs"/>
              </a:rPr>
              <a:t>, the efficiency of the performance increases.  Moreover, the management must provide transparent goals to the employees that will help them in achieving. However, if the management is supportive, separate coaching is provided to the employees. </a:t>
            </a:r>
          </a:p>
          <a:p>
            <a:endParaRPr lang="en-US" dirty="0"/>
          </a:p>
        </p:txBody>
      </p:sp>
      <p:sp>
        <p:nvSpPr>
          <p:cNvPr id="4" name="Slide Number Placeholder 3"/>
          <p:cNvSpPr>
            <a:spLocks noGrp="1"/>
          </p:cNvSpPr>
          <p:nvPr>
            <p:ph type="sldNum" sz="quarter" idx="10"/>
          </p:nvPr>
        </p:nvSpPr>
        <p:spPr/>
        <p:txBody>
          <a:bodyPr/>
          <a:lstStyle/>
          <a:p>
            <a:fld id="{A0033680-24FD-472A-B6D5-4CBF7712C526}" type="slidenum">
              <a:rPr lang="en-US" smtClean="0"/>
              <a:t>6</a:t>
            </a:fld>
            <a:endParaRPr lang="en-US"/>
          </a:p>
        </p:txBody>
      </p:sp>
    </p:spTree>
    <p:extLst>
      <p:ext uri="{BB962C8B-B14F-4D97-AF65-F5344CB8AC3E}">
        <p14:creationId xmlns:p14="http://schemas.microsoft.com/office/powerpoint/2010/main" val="12389062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Similarly, there must be a growth opportunity that requires to be provided to the employee for the growth. There must be training that requires to be provided to the employees that will help in providing the right opportunity for growth. Most importantly, the leadership must continuously invest in the people</a:t>
            </a:r>
            <a:endParaRPr lang="en-US" dirty="0"/>
          </a:p>
        </p:txBody>
      </p:sp>
      <p:sp>
        <p:nvSpPr>
          <p:cNvPr id="4" name="Slide Number Placeholder 3"/>
          <p:cNvSpPr>
            <a:spLocks noGrp="1"/>
          </p:cNvSpPr>
          <p:nvPr>
            <p:ph type="sldNum" sz="quarter" idx="10"/>
          </p:nvPr>
        </p:nvSpPr>
        <p:spPr/>
        <p:txBody>
          <a:bodyPr/>
          <a:lstStyle/>
          <a:p>
            <a:fld id="{A0033680-24FD-472A-B6D5-4CBF7712C526}" type="slidenum">
              <a:rPr lang="en-US" smtClean="0"/>
              <a:t>7</a:t>
            </a:fld>
            <a:endParaRPr lang="en-US"/>
          </a:p>
        </p:txBody>
      </p:sp>
    </p:spTree>
    <p:extLst>
      <p:ext uri="{BB962C8B-B14F-4D97-AF65-F5344CB8AC3E}">
        <p14:creationId xmlns:p14="http://schemas.microsoft.com/office/powerpoint/2010/main" val="156269527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None/>
            </a:pPr>
            <a:r>
              <a:rPr lang="en-US" sz="1200" kern="1200" dirty="0" smtClean="0">
                <a:solidFill>
                  <a:schemeClr val="tx1"/>
                </a:solidFill>
                <a:effectLst/>
                <a:latin typeface="+mn-lt"/>
                <a:ea typeface="+mn-ea"/>
                <a:cs typeface="+mn-cs"/>
              </a:rPr>
              <a:t>Various positive feedbacks are given to the employees of the organization that have helped in determining that the employees of Marriott can perform due to great feedback that is </a:t>
            </a:r>
            <a:r>
              <a:rPr lang="en-US" sz="1200" kern="1200" dirty="0" smtClean="0">
                <a:solidFill>
                  <a:schemeClr val="tx1"/>
                </a:solidFill>
                <a:effectLst/>
                <a:latin typeface="+mn-lt"/>
                <a:ea typeface="+mn-ea"/>
                <a:cs typeface="+mn-cs"/>
              </a:rPr>
              <a:t>given. </a:t>
            </a:r>
            <a:r>
              <a:rPr lang="en-US" dirty="0" smtClean="0"/>
              <a:t>is another</a:t>
            </a:r>
          </a:p>
          <a:p>
            <a:pPr marL="0" lvl="0" indent="0">
              <a:buNone/>
            </a:pPr>
            <a:r>
              <a:rPr lang="en-US" dirty="0" smtClean="0"/>
              <a:t> factor that is required to be present in the </a:t>
            </a:r>
          </a:p>
          <a:p>
            <a:pPr marL="0" lvl="0" indent="0">
              <a:buNone/>
            </a:pPr>
            <a:r>
              <a:rPr lang="en-US" dirty="0" smtClean="0"/>
              <a:t>hotel that will help in the successful </a:t>
            </a:r>
          </a:p>
          <a:p>
            <a:pPr marL="0" lvl="0" indent="0">
              <a:buNone/>
            </a:pPr>
            <a:r>
              <a:rPr lang="en-US" dirty="0" smtClean="0"/>
              <a:t>outcome</a:t>
            </a:r>
            <a:endParaRPr lang="en-US" dirty="0"/>
          </a:p>
        </p:txBody>
      </p:sp>
      <p:sp>
        <p:nvSpPr>
          <p:cNvPr id="4" name="Slide Number Placeholder 3"/>
          <p:cNvSpPr>
            <a:spLocks noGrp="1"/>
          </p:cNvSpPr>
          <p:nvPr>
            <p:ph type="sldNum" sz="quarter" idx="10"/>
          </p:nvPr>
        </p:nvSpPr>
        <p:spPr/>
        <p:txBody>
          <a:bodyPr/>
          <a:lstStyle/>
          <a:p>
            <a:fld id="{A0033680-24FD-472A-B6D5-4CBF7712C526}" type="slidenum">
              <a:rPr lang="en-US" smtClean="0"/>
              <a:t>8</a:t>
            </a:fld>
            <a:endParaRPr lang="en-US"/>
          </a:p>
        </p:txBody>
      </p:sp>
    </p:spTree>
    <p:extLst>
      <p:ext uri="{BB962C8B-B14F-4D97-AF65-F5344CB8AC3E}">
        <p14:creationId xmlns:p14="http://schemas.microsoft.com/office/powerpoint/2010/main" val="326759942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1200" kern="1200" dirty="0" smtClean="0">
                <a:solidFill>
                  <a:schemeClr val="tx1"/>
                </a:solidFill>
                <a:effectLst/>
                <a:latin typeface="+mn-lt"/>
                <a:ea typeface="+mn-ea"/>
                <a:cs typeface="+mn-cs"/>
              </a:rPr>
              <a:t>Thus, the employees must be given positive feedback on their growth and development. Thus, it proved pretty beneficial in employee engagement in the hotel industry. </a:t>
            </a:r>
          </a:p>
          <a:p>
            <a:endParaRPr lang="en-US" dirty="0"/>
          </a:p>
        </p:txBody>
      </p:sp>
      <p:sp>
        <p:nvSpPr>
          <p:cNvPr id="4" name="Slide Number Placeholder 3"/>
          <p:cNvSpPr>
            <a:spLocks noGrp="1"/>
          </p:cNvSpPr>
          <p:nvPr>
            <p:ph type="sldNum" sz="quarter" idx="10"/>
          </p:nvPr>
        </p:nvSpPr>
        <p:spPr/>
        <p:txBody>
          <a:bodyPr/>
          <a:lstStyle/>
          <a:p>
            <a:fld id="{A0033680-24FD-472A-B6D5-4CBF7712C526}" type="slidenum">
              <a:rPr lang="en-US" smtClean="0"/>
              <a:t>9</a:t>
            </a:fld>
            <a:endParaRPr lang="en-US"/>
          </a:p>
        </p:txBody>
      </p:sp>
    </p:spTree>
    <p:extLst>
      <p:ext uri="{BB962C8B-B14F-4D97-AF65-F5344CB8AC3E}">
        <p14:creationId xmlns:p14="http://schemas.microsoft.com/office/powerpoint/2010/main" val="32505313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lvl="0" indent="0">
              <a:buNone/>
            </a:pPr>
            <a:r>
              <a:rPr lang="en-US" sz="1200" kern="1200" dirty="0" smtClean="0">
                <a:solidFill>
                  <a:schemeClr val="tx1"/>
                </a:solidFill>
                <a:effectLst/>
                <a:latin typeface="+mn-lt"/>
                <a:ea typeface="+mn-ea"/>
                <a:cs typeface="+mn-cs"/>
              </a:rPr>
              <a:t>The employees must be extended support in whatever situation that will help them in increasing their performance in the organization. When an organization extends support there is a positive outcome in the results</a:t>
            </a:r>
            <a:r>
              <a:rPr lang="en-US" sz="1200" kern="1200" dirty="0" smtClean="0">
                <a:solidFill>
                  <a:schemeClr val="tx1"/>
                </a:solidFill>
                <a:effectLst/>
                <a:latin typeface="+mn-lt"/>
                <a:ea typeface="+mn-ea"/>
                <a:cs typeface="+mn-cs"/>
              </a:rPr>
              <a:t>. </a:t>
            </a:r>
            <a:r>
              <a:rPr lang="en-US" dirty="0" smtClean="0"/>
              <a:t>way that counts among the best </a:t>
            </a:r>
          </a:p>
          <a:p>
            <a:pPr marL="0" lvl="0" indent="0">
              <a:buNone/>
            </a:pPr>
            <a:r>
              <a:rPr lang="en-US" dirty="0" smtClean="0"/>
              <a:t>practices observed among the </a:t>
            </a:r>
          </a:p>
          <a:p>
            <a:pPr marL="0" lvl="0" indent="0">
              <a:buNone/>
            </a:pPr>
            <a:r>
              <a:rPr lang="en-US" smtClean="0"/>
              <a:t>top hotels</a:t>
            </a:r>
            <a:r>
              <a:rPr lang="en-US" sz="1200" kern="1200" smtClean="0">
                <a:solidFill>
                  <a:schemeClr val="tx1"/>
                </a:solidFill>
                <a:effectLst/>
                <a:latin typeface="+mn-lt"/>
                <a:ea typeface="+mn-ea"/>
                <a:cs typeface="+mn-cs"/>
              </a:rPr>
              <a:t> </a:t>
            </a:r>
            <a:r>
              <a:rPr lang="en-US" sz="1200" kern="1200" dirty="0" smtClean="0">
                <a:solidFill>
                  <a:schemeClr val="tx1"/>
                </a:solidFill>
                <a:effectLst/>
                <a:latin typeface="+mn-lt"/>
                <a:ea typeface="+mn-ea"/>
                <a:cs typeface="+mn-cs"/>
              </a:rPr>
              <a:t>Moreover, there are paid leaves that are provided to the employees of Marriott.</a:t>
            </a:r>
          </a:p>
          <a:p>
            <a:endParaRPr lang="en-US" dirty="0"/>
          </a:p>
        </p:txBody>
      </p:sp>
      <p:sp>
        <p:nvSpPr>
          <p:cNvPr id="4" name="Slide Number Placeholder 3"/>
          <p:cNvSpPr>
            <a:spLocks noGrp="1"/>
          </p:cNvSpPr>
          <p:nvPr>
            <p:ph type="sldNum" sz="quarter" idx="10"/>
          </p:nvPr>
        </p:nvSpPr>
        <p:spPr/>
        <p:txBody>
          <a:bodyPr/>
          <a:lstStyle/>
          <a:p>
            <a:fld id="{A0033680-24FD-472A-B6D5-4CBF7712C526}" type="slidenum">
              <a:rPr lang="en-US" smtClean="0"/>
              <a:t>10</a:t>
            </a:fld>
            <a:endParaRPr lang="en-US"/>
          </a:p>
        </p:txBody>
      </p:sp>
    </p:spTree>
    <p:extLst>
      <p:ext uri="{BB962C8B-B14F-4D97-AF65-F5344CB8AC3E}">
        <p14:creationId xmlns:p14="http://schemas.microsoft.com/office/powerpoint/2010/main" val="215166242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Numerous strategies have been adopted that help in achieving the goals that were required in improving the performance of the hotel industry. Thus, statistics of Marriott have helped in giving the number that determines the importance of employee engagement</a:t>
            </a:r>
            <a:endParaRPr lang="en-US" dirty="0"/>
          </a:p>
        </p:txBody>
      </p:sp>
      <p:sp>
        <p:nvSpPr>
          <p:cNvPr id="4" name="Slide Number Placeholder 3"/>
          <p:cNvSpPr>
            <a:spLocks noGrp="1"/>
          </p:cNvSpPr>
          <p:nvPr>
            <p:ph type="sldNum" sz="quarter" idx="10"/>
          </p:nvPr>
        </p:nvSpPr>
        <p:spPr/>
        <p:txBody>
          <a:bodyPr/>
          <a:lstStyle/>
          <a:p>
            <a:fld id="{A0033680-24FD-472A-B6D5-4CBF7712C526}" type="slidenum">
              <a:rPr lang="en-US" smtClean="0"/>
              <a:t>11</a:t>
            </a:fld>
            <a:endParaRPr lang="en-US"/>
          </a:p>
        </p:txBody>
      </p:sp>
    </p:spTree>
    <p:extLst>
      <p:ext uri="{BB962C8B-B14F-4D97-AF65-F5344CB8AC3E}">
        <p14:creationId xmlns:p14="http://schemas.microsoft.com/office/powerpoint/2010/main" val="176619338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smtClean="0">
                <a:solidFill>
                  <a:schemeClr val="tx1"/>
                </a:solidFill>
                <a:effectLst/>
                <a:latin typeface="+mn-lt"/>
                <a:ea typeface="+mn-ea"/>
                <a:cs typeface="+mn-cs"/>
              </a:rPr>
              <a:t>Reeves, A., </a:t>
            </a:r>
            <a:r>
              <a:rPr lang="en-US" sz="1200" kern="1200" dirty="0" err="1" smtClean="0">
                <a:solidFill>
                  <a:schemeClr val="tx1"/>
                </a:solidFill>
                <a:effectLst/>
                <a:latin typeface="+mn-lt"/>
                <a:ea typeface="+mn-ea"/>
                <a:cs typeface="+mn-cs"/>
              </a:rPr>
              <a:t>Delfabbro</a:t>
            </a:r>
            <a:r>
              <a:rPr lang="en-US" sz="1200" kern="1200" dirty="0" smtClean="0">
                <a:solidFill>
                  <a:schemeClr val="tx1"/>
                </a:solidFill>
                <a:effectLst/>
                <a:latin typeface="+mn-lt"/>
                <a:ea typeface="+mn-ea"/>
                <a:cs typeface="+mn-cs"/>
              </a:rPr>
              <a:t>, P. and </a:t>
            </a:r>
            <a:r>
              <a:rPr lang="en-US" sz="1200" kern="1200" dirty="0" err="1" smtClean="0">
                <a:solidFill>
                  <a:schemeClr val="tx1"/>
                </a:solidFill>
                <a:effectLst/>
                <a:latin typeface="+mn-lt"/>
                <a:ea typeface="+mn-ea"/>
                <a:cs typeface="+mn-cs"/>
              </a:rPr>
              <a:t>Calic</a:t>
            </a:r>
            <a:r>
              <a:rPr lang="en-US" sz="1200" kern="1200" dirty="0" smtClean="0">
                <a:solidFill>
                  <a:schemeClr val="tx1"/>
                </a:solidFill>
                <a:effectLst/>
                <a:latin typeface="+mn-lt"/>
                <a:ea typeface="+mn-ea"/>
                <a:cs typeface="+mn-cs"/>
              </a:rPr>
              <a:t>, D., 2021. Encouraging employee engagement with cybersecurity: How to tackle cyber fatigue. </a:t>
            </a:r>
            <a:r>
              <a:rPr lang="en-US" sz="1200" i="1" kern="1200" dirty="0" smtClean="0">
                <a:solidFill>
                  <a:schemeClr val="tx1"/>
                </a:solidFill>
                <a:effectLst/>
                <a:latin typeface="+mn-lt"/>
                <a:ea typeface="+mn-ea"/>
                <a:cs typeface="+mn-cs"/>
              </a:rPr>
              <a:t>SAGE Open</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11</a:t>
            </a:r>
            <a:r>
              <a:rPr lang="en-US" sz="1200" kern="1200" dirty="0" smtClean="0">
                <a:solidFill>
                  <a:schemeClr val="tx1"/>
                </a:solidFill>
                <a:effectLst/>
                <a:latin typeface="+mn-lt"/>
                <a:ea typeface="+mn-ea"/>
                <a:cs typeface="+mn-cs"/>
              </a:rPr>
              <a:t>(1), p.21582440211000049.</a:t>
            </a:r>
          </a:p>
          <a:p>
            <a:r>
              <a:rPr lang="en-US" sz="1200" kern="1200" dirty="0" err="1" smtClean="0">
                <a:solidFill>
                  <a:schemeClr val="tx1"/>
                </a:solidFill>
                <a:effectLst/>
                <a:latin typeface="+mn-lt"/>
                <a:ea typeface="+mn-ea"/>
                <a:cs typeface="+mn-cs"/>
              </a:rPr>
              <a:t>Rasool</a:t>
            </a:r>
            <a:r>
              <a:rPr lang="en-US" sz="1200" kern="1200" dirty="0" smtClean="0">
                <a:solidFill>
                  <a:schemeClr val="tx1"/>
                </a:solidFill>
                <a:effectLst/>
                <a:latin typeface="+mn-lt"/>
                <a:ea typeface="+mn-ea"/>
                <a:cs typeface="+mn-cs"/>
              </a:rPr>
              <a:t>, S.F., Wang, M., Tang, M., Saeed, A. and Iqbal, J., 2021. How toxic workplace environment affects the employee engagement: the mediating role of organizational support and employee wellbeing. </a:t>
            </a:r>
            <a:r>
              <a:rPr lang="en-US" sz="1200" i="1" kern="1200" dirty="0" smtClean="0">
                <a:solidFill>
                  <a:schemeClr val="tx1"/>
                </a:solidFill>
                <a:effectLst/>
                <a:latin typeface="+mn-lt"/>
                <a:ea typeface="+mn-ea"/>
                <a:cs typeface="+mn-cs"/>
              </a:rPr>
              <a:t>International journal of environmental research and public health</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18</a:t>
            </a:r>
            <a:r>
              <a:rPr lang="en-US" sz="1200" kern="1200" dirty="0" smtClean="0">
                <a:solidFill>
                  <a:schemeClr val="tx1"/>
                </a:solidFill>
                <a:effectLst/>
                <a:latin typeface="+mn-lt"/>
                <a:ea typeface="+mn-ea"/>
                <a:cs typeface="+mn-cs"/>
              </a:rPr>
              <a:t>(5), p.2294.</a:t>
            </a:r>
          </a:p>
          <a:p>
            <a:r>
              <a:rPr lang="en-US" sz="1200" kern="1200" dirty="0" err="1" smtClean="0">
                <a:solidFill>
                  <a:schemeClr val="tx1"/>
                </a:solidFill>
                <a:effectLst/>
                <a:latin typeface="+mn-lt"/>
                <a:ea typeface="+mn-ea"/>
                <a:cs typeface="+mn-cs"/>
              </a:rPr>
              <a:t>Riyanto</a:t>
            </a:r>
            <a:r>
              <a:rPr lang="en-US" sz="1200" kern="1200" dirty="0" smtClean="0">
                <a:solidFill>
                  <a:schemeClr val="tx1"/>
                </a:solidFill>
                <a:effectLst/>
                <a:latin typeface="+mn-lt"/>
                <a:ea typeface="+mn-ea"/>
                <a:cs typeface="+mn-cs"/>
              </a:rPr>
              <a:t>, S., </a:t>
            </a:r>
            <a:r>
              <a:rPr lang="en-US" sz="1200" kern="1200" dirty="0" err="1" smtClean="0">
                <a:solidFill>
                  <a:schemeClr val="tx1"/>
                </a:solidFill>
                <a:effectLst/>
                <a:latin typeface="+mn-lt"/>
                <a:ea typeface="+mn-ea"/>
                <a:cs typeface="+mn-cs"/>
              </a:rPr>
              <a:t>Endri</a:t>
            </a:r>
            <a:r>
              <a:rPr lang="en-US" sz="1200" kern="1200" dirty="0" smtClean="0">
                <a:solidFill>
                  <a:schemeClr val="tx1"/>
                </a:solidFill>
                <a:effectLst/>
                <a:latin typeface="+mn-lt"/>
                <a:ea typeface="+mn-ea"/>
                <a:cs typeface="+mn-cs"/>
              </a:rPr>
              <a:t>, E. and </a:t>
            </a:r>
            <a:r>
              <a:rPr lang="en-US" sz="1200" kern="1200" dirty="0" err="1" smtClean="0">
                <a:solidFill>
                  <a:schemeClr val="tx1"/>
                </a:solidFill>
                <a:effectLst/>
                <a:latin typeface="+mn-lt"/>
                <a:ea typeface="+mn-ea"/>
                <a:cs typeface="+mn-cs"/>
              </a:rPr>
              <a:t>Herlisha</a:t>
            </a:r>
            <a:r>
              <a:rPr lang="en-US" sz="1200" kern="1200" dirty="0" smtClean="0">
                <a:solidFill>
                  <a:schemeClr val="tx1"/>
                </a:solidFill>
                <a:effectLst/>
                <a:latin typeface="+mn-lt"/>
                <a:ea typeface="+mn-ea"/>
                <a:cs typeface="+mn-cs"/>
              </a:rPr>
              <a:t>, N., 2021. Effect of work motivation and job satisfaction on employee performance: Mediating role of employee engagement. </a:t>
            </a:r>
            <a:r>
              <a:rPr lang="en-US" sz="1200" i="1" kern="1200" dirty="0" smtClean="0">
                <a:solidFill>
                  <a:schemeClr val="tx1"/>
                </a:solidFill>
                <a:effectLst/>
                <a:latin typeface="+mn-lt"/>
                <a:ea typeface="+mn-ea"/>
                <a:cs typeface="+mn-cs"/>
              </a:rPr>
              <a:t>Problems and Perspectives in Management</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19</a:t>
            </a:r>
            <a:r>
              <a:rPr lang="en-US" sz="1200" kern="1200" dirty="0" smtClean="0">
                <a:solidFill>
                  <a:schemeClr val="tx1"/>
                </a:solidFill>
                <a:effectLst/>
                <a:latin typeface="+mn-lt"/>
                <a:ea typeface="+mn-ea"/>
                <a:cs typeface="+mn-cs"/>
              </a:rPr>
              <a:t>(3), p.162.</a:t>
            </a:r>
          </a:p>
          <a:p>
            <a:r>
              <a:rPr lang="en-US" sz="1200" kern="1200" dirty="0" err="1" smtClean="0">
                <a:solidFill>
                  <a:schemeClr val="tx1"/>
                </a:solidFill>
                <a:effectLst/>
                <a:latin typeface="+mn-lt"/>
                <a:ea typeface="+mn-ea"/>
                <a:cs typeface="+mn-cs"/>
              </a:rPr>
              <a:t>Satata</a:t>
            </a:r>
            <a:r>
              <a:rPr lang="en-US" sz="1200" kern="1200" dirty="0" smtClean="0">
                <a:solidFill>
                  <a:schemeClr val="tx1"/>
                </a:solidFill>
                <a:effectLst/>
                <a:latin typeface="+mn-lt"/>
                <a:ea typeface="+mn-ea"/>
                <a:cs typeface="+mn-cs"/>
              </a:rPr>
              <a:t>, D.B.M., 2021. Employee engagement as an effort to improve work performance: a literature review. </a:t>
            </a:r>
            <a:r>
              <a:rPr lang="en-US" sz="1200" i="1" kern="1200" dirty="0" err="1" smtClean="0">
                <a:solidFill>
                  <a:schemeClr val="tx1"/>
                </a:solidFill>
                <a:effectLst/>
                <a:latin typeface="+mn-lt"/>
                <a:ea typeface="+mn-ea"/>
                <a:cs typeface="+mn-cs"/>
              </a:rPr>
              <a:t>Ilomata</a:t>
            </a:r>
            <a:r>
              <a:rPr lang="en-US" sz="1200" i="1" kern="1200" dirty="0" smtClean="0">
                <a:solidFill>
                  <a:schemeClr val="tx1"/>
                </a:solidFill>
                <a:effectLst/>
                <a:latin typeface="+mn-lt"/>
                <a:ea typeface="+mn-ea"/>
                <a:cs typeface="+mn-cs"/>
              </a:rPr>
              <a:t> International Journal of Social Science</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2</a:t>
            </a:r>
            <a:r>
              <a:rPr lang="en-US" sz="1200" kern="1200" dirty="0" smtClean="0">
                <a:solidFill>
                  <a:schemeClr val="tx1"/>
                </a:solidFill>
                <a:effectLst/>
                <a:latin typeface="+mn-lt"/>
                <a:ea typeface="+mn-ea"/>
                <a:cs typeface="+mn-cs"/>
              </a:rPr>
              <a:t>(1), pp.41-49.</a:t>
            </a:r>
          </a:p>
          <a:p>
            <a:r>
              <a:rPr lang="en-US" sz="1200" kern="1200" dirty="0" smtClean="0">
                <a:solidFill>
                  <a:schemeClr val="tx1"/>
                </a:solidFill>
                <a:effectLst/>
                <a:latin typeface="+mn-lt"/>
                <a:ea typeface="+mn-ea"/>
                <a:cs typeface="+mn-cs"/>
              </a:rPr>
              <a:t>Ali, B.J. and Anwar, G., 2021. Corporate Social Responsibility: The Influence of Employee Engagement on Corporate Social Responsibility. </a:t>
            </a:r>
            <a:r>
              <a:rPr lang="en-US" sz="1200" i="1" kern="1200" dirty="0" smtClean="0">
                <a:solidFill>
                  <a:schemeClr val="tx1"/>
                </a:solidFill>
                <a:effectLst/>
                <a:latin typeface="+mn-lt"/>
                <a:ea typeface="+mn-ea"/>
                <a:cs typeface="+mn-cs"/>
              </a:rPr>
              <a:t>Ali, BJ, &amp; Anwar, G.(2021). Corporate Social Responsibility: The Influence of Employee Engagement on Corporate Social Responsibility. Journal of Humanities and Education Development</a:t>
            </a:r>
            <a:r>
              <a:rPr lang="en-US" sz="1200" kern="1200" dirty="0" smtClean="0">
                <a:solidFill>
                  <a:schemeClr val="tx1"/>
                </a:solidFill>
                <a:effectLst/>
                <a:latin typeface="+mn-lt"/>
                <a:ea typeface="+mn-ea"/>
                <a:cs typeface="+mn-cs"/>
              </a:rPr>
              <a:t>, </a:t>
            </a:r>
            <a:r>
              <a:rPr lang="en-US" sz="1200" i="1" kern="1200" dirty="0" smtClean="0">
                <a:solidFill>
                  <a:schemeClr val="tx1"/>
                </a:solidFill>
                <a:effectLst/>
                <a:latin typeface="+mn-lt"/>
                <a:ea typeface="+mn-ea"/>
                <a:cs typeface="+mn-cs"/>
              </a:rPr>
              <a:t>3</a:t>
            </a:r>
            <a:r>
              <a:rPr lang="en-US" sz="1200" kern="1200" dirty="0" smtClean="0">
                <a:solidFill>
                  <a:schemeClr val="tx1"/>
                </a:solidFill>
                <a:effectLst/>
                <a:latin typeface="+mn-lt"/>
                <a:ea typeface="+mn-ea"/>
                <a:cs typeface="+mn-cs"/>
              </a:rPr>
              <a:t>(3), pp.77-83.</a:t>
            </a:r>
            <a:endParaRPr lang="en-US" dirty="0"/>
          </a:p>
        </p:txBody>
      </p:sp>
      <p:sp>
        <p:nvSpPr>
          <p:cNvPr id="4" name="Slide Number Placeholder 3"/>
          <p:cNvSpPr>
            <a:spLocks noGrp="1"/>
          </p:cNvSpPr>
          <p:nvPr>
            <p:ph type="sldNum" sz="quarter" idx="10"/>
          </p:nvPr>
        </p:nvSpPr>
        <p:spPr/>
        <p:txBody>
          <a:bodyPr/>
          <a:lstStyle/>
          <a:p>
            <a:fld id="{A0033680-24FD-472A-B6D5-4CBF7712C526}" type="slidenum">
              <a:rPr lang="en-US" smtClean="0"/>
              <a:t>12</a:t>
            </a:fld>
            <a:endParaRPr lang="en-US"/>
          </a:p>
        </p:txBody>
      </p:sp>
    </p:spTree>
    <p:extLst>
      <p:ext uri="{BB962C8B-B14F-4D97-AF65-F5344CB8AC3E}">
        <p14:creationId xmlns:p14="http://schemas.microsoft.com/office/powerpoint/2010/main" val="21168014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smtClean="0"/>
              <a:t>Click to edit Master title style</a:t>
            </a:r>
            <a:endParaRPr lang="en-US"/>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8B85B561-386D-4CD9-B114-6482CA47F813}" type="datetimeFigureOut">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F1BC19-721A-4389-BCF3-594AA385F3C7}" type="slidenum">
              <a:rPr lang="en-US" smtClean="0"/>
              <a:t>‹#›</a:t>
            </a:fld>
            <a:endParaRPr lang="en-US"/>
          </a:p>
        </p:txBody>
      </p:sp>
    </p:spTree>
    <p:extLst>
      <p:ext uri="{BB962C8B-B14F-4D97-AF65-F5344CB8AC3E}">
        <p14:creationId xmlns:p14="http://schemas.microsoft.com/office/powerpoint/2010/main" val="351971776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B85B561-386D-4CD9-B114-6482CA47F813}" type="datetimeFigureOut">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F1BC19-721A-4389-BCF3-594AA385F3C7}" type="slidenum">
              <a:rPr lang="en-US" smtClean="0"/>
              <a:t>‹#›</a:t>
            </a:fld>
            <a:endParaRPr lang="en-US"/>
          </a:p>
        </p:txBody>
      </p:sp>
    </p:spTree>
    <p:extLst>
      <p:ext uri="{BB962C8B-B14F-4D97-AF65-F5344CB8AC3E}">
        <p14:creationId xmlns:p14="http://schemas.microsoft.com/office/powerpoint/2010/main" val="20337524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smtClean="0"/>
              <a:t>Click to edit Master title style</a:t>
            </a:r>
            <a:endParaRPr lang="en-US"/>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smtClean="0"/>
              <a:t>Edit Master text styles</a:t>
            </a:r>
          </a:p>
        </p:txBody>
      </p:sp>
      <p:sp>
        <p:nvSpPr>
          <p:cNvPr id="4" name="Date Placeholder 3"/>
          <p:cNvSpPr>
            <a:spLocks noGrp="1"/>
          </p:cNvSpPr>
          <p:nvPr>
            <p:ph type="dt" sz="half" idx="10"/>
          </p:nvPr>
        </p:nvSpPr>
        <p:spPr/>
        <p:txBody>
          <a:bodyPr/>
          <a:lstStyle/>
          <a:p>
            <a:fld id="{8B85B561-386D-4CD9-B114-6482CA47F813}" type="datetimeFigureOut">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F1BC19-721A-4389-BCF3-594AA385F3C7}" type="slidenum">
              <a:rPr lang="en-US" smtClean="0"/>
              <a:t>‹#›</a:t>
            </a:fld>
            <a:endParaRPr lang="en-US"/>
          </a:p>
        </p:txBody>
      </p:sp>
    </p:spTree>
    <p:extLst>
      <p:ext uri="{BB962C8B-B14F-4D97-AF65-F5344CB8AC3E}">
        <p14:creationId xmlns:p14="http://schemas.microsoft.com/office/powerpoint/2010/main" val="34965979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838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6172200" y="1825625"/>
            <a:ext cx="5181600" cy="435133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8B85B561-386D-4CD9-B114-6482CA47F813}" type="datetimeFigureOut">
              <a:rPr lang="en-US" smtClean="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F1BC19-721A-4389-BCF3-594AA385F3C7}" type="slidenum">
              <a:rPr lang="en-US" smtClean="0"/>
              <a:t>‹#›</a:t>
            </a:fld>
            <a:endParaRPr lang="en-US"/>
          </a:p>
        </p:txBody>
      </p:sp>
    </p:spTree>
    <p:extLst>
      <p:ext uri="{BB962C8B-B14F-4D97-AF65-F5344CB8AC3E}">
        <p14:creationId xmlns:p14="http://schemas.microsoft.com/office/powerpoint/2010/main" val="39973230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smtClean="0"/>
              <a:t>Click to edit Master title style</a:t>
            </a:r>
            <a:endParaRPr lang="en-US"/>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8B85B561-386D-4CD9-B114-6482CA47F813}" type="datetimeFigureOut">
              <a:rPr lang="en-US" smtClean="0"/>
              <a:t>11/24/2022</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7F1BC19-721A-4389-BCF3-594AA385F3C7}" type="slidenum">
              <a:rPr lang="en-US" smtClean="0"/>
              <a:t>‹#›</a:t>
            </a:fld>
            <a:endParaRPr lang="en-US"/>
          </a:p>
        </p:txBody>
      </p:sp>
    </p:spTree>
    <p:extLst>
      <p:ext uri="{BB962C8B-B14F-4D97-AF65-F5344CB8AC3E}">
        <p14:creationId xmlns:p14="http://schemas.microsoft.com/office/powerpoint/2010/main" val="23804732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8B85B561-386D-4CD9-B114-6482CA47F813}" type="datetimeFigureOut">
              <a:rPr lang="en-US" smtClean="0"/>
              <a:t>11/24/2022</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7F1BC19-721A-4389-BCF3-594AA385F3C7}" type="slidenum">
              <a:rPr lang="en-US" smtClean="0"/>
              <a:t>‹#›</a:t>
            </a:fld>
            <a:endParaRPr lang="en-US"/>
          </a:p>
        </p:txBody>
      </p:sp>
    </p:spTree>
    <p:extLst>
      <p:ext uri="{BB962C8B-B14F-4D97-AF65-F5344CB8AC3E}">
        <p14:creationId xmlns:p14="http://schemas.microsoft.com/office/powerpoint/2010/main" val="9758036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B85B561-386D-4CD9-B114-6482CA47F813}" type="datetimeFigureOut">
              <a:rPr lang="en-US" smtClean="0"/>
              <a:t>11/24/2022</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7F1BC19-721A-4389-BCF3-594AA385F3C7}" type="slidenum">
              <a:rPr lang="en-US" smtClean="0"/>
              <a:t>‹#›</a:t>
            </a:fld>
            <a:endParaRPr lang="en-US"/>
          </a:p>
        </p:txBody>
      </p:sp>
    </p:spTree>
    <p:extLst>
      <p:ext uri="{BB962C8B-B14F-4D97-AF65-F5344CB8AC3E}">
        <p14:creationId xmlns:p14="http://schemas.microsoft.com/office/powerpoint/2010/main" val="17660812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B85B561-386D-4CD9-B114-6482CA47F813}" type="datetimeFigureOut">
              <a:rPr lang="en-US" smtClean="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F1BC19-721A-4389-BCF3-594AA385F3C7}" type="slidenum">
              <a:rPr lang="en-US" smtClean="0"/>
              <a:t>‹#›</a:t>
            </a:fld>
            <a:endParaRPr lang="en-US"/>
          </a:p>
        </p:txBody>
      </p:sp>
    </p:spTree>
    <p:extLst>
      <p:ext uri="{BB962C8B-B14F-4D97-AF65-F5344CB8AC3E}">
        <p14:creationId xmlns:p14="http://schemas.microsoft.com/office/powerpoint/2010/main" val="367601862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smtClean="0"/>
              <a:t>Click to edit Master title style</a:t>
            </a:r>
            <a:endParaRPr lang="en-US"/>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smtClean="0"/>
              <a:t>Edit Master text styles</a:t>
            </a:r>
          </a:p>
        </p:txBody>
      </p:sp>
      <p:sp>
        <p:nvSpPr>
          <p:cNvPr id="5" name="Date Placeholder 4"/>
          <p:cNvSpPr>
            <a:spLocks noGrp="1"/>
          </p:cNvSpPr>
          <p:nvPr>
            <p:ph type="dt" sz="half" idx="10"/>
          </p:nvPr>
        </p:nvSpPr>
        <p:spPr/>
        <p:txBody>
          <a:bodyPr/>
          <a:lstStyle/>
          <a:p>
            <a:fld id="{8B85B561-386D-4CD9-B114-6482CA47F813}" type="datetimeFigureOut">
              <a:rPr lang="en-US" smtClean="0"/>
              <a:t>11/24/2022</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7F1BC19-721A-4389-BCF3-594AA385F3C7}" type="slidenum">
              <a:rPr lang="en-US" smtClean="0"/>
              <a:t>‹#›</a:t>
            </a:fld>
            <a:endParaRPr lang="en-US"/>
          </a:p>
        </p:txBody>
      </p:sp>
    </p:spTree>
    <p:extLst>
      <p:ext uri="{BB962C8B-B14F-4D97-AF65-F5344CB8AC3E}">
        <p14:creationId xmlns:p14="http://schemas.microsoft.com/office/powerpoint/2010/main" val="15994411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B85B561-386D-4CD9-B114-6482CA47F813}" type="datetimeFigureOut">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F1BC19-721A-4389-BCF3-594AA385F3C7}" type="slidenum">
              <a:rPr lang="en-US" smtClean="0"/>
              <a:t>‹#›</a:t>
            </a:fld>
            <a:endParaRPr lang="en-US"/>
          </a:p>
        </p:txBody>
      </p:sp>
    </p:spTree>
    <p:extLst>
      <p:ext uri="{BB962C8B-B14F-4D97-AF65-F5344CB8AC3E}">
        <p14:creationId xmlns:p14="http://schemas.microsoft.com/office/powerpoint/2010/main" val="126904151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8B85B561-386D-4CD9-B114-6482CA47F813}" type="datetimeFigureOut">
              <a:rPr lang="en-US" smtClean="0"/>
              <a:t>11/24/2022</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7F1BC19-721A-4389-BCF3-594AA385F3C7}" type="slidenum">
              <a:rPr lang="en-US" smtClean="0"/>
              <a:t>‹#›</a:t>
            </a:fld>
            <a:endParaRPr lang="en-US"/>
          </a:p>
        </p:txBody>
      </p:sp>
    </p:spTree>
    <p:extLst>
      <p:ext uri="{BB962C8B-B14F-4D97-AF65-F5344CB8AC3E}">
        <p14:creationId xmlns:p14="http://schemas.microsoft.com/office/powerpoint/2010/main" val="290195147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smtClean="0"/>
              <a:t>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B85B561-386D-4CD9-B114-6482CA47F813}" type="datetimeFigureOut">
              <a:rPr lang="en-US" smtClean="0"/>
              <a:t>11/24/2022</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7F1BC19-721A-4389-BCF3-594AA385F3C7}" type="slidenum">
              <a:rPr lang="en-US" smtClean="0"/>
              <a:t>‹#›</a:t>
            </a:fld>
            <a:endParaRPr lang="en-US"/>
          </a:p>
        </p:txBody>
      </p:sp>
    </p:spTree>
    <p:extLst>
      <p:ext uri="{BB962C8B-B14F-4D97-AF65-F5344CB8AC3E}">
        <p14:creationId xmlns:p14="http://schemas.microsoft.com/office/powerpoint/2010/main" val="114829836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b="1" dirty="0"/>
              <a:t>EMPLOYEE ENGAGEMENT</a:t>
            </a:r>
            <a:r>
              <a:rPr lang="en-US" dirty="0"/>
              <a:t/>
            </a:r>
            <a:br>
              <a:rPr lang="en-US" dirty="0"/>
            </a:br>
            <a:endParaRPr lang="en-US" dirty="0"/>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127234880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Introduction</a:t>
            </a:r>
            <a:r>
              <a:rPr lang="en-US" dirty="0"/>
              <a:t/>
            </a:r>
            <a:br>
              <a:rPr lang="en-US" dirty="0"/>
            </a:br>
            <a:endParaRPr lang="en-US" dirty="0"/>
          </a:p>
        </p:txBody>
      </p:sp>
      <p:sp>
        <p:nvSpPr>
          <p:cNvPr id="3" name="Content Placeholder 2"/>
          <p:cNvSpPr>
            <a:spLocks noGrp="1"/>
          </p:cNvSpPr>
          <p:nvPr>
            <p:ph idx="1"/>
          </p:nvPr>
        </p:nvSpPr>
        <p:spPr/>
        <p:txBody>
          <a:bodyPr/>
          <a:lstStyle/>
          <a:p>
            <a:pPr lvl="0"/>
            <a:r>
              <a:rPr lang="en-US" dirty="0"/>
              <a:t>Employee engagement is known as when the </a:t>
            </a:r>
            <a:endParaRPr lang="en-US" dirty="0" smtClean="0"/>
          </a:p>
          <a:p>
            <a:pPr marL="0" lvl="0" indent="0">
              <a:buNone/>
            </a:pPr>
            <a:r>
              <a:rPr lang="en-US" dirty="0" smtClean="0"/>
              <a:t>employee </a:t>
            </a:r>
            <a:r>
              <a:rPr lang="en-US" dirty="0"/>
              <a:t>invests or delivers both emotional </a:t>
            </a:r>
            <a:endParaRPr lang="en-US" dirty="0" smtClean="0"/>
          </a:p>
          <a:p>
            <a:pPr marL="0" lvl="0" indent="0">
              <a:buNone/>
            </a:pPr>
            <a:r>
              <a:rPr lang="en-US" dirty="0" smtClean="0"/>
              <a:t>and </a:t>
            </a:r>
            <a:r>
              <a:rPr lang="en-US" dirty="0"/>
              <a:t>behavioral changes </a:t>
            </a:r>
            <a:endParaRPr lang="en-US" dirty="0" smtClean="0"/>
          </a:p>
          <a:p>
            <a:pPr marL="0" lvl="0" indent="0">
              <a:buNone/>
            </a:pPr>
            <a:r>
              <a:rPr lang="en-US" dirty="0" smtClean="0"/>
              <a:t>Employees </a:t>
            </a:r>
            <a:r>
              <a:rPr lang="en-US" dirty="0"/>
              <a:t>are known to be engaged when </a:t>
            </a:r>
            <a:endParaRPr lang="en-US" dirty="0" smtClean="0"/>
          </a:p>
          <a:p>
            <a:pPr marL="0" lvl="0" indent="0">
              <a:buNone/>
            </a:pPr>
            <a:r>
              <a:rPr lang="en-US" dirty="0" smtClean="0"/>
              <a:t>they </a:t>
            </a:r>
            <a:r>
              <a:rPr lang="en-US" dirty="0"/>
              <a:t>divert their positive energies for </a:t>
            </a:r>
            <a:r>
              <a:rPr lang="en-US" dirty="0" smtClean="0"/>
              <a:t>the</a:t>
            </a:r>
          </a:p>
          <a:p>
            <a:pPr marL="0" lvl="0" indent="0">
              <a:buNone/>
            </a:pPr>
            <a:r>
              <a:rPr lang="en-US" dirty="0" smtClean="0"/>
              <a:t> </a:t>
            </a:r>
            <a:r>
              <a:rPr lang="en-US" dirty="0"/>
              <a:t>betterment of the organizations.</a:t>
            </a:r>
          </a:p>
          <a:p>
            <a:endParaRPr lang="en-US" dirty="0"/>
          </a:p>
        </p:txBody>
      </p:sp>
      <p:pic>
        <p:nvPicPr>
          <p:cNvPr id="4" name="image5.png"/>
          <p:cNvPicPr/>
          <p:nvPr/>
        </p:nvPicPr>
        <p:blipFill>
          <a:blip r:embed="rId3"/>
          <a:stretch>
            <a:fillRect/>
          </a:stretch>
        </p:blipFill>
        <p:spPr>
          <a:xfrm>
            <a:off x="7971018" y="2362994"/>
            <a:ext cx="3184662" cy="2666206"/>
          </a:xfrm>
          <a:prstGeom prst="rect">
            <a:avLst/>
          </a:prstGeom>
        </p:spPr>
      </p:pic>
      <p:sp>
        <p:nvSpPr>
          <p:cNvPr id="5" name="TextBox 4"/>
          <p:cNvSpPr txBox="1"/>
          <p:nvPr/>
        </p:nvSpPr>
        <p:spPr>
          <a:xfrm>
            <a:off x="8451669" y="5029200"/>
            <a:ext cx="1489165" cy="923330"/>
          </a:xfrm>
          <a:prstGeom prst="rect">
            <a:avLst/>
          </a:prstGeom>
          <a:noFill/>
        </p:spPr>
        <p:txBody>
          <a:bodyPr wrap="square" rtlCol="0">
            <a:spAutoFit/>
          </a:bodyPr>
          <a:lstStyle/>
          <a:p>
            <a:r>
              <a:rPr lang="en-US" dirty="0" smtClean="0"/>
              <a:t>Source: </a:t>
            </a:r>
            <a:r>
              <a:rPr lang="en-US" dirty="0"/>
              <a:t>Ali and Anwar, 2021</a:t>
            </a:r>
          </a:p>
        </p:txBody>
      </p:sp>
    </p:spTree>
    <p:extLst>
      <p:ext uri="{BB962C8B-B14F-4D97-AF65-F5344CB8AC3E}">
        <p14:creationId xmlns:p14="http://schemas.microsoft.com/office/powerpoint/2010/main" val="10686339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Importance of employee engagement in the hotel industry</a:t>
            </a:r>
            <a:r>
              <a:rPr lang="en-US" dirty="0"/>
              <a:t/>
            </a:r>
            <a:br>
              <a:rPr lang="en-US" dirty="0"/>
            </a:br>
            <a:endParaRPr lang="en-US" dirty="0"/>
          </a:p>
        </p:txBody>
      </p:sp>
      <p:sp>
        <p:nvSpPr>
          <p:cNvPr id="3" name="Content Placeholder 2"/>
          <p:cNvSpPr>
            <a:spLocks noGrp="1"/>
          </p:cNvSpPr>
          <p:nvPr>
            <p:ph idx="1"/>
          </p:nvPr>
        </p:nvSpPr>
        <p:spPr/>
        <p:txBody>
          <a:bodyPr/>
          <a:lstStyle/>
          <a:p>
            <a:pPr lvl="0"/>
            <a:r>
              <a:rPr lang="en-US" dirty="0"/>
              <a:t>The employees who are engaged in their </a:t>
            </a:r>
            <a:r>
              <a:rPr lang="en-US" dirty="0" smtClean="0"/>
              <a:t>jobs</a:t>
            </a:r>
          </a:p>
          <a:p>
            <a:pPr lvl="0"/>
            <a:r>
              <a:rPr lang="en-US" dirty="0" smtClean="0"/>
              <a:t>are </a:t>
            </a:r>
            <a:r>
              <a:rPr lang="en-US" dirty="0"/>
              <a:t>known to be the star performers in their </a:t>
            </a:r>
            <a:endParaRPr lang="en-US" dirty="0" smtClean="0"/>
          </a:p>
          <a:p>
            <a:pPr marL="0" lvl="0" indent="0">
              <a:buNone/>
            </a:pPr>
            <a:r>
              <a:rPr lang="en-US" dirty="0" smtClean="0"/>
              <a:t>organization</a:t>
            </a:r>
            <a:r>
              <a:rPr lang="en-US" dirty="0"/>
              <a:t>. </a:t>
            </a:r>
          </a:p>
          <a:p>
            <a:pPr lvl="0"/>
            <a:r>
              <a:rPr lang="en-US" dirty="0"/>
              <a:t>The employees not only impress their </a:t>
            </a:r>
            <a:endParaRPr lang="en-US" dirty="0" smtClean="0"/>
          </a:p>
          <a:p>
            <a:pPr marL="0" lvl="0" indent="0">
              <a:buNone/>
            </a:pPr>
            <a:r>
              <a:rPr lang="en-US" dirty="0" smtClean="0"/>
              <a:t>management </a:t>
            </a:r>
            <a:r>
              <a:rPr lang="en-US" dirty="0"/>
              <a:t>but the customers </a:t>
            </a:r>
            <a:r>
              <a:rPr lang="en-US" dirty="0" smtClean="0"/>
              <a:t>(</a:t>
            </a:r>
            <a:r>
              <a:rPr lang="en-US" dirty="0"/>
              <a:t>Ali and Anwar, 2021)</a:t>
            </a:r>
          </a:p>
          <a:p>
            <a:endParaRPr lang="en-US" dirty="0"/>
          </a:p>
        </p:txBody>
      </p:sp>
      <p:pic>
        <p:nvPicPr>
          <p:cNvPr id="4" name="image8.png"/>
          <p:cNvPicPr/>
          <p:nvPr/>
        </p:nvPicPr>
        <p:blipFill>
          <a:blip r:embed="rId3"/>
          <a:stretch>
            <a:fillRect/>
          </a:stretch>
        </p:blipFill>
        <p:spPr>
          <a:xfrm>
            <a:off x="7622540" y="2313709"/>
            <a:ext cx="3957320" cy="3131127"/>
          </a:xfrm>
          <a:prstGeom prst="rect">
            <a:avLst/>
          </a:prstGeom>
        </p:spPr>
      </p:pic>
      <p:sp>
        <p:nvSpPr>
          <p:cNvPr id="5" name="TextBox 4"/>
          <p:cNvSpPr txBox="1"/>
          <p:nvPr/>
        </p:nvSpPr>
        <p:spPr>
          <a:xfrm>
            <a:off x="8160327" y="5832764"/>
            <a:ext cx="2493818" cy="646331"/>
          </a:xfrm>
          <a:prstGeom prst="rect">
            <a:avLst/>
          </a:prstGeom>
          <a:noFill/>
        </p:spPr>
        <p:txBody>
          <a:bodyPr wrap="square" rtlCol="0">
            <a:spAutoFit/>
          </a:bodyPr>
          <a:lstStyle/>
          <a:p>
            <a:r>
              <a:rPr lang="en-US" dirty="0" smtClean="0"/>
              <a:t>Source: Ali and Anwar, 2021</a:t>
            </a:r>
            <a:endParaRPr lang="en-US" dirty="0"/>
          </a:p>
        </p:txBody>
      </p:sp>
    </p:spTree>
    <p:extLst>
      <p:ext uri="{BB962C8B-B14F-4D97-AF65-F5344CB8AC3E}">
        <p14:creationId xmlns:p14="http://schemas.microsoft.com/office/powerpoint/2010/main" val="304760173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US" b="1" dirty="0"/>
              <a:t>Importance of employee engagement in the hotel industry</a:t>
            </a:r>
            <a:r>
              <a:rPr lang="en-US" dirty="0"/>
              <a:t/>
            </a:r>
            <a:br>
              <a:rPr lang="en-US" dirty="0"/>
            </a:br>
            <a:endParaRPr lang="en-US" dirty="0"/>
          </a:p>
        </p:txBody>
      </p:sp>
      <p:sp>
        <p:nvSpPr>
          <p:cNvPr id="3" name="Content Placeholder 2"/>
          <p:cNvSpPr>
            <a:spLocks noGrp="1"/>
          </p:cNvSpPr>
          <p:nvPr>
            <p:ph idx="1"/>
          </p:nvPr>
        </p:nvSpPr>
        <p:spPr/>
        <p:txBody>
          <a:bodyPr/>
          <a:lstStyle/>
          <a:p>
            <a:pPr lvl="0"/>
            <a:r>
              <a:rPr lang="en-US" dirty="0"/>
              <a:t>Observations have been made that </a:t>
            </a:r>
            <a:endParaRPr lang="en-US" dirty="0" smtClean="0"/>
          </a:p>
          <a:p>
            <a:pPr marL="0" lvl="0" indent="0">
              <a:buNone/>
            </a:pPr>
            <a:r>
              <a:rPr lang="en-US" dirty="0" smtClean="0"/>
              <a:t>employees </a:t>
            </a:r>
            <a:r>
              <a:rPr lang="en-US" dirty="0"/>
              <a:t>who have been employed </a:t>
            </a:r>
            <a:r>
              <a:rPr lang="en-US" dirty="0" smtClean="0"/>
              <a:t>gain</a:t>
            </a:r>
          </a:p>
          <a:p>
            <a:pPr marL="0" lvl="0" indent="0">
              <a:buNone/>
            </a:pPr>
            <a:r>
              <a:rPr lang="en-US" dirty="0" smtClean="0"/>
              <a:t>confidence </a:t>
            </a:r>
            <a:r>
              <a:rPr lang="en-US" dirty="0" smtClean="0"/>
              <a:t>(</a:t>
            </a:r>
            <a:r>
              <a:rPr lang="en-US" dirty="0"/>
              <a:t>Stata et al., 2021)</a:t>
            </a:r>
          </a:p>
          <a:p>
            <a:pPr lvl="0"/>
            <a:r>
              <a:rPr lang="en-US" dirty="0"/>
              <a:t>Empowered employees have been </a:t>
            </a:r>
            <a:endParaRPr lang="en-US" dirty="0" smtClean="0"/>
          </a:p>
          <a:p>
            <a:pPr marL="0" lvl="0" indent="0">
              <a:buNone/>
            </a:pPr>
            <a:r>
              <a:rPr lang="en-US" dirty="0" smtClean="0"/>
              <a:t>observed </a:t>
            </a:r>
            <a:r>
              <a:rPr lang="en-US" dirty="0"/>
              <a:t>to grow strongly in their professions.  </a:t>
            </a:r>
          </a:p>
          <a:p>
            <a:endParaRPr lang="en-US" dirty="0"/>
          </a:p>
        </p:txBody>
      </p:sp>
      <p:pic>
        <p:nvPicPr>
          <p:cNvPr id="4" name="image8.png"/>
          <p:cNvPicPr/>
          <p:nvPr/>
        </p:nvPicPr>
        <p:blipFill>
          <a:blip r:embed="rId3"/>
          <a:stretch>
            <a:fillRect/>
          </a:stretch>
        </p:blipFill>
        <p:spPr>
          <a:xfrm>
            <a:off x="7396480" y="2344824"/>
            <a:ext cx="3957320" cy="2684376"/>
          </a:xfrm>
          <a:prstGeom prst="rect">
            <a:avLst/>
          </a:prstGeom>
        </p:spPr>
      </p:pic>
      <p:sp>
        <p:nvSpPr>
          <p:cNvPr id="5" name="TextBox 4"/>
          <p:cNvSpPr txBox="1"/>
          <p:nvPr/>
        </p:nvSpPr>
        <p:spPr>
          <a:xfrm>
            <a:off x="8409709" y="5320145"/>
            <a:ext cx="2202873" cy="646331"/>
          </a:xfrm>
          <a:prstGeom prst="rect">
            <a:avLst/>
          </a:prstGeom>
          <a:noFill/>
        </p:spPr>
        <p:txBody>
          <a:bodyPr wrap="square" rtlCol="0">
            <a:spAutoFit/>
          </a:bodyPr>
          <a:lstStyle/>
          <a:p>
            <a:r>
              <a:rPr lang="en-US" dirty="0" smtClean="0"/>
              <a:t>Source: Stata et al., 2021 </a:t>
            </a:r>
            <a:endParaRPr lang="en-US" dirty="0"/>
          </a:p>
        </p:txBody>
      </p:sp>
    </p:spTree>
    <p:extLst>
      <p:ext uri="{BB962C8B-B14F-4D97-AF65-F5344CB8AC3E}">
        <p14:creationId xmlns:p14="http://schemas.microsoft.com/office/powerpoint/2010/main" val="35244078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 theoretical model of engagement</a:t>
            </a:r>
            <a:r>
              <a:rPr lang="en-US" dirty="0"/>
              <a:t/>
            </a:r>
            <a:br>
              <a:rPr lang="en-US" dirty="0"/>
            </a:br>
            <a:endParaRPr lang="en-US" dirty="0"/>
          </a:p>
        </p:txBody>
      </p:sp>
      <p:sp>
        <p:nvSpPr>
          <p:cNvPr id="3" name="Content Placeholder 2"/>
          <p:cNvSpPr>
            <a:spLocks noGrp="1"/>
          </p:cNvSpPr>
          <p:nvPr>
            <p:ph idx="1"/>
          </p:nvPr>
        </p:nvSpPr>
        <p:spPr/>
        <p:txBody>
          <a:bodyPr/>
          <a:lstStyle/>
          <a:p>
            <a:pPr lvl="0"/>
            <a:r>
              <a:rPr lang="en-US" dirty="0"/>
              <a:t>It is known as the enthusiasm and </a:t>
            </a:r>
            <a:endParaRPr lang="en-US" dirty="0" smtClean="0"/>
          </a:p>
          <a:p>
            <a:pPr marL="0" lvl="0" indent="0">
              <a:buNone/>
            </a:pPr>
            <a:r>
              <a:rPr lang="en-US" dirty="0" smtClean="0"/>
              <a:t>involvement </a:t>
            </a:r>
            <a:r>
              <a:rPr lang="en-US" dirty="0"/>
              <a:t>of the employees </a:t>
            </a:r>
            <a:r>
              <a:rPr lang="en-US" dirty="0" smtClean="0"/>
              <a:t>at</a:t>
            </a:r>
          </a:p>
          <a:p>
            <a:pPr marL="0" lvl="0" indent="0">
              <a:buNone/>
            </a:pPr>
            <a:r>
              <a:rPr lang="en-US" dirty="0" smtClean="0"/>
              <a:t>their </a:t>
            </a:r>
            <a:r>
              <a:rPr lang="en-US" dirty="0"/>
              <a:t>workplace (</a:t>
            </a:r>
            <a:r>
              <a:rPr lang="en-US" dirty="0" err="1"/>
              <a:t>Riyanto</a:t>
            </a:r>
            <a:r>
              <a:rPr lang="en-US" dirty="0"/>
              <a:t> </a:t>
            </a:r>
            <a:r>
              <a:rPr lang="en-US" i="1" dirty="0"/>
              <a:t>et al.</a:t>
            </a:r>
            <a:r>
              <a:rPr lang="en-US" dirty="0"/>
              <a:t>, 2021)</a:t>
            </a:r>
          </a:p>
          <a:p>
            <a:pPr lvl="0"/>
            <a:r>
              <a:rPr lang="en-US" dirty="0"/>
              <a:t>The Deloitte model of employee </a:t>
            </a:r>
            <a:endParaRPr lang="en-US" dirty="0" smtClean="0"/>
          </a:p>
          <a:p>
            <a:pPr marL="0" lvl="0" indent="0">
              <a:buNone/>
            </a:pPr>
            <a:r>
              <a:rPr lang="en-US" dirty="0" smtClean="0"/>
              <a:t>engagement </a:t>
            </a:r>
            <a:r>
              <a:rPr lang="en-US" dirty="0"/>
              <a:t>is based on the organization </a:t>
            </a:r>
            <a:endParaRPr lang="en-US" dirty="0" smtClean="0"/>
          </a:p>
          <a:p>
            <a:pPr marL="0" lvl="0" indent="0">
              <a:buNone/>
            </a:pPr>
            <a:r>
              <a:rPr lang="en-US" dirty="0" smtClean="0"/>
              <a:t>when </a:t>
            </a:r>
            <a:r>
              <a:rPr lang="en-US" dirty="0"/>
              <a:t>it becomes irresistible</a:t>
            </a:r>
          </a:p>
          <a:p>
            <a:endParaRPr lang="en-US" dirty="0"/>
          </a:p>
        </p:txBody>
      </p:sp>
      <p:pic>
        <p:nvPicPr>
          <p:cNvPr id="4" name="image9.png"/>
          <p:cNvPicPr/>
          <p:nvPr/>
        </p:nvPicPr>
        <p:blipFill>
          <a:blip r:embed="rId3"/>
          <a:srcRect l="-1052" t="4815" b="13742"/>
          <a:stretch>
            <a:fillRect/>
          </a:stretch>
        </p:blipFill>
        <p:spPr>
          <a:xfrm>
            <a:off x="7135091" y="2041467"/>
            <a:ext cx="4218709" cy="2641369"/>
          </a:xfrm>
          <a:prstGeom prst="rect">
            <a:avLst/>
          </a:prstGeom>
        </p:spPr>
      </p:pic>
      <p:sp>
        <p:nvSpPr>
          <p:cNvPr id="5" name="TextBox 4"/>
          <p:cNvSpPr txBox="1"/>
          <p:nvPr/>
        </p:nvSpPr>
        <p:spPr>
          <a:xfrm>
            <a:off x="7869382" y="5126182"/>
            <a:ext cx="2812473" cy="369332"/>
          </a:xfrm>
          <a:prstGeom prst="rect">
            <a:avLst/>
          </a:prstGeom>
          <a:noFill/>
        </p:spPr>
        <p:txBody>
          <a:bodyPr wrap="square" rtlCol="0">
            <a:spAutoFit/>
          </a:bodyPr>
          <a:lstStyle/>
          <a:p>
            <a:r>
              <a:rPr lang="en-US" dirty="0" smtClean="0"/>
              <a:t>Source: </a:t>
            </a:r>
            <a:r>
              <a:rPr lang="en-US" dirty="0" err="1" smtClean="0"/>
              <a:t>Riyanto</a:t>
            </a:r>
            <a:r>
              <a:rPr lang="en-US" dirty="0" smtClean="0"/>
              <a:t> </a:t>
            </a:r>
            <a:r>
              <a:rPr lang="en-US" i="1" dirty="0" smtClean="0"/>
              <a:t>et al.</a:t>
            </a:r>
            <a:r>
              <a:rPr lang="en-US" dirty="0" smtClean="0"/>
              <a:t>, 2021 </a:t>
            </a:r>
            <a:endParaRPr lang="en-US" dirty="0"/>
          </a:p>
        </p:txBody>
      </p:sp>
    </p:spTree>
    <p:extLst>
      <p:ext uri="{BB962C8B-B14F-4D97-AF65-F5344CB8AC3E}">
        <p14:creationId xmlns:p14="http://schemas.microsoft.com/office/powerpoint/2010/main" val="403677782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 theoretical model of engagement</a:t>
            </a:r>
            <a:r>
              <a:rPr lang="en-US" dirty="0"/>
              <a:t/>
            </a:r>
            <a:br>
              <a:rPr lang="en-US" dirty="0"/>
            </a:br>
            <a:endParaRPr lang="en-US" dirty="0"/>
          </a:p>
        </p:txBody>
      </p:sp>
      <p:sp>
        <p:nvSpPr>
          <p:cNvPr id="3" name="Content Placeholder 2"/>
          <p:cNvSpPr>
            <a:spLocks noGrp="1"/>
          </p:cNvSpPr>
          <p:nvPr>
            <p:ph idx="1"/>
          </p:nvPr>
        </p:nvSpPr>
        <p:spPr/>
        <p:txBody>
          <a:bodyPr/>
          <a:lstStyle/>
          <a:p>
            <a:pPr lvl="0"/>
            <a:r>
              <a:rPr lang="en-US" dirty="0"/>
              <a:t>According to the Deloitte model of </a:t>
            </a:r>
            <a:endParaRPr lang="en-US" dirty="0" smtClean="0"/>
          </a:p>
          <a:p>
            <a:pPr marL="0" lvl="0" indent="0">
              <a:buNone/>
            </a:pPr>
            <a:r>
              <a:rPr lang="en-US" dirty="0" smtClean="0"/>
              <a:t>employee </a:t>
            </a:r>
            <a:r>
              <a:rPr lang="en-US" dirty="0"/>
              <a:t>engagement, the </a:t>
            </a:r>
            <a:r>
              <a:rPr lang="en-US" dirty="0" smtClean="0"/>
              <a:t>employees</a:t>
            </a:r>
          </a:p>
          <a:p>
            <a:pPr marL="0" lvl="0" indent="0">
              <a:buNone/>
            </a:pPr>
            <a:r>
              <a:rPr lang="en-US" dirty="0" smtClean="0"/>
              <a:t> </a:t>
            </a:r>
            <a:r>
              <a:rPr lang="en-US" dirty="0"/>
              <a:t>must be given an opportunity that will </a:t>
            </a:r>
            <a:endParaRPr lang="en-US" dirty="0" smtClean="0"/>
          </a:p>
          <a:p>
            <a:pPr marL="0" lvl="0" indent="0">
              <a:buNone/>
            </a:pPr>
            <a:r>
              <a:rPr lang="en-US" dirty="0" smtClean="0"/>
              <a:t>help </a:t>
            </a:r>
            <a:r>
              <a:rPr lang="en-US" dirty="0"/>
              <a:t>them in furnishing their talents in the </a:t>
            </a:r>
            <a:endParaRPr lang="en-US" dirty="0" smtClean="0"/>
          </a:p>
          <a:p>
            <a:pPr marL="0" lvl="0" indent="0">
              <a:buNone/>
            </a:pPr>
            <a:r>
              <a:rPr lang="en-US" dirty="0" smtClean="0"/>
              <a:t>organization</a:t>
            </a:r>
            <a:r>
              <a:rPr lang="en-US" dirty="0"/>
              <a:t>. </a:t>
            </a:r>
          </a:p>
          <a:p>
            <a:pPr lvl="0"/>
            <a:r>
              <a:rPr lang="en-US" dirty="0"/>
              <a:t>The employee must be given small </a:t>
            </a:r>
            <a:endParaRPr lang="en-US" dirty="0" smtClean="0"/>
          </a:p>
          <a:p>
            <a:pPr marL="0" lvl="0" indent="0">
              <a:buNone/>
            </a:pPr>
            <a:r>
              <a:rPr lang="en-US" dirty="0" smtClean="0"/>
              <a:t>empowered </a:t>
            </a:r>
            <a:r>
              <a:rPr lang="en-US" dirty="0"/>
              <a:t>teams that will help </a:t>
            </a:r>
            <a:r>
              <a:rPr lang="en-US" dirty="0" smtClean="0"/>
              <a:t>them</a:t>
            </a:r>
          </a:p>
          <a:p>
            <a:pPr marL="0" lvl="0" indent="0">
              <a:buNone/>
            </a:pPr>
            <a:r>
              <a:rPr lang="en-US" dirty="0" smtClean="0"/>
              <a:t> </a:t>
            </a:r>
            <a:r>
              <a:rPr lang="en-US" dirty="0"/>
              <a:t>in performing their task (Reeves </a:t>
            </a:r>
            <a:r>
              <a:rPr lang="en-US" i="1" dirty="0"/>
              <a:t>et al</a:t>
            </a:r>
            <a:r>
              <a:rPr lang="en-US" dirty="0"/>
              <a:t>., 2021)</a:t>
            </a:r>
          </a:p>
          <a:p>
            <a:endParaRPr lang="en-US" dirty="0"/>
          </a:p>
        </p:txBody>
      </p:sp>
      <p:pic>
        <p:nvPicPr>
          <p:cNvPr id="4" name="image7.png"/>
          <p:cNvPicPr/>
          <p:nvPr/>
        </p:nvPicPr>
        <p:blipFill rotWithShape="1">
          <a:blip r:embed="rId3"/>
          <a:srcRect t="5683" r="3525" b="5895"/>
          <a:stretch/>
        </p:blipFill>
        <p:spPr bwMode="auto">
          <a:xfrm>
            <a:off x="7663122" y="1825625"/>
            <a:ext cx="4042410" cy="2618740"/>
          </a:xfrm>
          <a:prstGeom prst="rect">
            <a:avLst/>
          </a:prstGeom>
          <a:ln>
            <a:noFill/>
          </a:ln>
          <a:extLst>
            <a:ext uri="{53640926-AAD7-44D8-BBD7-CCE9431645EC}">
              <a14:shadowObscured xmlns:a14="http://schemas.microsoft.com/office/drawing/2010/main"/>
            </a:ext>
          </a:extLst>
        </p:spPr>
      </p:pic>
      <p:sp>
        <p:nvSpPr>
          <p:cNvPr id="6" name="TextBox 5"/>
          <p:cNvSpPr txBox="1"/>
          <p:nvPr/>
        </p:nvSpPr>
        <p:spPr>
          <a:xfrm>
            <a:off x="8783782" y="4579302"/>
            <a:ext cx="1690254" cy="646331"/>
          </a:xfrm>
          <a:prstGeom prst="rect">
            <a:avLst/>
          </a:prstGeom>
          <a:noFill/>
        </p:spPr>
        <p:txBody>
          <a:bodyPr wrap="square" rtlCol="0">
            <a:spAutoFit/>
          </a:bodyPr>
          <a:lstStyle/>
          <a:p>
            <a:r>
              <a:rPr lang="en-US" dirty="0" smtClean="0"/>
              <a:t>Source: Reeves </a:t>
            </a:r>
            <a:r>
              <a:rPr lang="en-US" i="1" dirty="0" smtClean="0"/>
              <a:t>et al</a:t>
            </a:r>
            <a:r>
              <a:rPr lang="en-US" dirty="0" smtClean="0"/>
              <a:t>., 2021 </a:t>
            </a:r>
            <a:endParaRPr lang="en-US" dirty="0"/>
          </a:p>
        </p:txBody>
      </p:sp>
    </p:spTree>
    <p:extLst>
      <p:ext uri="{BB962C8B-B14F-4D97-AF65-F5344CB8AC3E}">
        <p14:creationId xmlns:p14="http://schemas.microsoft.com/office/powerpoint/2010/main" val="7832526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A theoretical model of engagement</a:t>
            </a:r>
            <a:r>
              <a:rPr lang="en-US" dirty="0"/>
              <a:t/>
            </a:r>
            <a:br>
              <a:rPr lang="en-US" dirty="0"/>
            </a:br>
            <a:endParaRPr lang="en-US" dirty="0"/>
          </a:p>
        </p:txBody>
      </p:sp>
      <p:sp>
        <p:nvSpPr>
          <p:cNvPr id="3" name="Content Placeholder 2"/>
          <p:cNvSpPr>
            <a:spLocks noGrp="1"/>
          </p:cNvSpPr>
          <p:nvPr>
            <p:ph idx="1"/>
          </p:nvPr>
        </p:nvSpPr>
        <p:spPr/>
        <p:txBody>
          <a:bodyPr/>
          <a:lstStyle/>
          <a:p>
            <a:pPr lvl="0"/>
            <a:r>
              <a:rPr lang="en-US" dirty="0"/>
              <a:t>The Deloitte model also stresses the fact </a:t>
            </a:r>
            <a:endParaRPr lang="en-US" dirty="0" smtClean="0"/>
          </a:p>
          <a:p>
            <a:pPr marL="0" lvl="0" indent="0">
              <a:buNone/>
            </a:pPr>
            <a:r>
              <a:rPr lang="en-US" dirty="0" smtClean="0"/>
              <a:t>that </a:t>
            </a:r>
            <a:r>
              <a:rPr lang="en-US" dirty="0"/>
              <a:t>a positive work environment </a:t>
            </a:r>
            <a:r>
              <a:rPr lang="en-US" dirty="0" smtClean="0"/>
              <a:t>(</a:t>
            </a:r>
            <a:r>
              <a:rPr lang="en-US" dirty="0"/>
              <a:t>De-la-</a:t>
            </a:r>
            <a:r>
              <a:rPr lang="en-US" dirty="0" err="1"/>
              <a:t>Calle</a:t>
            </a:r>
            <a:r>
              <a:rPr lang="en-US" dirty="0"/>
              <a:t>-</a:t>
            </a:r>
            <a:r>
              <a:rPr lang="en-US" dirty="0" err="1"/>
              <a:t>Durán</a:t>
            </a:r>
            <a:r>
              <a:rPr lang="en-US" dirty="0"/>
              <a:t>  and Rodríguez-Sánchez, 2021)</a:t>
            </a:r>
          </a:p>
          <a:p>
            <a:r>
              <a:rPr lang="en-US" dirty="0"/>
              <a:t> The employees in the hotel require </a:t>
            </a:r>
            <a:endParaRPr lang="en-US" dirty="0" smtClean="0"/>
          </a:p>
          <a:p>
            <a:r>
              <a:rPr lang="en-US" dirty="0" smtClean="0"/>
              <a:t>a </a:t>
            </a:r>
            <a:r>
              <a:rPr lang="en-US" dirty="0"/>
              <a:t>flexible working </a:t>
            </a:r>
            <a:r>
              <a:rPr lang="en-US" dirty="0" smtClean="0"/>
              <a:t>environment</a:t>
            </a:r>
          </a:p>
          <a:p>
            <a:r>
              <a:rPr lang="en-US" dirty="0" smtClean="0"/>
              <a:t> </a:t>
            </a:r>
            <a:r>
              <a:rPr lang="en-US" dirty="0"/>
              <a:t>that will help them in delivering performance</a:t>
            </a:r>
          </a:p>
        </p:txBody>
      </p:sp>
      <p:pic>
        <p:nvPicPr>
          <p:cNvPr id="4" name="image1.png"/>
          <p:cNvPicPr/>
          <p:nvPr/>
        </p:nvPicPr>
        <p:blipFill>
          <a:blip r:embed="rId3"/>
          <a:stretch>
            <a:fillRect/>
          </a:stretch>
        </p:blipFill>
        <p:spPr>
          <a:xfrm>
            <a:off x="8475027" y="1518920"/>
            <a:ext cx="2557145" cy="2296160"/>
          </a:xfrm>
          <a:prstGeom prst="rect">
            <a:avLst/>
          </a:prstGeom>
        </p:spPr>
      </p:pic>
      <p:sp>
        <p:nvSpPr>
          <p:cNvPr id="5" name="TextBox 4"/>
          <p:cNvSpPr txBox="1"/>
          <p:nvPr/>
        </p:nvSpPr>
        <p:spPr>
          <a:xfrm>
            <a:off x="9753599" y="3950017"/>
            <a:ext cx="1278573" cy="1754326"/>
          </a:xfrm>
          <a:prstGeom prst="rect">
            <a:avLst/>
          </a:prstGeom>
          <a:noFill/>
        </p:spPr>
        <p:txBody>
          <a:bodyPr wrap="square" rtlCol="0">
            <a:spAutoFit/>
          </a:bodyPr>
          <a:lstStyle/>
          <a:p>
            <a:r>
              <a:rPr lang="en-US" dirty="0" smtClean="0"/>
              <a:t>Source: De-la-</a:t>
            </a:r>
            <a:r>
              <a:rPr lang="en-US" dirty="0" err="1" smtClean="0"/>
              <a:t>Calle</a:t>
            </a:r>
            <a:r>
              <a:rPr lang="en-US" dirty="0" smtClean="0"/>
              <a:t>-</a:t>
            </a:r>
            <a:r>
              <a:rPr lang="en-US" dirty="0" err="1" smtClean="0"/>
              <a:t>Durán</a:t>
            </a:r>
            <a:r>
              <a:rPr lang="en-US" dirty="0" smtClean="0"/>
              <a:t>  and Rodríguez-Sánchez, 2021 </a:t>
            </a:r>
            <a:endParaRPr lang="en-US" dirty="0"/>
          </a:p>
        </p:txBody>
      </p:sp>
    </p:spTree>
    <p:extLst>
      <p:ext uri="{BB962C8B-B14F-4D97-AF65-F5344CB8AC3E}">
        <p14:creationId xmlns:p14="http://schemas.microsoft.com/office/powerpoint/2010/main" val="24502084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Best practices to engage employees</a:t>
            </a:r>
            <a:r>
              <a:rPr lang="en-US" dirty="0"/>
              <a:t/>
            </a:r>
            <a:br>
              <a:rPr lang="en-US" dirty="0"/>
            </a:br>
            <a:endParaRPr lang="en-US" dirty="0"/>
          </a:p>
        </p:txBody>
      </p:sp>
      <p:sp>
        <p:nvSpPr>
          <p:cNvPr id="3" name="Content Placeholder 2"/>
          <p:cNvSpPr>
            <a:spLocks noGrp="1"/>
          </p:cNvSpPr>
          <p:nvPr>
            <p:ph idx="1"/>
          </p:nvPr>
        </p:nvSpPr>
        <p:spPr/>
        <p:txBody>
          <a:bodyPr>
            <a:normAutofit lnSpcReduction="10000"/>
          </a:bodyPr>
          <a:lstStyle/>
          <a:p>
            <a:pPr lvl="0"/>
            <a:r>
              <a:rPr lang="en-US" dirty="0"/>
              <a:t>Various ways have been found that have </a:t>
            </a:r>
            <a:endParaRPr lang="en-US" dirty="0" smtClean="0"/>
          </a:p>
          <a:p>
            <a:pPr marL="0" lvl="0" indent="0">
              <a:buNone/>
            </a:pPr>
            <a:r>
              <a:rPr lang="en-US" dirty="0" smtClean="0"/>
              <a:t>helped </a:t>
            </a:r>
            <a:r>
              <a:rPr lang="en-US" dirty="0"/>
              <a:t>in understanding that elements </a:t>
            </a:r>
            <a:endParaRPr lang="en-US" dirty="0" smtClean="0"/>
          </a:p>
          <a:p>
            <a:pPr marL="0" lvl="0" indent="0">
              <a:buNone/>
            </a:pPr>
            <a:r>
              <a:rPr lang="en-US" dirty="0" smtClean="0"/>
              <a:t>like </a:t>
            </a:r>
            <a:r>
              <a:rPr lang="en-US" dirty="0"/>
              <a:t>there must be robust feedback </a:t>
            </a:r>
            <a:r>
              <a:rPr lang="en-US" dirty="0" smtClean="0"/>
              <a:t>that</a:t>
            </a:r>
          </a:p>
          <a:p>
            <a:pPr marL="0" lvl="0" indent="0">
              <a:buNone/>
            </a:pPr>
            <a:r>
              <a:rPr lang="en-US" dirty="0" smtClean="0"/>
              <a:t> </a:t>
            </a:r>
            <a:r>
              <a:rPr lang="en-US" dirty="0"/>
              <a:t>requires to be given to the employees </a:t>
            </a:r>
            <a:endParaRPr lang="en-US" dirty="0" smtClean="0"/>
          </a:p>
          <a:p>
            <a:pPr marL="0" lvl="0" indent="0">
              <a:buNone/>
            </a:pPr>
            <a:r>
              <a:rPr lang="en-US" dirty="0" smtClean="0"/>
              <a:t>that </a:t>
            </a:r>
            <a:r>
              <a:rPr lang="en-US" dirty="0"/>
              <a:t>will help in the positive </a:t>
            </a:r>
            <a:endParaRPr lang="en-US" dirty="0" smtClean="0"/>
          </a:p>
          <a:p>
            <a:pPr marL="0" lvl="0" indent="0">
              <a:buNone/>
            </a:pPr>
            <a:r>
              <a:rPr lang="en-US" dirty="0" smtClean="0"/>
              <a:t>outcome </a:t>
            </a:r>
            <a:r>
              <a:rPr lang="en-US" dirty="0"/>
              <a:t>(</a:t>
            </a:r>
            <a:r>
              <a:rPr lang="en-US" dirty="0" err="1"/>
              <a:t>Akter</a:t>
            </a:r>
            <a:r>
              <a:rPr lang="en-US" dirty="0"/>
              <a:t> </a:t>
            </a:r>
            <a:r>
              <a:rPr lang="en-US" i="1" dirty="0"/>
              <a:t>et al.,</a:t>
            </a:r>
            <a:r>
              <a:rPr lang="en-US" dirty="0"/>
              <a:t> 2022)</a:t>
            </a:r>
          </a:p>
          <a:p>
            <a:pPr lvl="0"/>
            <a:r>
              <a:rPr lang="en-US" dirty="0"/>
              <a:t>Feedback help in motivating the employees </a:t>
            </a:r>
            <a:endParaRPr lang="en-US" dirty="0" smtClean="0"/>
          </a:p>
          <a:p>
            <a:pPr marL="0" lvl="0" indent="0">
              <a:buNone/>
            </a:pPr>
            <a:r>
              <a:rPr lang="en-US" dirty="0" smtClean="0"/>
              <a:t>in </a:t>
            </a:r>
            <a:r>
              <a:rPr lang="en-US" dirty="0"/>
              <a:t>engaging themselves which helps in </a:t>
            </a:r>
            <a:r>
              <a:rPr lang="en-US" dirty="0" smtClean="0"/>
              <a:t>a</a:t>
            </a:r>
          </a:p>
          <a:p>
            <a:pPr marL="0" lvl="0" indent="0">
              <a:buNone/>
            </a:pPr>
            <a:r>
              <a:rPr lang="en-US" dirty="0" smtClean="0"/>
              <a:t> </a:t>
            </a:r>
            <a:r>
              <a:rPr lang="en-US" dirty="0"/>
              <a:t>positive outcome in their performance. </a:t>
            </a:r>
          </a:p>
          <a:p>
            <a:endParaRPr lang="en-US" dirty="0"/>
          </a:p>
        </p:txBody>
      </p:sp>
      <p:pic>
        <p:nvPicPr>
          <p:cNvPr id="4" name="image3.png"/>
          <p:cNvPicPr/>
          <p:nvPr/>
        </p:nvPicPr>
        <p:blipFill>
          <a:blip r:embed="rId3"/>
          <a:stretch>
            <a:fillRect/>
          </a:stretch>
        </p:blipFill>
        <p:spPr>
          <a:xfrm>
            <a:off x="7481454" y="2688590"/>
            <a:ext cx="3872345" cy="1994246"/>
          </a:xfrm>
          <a:prstGeom prst="rect">
            <a:avLst/>
          </a:prstGeom>
        </p:spPr>
      </p:pic>
      <p:sp>
        <p:nvSpPr>
          <p:cNvPr id="5" name="TextBox 4"/>
          <p:cNvSpPr txBox="1"/>
          <p:nvPr/>
        </p:nvSpPr>
        <p:spPr>
          <a:xfrm>
            <a:off x="8021782" y="4862945"/>
            <a:ext cx="1911927" cy="646331"/>
          </a:xfrm>
          <a:prstGeom prst="rect">
            <a:avLst/>
          </a:prstGeom>
          <a:noFill/>
        </p:spPr>
        <p:txBody>
          <a:bodyPr wrap="square" rtlCol="0">
            <a:spAutoFit/>
          </a:bodyPr>
          <a:lstStyle/>
          <a:p>
            <a:r>
              <a:rPr lang="en-US" dirty="0" smtClean="0"/>
              <a:t>Source: </a:t>
            </a:r>
            <a:r>
              <a:rPr lang="en-US" dirty="0" err="1" smtClean="0"/>
              <a:t>Akter</a:t>
            </a:r>
            <a:r>
              <a:rPr lang="en-US" dirty="0" smtClean="0"/>
              <a:t> </a:t>
            </a:r>
            <a:r>
              <a:rPr lang="en-US" i="1" dirty="0" smtClean="0"/>
              <a:t>et al.,</a:t>
            </a:r>
            <a:r>
              <a:rPr lang="en-US" dirty="0" smtClean="0"/>
              <a:t> 2022 </a:t>
            </a:r>
            <a:endParaRPr lang="en-US" dirty="0"/>
          </a:p>
        </p:txBody>
      </p:sp>
    </p:spTree>
    <p:extLst>
      <p:ext uri="{BB962C8B-B14F-4D97-AF65-F5344CB8AC3E}">
        <p14:creationId xmlns:p14="http://schemas.microsoft.com/office/powerpoint/2010/main" val="359239211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Best practices to engage employees</a:t>
            </a:r>
            <a:r>
              <a:rPr lang="en-US" dirty="0"/>
              <a:t/>
            </a:r>
            <a:br>
              <a:rPr lang="en-US" dirty="0"/>
            </a:br>
            <a:endParaRPr lang="en-US" dirty="0"/>
          </a:p>
        </p:txBody>
      </p:sp>
      <p:sp>
        <p:nvSpPr>
          <p:cNvPr id="3" name="Content Placeholder 2"/>
          <p:cNvSpPr>
            <a:spLocks noGrp="1"/>
          </p:cNvSpPr>
          <p:nvPr>
            <p:ph idx="1"/>
          </p:nvPr>
        </p:nvSpPr>
        <p:spPr/>
        <p:txBody>
          <a:bodyPr/>
          <a:lstStyle/>
          <a:p>
            <a:pPr lvl="0"/>
            <a:r>
              <a:rPr lang="en-US" dirty="0"/>
              <a:t>Positive feedback motivates the employee </a:t>
            </a:r>
            <a:endParaRPr lang="en-US" dirty="0" smtClean="0"/>
          </a:p>
          <a:p>
            <a:pPr marL="0" lvl="0" indent="0">
              <a:buNone/>
            </a:pPr>
            <a:r>
              <a:rPr lang="en-US" dirty="0" smtClean="0"/>
              <a:t>in </a:t>
            </a:r>
            <a:r>
              <a:rPr lang="en-US" dirty="0"/>
              <a:t>performing  to a level that there is a </a:t>
            </a:r>
            <a:endParaRPr lang="en-US" dirty="0" smtClean="0"/>
          </a:p>
          <a:p>
            <a:pPr marL="0" lvl="0" indent="0">
              <a:buNone/>
            </a:pPr>
            <a:r>
              <a:rPr lang="en-US" dirty="0" smtClean="0"/>
              <a:t>repetition </a:t>
            </a:r>
            <a:r>
              <a:rPr lang="en-US" dirty="0"/>
              <a:t>of the feedback (</a:t>
            </a:r>
            <a:r>
              <a:rPr lang="en-US" dirty="0" err="1"/>
              <a:t>Mulang</a:t>
            </a:r>
            <a:r>
              <a:rPr lang="en-US" dirty="0"/>
              <a:t>, 2022)</a:t>
            </a:r>
          </a:p>
          <a:p>
            <a:pPr lvl="0"/>
            <a:r>
              <a:rPr lang="en-US" dirty="0"/>
              <a:t>The employees of Marriott have mentioned </a:t>
            </a:r>
            <a:endParaRPr lang="en-US" dirty="0" smtClean="0"/>
          </a:p>
          <a:p>
            <a:pPr marL="0" lvl="0" indent="0">
              <a:buNone/>
            </a:pPr>
            <a:r>
              <a:rPr lang="en-US" dirty="0" smtClean="0"/>
              <a:t>the </a:t>
            </a:r>
            <a:r>
              <a:rPr lang="en-US" dirty="0"/>
              <a:t>basic knowledge that is shared that </a:t>
            </a:r>
            <a:r>
              <a:rPr lang="en-US" dirty="0" smtClean="0"/>
              <a:t>has</a:t>
            </a:r>
          </a:p>
          <a:p>
            <a:pPr marL="0" lvl="0" indent="0">
              <a:buNone/>
            </a:pPr>
            <a:r>
              <a:rPr lang="en-US" dirty="0" smtClean="0"/>
              <a:t> </a:t>
            </a:r>
            <a:r>
              <a:rPr lang="en-US" dirty="0"/>
              <a:t>helped them in achieving their goals at a </a:t>
            </a:r>
            <a:endParaRPr lang="en-US" dirty="0" smtClean="0"/>
          </a:p>
          <a:p>
            <a:pPr marL="0" lvl="0" indent="0">
              <a:buNone/>
            </a:pPr>
            <a:r>
              <a:rPr lang="en-US" dirty="0" smtClean="0"/>
              <a:t>much </a:t>
            </a:r>
            <a:r>
              <a:rPr lang="en-US" dirty="0"/>
              <a:t>faster rate. </a:t>
            </a:r>
          </a:p>
          <a:p>
            <a:endParaRPr lang="en-US" dirty="0"/>
          </a:p>
        </p:txBody>
      </p:sp>
      <p:pic>
        <p:nvPicPr>
          <p:cNvPr id="4" name="image2.png"/>
          <p:cNvPicPr/>
          <p:nvPr/>
        </p:nvPicPr>
        <p:blipFill>
          <a:blip r:embed="rId3"/>
          <a:srcRect t="3571" b="9630"/>
          <a:stretch>
            <a:fillRect/>
          </a:stretch>
        </p:blipFill>
        <p:spPr>
          <a:xfrm>
            <a:off x="7524692" y="2249054"/>
            <a:ext cx="4319270" cy="2692400"/>
          </a:xfrm>
          <a:prstGeom prst="rect">
            <a:avLst/>
          </a:prstGeom>
        </p:spPr>
      </p:pic>
      <p:sp>
        <p:nvSpPr>
          <p:cNvPr id="5" name="TextBox 4"/>
          <p:cNvSpPr txBox="1"/>
          <p:nvPr/>
        </p:nvSpPr>
        <p:spPr>
          <a:xfrm>
            <a:off x="8035636" y="5334000"/>
            <a:ext cx="1981200" cy="646331"/>
          </a:xfrm>
          <a:prstGeom prst="rect">
            <a:avLst/>
          </a:prstGeom>
          <a:noFill/>
        </p:spPr>
        <p:txBody>
          <a:bodyPr wrap="square" rtlCol="0">
            <a:spAutoFit/>
          </a:bodyPr>
          <a:lstStyle/>
          <a:p>
            <a:r>
              <a:rPr lang="en-US" dirty="0" smtClean="0"/>
              <a:t>Source: </a:t>
            </a:r>
            <a:r>
              <a:rPr lang="en-US" dirty="0" err="1" smtClean="0"/>
              <a:t>Mulang</a:t>
            </a:r>
            <a:r>
              <a:rPr lang="en-US" dirty="0" smtClean="0"/>
              <a:t>, 2022 </a:t>
            </a:r>
            <a:endParaRPr lang="en-US" dirty="0"/>
          </a:p>
        </p:txBody>
      </p:sp>
    </p:spTree>
    <p:extLst>
      <p:ext uri="{BB962C8B-B14F-4D97-AF65-F5344CB8AC3E}">
        <p14:creationId xmlns:p14="http://schemas.microsoft.com/office/powerpoint/2010/main" val="143852728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Best practices to engage employees</a:t>
            </a:r>
            <a:r>
              <a:rPr lang="en-US" dirty="0"/>
              <a:t/>
            </a:r>
            <a:br>
              <a:rPr lang="en-US" dirty="0"/>
            </a:br>
            <a:endParaRPr lang="en-US" dirty="0"/>
          </a:p>
        </p:txBody>
      </p:sp>
      <p:sp>
        <p:nvSpPr>
          <p:cNvPr id="3" name="Content Placeholder 2"/>
          <p:cNvSpPr>
            <a:spLocks noGrp="1"/>
          </p:cNvSpPr>
          <p:nvPr>
            <p:ph idx="1"/>
          </p:nvPr>
        </p:nvSpPr>
        <p:spPr/>
        <p:txBody>
          <a:bodyPr/>
          <a:lstStyle/>
          <a:p>
            <a:pPr lvl="0"/>
            <a:r>
              <a:rPr lang="en-US" dirty="0"/>
              <a:t>Extending support to the employees is another </a:t>
            </a:r>
            <a:endParaRPr lang="en-US" dirty="0" smtClean="0"/>
          </a:p>
          <a:p>
            <a:pPr marL="0" lvl="0" indent="0">
              <a:buNone/>
            </a:pPr>
            <a:r>
              <a:rPr lang="en-US" dirty="0" smtClean="0"/>
              <a:t>best </a:t>
            </a:r>
            <a:r>
              <a:rPr lang="en-US" dirty="0"/>
              <a:t>possible </a:t>
            </a:r>
            <a:r>
              <a:rPr lang="en-US" dirty="0" smtClean="0"/>
              <a:t>(</a:t>
            </a:r>
            <a:r>
              <a:rPr lang="en-US" dirty="0" err="1"/>
              <a:t>Haralayya</a:t>
            </a:r>
            <a:r>
              <a:rPr lang="en-US" dirty="0"/>
              <a:t>, 2022)</a:t>
            </a:r>
          </a:p>
          <a:p>
            <a:r>
              <a:rPr lang="en-US" dirty="0"/>
              <a:t>Various supports have been provided to </a:t>
            </a:r>
            <a:endParaRPr lang="en-US" dirty="0" smtClean="0"/>
          </a:p>
          <a:p>
            <a:pPr marL="0" indent="0">
              <a:buNone/>
            </a:pPr>
            <a:r>
              <a:rPr lang="en-US" dirty="0" smtClean="0"/>
              <a:t>the </a:t>
            </a:r>
            <a:r>
              <a:rPr lang="en-US" dirty="0"/>
              <a:t>employees of JW Marriott, there </a:t>
            </a:r>
            <a:r>
              <a:rPr lang="en-US" dirty="0" smtClean="0"/>
              <a:t>are</a:t>
            </a:r>
          </a:p>
          <a:p>
            <a:pPr marL="0" indent="0">
              <a:buNone/>
            </a:pPr>
            <a:r>
              <a:rPr lang="en-US" dirty="0" smtClean="0"/>
              <a:t>paid </a:t>
            </a:r>
            <a:r>
              <a:rPr lang="en-US" dirty="0"/>
              <a:t>holidays that are provided to the </a:t>
            </a:r>
            <a:endParaRPr lang="en-US" dirty="0" smtClean="0"/>
          </a:p>
          <a:p>
            <a:pPr marL="0" indent="0">
              <a:buNone/>
            </a:pPr>
            <a:r>
              <a:rPr lang="en-US" dirty="0" smtClean="0"/>
              <a:t>employees </a:t>
            </a:r>
            <a:r>
              <a:rPr lang="en-US" dirty="0"/>
              <a:t>of the organizations</a:t>
            </a:r>
          </a:p>
        </p:txBody>
      </p:sp>
      <p:pic>
        <p:nvPicPr>
          <p:cNvPr id="4" name="image6.png"/>
          <p:cNvPicPr/>
          <p:nvPr/>
        </p:nvPicPr>
        <p:blipFill>
          <a:blip r:embed="rId3"/>
          <a:srcRect t="9973" b="7874"/>
          <a:stretch>
            <a:fillRect/>
          </a:stretch>
        </p:blipFill>
        <p:spPr>
          <a:xfrm>
            <a:off x="7315200" y="2816081"/>
            <a:ext cx="4038600" cy="2370426"/>
          </a:xfrm>
          <a:prstGeom prst="rect">
            <a:avLst/>
          </a:prstGeom>
        </p:spPr>
      </p:pic>
      <p:sp>
        <p:nvSpPr>
          <p:cNvPr id="5" name="TextBox 4"/>
          <p:cNvSpPr txBox="1"/>
          <p:nvPr/>
        </p:nvSpPr>
        <p:spPr>
          <a:xfrm>
            <a:off x="7897091" y="5500255"/>
            <a:ext cx="2466109" cy="369332"/>
          </a:xfrm>
          <a:prstGeom prst="rect">
            <a:avLst/>
          </a:prstGeom>
          <a:noFill/>
        </p:spPr>
        <p:txBody>
          <a:bodyPr wrap="square" rtlCol="0">
            <a:spAutoFit/>
          </a:bodyPr>
          <a:lstStyle/>
          <a:p>
            <a:r>
              <a:rPr lang="en-US" dirty="0" smtClean="0"/>
              <a:t>Source: </a:t>
            </a:r>
            <a:r>
              <a:rPr lang="en-US" dirty="0" err="1" smtClean="0"/>
              <a:t>Haralayya</a:t>
            </a:r>
            <a:r>
              <a:rPr lang="en-US" dirty="0" smtClean="0"/>
              <a:t>, 2022 </a:t>
            </a:r>
            <a:endParaRPr lang="en-US" dirty="0"/>
          </a:p>
        </p:txBody>
      </p:sp>
    </p:spTree>
    <p:extLst>
      <p:ext uri="{BB962C8B-B14F-4D97-AF65-F5344CB8AC3E}">
        <p14:creationId xmlns:p14="http://schemas.microsoft.com/office/powerpoint/2010/main" val="154209773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b="1" dirty="0"/>
              <a:t>Conclusion </a:t>
            </a:r>
            <a:r>
              <a:rPr lang="en-US" dirty="0"/>
              <a:t/>
            </a:r>
            <a:br>
              <a:rPr lang="en-US" dirty="0"/>
            </a:br>
            <a:endParaRPr lang="en-US" dirty="0"/>
          </a:p>
        </p:txBody>
      </p:sp>
      <p:sp>
        <p:nvSpPr>
          <p:cNvPr id="3" name="Content Placeholder 2"/>
          <p:cNvSpPr>
            <a:spLocks noGrp="1"/>
          </p:cNvSpPr>
          <p:nvPr>
            <p:ph idx="1"/>
          </p:nvPr>
        </p:nvSpPr>
        <p:spPr/>
        <p:txBody>
          <a:bodyPr/>
          <a:lstStyle/>
          <a:p>
            <a:pPr lvl="0"/>
            <a:r>
              <a:rPr lang="en-US" dirty="0"/>
              <a:t>Employee engagement is an important part that helps in improving the performance</a:t>
            </a:r>
          </a:p>
          <a:p>
            <a:pPr lvl="0"/>
            <a:r>
              <a:rPr lang="en-US" dirty="0"/>
              <a:t>Various strategies are used by the employees of the hotel industry that have helped to increase and improve their performance (Bailey, 2022)</a:t>
            </a:r>
          </a:p>
          <a:p>
            <a:endParaRPr lang="en-US" dirty="0"/>
          </a:p>
        </p:txBody>
      </p:sp>
    </p:spTree>
    <p:extLst>
      <p:ext uri="{BB962C8B-B14F-4D97-AF65-F5344CB8AC3E}">
        <p14:creationId xmlns:p14="http://schemas.microsoft.com/office/powerpoint/2010/main" val="51764273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rmAutofit fontScale="85000" lnSpcReduction="20000"/>
          </a:bodyPr>
          <a:lstStyle/>
          <a:p>
            <a:r>
              <a:rPr lang="en-US" dirty="0"/>
              <a:t>Bailey, C., 2022. Employee engagement: Do practitioners care what academics have to say–And should they? </a:t>
            </a:r>
            <a:r>
              <a:rPr lang="en-US" i="1" dirty="0"/>
              <a:t>Human Resource Management Review</a:t>
            </a:r>
            <a:r>
              <a:rPr lang="en-US" dirty="0"/>
              <a:t>, </a:t>
            </a:r>
            <a:r>
              <a:rPr lang="en-US" i="1" dirty="0"/>
              <a:t>32</a:t>
            </a:r>
            <a:r>
              <a:rPr lang="en-US" dirty="0"/>
              <a:t>(1), p.100589.</a:t>
            </a:r>
          </a:p>
          <a:p>
            <a:r>
              <a:rPr lang="en-US" dirty="0" err="1"/>
              <a:t>Haralayya</a:t>
            </a:r>
            <a:r>
              <a:rPr lang="en-US" dirty="0"/>
              <a:t>, B., 2022. Employee Engagement at </a:t>
            </a:r>
            <a:r>
              <a:rPr lang="en-US" dirty="0" err="1"/>
              <a:t>Kharanja</a:t>
            </a:r>
            <a:r>
              <a:rPr lang="en-US" dirty="0"/>
              <a:t> Industry </a:t>
            </a:r>
            <a:r>
              <a:rPr lang="en-US" dirty="0" err="1"/>
              <a:t>Pvt</a:t>
            </a:r>
            <a:r>
              <a:rPr lang="en-US" dirty="0"/>
              <a:t> Ltd </a:t>
            </a:r>
            <a:r>
              <a:rPr lang="en-US" dirty="0" err="1"/>
              <a:t>Humanbad</a:t>
            </a:r>
            <a:r>
              <a:rPr lang="en-US" dirty="0"/>
              <a:t>. </a:t>
            </a:r>
            <a:r>
              <a:rPr lang="en-US" i="1" dirty="0"/>
              <a:t>Iconic Research And Engineering Journals</a:t>
            </a:r>
            <a:r>
              <a:rPr lang="en-US" dirty="0"/>
              <a:t>, </a:t>
            </a:r>
            <a:r>
              <a:rPr lang="en-US" i="1" dirty="0"/>
              <a:t>5</a:t>
            </a:r>
            <a:r>
              <a:rPr lang="en-US" dirty="0"/>
              <a:t>(9), pp.160-170.</a:t>
            </a:r>
          </a:p>
          <a:p>
            <a:r>
              <a:rPr lang="en-US" dirty="0" err="1"/>
              <a:t>Mulang</a:t>
            </a:r>
            <a:r>
              <a:rPr lang="en-US" dirty="0"/>
              <a:t>, H., 2022. Analysis of The Effect of Organizational Justice, </a:t>
            </a:r>
            <a:r>
              <a:rPr lang="en-US" dirty="0" err="1"/>
              <a:t>Worklife</a:t>
            </a:r>
            <a:r>
              <a:rPr lang="en-US" dirty="0"/>
              <a:t> Balance on Employee Engagement and Turnover Intention. </a:t>
            </a:r>
            <a:r>
              <a:rPr lang="en-US" i="1" dirty="0"/>
              <a:t>Golden Ratio of Human Resource Management</a:t>
            </a:r>
            <a:r>
              <a:rPr lang="en-US" dirty="0"/>
              <a:t>, </a:t>
            </a:r>
            <a:r>
              <a:rPr lang="en-US" i="1" dirty="0"/>
              <a:t>2</a:t>
            </a:r>
            <a:r>
              <a:rPr lang="en-US" dirty="0"/>
              <a:t>(2), pp.86-97.</a:t>
            </a:r>
          </a:p>
          <a:p>
            <a:r>
              <a:rPr lang="en-US" dirty="0" err="1"/>
              <a:t>Akter</a:t>
            </a:r>
            <a:r>
              <a:rPr lang="en-US" dirty="0"/>
              <a:t>, H., Ahmed, W., </a:t>
            </a:r>
            <a:r>
              <a:rPr lang="en-US" dirty="0" err="1"/>
              <a:t>Sentosa</a:t>
            </a:r>
            <a:r>
              <a:rPr lang="en-US" dirty="0"/>
              <a:t>, I. and </a:t>
            </a:r>
            <a:r>
              <a:rPr lang="en-US" dirty="0" err="1"/>
              <a:t>Hizam</a:t>
            </a:r>
            <a:r>
              <a:rPr lang="en-US" dirty="0"/>
              <a:t>, S.M., 2022. Crafting employee engagement through talent management practices in the telecom sector. </a:t>
            </a:r>
            <a:r>
              <a:rPr lang="en-US" i="1" dirty="0"/>
              <a:t>SA Journal of Human Resource Management</a:t>
            </a:r>
            <a:r>
              <a:rPr lang="en-US" dirty="0"/>
              <a:t>, </a:t>
            </a:r>
            <a:r>
              <a:rPr lang="en-US" i="1" dirty="0"/>
              <a:t>20</a:t>
            </a:r>
            <a:r>
              <a:rPr lang="en-US" dirty="0"/>
              <a:t>, p.11.</a:t>
            </a:r>
          </a:p>
          <a:p>
            <a:r>
              <a:rPr lang="en-US" dirty="0"/>
              <a:t>De-la-</a:t>
            </a:r>
            <a:r>
              <a:rPr lang="en-US" dirty="0" err="1"/>
              <a:t>Calle</a:t>
            </a:r>
            <a:r>
              <a:rPr lang="en-US" dirty="0"/>
              <a:t>-</a:t>
            </a:r>
            <a:r>
              <a:rPr lang="en-US" dirty="0" err="1"/>
              <a:t>Durán</a:t>
            </a:r>
            <a:r>
              <a:rPr lang="en-US" dirty="0"/>
              <a:t>, M.C. and Rodríguez-Sánchez, J.L., 2021. Employee engagement and wellbeing in times of COVID-19: a proposal of the 5Cs model. </a:t>
            </a:r>
            <a:r>
              <a:rPr lang="en-US" i="1" dirty="0"/>
              <a:t>International Journal of Environmental Research and Public Health</a:t>
            </a:r>
            <a:r>
              <a:rPr lang="en-US" dirty="0"/>
              <a:t>, </a:t>
            </a:r>
            <a:r>
              <a:rPr lang="en-US" i="1" dirty="0"/>
              <a:t>18</a:t>
            </a:r>
            <a:r>
              <a:rPr lang="en-US" dirty="0"/>
              <a:t>(10), p.5470.</a:t>
            </a:r>
          </a:p>
          <a:p>
            <a:endParaRPr lang="en-US" dirty="0"/>
          </a:p>
        </p:txBody>
      </p:sp>
    </p:spTree>
    <p:extLst>
      <p:ext uri="{BB962C8B-B14F-4D97-AF65-F5344CB8AC3E}">
        <p14:creationId xmlns:p14="http://schemas.microsoft.com/office/powerpoint/2010/main" val="206757970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14</TotalTime>
  <Words>1581</Words>
  <Application>Microsoft Office PowerPoint</Application>
  <PresentationFormat>Widescreen</PresentationFormat>
  <Paragraphs>123</Paragraphs>
  <Slides>12</Slides>
  <Notes>11</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EMPLOYEE ENGAGEMENT </vt:lpstr>
      <vt:lpstr>Introduction </vt:lpstr>
      <vt:lpstr>Importance of employee engagement in the hotel industry </vt:lpstr>
      <vt:lpstr>Importance of employee engagement in the hotel industry </vt:lpstr>
      <vt:lpstr>A theoretical model of engagement </vt:lpstr>
      <vt:lpstr>A theoretical model of engagement </vt:lpstr>
      <vt:lpstr>A theoretical model of engagement </vt:lpstr>
      <vt:lpstr>Best practices to engage employees </vt:lpstr>
      <vt:lpstr>Best practices to engage employees </vt:lpstr>
      <vt:lpstr>Best practices to engage employees </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EMPLOYEE ENGAGEMENT</dc:title>
  <dc:creator>Admin</dc:creator>
  <cp:lastModifiedBy>Admin</cp:lastModifiedBy>
  <cp:revision>4</cp:revision>
  <dcterms:created xsi:type="dcterms:W3CDTF">2022-11-24T08:52:56Z</dcterms:created>
  <dcterms:modified xsi:type="dcterms:W3CDTF">2022-11-24T15:44:43Z</dcterms:modified>
</cp:coreProperties>
</file>