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65" r:id="rId4"/>
    <p:sldId id="266" r:id="rId5"/>
    <p:sldId id="268" r:id="rId6"/>
    <p:sldId id="269" r:id="rId7"/>
    <p:sldId id="270" r:id="rId8"/>
    <p:sldId id="271" r:id="rId9"/>
    <p:sldId id="272" r:id="rId10"/>
    <p:sldId id="258" r:id="rId11"/>
    <p:sldId id="259" r:id="rId12"/>
    <p:sldId id="260" r:id="rId13"/>
    <p:sldId id="261" r:id="rId14"/>
    <p:sldId id="262" r:id="rId15"/>
    <p:sldId id="263" r:id="rId16"/>
    <p:sldId id="264" r:id="rId17"/>
    <p:sldId id="273"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967BD5-1FE6-E301-466B-3FC511026E64}" v="4" dt="2021-12-08T16:13:58.689"/>
    <p1510:client id="{6865238A-906B-DC9C-E31B-7557C041028A}" v="552" dt="2021-12-08T18:32:50.119"/>
    <p1510:client id="{E6A1CE74-4737-9758-13F5-106F8704D45A}" v="149" dt="2021-12-10T16:12:15.781"/>
    <p1510:client id="{EC830BDD-D96E-4A08-A96B-D323284E31D7}" v="270" dt="2021-12-08T15:44:10.993"/>
    <p1510:client id="{FD392F18-1AB9-EC6F-05A4-BC41722C997B}" v="2555" dt="2021-12-10T19:43:11.9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12/10/2021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bing.com/images/search?view=detailV2&amp;ccid=fv8kuPVt&amp;id=A4D982658AC51D1732137555FB053CB14871728C&amp;thid=OIP.fv8kuPVtROsjL5ndR-NIMAHaC4&amp;mediaurl=https%3A%2F%2Fth.bing.com%2Fth%2Fid%2FR.7eff24b8f56d44eb232f99dd47e34830%3Frik%3DjHJxSLE8BftVdQ%26riu%3Dhttp%253a%252f%252fwww.personal.psu.edu%252fkaw5382%252fGantt%2BChart.JPG%26ehk%3D%252b0OcOrukIMkkMWYoJbTqdXiFFlywbkjRgDMfas2TCx4%253d%26risl%3D%26pid%3DImgRaw%26r%3D0&amp;exph=512&amp;expw=1312&amp;q=restaurant+gantt+chart&amp;simid=608024312530746093&amp;form=IRPRST&amp;ck=452EAE27EFF73C53067FFB8ABB9B256E&amp;selectedindex=13&amp;ajaxhist=0&amp;ajaxserp=0&amp;first=1&amp;tsc=ImageBasicHover&amp;vt=0&amp;sim=11"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emerald.com/insight/search?q=Thomas%20Lechter" TargetMode="External"/><Relationship Id="rId2" Type="http://schemas.openxmlformats.org/officeDocument/2006/relationships/hyperlink" Target="https://www.emerald.com/insight/search?q=Joana%20Geraldi" TargetMode="External"/><Relationship Id="rId1" Type="http://schemas.openxmlformats.org/officeDocument/2006/relationships/slideLayout" Target="../slideLayouts/slideLayout7.xml"/><Relationship Id="rId4" Type="http://schemas.openxmlformats.org/officeDocument/2006/relationships/hyperlink" Target="https://www.emerald.com/insight/publication/issn/1753-8378"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clockify.me/blog/business/project-cost-management/" TargetMode="External"/><Relationship Id="rId2" Type="http://schemas.openxmlformats.org/officeDocument/2006/relationships/hyperlink" Target="https://www.bing.com/images/search?q=project+cycle&amp;id=9BF581703FA71D23F068889F4891D8DE54E501E3&amp;form=IQFRBA&amp;first=1&amp;tsc=ImageBasicHover&amp;disoverlay=1" TargetMode="External"/><Relationship Id="rId1" Type="http://schemas.openxmlformats.org/officeDocument/2006/relationships/slideLayout" Target="../slideLayouts/slideLayout7.xml"/><Relationship Id="rId6" Type="http://schemas.openxmlformats.org/officeDocument/2006/relationships/hyperlink" Target="https://www.bing.com/images/search?view=detailV2&amp;ccid=2wNtBWZf&amp;id=FF95C7F6F6A639C316F1F0C38F0F5437AE206B83&amp;thid=OIP.2wNtBWZfnEbRdvb4gQaVtgHaDo&amp;mediaurl=https%3A%2F%2Fi.pinimg.com%2Foriginals%2Faf%2F55%2F82%2Faf5582ee21981d4c5d17afa6da03d427.png&amp;exph=452&amp;expw=923&amp;q=wbs+meaning+in+project+management&amp;simid=608029024104029220&amp;form=IRPRST&amp;ck=DF727A48615353A6B6D14D46C8F63076&amp;selectedindex=18&amp;ajaxhist=0&amp;ajaxserp=0&amp;vt=0&amp;sim=11&amp;cdnurl=https%3A%2F%2Fth.bing.com%2Fth%2Fid%2FR.db036d05665f9c46d176f6f8810695b6%3Frik%3Dg2sgrjdUD4%252fD8A%26pid%3DImgRaw%26r%3D0" TargetMode="External"/><Relationship Id="rId5" Type="http://schemas.openxmlformats.org/officeDocument/2006/relationships/hyperlink" Target="https://www.britsafe.org/training-and-learning/find-the-right-course-for-you/informational-resources/risk-assessment/" TargetMode="External"/><Relationship Id="rId4" Type="http://schemas.openxmlformats.org/officeDocument/2006/relationships/hyperlink" Target="https://www.bing.com/images/search?view=detailV2&amp;ccid=fv8kuPVt&amp;id=A4D982658AC51D1732137555FB053CB14871728C&amp;thid=OIP.fv8kuPVtROsjL5ndR-NIMAHaC4&amp;mediaurl=https%3A%2F%2Fth.bing.com%2Fth%2Fid%2FR.7eff24b8f56d44eb232f99dd47e34830%3Frik%3DjHJxSLE8BftVdQ%26riu%3Dhttp%253a%252f%252fwww.personal.psu.edu%252fkaw5382%252fGantt%2BChart.JPG%26ehk%3D%252b0OcOrukIMkkMWYoJbTqdXiFFlywbkjRgDMfas2TCx4%253d%26risl%3D%26pid%3DImgRaw%26r%3D0&amp;exph=512&amp;expw=1312&amp;q=restaurant+gantt+chart&amp;simid=608024312530746093&amp;form=IRPRST&amp;ck=452EAE27EFF73C53067FFB8ABB9B256E&amp;selectedindex=13&amp;ajaxhist=0&amp;ajaxserp=0&amp;first=1&amp;tsc=ImageBasicHover&amp;vt=0&amp;sim=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lls of blueprints">
            <a:extLst>
              <a:ext uri="{FF2B5EF4-FFF2-40B4-BE49-F238E27FC236}">
                <a16:creationId xmlns:a16="http://schemas.microsoft.com/office/drawing/2014/main" id="{E70D0823-5422-455F-95C8-422AB45C7ED0}"/>
              </a:ext>
            </a:extLst>
          </p:cNvPr>
          <p:cNvPicPr>
            <a:picLocks noChangeAspect="1"/>
          </p:cNvPicPr>
          <p:nvPr/>
        </p:nvPicPr>
        <p:blipFill rotWithShape="1">
          <a:blip r:embed="rId2"/>
          <a:srcRect l="23298" t="2548" b="6543"/>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34849" y="115948"/>
            <a:ext cx="4023360" cy="3204134"/>
          </a:xfrm>
        </p:spPr>
        <p:txBody>
          <a:bodyPr anchor="b">
            <a:normAutofit/>
          </a:bodyPr>
          <a:lstStyle/>
          <a:p>
            <a:pPr algn="l"/>
            <a:r>
              <a:rPr lang="en-US" sz="4800">
                <a:cs typeface="Calibri Light"/>
              </a:rPr>
              <a:t>Project Management Plan</a:t>
            </a:r>
            <a:endParaRPr lang="en-US" sz="4800"/>
          </a:p>
        </p:txBody>
      </p:sp>
      <p:sp>
        <p:nvSpPr>
          <p:cNvPr id="3" name="Subtitle 2"/>
          <p:cNvSpPr>
            <a:spLocks noGrp="1"/>
          </p:cNvSpPr>
          <p:nvPr>
            <p:ph type="subTitle" idx="1"/>
          </p:nvPr>
        </p:nvSpPr>
        <p:spPr>
          <a:xfrm>
            <a:off x="564244" y="3320167"/>
            <a:ext cx="5619245" cy="2372707"/>
          </a:xfrm>
        </p:spPr>
        <p:txBody>
          <a:bodyPr vert="horz" lIns="91440" tIns="45720" rIns="91440" bIns="45720" rtlCol="0" anchor="t">
            <a:normAutofit/>
          </a:bodyPr>
          <a:lstStyle/>
          <a:p>
            <a:pPr algn="l"/>
            <a:r>
              <a:rPr lang="en-US" sz="1900" b="1" dirty="0">
                <a:cs typeface="Calibri"/>
              </a:rPr>
              <a:t>NAME:SHUMA BIBI</a:t>
            </a:r>
          </a:p>
          <a:p>
            <a:pPr algn="l"/>
            <a:r>
              <a:rPr lang="en-US" sz="1900" b="1" dirty="0">
                <a:cs typeface="Calibri"/>
              </a:rPr>
              <a:t>STUDENT NUMBER:1912842</a:t>
            </a:r>
          </a:p>
          <a:p>
            <a:pPr algn="l"/>
            <a:r>
              <a:rPr lang="en-US" sz="1900" b="1" dirty="0">
                <a:cs typeface="Calibri"/>
              </a:rPr>
              <a:t>MODULE: BMSW 5104</a:t>
            </a:r>
          </a:p>
          <a:p>
            <a:pPr algn="l"/>
            <a:r>
              <a:rPr lang="en-US" sz="1900" b="1" dirty="0">
                <a:cs typeface="Calibri"/>
              </a:rPr>
              <a:t>LECTURER:ISAIAH OINO</a:t>
            </a:r>
          </a:p>
          <a:p>
            <a:pPr algn="l"/>
            <a:r>
              <a:rPr lang="en-US" sz="1900" b="1" dirty="0">
                <a:cs typeface="Calibri"/>
              </a:rPr>
              <a:t>10/11/2021</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046FE5-4A1C-45D0-90E5-C6B1B9C0D671}"/>
              </a:ext>
            </a:extLst>
          </p:cNvPr>
          <p:cNvSpPr txBox="1"/>
          <p:nvPr/>
        </p:nvSpPr>
        <p:spPr>
          <a:xfrm>
            <a:off x="439947" y="238664"/>
            <a:ext cx="11757803" cy="7232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sz="3200" b="1" dirty="0">
                <a:solidFill>
                  <a:srgbClr val="FFFFFF"/>
                </a:solidFill>
                <a:cs typeface="Arial"/>
              </a:rPr>
              <a:t>CONTENT's​</a:t>
            </a:r>
            <a:r>
              <a:rPr lang="en-US" b="1" dirty="0">
                <a:solidFill>
                  <a:srgbClr val="FFFFFF"/>
                </a:solidFill>
                <a:cs typeface="Arial"/>
              </a:rPr>
              <a:t>TITLE................................................................................................................................................Slide 1​</a:t>
            </a:r>
            <a:endParaRPr lang="en-US" dirty="0"/>
          </a:p>
          <a:p>
            <a:endParaRPr lang="en-US" b="1" dirty="0">
              <a:solidFill>
                <a:srgbClr val="FFFFFF"/>
              </a:solidFill>
              <a:cs typeface="Arial"/>
            </a:endParaRPr>
          </a:p>
          <a:p>
            <a:pPr>
              <a:buChar char="•"/>
            </a:pPr>
            <a:r>
              <a:rPr lang="en-US" b="1" dirty="0">
                <a:solidFill>
                  <a:srgbClr val="FFFFFF"/>
                </a:solidFill>
                <a:cs typeface="Arial"/>
              </a:rPr>
              <a:t>CONTENT'S......................................................................................................................................Slide 2​</a:t>
            </a:r>
          </a:p>
          <a:p>
            <a:r>
              <a:rPr lang="en-US" b="1" dirty="0">
                <a:solidFill>
                  <a:srgbClr val="FFFFFF"/>
                </a:solidFill>
                <a:cs typeface="Arial"/>
              </a:rPr>
              <a:t>​</a:t>
            </a:r>
          </a:p>
          <a:p>
            <a:pPr>
              <a:buChar char="•"/>
            </a:pPr>
            <a:r>
              <a:rPr lang="en-US" b="1" dirty="0">
                <a:solidFill>
                  <a:srgbClr val="FFFFFF"/>
                </a:solidFill>
                <a:cs typeface="Arial"/>
              </a:rPr>
              <a:t>INTRODUCTION (PROJECT MANAGEMENT TOOL'S</a:t>
            </a:r>
          </a:p>
          <a:p>
            <a:r>
              <a:rPr lang="en-US" b="1" dirty="0">
                <a:solidFill>
                  <a:srgbClr val="FFFFFF"/>
                </a:solidFill>
                <a:cs typeface="Arial"/>
              </a:rPr>
              <a:t>-PROJECT APPRAISAL/PROJECT SCOPE...............................................................................................Slide's 3,4</a:t>
            </a:r>
            <a:endParaRPr lang="en-US">
              <a:cs typeface="Calibri" panose="020F0502020204030204"/>
            </a:endParaRPr>
          </a:p>
          <a:p>
            <a:pPr>
              <a:buChar char="•"/>
            </a:pPr>
            <a:endParaRPr lang="en-US" b="1" dirty="0">
              <a:solidFill>
                <a:srgbClr val="FFFFFF"/>
              </a:solidFill>
              <a:cs typeface="Arial"/>
            </a:endParaRPr>
          </a:p>
          <a:p>
            <a:pPr>
              <a:buChar char="•"/>
            </a:pPr>
            <a:r>
              <a:rPr lang="en-US" b="1" dirty="0">
                <a:solidFill>
                  <a:srgbClr val="FFFFFF"/>
                </a:solidFill>
                <a:cs typeface="Arial"/>
              </a:rPr>
              <a:t>QUAD CHART....................................................................................................................................Slide 5</a:t>
            </a:r>
          </a:p>
          <a:p>
            <a:endParaRPr lang="en-US" b="1" dirty="0">
              <a:solidFill>
                <a:srgbClr val="FFFFFF"/>
              </a:solidFill>
              <a:cs typeface="Arial"/>
            </a:endParaRPr>
          </a:p>
          <a:p>
            <a:pPr>
              <a:buChar char="•"/>
            </a:pPr>
            <a:r>
              <a:rPr lang="en-US" b="1" dirty="0">
                <a:solidFill>
                  <a:srgbClr val="FFFFFF"/>
                </a:solidFill>
                <a:cs typeface="Arial"/>
              </a:rPr>
              <a:t>STAKEHOLDER ANALYSIS...................................................................................................................Slide 6</a:t>
            </a:r>
          </a:p>
          <a:p>
            <a:endParaRPr lang="en-US" b="1" dirty="0">
              <a:solidFill>
                <a:srgbClr val="FFFFFF"/>
              </a:solidFill>
              <a:cs typeface="Arial"/>
            </a:endParaRPr>
          </a:p>
          <a:p>
            <a:pPr>
              <a:buChar char="•"/>
            </a:pPr>
            <a:r>
              <a:rPr lang="en-US" b="1" dirty="0">
                <a:solidFill>
                  <a:srgbClr val="FFFFFF"/>
                </a:solidFill>
                <a:cs typeface="Arial"/>
              </a:rPr>
              <a:t>WORK BREAKDOWN STRUCTURE...................................................................................................Slide 7,8,9​</a:t>
            </a:r>
          </a:p>
          <a:p>
            <a:endParaRPr lang="en-US" b="1" dirty="0">
              <a:solidFill>
                <a:srgbClr val="FFFFFF"/>
              </a:solidFill>
              <a:cs typeface="Arial"/>
            </a:endParaRPr>
          </a:p>
          <a:p>
            <a:pPr>
              <a:buChar char="•"/>
            </a:pPr>
            <a:r>
              <a:rPr lang="en-US" b="1" dirty="0">
                <a:solidFill>
                  <a:srgbClr val="FFFFFF"/>
                </a:solidFill>
                <a:cs typeface="Arial"/>
              </a:rPr>
              <a:t>COST MANAGEMENT /RESOURCE MANAGEMENT...........................................................................Slide 10,11</a:t>
            </a:r>
          </a:p>
          <a:p>
            <a:endParaRPr lang="en-US" b="1" dirty="0">
              <a:solidFill>
                <a:srgbClr val="FFFFFF"/>
              </a:solidFill>
              <a:cs typeface="Arial"/>
            </a:endParaRPr>
          </a:p>
          <a:p>
            <a:pPr>
              <a:buChar char="•"/>
            </a:pPr>
            <a:r>
              <a:rPr lang="en-US" b="1" dirty="0">
                <a:solidFill>
                  <a:srgbClr val="FFFFFF"/>
                </a:solidFill>
                <a:cs typeface="Arial"/>
              </a:rPr>
              <a:t>Project Schedule/Gantt Chart.........................................................................................................Slide 12,13,14 ​</a:t>
            </a:r>
          </a:p>
          <a:p>
            <a:endParaRPr lang="en-US" b="1" dirty="0">
              <a:solidFill>
                <a:srgbClr val="FFFFFF"/>
              </a:solidFill>
              <a:cs typeface="Arial"/>
            </a:endParaRPr>
          </a:p>
          <a:p>
            <a:pPr>
              <a:buChar char="•"/>
            </a:pPr>
            <a:r>
              <a:rPr lang="en-US" b="1" dirty="0">
                <a:solidFill>
                  <a:srgbClr val="FFFFFF"/>
                </a:solidFill>
                <a:cs typeface="Arial"/>
              </a:rPr>
              <a:t>Risk Assessment..............................................................................................................................Slide 15,16</a:t>
            </a:r>
          </a:p>
          <a:p>
            <a:pPr>
              <a:buChar char="•"/>
            </a:pPr>
            <a:endParaRPr lang="en-US" b="1" dirty="0">
              <a:solidFill>
                <a:srgbClr val="FFFFFF"/>
              </a:solidFill>
              <a:cs typeface="Arial"/>
            </a:endParaRPr>
          </a:p>
          <a:p>
            <a:pPr>
              <a:buChar char="•"/>
            </a:pPr>
            <a:r>
              <a:rPr lang="en-US" b="1" dirty="0">
                <a:solidFill>
                  <a:srgbClr val="FFFFFF"/>
                </a:solidFill>
                <a:cs typeface="Arial"/>
              </a:rPr>
              <a:t>Evaluation........................................................................................................................................Slide 17</a:t>
            </a:r>
          </a:p>
          <a:p>
            <a:endParaRPr lang="en-US" b="1" dirty="0">
              <a:solidFill>
                <a:srgbClr val="FFFFFF"/>
              </a:solidFill>
              <a:cs typeface="Arial"/>
            </a:endParaRPr>
          </a:p>
          <a:p>
            <a:pPr>
              <a:buChar char="•"/>
            </a:pPr>
            <a:r>
              <a:rPr lang="en-US" b="1" dirty="0">
                <a:solidFill>
                  <a:srgbClr val="FFFFFF"/>
                </a:solidFill>
                <a:cs typeface="Arial"/>
              </a:rPr>
              <a:t>Reference's......................................................................................................................................Slide 18,19</a:t>
            </a:r>
          </a:p>
          <a:p>
            <a:pPr>
              <a:buChar char="•"/>
            </a:pPr>
            <a:endParaRPr lang="en-US" b="1" dirty="0">
              <a:solidFill>
                <a:srgbClr val="FFFFFF"/>
              </a:solidFill>
              <a:cs typeface="Arial"/>
            </a:endParaRPr>
          </a:p>
          <a:p>
            <a:endParaRPr lang="en-US" b="1" dirty="0">
              <a:solidFill>
                <a:srgbClr val="FFFFFF"/>
              </a:solidFill>
              <a:cs typeface="Arial"/>
            </a:endParaRPr>
          </a:p>
        </p:txBody>
      </p:sp>
    </p:spTree>
    <p:extLst>
      <p:ext uri="{BB962C8B-B14F-4D97-AF65-F5344CB8AC3E}">
        <p14:creationId xmlns:p14="http://schemas.microsoft.com/office/powerpoint/2010/main" val="2480063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065D30-04C3-4C20-A227-C8770836E954}"/>
              </a:ext>
            </a:extLst>
          </p:cNvPr>
          <p:cNvSpPr txBox="1"/>
          <p:nvPr/>
        </p:nvSpPr>
        <p:spPr>
          <a:xfrm>
            <a:off x="123464" y="104172"/>
            <a:ext cx="12075013"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chemeClr val="bg1"/>
                </a:solidFill>
                <a:cs typeface="Calibri"/>
              </a:rPr>
              <a:t>PROJECT APPRAISAL</a:t>
            </a:r>
          </a:p>
          <a:p>
            <a:r>
              <a:rPr lang="en-US" sz="3200" dirty="0">
                <a:solidFill>
                  <a:schemeClr val="bg1"/>
                </a:solidFill>
                <a:cs typeface="Calibri"/>
              </a:rPr>
              <a:t>INTRODUCTION-PROJECT SCOPE</a:t>
            </a:r>
          </a:p>
          <a:p>
            <a:endParaRPr lang="en-US" dirty="0">
              <a:solidFill>
                <a:schemeClr val="bg1"/>
              </a:solidFill>
              <a:cs typeface="Calibri"/>
            </a:endParaRPr>
          </a:p>
          <a:p>
            <a:r>
              <a:rPr lang="en-US" b="1" dirty="0">
                <a:solidFill>
                  <a:schemeClr val="bg1"/>
                </a:solidFill>
                <a:cs typeface="Calibri"/>
              </a:rPr>
              <a:t>Restaurant Anisha located in the beautiful city of Birmingham, thriving in a popular location. The restaurant cannot keep up with customer demand due to small dining space area. The scope is to extend the existing dining area. </a:t>
            </a:r>
            <a:r>
              <a:rPr lang="en-US" b="1" dirty="0">
                <a:solidFill>
                  <a:schemeClr val="bg1"/>
                </a:solidFill>
                <a:ea typeface="+mn-lt"/>
                <a:cs typeface="+mn-lt"/>
              </a:rPr>
              <a:t>Remodeling the most important part of the business, in this case the dining area, will really give the restaurant more opportunities to take extra business. The scope of the project is to remodel the layout and design a welcoming dining atmosphere. This project is about managing an extension to an existing restaurant. </a:t>
            </a:r>
            <a:r>
              <a:rPr lang="en-US" b="1" dirty="0">
                <a:solidFill>
                  <a:schemeClr val="bg1"/>
                </a:solidFill>
                <a:cs typeface="Calibri"/>
              </a:rPr>
              <a:t>''A unique venture with a beginning and an end, conducted by people to meet established goal's within </a:t>
            </a:r>
            <a:r>
              <a:rPr lang="en-US" b="1" dirty="0" err="1">
                <a:solidFill>
                  <a:schemeClr val="bg1"/>
                </a:solidFill>
                <a:cs typeface="Calibri"/>
              </a:rPr>
              <a:t>parametre's</a:t>
            </a:r>
            <a:r>
              <a:rPr lang="en-US" b="1" dirty="0">
                <a:solidFill>
                  <a:schemeClr val="bg1"/>
                </a:solidFill>
                <a:cs typeface="Calibri"/>
              </a:rPr>
              <a:t> of cost, time and quality''. (PMI,2004)</a:t>
            </a:r>
          </a:p>
          <a:p>
            <a:endParaRPr lang="en-US" b="1" dirty="0">
              <a:solidFill>
                <a:schemeClr val="bg1"/>
              </a:solidFill>
              <a:cs typeface="Calibri"/>
            </a:endParaRPr>
          </a:p>
          <a:p>
            <a:r>
              <a:rPr lang="en-US" b="1" dirty="0">
                <a:solidFill>
                  <a:schemeClr val="bg1"/>
                </a:solidFill>
                <a:cs typeface="Calibri"/>
              </a:rPr>
              <a:t>Work start's November 2021-August 2022</a:t>
            </a:r>
          </a:p>
          <a:p>
            <a:endParaRPr lang="en-US" b="1" dirty="0">
              <a:solidFill>
                <a:schemeClr val="bg1"/>
              </a:solidFill>
              <a:cs typeface="Calibri"/>
            </a:endParaRPr>
          </a:p>
          <a:p>
            <a:r>
              <a:rPr lang="en-US" b="1" dirty="0">
                <a:solidFill>
                  <a:schemeClr val="bg1"/>
                </a:solidFill>
                <a:ea typeface="+mn-lt"/>
                <a:cs typeface="+mn-lt"/>
              </a:rPr>
              <a:t>‘’Project Management is the process of combining system’s, techniques, and people to complete a project within established goals of time, budget and quality. (Baker and Baker,2014)</a:t>
            </a:r>
          </a:p>
          <a:p>
            <a:endParaRPr lang="en-US" b="1" dirty="0">
              <a:solidFill>
                <a:schemeClr val="bg1"/>
              </a:solidFill>
              <a:cs typeface="Calibri"/>
            </a:endParaRPr>
          </a:p>
          <a:p>
            <a:r>
              <a:rPr lang="en-US" b="1" dirty="0">
                <a:solidFill>
                  <a:schemeClr val="bg1"/>
                </a:solidFill>
                <a:ea typeface="+mn-lt"/>
                <a:cs typeface="+mn-lt"/>
              </a:rPr>
              <a:t>‘’ process of planning and management of extensive operation’s...rather creative process pursuing the specific target with expected benefit.’’ (M.NOVY 2012). </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635847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4F6997D4-ECE2-4139-9D6B-420F0876D0BE}"/>
              </a:ext>
            </a:extLst>
          </p:cNvPr>
          <p:cNvPicPr>
            <a:picLocks noChangeAspect="1"/>
          </p:cNvPicPr>
          <p:nvPr/>
        </p:nvPicPr>
        <p:blipFill>
          <a:blip r:embed="rId2"/>
          <a:stretch>
            <a:fillRect/>
          </a:stretch>
        </p:blipFill>
        <p:spPr>
          <a:xfrm>
            <a:off x="2380891" y="282298"/>
            <a:ext cx="6912633" cy="4683139"/>
          </a:xfrm>
          <a:prstGeom prst="rect">
            <a:avLst/>
          </a:prstGeom>
        </p:spPr>
      </p:pic>
      <p:sp>
        <p:nvSpPr>
          <p:cNvPr id="4" name="TextBox 3">
            <a:extLst>
              <a:ext uri="{FF2B5EF4-FFF2-40B4-BE49-F238E27FC236}">
                <a16:creationId xmlns:a16="http://schemas.microsoft.com/office/drawing/2014/main" id="{8DE9886D-7380-4508-9544-C2F9F28B66CB}"/>
              </a:ext>
            </a:extLst>
          </p:cNvPr>
          <p:cNvSpPr txBox="1"/>
          <p:nvPr/>
        </p:nvSpPr>
        <p:spPr>
          <a:xfrm>
            <a:off x="453427" y="5269841"/>
            <a:ext cx="1078014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solidFill>
                  <a:schemeClr val="bg1"/>
                </a:solidFill>
                <a:latin typeface="Calibri"/>
              </a:rPr>
              <a:t>‘’The process of management deals with coordination of resource’s (human, financial and material) for the purpose of achieving the specified objective within the given scope, cost’s, time, quality and satisfaction of the participants.’’ (</a:t>
            </a:r>
            <a:r>
              <a:rPr lang="en-US" b="1" dirty="0" err="1">
                <a:solidFill>
                  <a:schemeClr val="bg1"/>
                </a:solidFill>
                <a:latin typeface="Calibri"/>
              </a:rPr>
              <a:t>M.Novy</a:t>
            </a:r>
            <a:r>
              <a:rPr lang="en-US" b="1" dirty="0">
                <a:solidFill>
                  <a:schemeClr val="bg1"/>
                </a:solidFill>
                <a:latin typeface="Calibri"/>
              </a:rPr>
              <a:t> 2012)</a:t>
            </a:r>
            <a:r>
              <a:rPr lang="en-US" b="1" dirty="0">
                <a:solidFill>
                  <a:schemeClr val="bg1"/>
                </a:solidFill>
                <a:latin typeface="Calibri"/>
                <a:ea typeface="Calibri"/>
                <a:cs typeface="Calibri"/>
              </a:rPr>
              <a:t> </a:t>
            </a:r>
            <a:endParaRPr lang="en-US" dirty="0">
              <a:solidFill>
                <a:schemeClr val="bg1"/>
              </a:solidFill>
              <a:cs typeface="Calibri"/>
            </a:endParaRPr>
          </a:p>
        </p:txBody>
      </p:sp>
    </p:spTree>
    <p:extLst>
      <p:ext uri="{BB962C8B-B14F-4D97-AF65-F5344CB8AC3E}">
        <p14:creationId xmlns:p14="http://schemas.microsoft.com/office/powerpoint/2010/main" val="2698027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90D052-9A62-41E4-BB44-C04D0263BD3E}"/>
              </a:ext>
            </a:extLst>
          </p:cNvPr>
          <p:cNvSpPr txBox="1"/>
          <p:nvPr/>
        </p:nvSpPr>
        <p:spPr>
          <a:xfrm>
            <a:off x="583721" y="324929"/>
            <a:ext cx="1154214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b="1" dirty="0">
                <a:solidFill>
                  <a:schemeClr val="bg1"/>
                </a:solidFill>
                <a:latin typeface="Calibri Light"/>
                <a:ea typeface="Segoe UI"/>
                <a:cs typeface="Segoe UI"/>
              </a:rPr>
              <a:t>QUAD CHART</a:t>
            </a:r>
            <a:r>
              <a:rPr lang="en-US" b="1" dirty="0">
                <a:solidFill>
                  <a:schemeClr val="bg1"/>
                </a:solidFill>
                <a:latin typeface="Calibri Light"/>
                <a:ea typeface="Calibri Light"/>
                <a:cs typeface="Calibri Light"/>
              </a:rPr>
              <a:t> </a:t>
            </a:r>
          </a:p>
          <a:p>
            <a:r>
              <a:rPr lang="en-US" b="1" dirty="0">
                <a:solidFill>
                  <a:schemeClr val="bg1"/>
                </a:solidFill>
                <a:latin typeface="Calibri"/>
                <a:ea typeface="Segoe UI"/>
                <a:cs typeface="Segoe UI"/>
              </a:rPr>
              <a:t>Quad Chart ‘’is a one-page document usually used to introduce a new product or offer a solution to a problem that is divided into four sections’ (thus the quad)’. (Grassroots' Writing Journal 2012) It is a technical project management tool used to aid budgeting and planning systems. ‘’Quad chart’s that have been used in government procurement are finding their way into the area of software project management’. (Grad, C.,2005) The benefit of the quad chart is that it explains what the project is about, structured into tasks. Criticism too small/simplistic.</a:t>
            </a:r>
            <a:endParaRPr lang="en-US" b="1" dirty="0">
              <a:solidFill>
                <a:schemeClr val="bg1"/>
              </a:solidFill>
              <a:cs typeface="Calibri"/>
            </a:endParaRPr>
          </a:p>
        </p:txBody>
      </p:sp>
      <p:sp>
        <p:nvSpPr>
          <p:cNvPr id="5" name="TextBox 4">
            <a:extLst>
              <a:ext uri="{FF2B5EF4-FFF2-40B4-BE49-F238E27FC236}">
                <a16:creationId xmlns:a16="http://schemas.microsoft.com/office/drawing/2014/main" id="{C5CC0C25-FEFD-4985-B7E8-D66CBF7B9D41}"/>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6" name="TextBox 5">
            <a:extLst>
              <a:ext uri="{FF2B5EF4-FFF2-40B4-BE49-F238E27FC236}">
                <a16:creationId xmlns:a16="http://schemas.microsoft.com/office/drawing/2014/main" id="{FF8BE63A-BAA3-4E18-92A9-FC24FA2A06A6}"/>
              </a:ext>
            </a:extLst>
          </p:cNvPr>
          <p:cNvSpPr txBox="1"/>
          <p:nvPr/>
        </p:nvSpPr>
        <p:spPr>
          <a:xfrm>
            <a:off x="5153025" y="3629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graphicFrame>
        <p:nvGraphicFramePr>
          <p:cNvPr id="8" name="Table 7">
            <a:extLst>
              <a:ext uri="{FF2B5EF4-FFF2-40B4-BE49-F238E27FC236}">
                <a16:creationId xmlns:a16="http://schemas.microsoft.com/office/drawing/2014/main" id="{89B296D4-4870-4E42-B0E4-0E162E1AB751}"/>
              </a:ext>
            </a:extLst>
          </p:cNvPr>
          <p:cNvGraphicFramePr>
            <a:graphicFrameLocks noGrp="1"/>
          </p:cNvGraphicFramePr>
          <p:nvPr>
            <p:extLst>
              <p:ext uri="{D42A27DB-BD31-4B8C-83A1-F6EECF244321}">
                <p14:modId xmlns:p14="http://schemas.microsoft.com/office/powerpoint/2010/main" val="2347924277"/>
              </p:ext>
            </p:extLst>
          </p:nvPr>
        </p:nvGraphicFramePr>
        <p:xfrm>
          <a:off x="2329132" y="2386641"/>
          <a:ext cx="7264996" cy="3550176"/>
        </p:xfrm>
        <a:graphic>
          <a:graphicData uri="http://schemas.openxmlformats.org/drawingml/2006/table">
            <a:tbl>
              <a:tblPr firstRow="1" bandRow="1">
                <a:tableStyleId>{5C22544A-7EE6-4342-B048-85BDC9FD1C3A}</a:tableStyleId>
              </a:tblPr>
              <a:tblGrid>
                <a:gridCol w="3309588">
                  <a:extLst>
                    <a:ext uri="{9D8B030D-6E8A-4147-A177-3AD203B41FA5}">
                      <a16:colId xmlns:a16="http://schemas.microsoft.com/office/drawing/2014/main" val="3673982121"/>
                    </a:ext>
                  </a:extLst>
                </a:gridCol>
                <a:gridCol w="3955408">
                  <a:extLst>
                    <a:ext uri="{9D8B030D-6E8A-4147-A177-3AD203B41FA5}">
                      <a16:colId xmlns:a16="http://schemas.microsoft.com/office/drawing/2014/main" val="4267925285"/>
                    </a:ext>
                  </a:extLst>
                </a:gridCol>
              </a:tblGrid>
              <a:tr h="1512189">
                <a:tc>
                  <a:txBody>
                    <a:bodyPr/>
                    <a:lstStyle/>
                    <a:p>
                      <a:pPr algn="ctr" fontAlgn="base"/>
                      <a:r>
                        <a:rPr lang="en-US" sz="1100" dirty="0">
                          <a:effectLst/>
                        </a:rPr>
                        <a:t>Purpose </a:t>
                      </a:r>
                      <a:endParaRPr lang="en-US" dirty="0">
                        <a:effectLst/>
                      </a:endParaRPr>
                    </a:p>
                    <a:p>
                      <a:pPr algn="ctr" fontAlgn="base"/>
                      <a:r>
                        <a:rPr lang="en-US" sz="1100" dirty="0">
                          <a:effectLst/>
                        </a:rPr>
                        <a:t>(AIMS/OBJECTIVE’S) </a:t>
                      </a:r>
                      <a:endParaRPr lang="en-US" dirty="0">
                        <a:effectLst/>
                      </a:endParaRPr>
                    </a:p>
                    <a:p>
                      <a:pPr fontAlgn="base"/>
                      <a:r>
                        <a:rPr lang="en-US" sz="1300" dirty="0">
                          <a:effectLst/>
                        </a:rPr>
                        <a:t>1.This project being carried out; the aim is to expand an existing restaurant called Anisha Based in Birmingham. </a:t>
                      </a:r>
                      <a:endParaRPr lang="en-US" dirty="0">
                        <a:effectLst/>
                      </a:endParaRPr>
                    </a:p>
                    <a:p>
                      <a:pPr fontAlgn="base"/>
                      <a:r>
                        <a:rPr lang="en-US" sz="1300" dirty="0">
                          <a:effectLst/>
                        </a:rPr>
                        <a:t>2.The dining area will be expanded so it can accommodate increased bookings. </a:t>
                      </a:r>
                      <a:endParaRPr lang="en-US" dirty="0">
                        <a:effectLst/>
                      </a:endParaRPr>
                    </a:p>
                    <a:p>
                      <a:pPr fontAlgn="base"/>
                      <a:endParaRPr lang="en-US" dirty="0">
                        <a:effectLst/>
                      </a:endParaRPr>
                    </a:p>
                  </a:txBody>
                  <a:tcPr anchor="ctr"/>
                </a:tc>
                <a:tc>
                  <a:txBody>
                    <a:bodyPr/>
                    <a:lstStyle/>
                    <a:p>
                      <a:pPr algn="ctr" fontAlgn="base"/>
                      <a:r>
                        <a:rPr lang="en-US" sz="1100" dirty="0">
                          <a:effectLst/>
                        </a:rPr>
                        <a:t>CUSTOMERS </a:t>
                      </a:r>
                      <a:endParaRPr lang="en-US" dirty="0">
                        <a:effectLst/>
                      </a:endParaRPr>
                    </a:p>
                    <a:p>
                      <a:pPr algn="ctr" fontAlgn="base"/>
                      <a:r>
                        <a:rPr lang="en-US" sz="1100" dirty="0">
                          <a:effectLst/>
                        </a:rPr>
                        <a:t>(STAKEHOLDER’S) </a:t>
                      </a:r>
                      <a:endParaRPr lang="en-US" dirty="0">
                        <a:effectLst/>
                      </a:endParaRPr>
                    </a:p>
                    <a:p>
                      <a:pPr fontAlgn="base"/>
                      <a:r>
                        <a:rPr lang="en-US" sz="1300" dirty="0">
                          <a:effectLst/>
                        </a:rPr>
                        <a:t>1.The customers will benefit from expansion as they will have more room to dine, able to bring family/friend’s increased loyalty. </a:t>
                      </a:r>
                      <a:endParaRPr lang="en-US" dirty="0">
                        <a:effectLst/>
                      </a:endParaRPr>
                    </a:p>
                    <a:p>
                      <a:pPr lvl="0">
                        <a:buNone/>
                      </a:pPr>
                      <a:r>
                        <a:rPr lang="en-US" sz="1300" dirty="0">
                          <a:effectLst/>
                        </a:rPr>
                        <a:t>2.Loyalty will increase profits for owner’s, supplier’s, increase tax for government. </a:t>
                      </a:r>
                      <a:endParaRPr lang="en-US">
                        <a:effectLst/>
                      </a:endParaRPr>
                    </a:p>
                    <a:p>
                      <a:pPr fontAlgn="base"/>
                      <a:endParaRPr lang="en-US" dirty="0">
                        <a:effectLst/>
                      </a:endParaRPr>
                    </a:p>
                  </a:txBody>
                  <a:tcPr anchor="ctr"/>
                </a:tc>
                <a:extLst>
                  <a:ext uri="{0D108BD9-81ED-4DB2-BD59-A6C34878D82A}">
                    <a16:rowId xmlns:a16="http://schemas.microsoft.com/office/drawing/2014/main" val="4233990278"/>
                  </a:ext>
                </a:extLst>
              </a:tr>
              <a:tr h="1858536">
                <a:tc>
                  <a:txBody>
                    <a:bodyPr/>
                    <a:lstStyle/>
                    <a:p>
                      <a:pPr algn="ctr" fontAlgn="base"/>
                      <a:r>
                        <a:rPr lang="en-US" sz="1100" dirty="0">
                          <a:effectLst/>
                        </a:rPr>
                        <a:t>DESIRED END RESULT </a:t>
                      </a:r>
                      <a:endParaRPr lang="en-US" dirty="0">
                        <a:effectLst/>
                      </a:endParaRPr>
                    </a:p>
                    <a:p>
                      <a:pPr algn="ctr" fontAlgn="base"/>
                      <a:r>
                        <a:rPr lang="en-US" sz="1100" dirty="0">
                          <a:effectLst/>
                        </a:rPr>
                        <a:t>(CRITICAL SUCCESS FACTOR’S) </a:t>
                      </a:r>
                      <a:endParaRPr lang="en-US" dirty="0">
                        <a:effectLst/>
                      </a:endParaRPr>
                    </a:p>
                    <a:p>
                      <a:pPr fontAlgn="base"/>
                      <a:r>
                        <a:rPr lang="en-US" sz="1300" dirty="0">
                          <a:effectLst/>
                        </a:rPr>
                        <a:t>1.Completing each task through the </a:t>
                      </a:r>
                      <a:r>
                        <a:rPr lang="en-US" sz="1300" dirty="0" err="1">
                          <a:effectLst/>
                        </a:rPr>
                        <a:t>wbs</a:t>
                      </a:r>
                      <a:r>
                        <a:rPr lang="en-US" sz="1300" dirty="0">
                          <a:effectLst/>
                        </a:rPr>
                        <a:t> will help keep on track of the project schedule for team members.</a:t>
                      </a:r>
                      <a:endParaRPr lang="en-US" dirty="0">
                        <a:effectLst/>
                      </a:endParaRPr>
                    </a:p>
                    <a:p>
                      <a:pPr lvl="0">
                        <a:buNone/>
                      </a:pPr>
                      <a:r>
                        <a:rPr lang="en-US" sz="1300" dirty="0">
                          <a:effectLst/>
                        </a:rPr>
                        <a:t>2.The construction will be completed, with health and safety guidelines, new staff employed, advertisement and food ready in place for grand opening. </a:t>
                      </a:r>
                      <a:endParaRPr lang="en-US">
                        <a:effectLst/>
                      </a:endParaRPr>
                    </a:p>
                  </a:txBody>
                  <a:tcPr anchor="ctr"/>
                </a:tc>
                <a:tc>
                  <a:txBody>
                    <a:bodyPr/>
                    <a:lstStyle/>
                    <a:p>
                      <a:pPr algn="ctr" fontAlgn="base"/>
                      <a:r>
                        <a:rPr lang="en-US" sz="1100" dirty="0">
                          <a:solidFill>
                            <a:schemeClr val="bg1"/>
                          </a:solidFill>
                          <a:effectLst/>
                        </a:rPr>
                        <a:t>MEASURE’S OF SUCCESS </a:t>
                      </a:r>
                      <a:endParaRPr lang="en-US">
                        <a:solidFill>
                          <a:schemeClr val="bg1"/>
                        </a:solidFill>
                        <a:effectLst/>
                      </a:endParaRPr>
                    </a:p>
                    <a:p>
                      <a:pPr algn="ctr" fontAlgn="base"/>
                      <a:r>
                        <a:rPr lang="en-US" sz="1100" dirty="0">
                          <a:solidFill>
                            <a:schemeClr val="bg1"/>
                          </a:solidFill>
                          <a:effectLst/>
                        </a:rPr>
                        <a:t>(STANDARD’S/CRITERIA) </a:t>
                      </a:r>
                      <a:endParaRPr lang="en-US">
                        <a:solidFill>
                          <a:schemeClr val="bg1"/>
                        </a:solidFill>
                        <a:effectLst/>
                      </a:endParaRPr>
                    </a:p>
                    <a:p>
                      <a:pPr fontAlgn="base"/>
                      <a:r>
                        <a:rPr lang="en-US" sz="1300" dirty="0">
                          <a:solidFill>
                            <a:schemeClr val="bg1"/>
                          </a:solidFill>
                          <a:effectLst/>
                        </a:rPr>
                        <a:t>1.When the change’s to dining area have been made and the restaurant is open ready to serve customers. </a:t>
                      </a:r>
                      <a:endParaRPr lang="en-US" dirty="0">
                        <a:solidFill>
                          <a:schemeClr val="bg1"/>
                        </a:solidFill>
                        <a:effectLst/>
                      </a:endParaRPr>
                    </a:p>
                    <a:p>
                      <a:pPr fontAlgn="base"/>
                      <a:r>
                        <a:rPr lang="en-US" sz="1300" dirty="0">
                          <a:solidFill>
                            <a:schemeClr val="bg1"/>
                          </a:solidFill>
                          <a:effectLst/>
                        </a:rPr>
                        <a:t>2.Increase of customers. </a:t>
                      </a:r>
                      <a:endParaRPr lang="en-US">
                        <a:solidFill>
                          <a:schemeClr val="bg1"/>
                        </a:solidFill>
                        <a:effectLst/>
                      </a:endParaRPr>
                    </a:p>
                    <a:p>
                      <a:pPr fontAlgn="base"/>
                      <a:r>
                        <a:rPr lang="en-US" sz="1300" dirty="0">
                          <a:solidFill>
                            <a:schemeClr val="bg1"/>
                          </a:solidFill>
                          <a:effectLst/>
                        </a:rPr>
                        <a:t>3.Increase of profits for shareholder’s and suppliers. </a:t>
                      </a:r>
                      <a:endParaRPr lang="en-US" dirty="0">
                        <a:solidFill>
                          <a:schemeClr val="bg1"/>
                        </a:solidFill>
                        <a:effectLst/>
                      </a:endParaRPr>
                    </a:p>
                  </a:txBody>
                  <a:tcPr anchor="ctr"/>
                </a:tc>
                <a:extLst>
                  <a:ext uri="{0D108BD9-81ED-4DB2-BD59-A6C34878D82A}">
                    <a16:rowId xmlns:a16="http://schemas.microsoft.com/office/drawing/2014/main" val="2689989346"/>
                  </a:ext>
                </a:extLst>
              </a:tr>
            </a:tbl>
          </a:graphicData>
        </a:graphic>
      </p:graphicFrame>
    </p:spTree>
    <p:extLst>
      <p:ext uri="{BB962C8B-B14F-4D97-AF65-F5344CB8AC3E}">
        <p14:creationId xmlns:p14="http://schemas.microsoft.com/office/powerpoint/2010/main" val="2857222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BB2D2F-BE62-4B36-AA1C-3BF61DD74489}"/>
              </a:ext>
            </a:extLst>
          </p:cNvPr>
          <p:cNvSpPr txBox="1"/>
          <p:nvPr/>
        </p:nvSpPr>
        <p:spPr>
          <a:xfrm>
            <a:off x="497456" y="1431986"/>
            <a:ext cx="11096445"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a:solidFill>
                  <a:schemeClr val="bg1"/>
                </a:solidFill>
                <a:latin typeface="Calibri"/>
              </a:rPr>
              <a:t>Stakeholder definition is given by the (Oxford English Dictionary 2021) as ‘’a person or company that is involved in a particular organization, project, system, especially because they have invested money in it.’’ ‘’Stakeholders are divided into internal and external; primary and secondary; normative, functional, diffused and customer’s; regulatory, organizational, community and media; groups in the order of power and interest’’. (</a:t>
            </a:r>
            <a:r>
              <a:rPr lang="en-US" sz="2200" b="1" dirty="0" err="1">
                <a:solidFill>
                  <a:schemeClr val="bg1"/>
                </a:solidFill>
                <a:latin typeface="Arial"/>
              </a:rPr>
              <a:t>Migle</a:t>
            </a:r>
            <a:r>
              <a:rPr lang="en-US" sz="2200" b="1" dirty="0">
                <a:solidFill>
                  <a:schemeClr val="bg1"/>
                </a:solidFill>
                <a:latin typeface="Arial"/>
              </a:rPr>
              <a:t> </a:t>
            </a:r>
            <a:r>
              <a:rPr lang="en-US" sz="2200" b="1" dirty="0" err="1">
                <a:solidFill>
                  <a:schemeClr val="bg1"/>
                </a:solidFill>
                <a:latin typeface="Arial"/>
              </a:rPr>
              <a:t>Matuleviciene</a:t>
            </a:r>
            <a:r>
              <a:rPr lang="en-US" sz="2200" b="1" dirty="0">
                <a:solidFill>
                  <a:schemeClr val="bg1"/>
                </a:solidFill>
                <a:latin typeface="Arial"/>
              </a:rPr>
              <a:t>, 2015) </a:t>
            </a:r>
            <a:endParaRPr lang="en-US" sz="2200" b="1">
              <a:solidFill>
                <a:schemeClr val="bg1"/>
              </a:solidFill>
              <a:latin typeface="Arial"/>
              <a:cs typeface="Arial"/>
            </a:endParaRPr>
          </a:p>
          <a:p>
            <a:endParaRPr lang="en-US" sz="2200" b="1" dirty="0">
              <a:solidFill>
                <a:schemeClr val="bg1"/>
              </a:solidFill>
              <a:latin typeface="Arial"/>
              <a:ea typeface="+mn-lt"/>
              <a:cs typeface="Arial"/>
            </a:endParaRPr>
          </a:p>
          <a:p>
            <a:pPr marL="171450" indent="-171450">
              <a:buFont typeface="Arial"/>
              <a:buChar char="•"/>
            </a:pPr>
            <a:r>
              <a:rPr lang="en-US" sz="2200" b="1" dirty="0">
                <a:solidFill>
                  <a:schemeClr val="bg1"/>
                </a:solidFill>
                <a:ea typeface="+mn-lt"/>
                <a:cs typeface="+mn-lt"/>
              </a:rPr>
              <a:t>The primary stakeholders in this project are the customers, anyone lending money for the business, the suppliers to the business but also the owner of the Restaurant Anisha itself. </a:t>
            </a:r>
            <a:endParaRPr lang="en-US" sz="2200" b="1" dirty="0">
              <a:solidFill>
                <a:schemeClr val="bg1"/>
              </a:solidFill>
              <a:cs typeface="Calibri"/>
            </a:endParaRPr>
          </a:p>
          <a:p>
            <a:pPr marL="171450" indent="-171450">
              <a:buFont typeface="Arial"/>
              <a:buChar char="•"/>
            </a:pPr>
            <a:endParaRPr lang="en-US" sz="2200" b="1" dirty="0">
              <a:solidFill>
                <a:schemeClr val="bg1"/>
              </a:solidFill>
              <a:latin typeface="Calibri"/>
              <a:cs typeface="Calibri"/>
            </a:endParaRPr>
          </a:p>
          <a:p>
            <a:pPr marL="171450" indent="-171450">
              <a:buFont typeface="Arial"/>
              <a:buChar char="•"/>
            </a:pPr>
            <a:r>
              <a:rPr lang="en-US" sz="2200" b="1" dirty="0">
                <a:solidFill>
                  <a:schemeClr val="bg1"/>
                </a:solidFill>
                <a:ea typeface="+mn-lt"/>
                <a:cs typeface="+mn-lt"/>
              </a:rPr>
              <a:t>. The secondary stakeholders would be the local Birmingham City Council and the local environmental authorities. </a:t>
            </a:r>
            <a:endParaRPr lang="en-US" sz="2200" b="1" dirty="0">
              <a:solidFill>
                <a:schemeClr val="bg1"/>
              </a:solidFill>
              <a:latin typeface="Calibri"/>
              <a:cs typeface="Calibri"/>
            </a:endParaRPr>
          </a:p>
          <a:p>
            <a:pPr marL="171450" indent="-171450">
              <a:buFont typeface="Arial"/>
              <a:buChar char="•"/>
            </a:pPr>
            <a:endParaRPr lang="en-US" sz="2200" b="1" dirty="0">
              <a:solidFill>
                <a:schemeClr val="bg1"/>
              </a:solidFill>
              <a:latin typeface="Calibri"/>
              <a:cs typeface="Calibri"/>
            </a:endParaRPr>
          </a:p>
          <a:p>
            <a:pPr marL="171450" indent="-171450">
              <a:buFont typeface="Arial"/>
              <a:buChar char="•"/>
            </a:pPr>
            <a:r>
              <a:rPr lang="en-US" sz="2200" b="1" dirty="0">
                <a:solidFill>
                  <a:schemeClr val="bg1"/>
                </a:solidFill>
                <a:latin typeface="Calibri"/>
                <a:cs typeface="Calibri"/>
              </a:rPr>
              <a:t>How are stakeholder's effected?? Will talk here</a:t>
            </a:r>
          </a:p>
          <a:p>
            <a:pPr marL="171450" indent="-171450">
              <a:buFont typeface="Arial"/>
              <a:buChar char="•"/>
            </a:pPr>
            <a:endParaRPr lang="en-US" sz="1050" b="1" dirty="0">
              <a:solidFill>
                <a:schemeClr val="bg1"/>
              </a:solidFill>
              <a:latin typeface="Calibri"/>
              <a:cs typeface="Calibri"/>
            </a:endParaRPr>
          </a:p>
          <a:p>
            <a:pPr marL="171450" indent="-171450">
              <a:buFont typeface="Arial"/>
              <a:buChar char="•"/>
            </a:pPr>
            <a:endParaRPr lang="en-US" sz="1050" b="1" dirty="0">
              <a:solidFill>
                <a:schemeClr val="bg1"/>
              </a:solidFill>
              <a:latin typeface="Arial"/>
              <a:cs typeface="Arial"/>
            </a:endParaRPr>
          </a:p>
          <a:p>
            <a:endParaRPr lang="en-US" sz="1050" b="1" dirty="0">
              <a:solidFill>
                <a:schemeClr val="bg1"/>
              </a:solidFill>
              <a:latin typeface="Arial"/>
              <a:cs typeface="Arial"/>
            </a:endParaRPr>
          </a:p>
          <a:p>
            <a:endParaRPr lang="en-US" sz="1050" b="1" dirty="0">
              <a:solidFill>
                <a:schemeClr val="bg1"/>
              </a:solidFill>
              <a:latin typeface="Arial"/>
              <a:cs typeface="Arial"/>
            </a:endParaRPr>
          </a:p>
        </p:txBody>
      </p:sp>
      <p:sp>
        <p:nvSpPr>
          <p:cNvPr id="3" name="TextBox 2">
            <a:extLst>
              <a:ext uri="{FF2B5EF4-FFF2-40B4-BE49-F238E27FC236}">
                <a16:creationId xmlns:a16="http://schemas.microsoft.com/office/drawing/2014/main" id="{64214DCD-3E9A-46B1-A271-36A318FDC50B}"/>
              </a:ext>
            </a:extLst>
          </p:cNvPr>
          <p:cNvSpPr txBox="1"/>
          <p:nvPr/>
        </p:nvSpPr>
        <p:spPr>
          <a:xfrm>
            <a:off x="612475" y="454325"/>
            <a:ext cx="2743200"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chemeClr val="bg1"/>
                </a:solidFill>
                <a:cs typeface="Calibri"/>
              </a:rPr>
              <a:t>STAKEHOLDER ANALYSIS</a:t>
            </a:r>
          </a:p>
        </p:txBody>
      </p:sp>
    </p:spTree>
    <p:extLst>
      <p:ext uri="{BB962C8B-B14F-4D97-AF65-F5344CB8AC3E}">
        <p14:creationId xmlns:p14="http://schemas.microsoft.com/office/powerpoint/2010/main" val="35829112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86F5150-BFAC-467B-8339-92CD53BAF301}"/>
              </a:ext>
            </a:extLst>
          </p:cNvPr>
          <p:cNvSpPr txBox="1"/>
          <p:nvPr/>
        </p:nvSpPr>
        <p:spPr>
          <a:xfrm>
            <a:off x="483079" y="411192"/>
            <a:ext cx="11412747" cy="64017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cs typeface="Calibri"/>
              </a:rPr>
              <a:t>WORKBREAKDOWN STRUCTURE</a:t>
            </a:r>
          </a:p>
          <a:p>
            <a:endParaRPr lang="en-US" b="1" dirty="0">
              <a:solidFill>
                <a:schemeClr val="bg1"/>
              </a:solidFill>
              <a:cs typeface="Calibri"/>
            </a:endParaRPr>
          </a:p>
          <a:p>
            <a:r>
              <a:rPr lang="en-US" b="1" dirty="0">
                <a:solidFill>
                  <a:schemeClr val="bg1"/>
                </a:solidFill>
                <a:ea typeface="+mn-lt"/>
                <a:cs typeface="+mn-lt"/>
              </a:rPr>
              <a:t>WBS is ‘’ a deliverable-orientated grouping of the work involved in a project that defines the total scope of the project’’. (UWTSD, Moodle 2021) </a:t>
            </a:r>
          </a:p>
          <a:p>
            <a:endParaRPr lang="en-US" dirty="0">
              <a:solidFill>
                <a:schemeClr val="bg1"/>
              </a:solidFill>
              <a:cs typeface="Calibri"/>
            </a:endParaRPr>
          </a:p>
          <a:p>
            <a:pPr marL="285750" indent="-285750">
              <a:buFont typeface="Arial"/>
              <a:buChar char="•"/>
            </a:pPr>
            <a:r>
              <a:rPr lang="en-US" dirty="0">
                <a:solidFill>
                  <a:schemeClr val="bg1"/>
                </a:solidFill>
                <a:ea typeface="+mn-lt"/>
                <a:cs typeface="+mn-lt"/>
              </a:rPr>
              <a:t>WBS is a visual breakdown structure the work planned of time. It is helpful for managers to have a visual breakdown of the work that needs to be completed, into smaller manageable tasks. </a:t>
            </a:r>
            <a:endParaRPr lang="en-US" dirty="0">
              <a:solidFill>
                <a:schemeClr val="bg1"/>
              </a:solidFill>
              <a:cs typeface="Calibri"/>
            </a:endParaRPr>
          </a:p>
          <a:p>
            <a:pPr marL="285750" indent="-285750">
              <a:buFont typeface="Arial"/>
              <a:buChar char="•"/>
            </a:pPr>
            <a:endParaRPr lang="en-US" b="1" dirty="0">
              <a:solidFill>
                <a:schemeClr val="bg1"/>
              </a:solidFill>
              <a:cs typeface="Calibri"/>
            </a:endParaRPr>
          </a:p>
          <a:p>
            <a:pPr marL="285750" indent="-285750">
              <a:buFont typeface="Arial"/>
              <a:buChar char="•"/>
            </a:pPr>
            <a:r>
              <a:rPr lang="en-US" b="1" dirty="0">
                <a:solidFill>
                  <a:schemeClr val="bg1"/>
                </a:solidFill>
                <a:ea typeface="+mn-lt"/>
                <a:cs typeface="+mn-lt"/>
              </a:rPr>
              <a:t> ‘’As a modern management technique, specifically the WBS application may determine the success of a project regardless of its object, as such achieving predetermined performance indicator’s’......may constitute by itself a particularly effective method regarding resource management’’. (Vasile </a:t>
            </a:r>
            <a:r>
              <a:rPr lang="en-US" b="1" dirty="0" err="1">
                <a:solidFill>
                  <a:schemeClr val="bg1"/>
                </a:solidFill>
                <a:ea typeface="+mn-lt"/>
                <a:cs typeface="+mn-lt"/>
              </a:rPr>
              <a:t>Zecheru</a:t>
            </a:r>
            <a:r>
              <a:rPr lang="en-US" b="1" dirty="0">
                <a:solidFill>
                  <a:schemeClr val="bg1"/>
                </a:solidFill>
                <a:ea typeface="+mn-lt"/>
                <a:cs typeface="+mn-lt"/>
              </a:rPr>
              <a:t>, Bianca Georgiana Olaru 20</a:t>
            </a:r>
            <a:endParaRPr lang="en-US">
              <a:solidFill>
                <a:schemeClr val="bg1"/>
              </a:solidFill>
              <a:ea typeface="+mn-lt"/>
              <a:cs typeface="+mn-lt"/>
            </a:endParaRPr>
          </a:p>
          <a:p>
            <a:pPr marL="285750" indent="-285750">
              <a:buFont typeface="Arial"/>
              <a:buChar char="•"/>
            </a:pPr>
            <a:endParaRPr lang="en-US" b="1" dirty="0">
              <a:ea typeface="+mn-lt"/>
              <a:cs typeface="+mn-lt"/>
            </a:endParaRPr>
          </a:p>
          <a:p>
            <a:pPr marL="285750" indent="-285750">
              <a:buFont typeface="Arial"/>
              <a:buChar char="•"/>
            </a:pPr>
            <a:r>
              <a:rPr lang="en-US" b="1" dirty="0">
                <a:ea typeface="+mn-lt"/>
                <a:cs typeface="+mn-lt"/>
              </a:rPr>
              <a:t>12)</a:t>
            </a:r>
            <a:r>
              <a:rPr lang="en-US" dirty="0">
                <a:ea typeface="+mn-lt"/>
                <a:cs typeface="+mn-lt"/>
              </a:rPr>
              <a:t> </a:t>
            </a:r>
            <a:endParaRPr lang="en-US" b="1">
              <a:solidFill>
                <a:schemeClr val="bg1"/>
              </a:solidFill>
              <a:cs typeface="Calibri" panose="020F0502020204030204"/>
            </a:endParaRPr>
          </a:p>
          <a:p>
            <a:pPr marL="285750" indent="-285750">
              <a:buFont typeface="Arial"/>
              <a:buChar char="•"/>
            </a:pPr>
            <a:r>
              <a:rPr lang="en-US" b="1" dirty="0">
                <a:solidFill>
                  <a:schemeClr val="bg1"/>
                </a:solidFill>
                <a:ea typeface="+mn-lt"/>
                <a:cs typeface="+mn-lt"/>
              </a:rPr>
              <a:t>‘’ Help’s you identify all project components to find the project cost and develop the schedule accurately. It integrates project scope, schedule, and cost baseline and ensures that all project plans are aligned’. (</a:t>
            </a:r>
            <a:r>
              <a:rPr lang="en-US" b="1" dirty="0" err="1">
                <a:solidFill>
                  <a:schemeClr val="bg1"/>
                </a:solidFill>
                <a:ea typeface="+mn-lt"/>
                <a:cs typeface="+mn-lt"/>
              </a:rPr>
              <a:t>Fahad,Usmano</a:t>
            </a:r>
            <a:r>
              <a:rPr lang="en-US" b="1" dirty="0">
                <a:solidFill>
                  <a:schemeClr val="bg1"/>
                </a:solidFill>
                <a:ea typeface="+mn-lt"/>
                <a:cs typeface="+mn-lt"/>
              </a:rPr>
              <a:t> 2021)</a:t>
            </a:r>
          </a:p>
          <a:p>
            <a:pPr marL="285750" indent="-285750">
              <a:buFont typeface="Arial"/>
              <a:buChar char="•"/>
            </a:pPr>
            <a:endParaRPr lang="en-US" b="1" dirty="0">
              <a:solidFill>
                <a:schemeClr val="bg1"/>
              </a:solidFill>
              <a:ea typeface="+mn-lt"/>
              <a:cs typeface="+mn-lt"/>
            </a:endParaRPr>
          </a:p>
          <a:p>
            <a:pPr marL="285750" indent="-285750">
              <a:buFont typeface="Arial"/>
              <a:buChar char="•"/>
            </a:pPr>
            <a:r>
              <a:rPr lang="en-US" b="1" dirty="0">
                <a:solidFill>
                  <a:schemeClr val="bg1"/>
                </a:solidFill>
                <a:ea typeface="+mn-lt"/>
                <a:cs typeface="+mn-lt"/>
              </a:rPr>
              <a:t>LEVEL 1-PROJECT'S TITLE/FINAL DELIVERABLE</a:t>
            </a:r>
          </a:p>
          <a:p>
            <a:pPr marL="285750" indent="-285750">
              <a:buFont typeface="Arial"/>
              <a:buChar char="•"/>
            </a:pPr>
            <a:r>
              <a:rPr lang="en-US" b="1" dirty="0">
                <a:solidFill>
                  <a:schemeClr val="bg1"/>
                </a:solidFill>
                <a:ea typeface="+mn-lt"/>
                <a:cs typeface="+mn-lt"/>
              </a:rPr>
              <a:t>LEVEL 2-CONTROL'S ACCOUNT-PHASE'S OF PROJECT</a:t>
            </a:r>
          </a:p>
          <a:p>
            <a:pPr marL="285750" indent="-285750">
              <a:buFont typeface="Arial"/>
              <a:buChar char="•"/>
            </a:pPr>
            <a:r>
              <a:rPr lang="en-US" b="1" dirty="0">
                <a:solidFill>
                  <a:schemeClr val="bg1"/>
                </a:solidFill>
                <a:ea typeface="+mn-lt"/>
                <a:cs typeface="+mn-lt"/>
              </a:rPr>
              <a:t>LEVEL 3-WORK PACKAGE'S MANAGEABLE TASK'S</a:t>
            </a:r>
          </a:p>
          <a:p>
            <a:pPr marL="285750" indent="-285750">
              <a:buFont typeface="Arial"/>
              <a:buChar char="•"/>
            </a:pPr>
            <a:endParaRPr lang="en-US" b="1" dirty="0">
              <a:solidFill>
                <a:schemeClr val="bg1"/>
              </a:solidFill>
              <a:ea typeface="+mn-lt"/>
              <a:cs typeface="+mn-lt"/>
            </a:endParaRPr>
          </a:p>
          <a:p>
            <a:pPr marL="285750" indent="-285750">
              <a:buFont typeface="Arial"/>
              <a:buChar char="•"/>
            </a:pPr>
            <a:r>
              <a:rPr lang="en-US" b="1" dirty="0">
                <a:solidFill>
                  <a:schemeClr val="bg1"/>
                </a:solidFill>
                <a:ea typeface="+mn-lt"/>
                <a:cs typeface="+mn-lt"/>
              </a:rPr>
              <a:t>CRITCISM?? (will talk here)</a:t>
            </a:r>
          </a:p>
        </p:txBody>
      </p:sp>
    </p:spTree>
    <p:extLst>
      <p:ext uri="{BB962C8B-B14F-4D97-AF65-F5344CB8AC3E}">
        <p14:creationId xmlns:p14="http://schemas.microsoft.com/office/powerpoint/2010/main" val="1607485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Triangle 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1">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Diagram&#10;&#10;Description automatically generated">
            <a:extLst>
              <a:ext uri="{FF2B5EF4-FFF2-40B4-BE49-F238E27FC236}">
                <a16:creationId xmlns:a16="http://schemas.microsoft.com/office/drawing/2014/main" id="{9D7E2668-6AB8-4D74-8AA3-256466A4D303}"/>
              </a:ext>
            </a:extLst>
          </p:cNvPr>
          <p:cNvPicPr>
            <a:picLocks noChangeAspect="1"/>
          </p:cNvPicPr>
          <p:nvPr/>
        </p:nvPicPr>
        <p:blipFill>
          <a:blip r:embed="rId2"/>
          <a:stretch>
            <a:fillRect/>
          </a:stretch>
        </p:blipFill>
        <p:spPr>
          <a:xfrm>
            <a:off x="962164" y="1877195"/>
            <a:ext cx="6249052" cy="3062036"/>
          </a:xfrm>
          <a:prstGeom prst="rect">
            <a:avLst/>
          </a:prstGeom>
        </p:spPr>
      </p:pic>
      <p:pic>
        <p:nvPicPr>
          <p:cNvPr id="2" name="Picture 2" descr="Diagram&#10;&#10;Description automatically generated">
            <a:extLst>
              <a:ext uri="{FF2B5EF4-FFF2-40B4-BE49-F238E27FC236}">
                <a16:creationId xmlns:a16="http://schemas.microsoft.com/office/drawing/2014/main" id="{F3A5F78F-6CF1-40D7-942D-90E20C011850}"/>
              </a:ext>
            </a:extLst>
          </p:cNvPr>
          <p:cNvPicPr>
            <a:picLocks noChangeAspect="1"/>
          </p:cNvPicPr>
          <p:nvPr/>
        </p:nvPicPr>
        <p:blipFill>
          <a:blip r:embed="rId3"/>
          <a:stretch>
            <a:fillRect/>
          </a:stretch>
        </p:blipFill>
        <p:spPr>
          <a:xfrm>
            <a:off x="7531606" y="1357790"/>
            <a:ext cx="3217333" cy="2412999"/>
          </a:xfrm>
          <a:prstGeom prst="rect">
            <a:avLst/>
          </a:prstGeom>
        </p:spPr>
      </p:pic>
      <p:sp>
        <p:nvSpPr>
          <p:cNvPr id="4" name="TextBox 3">
            <a:extLst>
              <a:ext uri="{FF2B5EF4-FFF2-40B4-BE49-F238E27FC236}">
                <a16:creationId xmlns:a16="http://schemas.microsoft.com/office/drawing/2014/main" id="{2061C7DF-40D1-4E4A-BD05-E9EA5D3B6486}"/>
              </a:ext>
            </a:extLst>
          </p:cNvPr>
          <p:cNvSpPr txBox="1"/>
          <p:nvPr/>
        </p:nvSpPr>
        <p:spPr>
          <a:xfrm>
            <a:off x="3243532" y="517009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(WBS Bing Image’s)</a:t>
            </a:r>
          </a:p>
        </p:txBody>
      </p:sp>
    </p:spTree>
    <p:extLst>
      <p:ext uri="{BB962C8B-B14F-4D97-AF65-F5344CB8AC3E}">
        <p14:creationId xmlns:p14="http://schemas.microsoft.com/office/powerpoint/2010/main" val="2508958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52B0E9-3918-4C85-8CB9-C7A06EE6BD87}"/>
              </a:ext>
            </a:extLst>
          </p:cNvPr>
          <p:cNvSpPr txBox="1"/>
          <p:nvPr/>
        </p:nvSpPr>
        <p:spPr>
          <a:xfrm>
            <a:off x="2280250" y="2050212"/>
            <a:ext cx="9471803" cy="45858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cs typeface="Calibri"/>
              </a:rPr>
              <a:t>The</a:t>
            </a:r>
            <a:r>
              <a:rPr lang="en-US" sz="3200" b="1" dirty="0">
                <a:solidFill>
                  <a:schemeClr val="bg1"/>
                </a:solidFill>
                <a:ea typeface="+mn-lt"/>
                <a:cs typeface="+mn-lt"/>
              </a:rPr>
              <a:t> criticism of work breakdown structure MANAGEMENT TOOL'S </a:t>
            </a:r>
            <a:endParaRPr lang="en-US" sz="3200" b="1">
              <a:solidFill>
                <a:schemeClr val="bg1"/>
              </a:solidFill>
              <a:ea typeface="+mn-lt"/>
              <a:cs typeface="+mn-lt"/>
            </a:endParaRPr>
          </a:p>
          <a:p>
            <a:endParaRPr lang="en-US" sz="3200" b="1" dirty="0">
              <a:solidFill>
                <a:schemeClr val="bg1"/>
              </a:solidFill>
              <a:ea typeface="+mn-lt"/>
              <a:cs typeface="+mn-lt"/>
            </a:endParaRPr>
          </a:p>
          <a:p>
            <a:pPr marL="457200" indent="-457200">
              <a:buFont typeface="Arial"/>
              <a:buChar char="•"/>
            </a:pPr>
            <a:r>
              <a:rPr lang="en-US" sz="3200" b="1" dirty="0">
                <a:solidFill>
                  <a:schemeClr val="bg1"/>
                </a:solidFill>
                <a:ea typeface="+mn-lt"/>
                <a:cs typeface="+mn-lt"/>
              </a:rPr>
              <a:t>Not all plan's easy to follow for employee's</a:t>
            </a:r>
          </a:p>
          <a:p>
            <a:pPr marL="457200" indent="-457200">
              <a:buFont typeface="Arial"/>
              <a:buChar char="•"/>
            </a:pPr>
            <a:r>
              <a:rPr lang="en-US" sz="3200" b="1" dirty="0">
                <a:solidFill>
                  <a:schemeClr val="bg1"/>
                </a:solidFill>
                <a:ea typeface="+mn-lt"/>
                <a:cs typeface="+mn-lt"/>
              </a:rPr>
              <a:t>Data collection take's time</a:t>
            </a:r>
          </a:p>
          <a:p>
            <a:endParaRPr lang="en-US" sz="3200" b="1" dirty="0">
              <a:solidFill>
                <a:schemeClr val="bg1"/>
              </a:solidFill>
              <a:ea typeface="+mn-lt"/>
              <a:cs typeface="+mn-lt"/>
            </a:endParaRPr>
          </a:p>
          <a:p>
            <a:endParaRPr lang="en-US" sz="3200" dirty="0">
              <a:solidFill>
                <a:srgbClr val="FFFFFF"/>
              </a:solidFill>
              <a:ea typeface="+mn-lt"/>
              <a:cs typeface="+mn-lt"/>
            </a:endParaRPr>
          </a:p>
          <a:p>
            <a:endParaRPr lang="en-US" sz="3200" dirty="0">
              <a:solidFill>
                <a:srgbClr val="FFFFFF"/>
              </a:solidFill>
              <a:ea typeface="+mn-lt"/>
              <a:cs typeface="+mn-lt"/>
            </a:endParaRPr>
          </a:p>
          <a:p>
            <a:endParaRPr lang="en-US" dirty="0">
              <a:ea typeface="+mn-lt"/>
              <a:cs typeface="+mn-lt"/>
            </a:endParaRPr>
          </a:p>
          <a:p>
            <a:r>
              <a:rPr lang="en-US" dirty="0">
                <a:ea typeface="+mn-lt"/>
                <a:cs typeface="+mn-lt"/>
              </a:rPr>
              <a:t>(WILL breakdown structure</a:t>
            </a:r>
            <a:endParaRPr lang="en-US" dirty="0">
              <a:cs typeface="Calibri"/>
            </a:endParaRPr>
          </a:p>
        </p:txBody>
      </p:sp>
    </p:spTree>
    <p:extLst>
      <p:ext uri="{BB962C8B-B14F-4D97-AF65-F5344CB8AC3E}">
        <p14:creationId xmlns:p14="http://schemas.microsoft.com/office/powerpoint/2010/main" val="844154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080BBC0-BCA3-4CEB-9A49-668A2D1AEBFE}"/>
              </a:ext>
            </a:extLst>
          </p:cNvPr>
          <p:cNvSpPr txBox="1"/>
          <p:nvPr/>
        </p:nvSpPr>
        <p:spPr>
          <a:xfrm>
            <a:off x="1046035" y="1711094"/>
            <a:ext cx="4008384" cy="43939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a:bodyPr>
          <a:lstStyle/>
          <a:p>
            <a:pPr indent="-228600">
              <a:lnSpc>
                <a:spcPct val="90000"/>
              </a:lnSpc>
              <a:spcAft>
                <a:spcPts val="600"/>
              </a:spcAft>
              <a:buFont typeface="Arial" panose="020B0604020202020204" pitchFamily="34" charset="0"/>
              <a:buChar char="•"/>
            </a:pPr>
            <a:r>
              <a:rPr lang="en-US" sz="3200" b="1" dirty="0"/>
              <a:t>COST AND RESOURCE MANAGEMENT</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dirty="0"/>
              <a:t>‘’Project cost management is a process that involves the estimation and allocation of project budget and subsequent cost’s’’. (Marija Kojic 2019) ‘’Your budget and project size determine the project management costs and the cost of your project management, all your project related decisions should be governed by your estimate project budget’’. (Marija Kojic 2019) </a:t>
            </a:r>
            <a:endParaRPr lang="en-US" sz="2000" b="1" dirty="0">
              <a:cs typeface="Calibri"/>
            </a:endParaRP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p:txBody>
      </p:sp>
      <p:grpSp>
        <p:nvGrpSpPr>
          <p:cNvPr id="18"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1"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aphicFrame>
        <p:nvGraphicFramePr>
          <p:cNvPr id="4" name="Table 3">
            <a:extLst>
              <a:ext uri="{FF2B5EF4-FFF2-40B4-BE49-F238E27FC236}">
                <a16:creationId xmlns:a16="http://schemas.microsoft.com/office/drawing/2014/main" id="{610753C2-1EAF-433C-AF69-8C88D55BB44C}"/>
              </a:ext>
            </a:extLst>
          </p:cNvPr>
          <p:cNvGraphicFramePr>
            <a:graphicFrameLocks noGrp="1"/>
          </p:cNvGraphicFramePr>
          <p:nvPr>
            <p:extLst>
              <p:ext uri="{D42A27DB-BD31-4B8C-83A1-F6EECF244321}">
                <p14:modId xmlns:p14="http://schemas.microsoft.com/office/powerpoint/2010/main" val="70922543"/>
              </p:ext>
            </p:extLst>
          </p:nvPr>
        </p:nvGraphicFramePr>
        <p:xfrm>
          <a:off x="5316321" y="1782981"/>
          <a:ext cx="6211212" cy="4361909"/>
        </p:xfrm>
        <a:graphic>
          <a:graphicData uri="http://schemas.openxmlformats.org/drawingml/2006/table">
            <a:tbl>
              <a:tblPr firstRow="1" bandRow="1">
                <a:solidFill>
                  <a:schemeClr val="bg1"/>
                </a:solidFill>
                <a:tableStyleId>{5C22544A-7EE6-4342-B048-85BDC9FD1C3A}</a:tableStyleId>
              </a:tblPr>
              <a:tblGrid>
                <a:gridCol w="2576372">
                  <a:extLst>
                    <a:ext uri="{9D8B030D-6E8A-4147-A177-3AD203B41FA5}">
                      <a16:colId xmlns:a16="http://schemas.microsoft.com/office/drawing/2014/main" val="931785929"/>
                    </a:ext>
                  </a:extLst>
                </a:gridCol>
                <a:gridCol w="2633461">
                  <a:extLst>
                    <a:ext uri="{9D8B030D-6E8A-4147-A177-3AD203B41FA5}">
                      <a16:colId xmlns:a16="http://schemas.microsoft.com/office/drawing/2014/main" val="630820402"/>
                    </a:ext>
                  </a:extLst>
                </a:gridCol>
                <a:gridCol w="1001379">
                  <a:extLst>
                    <a:ext uri="{9D8B030D-6E8A-4147-A177-3AD203B41FA5}">
                      <a16:colId xmlns:a16="http://schemas.microsoft.com/office/drawing/2014/main" val="1664063173"/>
                    </a:ext>
                  </a:extLst>
                </a:gridCol>
              </a:tblGrid>
              <a:tr h="182067">
                <a:tc>
                  <a:txBody>
                    <a:bodyPr/>
                    <a:lstStyle/>
                    <a:p>
                      <a:pPr fontAlgn="base"/>
                      <a:r>
                        <a:rPr lang="en-US" sz="600" b="0" cap="none" spc="0">
                          <a:solidFill>
                            <a:schemeClr val="bg1"/>
                          </a:solidFill>
                          <a:effectLst/>
                        </a:rPr>
                        <a:t>Construction costs: </a:t>
                      </a:r>
                    </a:p>
                  </a:txBody>
                  <a:tcPr marL="50004" marR="38465" marT="38465" marB="38465"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fontAlgn="base"/>
                      <a:r>
                        <a:rPr lang="en-US" sz="600" b="0" cap="none" spc="0">
                          <a:solidFill>
                            <a:schemeClr val="bg1"/>
                          </a:solidFill>
                          <a:effectLst/>
                        </a:rPr>
                        <a:t> </a:t>
                      </a:r>
                      <a:endParaRPr lang="en-US" sz="600" b="0" cap="none" spc="0">
                        <a:solidFill>
                          <a:schemeClr val="bg1"/>
                        </a:solidFill>
                        <a:effectLst/>
                        <a:latin typeface="Calibri" panose="020F0502020204030204" pitchFamily="34" charset="0"/>
                      </a:endParaRPr>
                    </a:p>
                  </a:txBody>
                  <a:tcPr marL="50004" marR="38465" marT="38465" marB="38465"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fontAlgn="base"/>
                      <a:r>
                        <a:rPr lang="en-US" sz="600" b="0" cap="none" spc="0">
                          <a:solidFill>
                            <a:schemeClr val="bg1"/>
                          </a:solidFill>
                          <a:effectLst/>
                        </a:rPr>
                        <a:t> </a:t>
                      </a:r>
                      <a:endParaRPr lang="en-US" sz="600" b="0" cap="none" spc="0">
                        <a:solidFill>
                          <a:schemeClr val="bg1"/>
                        </a:solidFill>
                        <a:effectLst/>
                        <a:latin typeface="Calibri" panose="020F0502020204030204" pitchFamily="34" charset="0"/>
                      </a:endParaRPr>
                    </a:p>
                  </a:txBody>
                  <a:tcPr marL="50004" marR="38465" marT="38465" marB="38465"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758008904"/>
                  </a:ext>
                </a:extLst>
              </a:tr>
              <a:tr h="271817">
                <a:tc>
                  <a:txBody>
                    <a:bodyPr/>
                    <a:lstStyle/>
                    <a:p>
                      <a:pPr fontAlgn="base"/>
                      <a:r>
                        <a:rPr lang="en-US" sz="600" cap="none" spc="0">
                          <a:solidFill>
                            <a:schemeClr val="tx1"/>
                          </a:solidFill>
                          <a:effectLst/>
                        </a:rPr>
                        <a:t>Cleaning/Protection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Protecting finishes of installation’s, cleaning site on a weekly basis and final job site cleaning.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£5,500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15421696"/>
                  </a:ext>
                </a:extLst>
              </a:tr>
              <a:tr h="182067">
                <a:tc>
                  <a:txBody>
                    <a:bodyPr/>
                    <a:lstStyle/>
                    <a:p>
                      <a:pPr fontAlgn="base"/>
                      <a:r>
                        <a:rPr lang="en-US" sz="600" cap="none" spc="0">
                          <a:solidFill>
                            <a:schemeClr val="tx1"/>
                          </a:solidFill>
                          <a:effectLst/>
                        </a:rPr>
                        <a:t>Demolition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£6,000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537603310"/>
                  </a:ext>
                </a:extLst>
              </a:tr>
              <a:tr h="182067">
                <a:tc>
                  <a:txBody>
                    <a:bodyPr/>
                    <a:lstStyle/>
                    <a:p>
                      <a:pPr fontAlgn="base"/>
                      <a:r>
                        <a:rPr lang="en-US" sz="600" cap="none" spc="0">
                          <a:solidFill>
                            <a:schemeClr val="tx1"/>
                          </a:solidFill>
                          <a:effectLst/>
                        </a:rPr>
                        <a:t>Metal’s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Include’s carpentry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£21,000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177029957"/>
                  </a:ext>
                </a:extLst>
              </a:tr>
              <a:tr h="182067">
                <a:tc>
                  <a:txBody>
                    <a:bodyPr/>
                    <a:lstStyle/>
                    <a:p>
                      <a:pPr fontAlgn="base"/>
                      <a:r>
                        <a:rPr lang="en-US" sz="600" cap="none" spc="0">
                          <a:solidFill>
                            <a:schemeClr val="tx1"/>
                          </a:solidFill>
                          <a:effectLst/>
                        </a:rPr>
                        <a:t>Carpentry Millwork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Materials and </a:t>
                      </a:r>
                      <a:r>
                        <a:rPr lang="en-US" sz="600" cap="none" spc="0" err="1">
                          <a:solidFill>
                            <a:schemeClr val="tx1"/>
                          </a:solidFill>
                          <a:effectLst/>
                        </a:rPr>
                        <a:t>labour</a:t>
                      </a:r>
                      <a:r>
                        <a:rPr lang="en-US" sz="600" cap="none" spc="0">
                          <a:solidFill>
                            <a:schemeClr val="tx1"/>
                          </a:solidFill>
                          <a:effectLst/>
                        </a:rPr>
                        <a:t>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£46,200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988093978"/>
                  </a:ext>
                </a:extLst>
              </a:tr>
              <a:tr h="182067">
                <a:tc>
                  <a:txBody>
                    <a:bodyPr/>
                    <a:lstStyle/>
                    <a:p>
                      <a:pPr fontAlgn="base"/>
                      <a:r>
                        <a:rPr lang="en-US" sz="600" cap="none" spc="0">
                          <a:solidFill>
                            <a:schemeClr val="tx1"/>
                          </a:solidFill>
                          <a:effectLst/>
                        </a:rPr>
                        <a:t>Door’s/Window’s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Include’s hardware, door windows and frames.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£3,200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139269959"/>
                  </a:ext>
                </a:extLst>
              </a:tr>
              <a:tr h="182067">
                <a:tc>
                  <a:txBody>
                    <a:bodyPr/>
                    <a:lstStyle/>
                    <a:p>
                      <a:pPr fontAlgn="base"/>
                      <a:r>
                        <a:rPr lang="en-US" sz="600" cap="none" spc="0">
                          <a:solidFill>
                            <a:schemeClr val="tx1"/>
                          </a:solidFill>
                          <a:effectLst/>
                        </a:rPr>
                        <a:t>Finishes'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Interior Exterior tile’s Aswell as paint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£29,200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839442182"/>
                  </a:ext>
                </a:extLst>
              </a:tr>
              <a:tr h="182067">
                <a:tc>
                  <a:txBody>
                    <a:bodyPr/>
                    <a:lstStyle/>
                    <a:p>
                      <a:pPr fontAlgn="base"/>
                      <a:r>
                        <a:rPr lang="en-US" sz="600" cap="none" spc="0">
                          <a:solidFill>
                            <a:schemeClr val="tx1"/>
                          </a:solidFill>
                          <a:effectLst/>
                        </a:rPr>
                        <a:t>Electric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Include’s installing lighting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£35,000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757555451"/>
                  </a:ext>
                </a:extLst>
              </a:tr>
              <a:tr h="271817">
                <a:tc>
                  <a:txBody>
                    <a:bodyPr/>
                    <a:lstStyle/>
                    <a:p>
                      <a:pPr fontAlgn="base"/>
                      <a:r>
                        <a:rPr lang="en-US" sz="600" cap="none" spc="0">
                          <a:solidFill>
                            <a:schemeClr val="tx1"/>
                          </a:solidFill>
                          <a:effectLst/>
                        </a:rPr>
                        <a:t>Plumbing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Include's mop sink, grease trap, insulation of owner supplied equipment such as stove and dishwasher.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£26,600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66928481"/>
                  </a:ext>
                </a:extLst>
              </a:tr>
              <a:tr h="182067">
                <a:tc>
                  <a:txBody>
                    <a:bodyPr/>
                    <a:lstStyle/>
                    <a:p>
                      <a:pPr fontAlgn="base"/>
                      <a:r>
                        <a:rPr lang="en-US" sz="600" cap="none" spc="0">
                          <a:solidFill>
                            <a:schemeClr val="tx1"/>
                          </a:solidFill>
                          <a:effectLst/>
                        </a:rPr>
                        <a:t>HVAC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£59,000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10574311"/>
                  </a:ext>
                </a:extLst>
              </a:tr>
              <a:tr h="182067">
                <a:tc>
                  <a:txBody>
                    <a:bodyPr/>
                    <a:lstStyle/>
                    <a:p>
                      <a:pPr fontAlgn="base"/>
                      <a:r>
                        <a:rPr lang="en-US" sz="600" cap="none" spc="0">
                          <a:solidFill>
                            <a:schemeClr val="tx1"/>
                          </a:solidFill>
                          <a:effectLst/>
                        </a:rPr>
                        <a:t>Miscellaneous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£5,000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112802236"/>
                  </a:ext>
                </a:extLst>
              </a:tr>
              <a:tr h="182067">
                <a:tc>
                  <a:txBody>
                    <a:bodyPr/>
                    <a:lstStyle/>
                    <a:p>
                      <a:pPr fontAlgn="base"/>
                      <a:r>
                        <a:rPr lang="en-US" sz="600" cap="none" spc="0">
                          <a:solidFill>
                            <a:schemeClr val="tx1"/>
                          </a:solidFill>
                          <a:effectLst/>
                        </a:rPr>
                        <a:t>Insurance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£11,000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194140047"/>
                  </a:ext>
                </a:extLst>
              </a:tr>
              <a:tr h="182067">
                <a:tc>
                  <a:txBody>
                    <a:bodyPr/>
                    <a:lstStyle/>
                    <a:p>
                      <a:pPr fontAlgn="base"/>
                      <a:r>
                        <a:rPr lang="en-US" sz="600" cap="none" spc="0">
                          <a:solidFill>
                            <a:schemeClr val="tx1"/>
                          </a:solidFill>
                          <a:effectLst/>
                        </a:rPr>
                        <a:t>General Condition’s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£5,000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645591586"/>
                  </a:ext>
                </a:extLst>
              </a:tr>
              <a:tr h="182067">
                <a:tc>
                  <a:txBody>
                    <a:bodyPr/>
                    <a:lstStyle/>
                    <a:p>
                      <a:pPr fontAlgn="base"/>
                      <a:r>
                        <a:rPr lang="en-US" sz="600" cap="none" spc="0">
                          <a:solidFill>
                            <a:schemeClr val="tx1"/>
                          </a:solidFill>
                          <a:effectLst/>
                        </a:rPr>
                        <a:t>Supervision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£14,500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648149001"/>
                  </a:ext>
                </a:extLst>
              </a:tr>
              <a:tr h="182067">
                <a:tc>
                  <a:txBody>
                    <a:bodyPr/>
                    <a:lstStyle/>
                    <a:p>
                      <a:pPr fontAlgn="base"/>
                      <a:r>
                        <a:rPr lang="en-US" sz="600" cap="none" spc="0">
                          <a:solidFill>
                            <a:schemeClr val="tx1"/>
                          </a:solidFill>
                          <a:effectLst/>
                        </a:rPr>
                        <a:t>Construction company &amp; Project Manager &amp; Employee fee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£41,000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827485536"/>
                  </a:ext>
                </a:extLst>
              </a:tr>
              <a:tr h="361568">
                <a:tc>
                  <a:txBody>
                    <a:bodyPr/>
                    <a:lstStyle/>
                    <a:p>
                      <a:pPr fontAlgn="base"/>
                      <a:r>
                        <a:rPr lang="en-US" sz="600" cap="none" spc="0">
                          <a:solidFill>
                            <a:schemeClr val="tx1"/>
                          </a:solidFill>
                          <a:effectLst/>
                        </a:rPr>
                        <a:t>Total: </a:t>
                      </a:r>
                    </a:p>
                    <a:p>
                      <a:pPr fontAlgn="base"/>
                      <a:endParaRPr lang="en-US" sz="600" cap="none" spc="0">
                        <a:solidFill>
                          <a:schemeClr val="tx1"/>
                        </a:solidFill>
                        <a:effectLst/>
                      </a:endParaRPr>
                    </a:p>
                    <a:p>
                      <a:pPr fontAlgn="base"/>
                      <a:endParaRPr lang="en-US" sz="600" cap="none" spc="0">
                        <a:solidFill>
                          <a:schemeClr val="tx1"/>
                        </a:solidFill>
                        <a:effectLst/>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£308,200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441265884"/>
                  </a:ext>
                </a:extLst>
              </a:tr>
              <a:tr h="182067">
                <a:tc>
                  <a:txBody>
                    <a:bodyPr/>
                    <a:lstStyle/>
                    <a:p>
                      <a:pPr fontAlgn="base"/>
                      <a:r>
                        <a:rPr lang="en-US" sz="600" cap="none" spc="0">
                          <a:solidFill>
                            <a:schemeClr val="tx1"/>
                          </a:solidFill>
                          <a:effectLst/>
                        </a:rPr>
                        <a:t>Opening Cost’s: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999222741"/>
                  </a:ext>
                </a:extLst>
              </a:tr>
              <a:tr h="182067">
                <a:tc>
                  <a:txBody>
                    <a:bodyPr/>
                    <a:lstStyle/>
                    <a:p>
                      <a:pPr fontAlgn="base"/>
                      <a:r>
                        <a:rPr lang="en-US" sz="600" cap="none" spc="0">
                          <a:solidFill>
                            <a:schemeClr val="tx1"/>
                          </a:solidFill>
                          <a:effectLst/>
                        </a:rPr>
                        <a:t>Marketing/PR social media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£2,000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123588142"/>
                  </a:ext>
                </a:extLst>
              </a:tr>
              <a:tr h="182067">
                <a:tc>
                  <a:txBody>
                    <a:bodyPr/>
                    <a:lstStyle/>
                    <a:p>
                      <a:pPr fontAlgn="base"/>
                      <a:r>
                        <a:rPr lang="en-US" sz="600" cap="none" spc="0">
                          <a:solidFill>
                            <a:schemeClr val="tx1"/>
                          </a:solidFill>
                          <a:effectLst/>
                        </a:rPr>
                        <a:t>Initial Operating Capital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£20,000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437060484"/>
                  </a:ext>
                </a:extLst>
              </a:tr>
              <a:tr h="182067">
                <a:tc>
                  <a:txBody>
                    <a:bodyPr/>
                    <a:lstStyle/>
                    <a:p>
                      <a:pPr fontAlgn="base"/>
                      <a:r>
                        <a:rPr lang="en-US" sz="600" cap="none" spc="0">
                          <a:solidFill>
                            <a:schemeClr val="tx1"/>
                          </a:solidFill>
                          <a:effectLst/>
                        </a:rPr>
                        <a:t>Hiring and training new staff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fontAlgn="base"/>
                      <a:r>
                        <a:rPr lang="en-US" sz="600" cap="none" spc="0">
                          <a:solidFill>
                            <a:schemeClr val="tx1"/>
                          </a:solidFill>
                          <a:effectLst/>
                        </a:rPr>
                        <a:t>£10,000 </a:t>
                      </a:r>
                    </a:p>
                  </a:txBody>
                  <a:tcPr marL="50004" marR="38465" marT="38465" marB="38465" anchor="ctr">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734523084"/>
                  </a:ext>
                </a:extLst>
              </a:tr>
              <a:tr h="361568">
                <a:tc>
                  <a:txBody>
                    <a:bodyPr/>
                    <a:lstStyle/>
                    <a:p>
                      <a:pPr fontAlgn="base"/>
                      <a:r>
                        <a:rPr lang="en-US" sz="600" cap="none" spc="0">
                          <a:solidFill>
                            <a:schemeClr val="tx1"/>
                          </a:solidFill>
                          <a:effectLst/>
                        </a:rPr>
                        <a:t>Grand Total: </a:t>
                      </a:r>
                    </a:p>
                    <a:p>
                      <a:pPr fontAlgn="base"/>
                      <a:endParaRPr lang="en-US" sz="600" cap="none" spc="0">
                        <a:solidFill>
                          <a:schemeClr val="tx1"/>
                        </a:solidFill>
                        <a:effectLst/>
                      </a:endParaRPr>
                    </a:p>
                    <a:p>
                      <a:pPr fontAlgn="base"/>
                      <a:endParaRPr lang="en-US" sz="600" cap="none" spc="0">
                        <a:solidFill>
                          <a:schemeClr val="tx1"/>
                        </a:solidFill>
                        <a:effectLst/>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 </a:t>
                      </a:r>
                      <a:endParaRPr lang="en-US" sz="600" b="1" cap="none" spc="0">
                        <a:solidFill>
                          <a:schemeClr val="tx1"/>
                        </a:solidFill>
                        <a:effectLst/>
                        <a:latin typeface="Calibri" panose="020F0502020204030204" pitchFamily="34" charset="0"/>
                      </a:endParaRPr>
                    </a:p>
                  </a:txBody>
                  <a:tcPr marL="50004" marR="38465" marT="38465" marB="38465"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fontAlgn="base"/>
                      <a:r>
                        <a:rPr lang="en-US" sz="600" cap="none" spc="0">
                          <a:solidFill>
                            <a:schemeClr val="tx1"/>
                          </a:solidFill>
                          <a:effectLst/>
                        </a:rPr>
                        <a:t>£340,000 </a:t>
                      </a:r>
                    </a:p>
                  </a:txBody>
                  <a:tcPr marL="50004" marR="38465" marT="38465" marB="38465" anchor="ctr">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961597707"/>
                  </a:ext>
                </a:extLst>
              </a:tr>
            </a:tbl>
          </a:graphicData>
        </a:graphic>
      </p:graphicFrame>
    </p:spTree>
    <p:extLst>
      <p:ext uri="{BB962C8B-B14F-4D97-AF65-F5344CB8AC3E}">
        <p14:creationId xmlns:p14="http://schemas.microsoft.com/office/powerpoint/2010/main" val="418314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E3C075-5C29-4D17-AAB3-5499C8F7E599}"/>
              </a:ext>
            </a:extLst>
          </p:cNvPr>
          <p:cNvSpPr txBox="1"/>
          <p:nvPr/>
        </p:nvSpPr>
        <p:spPr>
          <a:xfrm>
            <a:off x="2222740" y="2323382"/>
            <a:ext cx="8494142" cy="36471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300" b="1" dirty="0">
                <a:solidFill>
                  <a:schemeClr val="bg1"/>
                </a:solidFill>
                <a:cs typeface="Calibri"/>
              </a:rPr>
              <a:t>COST'S AND RESOURCE MANAGEMENT TOOL'S BENEFIT' AND CRITICISM </a:t>
            </a:r>
            <a:endParaRPr lang="en-US" sz="3300" b="1">
              <a:solidFill>
                <a:schemeClr val="bg1"/>
              </a:solidFill>
              <a:cs typeface="Calibri"/>
            </a:endParaRPr>
          </a:p>
          <a:p>
            <a:endParaRPr lang="en-US" sz="3300" b="1" dirty="0">
              <a:solidFill>
                <a:schemeClr val="bg1"/>
              </a:solidFill>
              <a:cs typeface="Calibri"/>
            </a:endParaRPr>
          </a:p>
          <a:p>
            <a:pPr marL="457200" indent="-457200">
              <a:buFont typeface="Arial"/>
              <a:buChar char="•"/>
            </a:pPr>
            <a:r>
              <a:rPr lang="en-US" sz="3300" b="1" dirty="0">
                <a:solidFill>
                  <a:schemeClr val="bg1"/>
                </a:solidFill>
                <a:cs typeface="Calibri"/>
              </a:rPr>
              <a:t>Benefit-able to track some cost's.</a:t>
            </a:r>
          </a:p>
          <a:p>
            <a:pPr marL="457200" indent="-457200">
              <a:buFont typeface="Arial"/>
              <a:buChar char="•"/>
            </a:pPr>
            <a:endParaRPr lang="en-US" sz="3300" b="1" dirty="0">
              <a:solidFill>
                <a:schemeClr val="bg1"/>
              </a:solidFill>
              <a:cs typeface="Calibri"/>
            </a:endParaRPr>
          </a:p>
          <a:p>
            <a:pPr marL="457200" indent="-457200">
              <a:buFont typeface="Arial"/>
              <a:buChar char="•"/>
            </a:pPr>
            <a:r>
              <a:rPr lang="en-US" sz="3300" b="1" dirty="0">
                <a:solidFill>
                  <a:schemeClr val="bg1"/>
                </a:solidFill>
                <a:cs typeface="Calibri"/>
              </a:rPr>
              <a:t>Criticism- </a:t>
            </a:r>
            <a:r>
              <a:rPr lang="en-US" sz="3300" b="1" dirty="0" err="1">
                <a:solidFill>
                  <a:schemeClr val="bg1"/>
                </a:solidFill>
                <a:cs typeface="Calibri"/>
              </a:rPr>
              <a:t>understimated</a:t>
            </a:r>
            <a:r>
              <a:rPr lang="en-US" sz="3300" b="1" dirty="0">
                <a:solidFill>
                  <a:schemeClr val="bg1"/>
                </a:solidFill>
                <a:cs typeface="Calibri"/>
              </a:rPr>
              <a:t> project cost's not realistic</a:t>
            </a:r>
          </a:p>
        </p:txBody>
      </p:sp>
    </p:spTree>
    <p:extLst>
      <p:ext uri="{BB962C8B-B14F-4D97-AF65-F5344CB8AC3E}">
        <p14:creationId xmlns:p14="http://schemas.microsoft.com/office/powerpoint/2010/main" val="302852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0B5897-9DE6-4912-9D95-A6D78BCFAB4F}"/>
              </a:ext>
            </a:extLst>
          </p:cNvPr>
          <p:cNvSpPr txBox="1"/>
          <p:nvPr/>
        </p:nvSpPr>
        <p:spPr>
          <a:xfrm>
            <a:off x="583721" y="497456"/>
            <a:ext cx="11614030" cy="72019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a:solidFill>
                  <a:schemeClr val="bg1"/>
                </a:solidFill>
                <a:latin typeface="Calibri Light"/>
              </a:rPr>
              <a:t>PROJECT SCHEDULE/ GANTT CHART</a:t>
            </a:r>
            <a:r>
              <a:rPr lang="en-US" sz="3200" b="1" dirty="0">
                <a:solidFill>
                  <a:schemeClr val="bg1"/>
                </a:solidFill>
                <a:latin typeface="Calibri Light"/>
                <a:ea typeface="Calibri Light"/>
                <a:cs typeface="Calibri Light"/>
              </a:rPr>
              <a:t> </a:t>
            </a:r>
          </a:p>
          <a:p>
            <a:endParaRPr lang="en-US" b="1" dirty="0">
              <a:solidFill>
                <a:schemeClr val="bg1"/>
              </a:solidFill>
              <a:latin typeface="Calibri Light"/>
              <a:cs typeface="Calibri Light"/>
            </a:endParaRPr>
          </a:p>
          <a:p>
            <a:r>
              <a:rPr lang="en-US" b="1" dirty="0">
                <a:solidFill>
                  <a:schemeClr val="bg1"/>
                </a:solidFill>
                <a:ea typeface="+mn-lt"/>
                <a:cs typeface="+mn-lt"/>
              </a:rPr>
              <a:t>‘’Gantt chart can be useful to cope with some of the ‘’complicatedness’’ of projects and the importance of time and timing, it is based on principle’s that are not valid to all projects.’’ (Joana Geraldi, 2012) </a:t>
            </a:r>
            <a:endParaRPr lang="en-US" b="1">
              <a:solidFill>
                <a:schemeClr val="bg1"/>
              </a:solidFill>
              <a:cs typeface="Calibri"/>
            </a:endParaRPr>
          </a:p>
          <a:p>
            <a:endParaRPr lang="en-US" b="1" dirty="0">
              <a:solidFill>
                <a:schemeClr val="bg1"/>
              </a:solidFill>
              <a:latin typeface="Calibri Light"/>
              <a:cs typeface="Calibri Light"/>
            </a:endParaRPr>
          </a:p>
          <a:p>
            <a:endParaRPr lang="en-US" b="1" dirty="0">
              <a:solidFill>
                <a:schemeClr val="bg1"/>
              </a:solidFill>
              <a:latin typeface="Calibri Light"/>
              <a:cs typeface="Calibri Light"/>
            </a:endParaRPr>
          </a:p>
          <a:p>
            <a:endParaRPr lang="en-US" b="1" dirty="0">
              <a:solidFill>
                <a:schemeClr val="bg1"/>
              </a:solidFill>
              <a:latin typeface="Calibri Light"/>
              <a:cs typeface="Calibri Light"/>
            </a:endParaRPr>
          </a:p>
          <a:p>
            <a:endParaRPr lang="en-US" b="1" dirty="0">
              <a:solidFill>
                <a:schemeClr val="bg1"/>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u="sng" dirty="0">
              <a:ea typeface="+mn-lt"/>
              <a:cs typeface="+mn-lt"/>
            </a:endParaRPr>
          </a:p>
          <a:p>
            <a:pPr algn="ctr"/>
            <a:endParaRPr lang="en-US" sz="1600" u="sng" dirty="0">
              <a:ea typeface="+mn-lt"/>
              <a:cs typeface="+mn-lt"/>
            </a:endParaRPr>
          </a:p>
          <a:p>
            <a:pPr algn="ctr"/>
            <a:endParaRPr lang="en-US" sz="1600" u="sng" dirty="0">
              <a:ea typeface="+mn-lt"/>
              <a:cs typeface="+mn-lt"/>
            </a:endParaRPr>
          </a:p>
          <a:p>
            <a:pPr algn="ctr"/>
            <a:endParaRPr lang="en-US" sz="1600" u="sng" dirty="0">
              <a:ea typeface="+mn-lt"/>
              <a:cs typeface="+mn-lt"/>
            </a:endParaRPr>
          </a:p>
          <a:p>
            <a:pPr algn="ctr"/>
            <a:endParaRPr lang="en-US" sz="1600" u="sng" dirty="0">
              <a:ea typeface="+mn-lt"/>
              <a:cs typeface="+mn-lt"/>
            </a:endParaRPr>
          </a:p>
          <a:p>
            <a:pPr algn="ctr"/>
            <a:endParaRPr lang="en-US" sz="1600" u="sng" dirty="0">
              <a:ea typeface="+mn-lt"/>
              <a:cs typeface="+mn-lt"/>
            </a:endParaRPr>
          </a:p>
          <a:p>
            <a:pPr algn="ctr"/>
            <a:endParaRPr lang="en-US" sz="1600" u="sng" dirty="0">
              <a:ea typeface="+mn-lt"/>
              <a:cs typeface="+mn-lt"/>
            </a:endParaRPr>
          </a:p>
          <a:p>
            <a:pPr algn="ctr"/>
            <a:r>
              <a:rPr lang="en-US" sz="1600" u="sng" dirty="0">
                <a:ea typeface="+mn-lt"/>
                <a:cs typeface="+mn-lt"/>
                <a:hlinkClick r:id="rId2"/>
              </a:rPr>
              <a:t> restaurant gantt chart - Bing images)</a:t>
            </a:r>
            <a:endParaRPr lang="en-US">
              <a:cs typeface="Calibri" panose="020F0502020204030204"/>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a:p>
            <a:endParaRPr lang="en-US" sz="1600" dirty="0">
              <a:solidFill>
                <a:srgbClr val="2F5496"/>
              </a:solidFill>
              <a:latin typeface="Calibri Light"/>
              <a:cs typeface="Calibri Light"/>
            </a:endParaRPr>
          </a:p>
        </p:txBody>
      </p:sp>
      <p:pic>
        <p:nvPicPr>
          <p:cNvPr id="3" name="Picture 3" descr="Chart, funnel chart&#10;&#10;Description automatically generated">
            <a:extLst>
              <a:ext uri="{FF2B5EF4-FFF2-40B4-BE49-F238E27FC236}">
                <a16:creationId xmlns:a16="http://schemas.microsoft.com/office/drawing/2014/main" id="{5389D589-A6A4-4AAC-86D5-287A507C6177}"/>
              </a:ext>
            </a:extLst>
          </p:cNvPr>
          <p:cNvPicPr>
            <a:picLocks noChangeAspect="1"/>
          </p:cNvPicPr>
          <p:nvPr/>
        </p:nvPicPr>
        <p:blipFill>
          <a:blip r:embed="rId3"/>
          <a:stretch>
            <a:fillRect/>
          </a:stretch>
        </p:blipFill>
        <p:spPr>
          <a:xfrm>
            <a:off x="1187571" y="2261138"/>
            <a:ext cx="9816860" cy="3284628"/>
          </a:xfrm>
          <a:prstGeom prst="rect">
            <a:avLst/>
          </a:prstGeom>
        </p:spPr>
      </p:pic>
    </p:spTree>
    <p:extLst>
      <p:ext uri="{BB962C8B-B14F-4D97-AF65-F5344CB8AC3E}">
        <p14:creationId xmlns:p14="http://schemas.microsoft.com/office/powerpoint/2010/main" val="1927297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18C0D4B-BE61-4F40-A46D-3BE8FFCC33B2}"/>
              </a:ext>
            </a:extLst>
          </p:cNvPr>
          <p:cNvGraphicFramePr>
            <a:graphicFrameLocks noGrp="1"/>
          </p:cNvGraphicFramePr>
          <p:nvPr>
            <p:extLst>
              <p:ext uri="{D42A27DB-BD31-4B8C-83A1-F6EECF244321}">
                <p14:modId xmlns:p14="http://schemas.microsoft.com/office/powerpoint/2010/main" val="1473326072"/>
              </p:ext>
            </p:extLst>
          </p:nvPr>
        </p:nvGraphicFramePr>
        <p:xfrm>
          <a:off x="316301" y="43132"/>
          <a:ext cx="11754756" cy="6749584"/>
        </p:xfrm>
        <a:graphic>
          <a:graphicData uri="http://schemas.openxmlformats.org/drawingml/2006/table">
            <a:tbl>
              <a:tblPr firstRow="1" bandRow="1">
                <a:tableStyleId>{5C22544A-7EE6-4342-B048-85BDC9FD1C3A}</a:tableStyleId>
              </a:tblPr>
              <a:tblGrid>
                <a:gridCol w="4006025">
                  <a:extLst>
                    <a:ext uri="{9D8B030D-6E8A-4147-A177-3AD203B41FA5}">
                      <a16:colId xmlns:a16="http://schemas.microsoft.com/office/drawing/2014/main" val="2748644478"/>
                    </a:ext>
                  </a:extLst>
                </a:gridCol>
                <a:gridCol w="909832">
                  <a:extLst>
                    <a:ext uri="{9D8B030D-6E8A-4147-A177-3AD203B41FA5}">
                      <a16:colId xmlns:a16="http://schemas.microsoft.com/office/drawing/2014/main" val="3681365550"/>
                    </a:ext>
                  </a:extLst>
                </a:gridCol>
                <a:gridCol w="909832">
                  <a:extLst>
                    <a:ext uri="{9D8B030D-6E8A-4147-A177-3AD203B41FA5}">
                      <a16:colId xmlns:a16="http://schemas.microsoft.com/office/drawing/2014/main" val="886119496"/>
                    </a:ext>
                  </a:extLst>
                </a:gridCol>
                <a:gridCol w="818848">
                  <a:extLst>
                    <a:ext uri="{9D8B030D-6E8A-4147-A177-3AD203B41FA5}">
                      <a16:colId xmlns:a16="http://schemas.microsoft.com/office/drawing/2014/main" val="4162798009"/>
                    </a:ext>
                  </a:extLst>
                </a:gridCol>
                <a:gridCol w="803685">
                  <a:extLst>
                    <a:ext uri="{9D8B030D-6E8A-4147-A177-3AD203B41FA5}">
                      <a16:colId xmlns:a16="http://schemas.microsoft.com/office/drawing/2014/main" val="2599847336"/>
                    </a:ext>
                  </a:extLst>
                </a:gridCol>
                <a:gridCol w="727865">
                  <a:extLst>
                    <a:ext uri="{9D8B030D-6E8A-4147-A177-3AD203B41FA5}">
                      <a16:colId xmlns:a16="http://schemas.microsoft.com/office/drawing/2014/main" val="329631754"/>
                    </a:ext>
                  </a:extLst>
                </a:gridCol>
                <a:gridCol w="682373">
                  <a:extLst>
                    <a:ext uri="{9D8B030D-6E8A-4147-A177-3AD203B41FA5}">
                      <a16:colId xmlns:a16="http://schemas.microsoft.com/office/drawing/2014/main" val="1752232231"/>
                    </a:ext>
                  </a:extLst>
                </a:gridCol>
                <a:gridCol w="727865">
                  <a:extLst>
                    <a:ext uri="{9D8B030D-6E8A-4147-A177-3AD203B41FA5}">
                      <a16:colId xmlns:a16="http://schemas.microsoft.com/office/drawing/2014/main" val="1944101249"/>
                    </a:ext>
                  </a:extLst>
                </a:gridCol>
                <a:gridCol w="727865">
                  <a:extLst>
                    <a:ext uri="{9D8B030D-6E8A-4147-A177-3AD203B41FA5}">
                      <a16:colId xmlns:a16="http://schemas.microsoft.com/office/drawing/2014/main" val="2946967694"/>
                    </a:ext>
                  </a:extLst>
                </a:gridCol>
                <a:gridCol w="727865">
                  <a:extLst>
                    <a:ext uri="{9D8B030D-6E8A-4147-A177-3AD203B41FA5}">
                      <a16:colId xmlns:a16="http://schemas.microsoft.com/office/drawing/2014/main" val="214620124"/>
                    </a:ext>
                  </a:extLst>
                </a:gridCol>
                <a:gridCol w="712701">
                  <a:extLst>
                    <a:ext uri="{9D8B030D-6E8A-4147-A177-3AD203B41FA5}">
                      <a16:colId xmlns:a16="http://schemas.microsoft.com/office/drawing/2014/main" val="182384562"/>
                    </a:ext>
                  </a:extLst>
                </a:gridCol>
              </a:tblGrid>
              <a:tr h="451153">
                <a:tc>
                  <a:txBody>
                    <a:bodyPr/>
                    <a:lstStyle/>
                    <a:p>
                      <a:pPr rtl="0" fontAlgn="base"/>
                      <a:r>
                        <a:rPr lang="en-US" sz="1100" dirty="0">
                          <a:effectLst/>
                        </a:rPr>
                        <a:t>Task Name </a:t>
                      </a:r>
                      <a:endParaRPr lang="en-US" dirty="0">
                        <a:effectLst/>
                      </a:endParaRPr>
                    </a:p>
                  </a:txBody>
                  <a:tcPr/>
                </a:tc>
                <a:tc>
                  <a:txBody>
                    <a:bodyPr/>
                    <a:lstStyle/>
                    <a:p>
                      <a:pPr rtl="0" fontAlgn="base"/>
                      <a:r>
                        <a:rPr lang="en-US" sz="1100" dirty="0">
                          <a:effectLst/>
                        </a:rPr>
                        <a:t>Nov 21 </a:t>
                      </a:r>
                      <a:endParaRPr lang="en-US" dirty="0">
                        <a:effectLst/>
                      </a:endParaRPr>
                    </a:p>
                  </a:txBody>
                  <a:tcPr/>
                </a:tc>
                <a:tc>
                  <a:txBody>
                    <a:bodyPr/>
                    <a:lstStyle/>
                    <a:p>
                      <a:pPr rtl="0" fontAlgn="base"/>
                      <a:r>
                        <a:rPr lang="en-US" sz="1100" dirty="0">
                          <a:effectLst/>
                        </a:rPr>
                        <a:t>Dec 21 </a:t>
                      </a:r>
                      <a:endParaRPr lang="en-US" dirty="0">
                        <a:effectLst/>
                      </a:endParaRPr>
                    </a:p>
                  </a:txBody>
                  <a:tcPr/>
                </a:tc>
                <a:tc>
                  <a:txBody>
                    <a:bodyPr/>
                    <a:lstStyle/>
                    <a:p>
                      <a:pPr rtl="0" fontAlgn="base"/>
                      <a:r>
                        <a:rPr lang="en-US" sz="1100" dirty="0">
                          <a:effectLst/>
                        </a:rPr>
                        <a:t>Jan 22 </a:t>
                      </a:r>
                      <a:endParaRPr lang="en-US" dirty="0">
                        <a:effectLst/>
                      </a:endParaRPr>
                    </a:p>
                  </a:txBody>
                  <a:tcPr/>
                </a:tc>
                <a:tc>
                  <a:txBody>
                    <a:bodyPr/>
                    <a:lstStyle/>
                    <a:p>
                      <a:pPr rtl="0" fontAlgn="base"/>
                      <a:r>
                        <a:rPr lang="en-US" sz="1100" dirty="0">
                          <a:effectLst/>
                        </a:rPr>
                        <a:t>Feb 22 </a:t>
                      </a:r>
                      <a:endParaRPr lang="en-US" dirty="0">
                        <a:effectLst/>
                      </a:endParaRPr>
                    </a:p>
                  </a:txBody>
                  <a:tcPr/>
                </a:tc>
                <a:tc>
                  <a:txBody>
                    <a:bodyPr/>
                    <a:lstStyle/>
                    <a:p>
                      <a:pPr rtl="0" fontAlgn="base"/>
                      <a:r>
                        <a:rPr lang="en-US" sz="1100" dirty="0">
                          <a:effectLst/>
                        </a:rPr>
                        <a:t>Mar </a:t>
                      </a:r>
                      <a:endParaRPr lang="en-US" dirty="0">
                        <a:effectLst/>
                      </a:endParaRPr>
                    </a:p>
                    <a:p>
                      <a:pPr rtl="0" fontAlgn="base"/>
                      <a:r>
                        <a:rPr lang="en-US" sz="1100" dirty="0">
                          <a:effectLst/>
                        </a:rPr>
                        <a:t>22 </a:t>
                      </a:r>
                      <a:endParaRPr lang="en-US" dirty="0">
                        <a:effectLst/>
                      </a:endParaRPr>
                    </a:p>
                  </a:txBody>
                  <a:tcPr/>
                </a:tc>
                <a:tc>
                  <a:txBody>
                    <a:bodyPr/>
                    <a:lstStyle/>
                    <a:p>
                      <a:pPr rtl="0" fontAlgn="base"/>
                      <a:r>
                        <a:rPr lang="en-US" sz="1100" dirty="0">
                          <a:effectLst/>
                        </a:rPr>
                        <a:t>Apr </a:t>
                      </a:r>
                      <a:endParaRPr lang="en-US" dirty="0">
                        <a:effectLst/>
                      </a:endParaRPr>
                    </a:p>
                    <a:p>
                      <a:pPr rtl="0" fontAlgn="base"/>
                      <a:r>
                        <a:rPr lang="en-US" sz="1100" dirty="0">
                          <a:effectLst/>
                        </a:rPr>
                        <a:t>22 </a:t>
                      </a:r>
                      <a:endParaRPr lang="en-US" dirty="0">
                        <a:effectLst/>
                      </a:endParaRPr>
                    </a:p>
                  </a:txBody>
                  <a:tcPr/>
                </a:tc>
                <a:tc>
                  <a:txBody>
                    <a:bodyPr/>
                    <a:lstStyle/>
                    <a:p>
                      <a:pPr rtl="0" fontAlgn="base"/>
                      <a:r>
                        <a:rPr lang="en-US" sz="1100" dirty="0">
                          <a:effectLst/>
                        </a:rPr>
                        <a:t>May </a:t>
                      </a:r>
                      <a:endParaRPr lang="en-US" dirty="0">
                        <a:effectLst/>
                      </a:endParaRPr>
                    </a:p>
                    <a:p>
                      <a:pPr rtl="0" fontAlgn="base"/>
                      <a:r>
                        <a:rPr lang="en-US" sz="1100" dirty="0">
                          <a:effectLst/>
                        </a:rPr>
                        <a:t>22 </a:t>
                      </a:r>
                      <a:endParaRPr lang="en-US" dirty="0">
                        <a:effectLst/>
                      </a:endParaRPr>
                    </a:p>
                  </a:txBody>
                  <a:tcPr/>
                </a:tc>
                <a:tc>
                  <a:txBody>
                    <a:bodyPr/>
                    <a:lstStyle/>
                    <a:p>
                      <a:pPr rtl="0" fontAlgn="base"/>
                      <a:r>
                        <a:rPr lang="en-US" sz="1100" dirty="0">
                          <a:effectLst/>
                        </a:rPr>
                        <a:t>June </a:t>
                      </a:r>
                      <a:endParaRPr lang="en-US" dirty="0">
                        <a:effectLst/>
                      </a:endParaRPr>
                    </a:p>
                    <a:p>
                      <a:pPr rtl="0" fontAlgn="base"/>
                      <a:r>
                        <a:rPr lang="en-US" sz="1100" dirty="0">
                          <a:effectLst/>
                        </a:rPr>
                        <a:t>22 </a:t>
                      </a:r>
                      <a:endParaRPr lang="en-US" dirty="0">
                        <a:effectLst/>
                      </a:endParaRPr>
                    </a:p>
                  </a:txBody>
                  <a:tcPr/>
                </a:tc>
                <a:tc>
                  <a:txBody>
                    <a:bodyPr/>
                    <a:lstStyle/>
                    <a:p>
                      <a:pPr rtl="0" fontAlgn="base"/>
                      <a:r>
                        <a:rPr lang="en-US" sz="1100" dirty="0">
                          <a:effectLst/>
                        </a:rPr>
                        <a:t>July </a:t>
                      </a:r>
                      <a:endParaRPr lang="en-US" dirty="0">
                        <a:effectLst/>
                      </a:endParaRPr>
                    </a:p>
                    <a:p>
                      <a:pPr rtl="0" fontAlgn="base"/>
                      <a:r>
                        <a:rPr lang="en-US" sz="1100" dirty="0">
                          <a:effectLst/>
                        </a:rPr>
                        <a:t>22 </a:t>
                      </a:r>
                      <a:endParaRPr lang="en-US" dirty="0">
                        <a:effectLst/>
                      </a:endParaRPr>
                    </a:p>
                  </a:txBody>
                  <a:tcPr/>
                </a:tc>
                <a:tc>
                  <a:txBody>
                    <a:bodyPr/>
                    <a:lstStyle/>
                    <a:p>
                      <a:pPr rtl="0" fontAlgn="base"/>
                      <a:r>
                        <a:rPr lang="en-US" sz="1100" dirty="0">
                          <a:effectLst/>
                        </a:rPr>
                        <a:t>Aug </a:t>
                      </a:r>
                      <a:endParaRPr lang="en-US" dirty="0">
                        <a:effectLst/>
                      </a:endParaRPr>
                    </a:p>
                    <a:p>
                      <a:pPr rtl="0" fontAlgn="base"/>
                      <a:r>
                        <a:rPr lang="en-US" sz="1100" dirty="0">
                          <a:effectLst/>
                        </a:rPr>
                        <a:t>22 </a:t>
                      </a:r>
                      <a:endParaRPr lang="en-US" dirty="0">
                        <a:effectLst/>
                      </a:endParaRPr>
                    </a:p>
                  </a:txBody>
                  <a:tcPr/>
                </a:tc>
                <a:extLst>
                  <a:ext uri="{0D108BD9-81ED-4DB2-BD59-A6C34878D82A}">
                    <a16:rowId xmlns:a16="http://schemas.microsoft.com/office/drawing/2014/main" val="2007806701"/>
                  </a:ext>
                </a:extLst>
              </a:tr>
              <a:tr h="1154953">
                <a:tc>
                  <a:txBody>
                    <a:bodyPr/>
                    <a:lstStyle/>
                    <a:p>
                      <a:pPr rtl="0" fontAlgn="base"/>
                      <a:r>
                        <a:rPr lang="en-US" sz="1500" dirty="0">
                          <a:effectLst/>
                        </a:rPr>
                        <a:t>Planning </a:t>
                      </a:r>
                    </a:p>
                    <a:p>
                      <a:pPr rtl="0" fontAlgn="base"/>
                      <a:r>
                        <a:rPr lang="en-US" sz="1500" dirty="0">
                          <a:effectLst/>
                        </a:rPr>
                        <a:t>-Permission </a:t>
                      </a:r>
                    </a:p>
                    <a:p>
                      <a:pPr rtl="0" fontAlgn="base"/>
                      <a:r>
                        <a:rPr lang="en-US" sz="1500" dirty="0">
                          <a:effectLst/>
                        </a:rPr>
                        <a:t>-Interior Design </a:t>
                      </a:r>
                    </a:p>
                    <a:p>
                      <a:pPr rtl="0" fontAlgn="base"/>
                      <a:r>
                        <a:rPr lang="en-US" sz="1500" dirty="0">
                          <a:effectLst/>
                        </a:rPr>
                        <a:t>-Exterior Design </a:t>
                      </a:r>
                    </a:p>
                    <a:p>
                      <a:pPr rtl="0" fontAlgn="base"/>
                      <a:r>
                        <a:rPr lang="en-US" sz="1500" dirty="0">
                          <a:effectLst/>
                        </a:rPr>
                        <a:t>-Menu Change’s </a:t>
                      </a:r>
                    </a:p>
                  </a:txBody>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extLst>
                  <a:ext uri="{0D108BD9-81ED-4DB2-BD59-A6C34878D82A}">
                    <a16:rowId xmlns:a16="http://schemas.microsoft.com/office/drawing/2014/main" val="4221704087"/>
                  </a:ext>
                </a:extLst>
              </a:tr>
              <a:tr h="956445">
                <a:tc>
                  <a:txBody>
                    <a:bodyPr/>
                    <a:lstStyle/>
                    <a:p>
                      <a:pPr rtl="0" fontAlgn="base"/>
                      <a:r>
                        <a:rPr lang="en-US" sz="1500" dirty="0">
                          <a:effectLst/>
                        </a:rPr>
                        <a:t>Demolition: </a:t>
                      </a:r>
                    </a:p>
                    <a:p>
                      <a:pPr rtl="0" fontAlgn="base"/>
                      <a:r>
                        <a:rPr lang="en-US" sz="1500" dirty="0">
                          <a:effectLst/>
                        </a:rPr>
                        <a:t>-Construction </a:t>
                      </a:r>
                    </a:p>
                    <a:p>
                      <a:pPr rtl="0" fontAlgn="base"/>
                      <a:r>
                        <a:rPr lang="en-US" sz="1500" dirty="0">
                          <a:effectLst/>
                        </a:rPr>
                        <a:t>-Dining equipment </a:t>
                      </a:r>
                    </a:p>
                    <a:p>
                      <a:pPr rtl="0" fontAlgn="base"/>
                      <a:r>
                        <a:rPr lang="en-US" sz="1500" dirty="0">
                          <a:effectLst/>
                        </a:rPr>
                        <a:t>-Cleaner’s </a:t>
                      </a: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extLst>
                  <a:ext uri="{0D108BD9-81ED-4DB2-BD59-A6C34878D82A}">
                    <a16:rowId xmlns:a16="http://schemas.microsoft.com/office/drawing/2014/main" val="3276700837"/>
                  </a:ext>
                </a:extLst>
              </a:tr>
              <a:tr h="739892">
                <a:tc>
                  <a:txBody>
                    <a:bodyPr/>
                    <a:lstStyle/>
                    <a:p>
                      <a:pPr rtl="0" fontAlgn="base"/>
                      <a:r>
                        <a:rPr lang="en-US" sz="1500" dirty="0">
                          <a:effectLst/>
                        </a:rPr>
                        <a:t>-New kitchen equipment </a:t>
                      </a:r>
                    </a:p>
                    <a:p>
                      <a:pPr rtl="0" fontAlgn="base"/>
                      <a:r>
                        <a:rPr lang="en-US" sz="1500" dirty="0">
                          <a:effectLst/>
                        </a:rPr>
                        <a:t>-Expansion material </a:t>
                      </a:r>
                    </a:p>
                    <a:p>
                      <a:pPr rtl="0" fontAlgn="base"/>
                      <a:endParaRPr lang="en-US" sz="1500" dirty="0">
                        <a:effectLst/>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extLst>
                  <a:ext uri="{0D108BD9-81ED-4DB2-BD59-A6C34878D82A}">
                    <a16:rowId xmlns:a16="http://schemas.microsoft.com/office/drawing/2014/main" val="995604589"/>
                  </a:ext>
                </a:extLst>
              </a:tr>
              <a:tr h="523337">
                <a:tc>
                  <a:txBody>
                    <a:bodyPr/>
                    <a:lstStyle/>
                    <a:p>
                      <a:pPr rtl="0" fontAlgn="base"/>
                      <a:r>
                        <a:rPr lang="en-US" sz="1500" dirty="0">
                          <a:effectLst/>
                        </a:rPr>
                        <a:t>-Health and Safety </a:t>
                      </a:r>
                    </a:p>
                    <a:p>
                      <a:pPr rtl="0" fontAlgn="base"/>
                      <a:endParaRPr lang="en-US" sz="1500" dirty="0">
                        <a:effectLst/>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extLst>
                  <a:ext uri="{0D108BD9-81ED-4DB2-BD59-A6C34878D82A}">
                    <a16:rowId xmlns:a16="http://schemas.microsoft.com/office/drawing/2014/main" val="1225470205"/>
                  </a:ext>
                </a:extLst>
              </a:tr>
              <a:tr h="1172999">
                <a:tc>
                  <a:txBody>
                    <a:bodyPr/>
                    <a:lstStyle/>
                    <a:p>
                      <a:pPr rtl="0" fontAlgn="base"/>
                      <a:r>
                        <a:rPr lang="en-US" sz="1500" dirty="0">
                          <a:effectLst/>
                        </a:rPr>
                        <a:t>Advertising </a:t>
                      </a:r>
                    </a:p>
                    <a:p>
                      <a:pPr rtl="0" fontAlgn="base"/>
                      <a:r>
                        <a:rPr lang="en-US" sz="1500" dirty="0">
                          <a:effectLst/>
                        </a:rPr>
                        <a:t>Social media </a:t>
                      </a:r>
                    </a:p>
                    <a:p>
                      <a:pPr rtl="0" fontAlgn="base"/>
                      <a:r>
                        <a:rPr lang="en-US" sz="1500" dirty="0">
                          <a:effectLst/>
                        </a:rPr>
                        <a:t>Website </a:t>
                      </a:r>
                    </a:p>
                    <a:p>
                      <a:pPr rtl="0" fontAlgn="base"/>
                      <a:r>
                        <a:rPr lang="en-US" sz="1500" dirty="0">
                          <a:effectLst/>
                        </a:rPr>
                        <a:t>New staff needed </a:t>
                      </a:r>
                    </a:p>
                    <a:p>
                      <a:pPr rtl="0" fontAlgn="base"/>
                      <a:endParaRPr lang="en-US" sz="1500" dirty="0">
                        <a:effectLst/>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extLst>
                  <a:ext uri="{0D108BD9-81ED-4DB2-BD59-A6C34878D82A}">
                    <a16:rowId xmlns:a16="http://schemas.microsoft.com/office/drawing/2014/main" val="4172084894"/>
                  </a:ext>
                </a:extLst>
              </a:tr>
              <a:tr h="1497831">
                <a:tc>
                  <a:txBody>
                    <a:bodyPr/>
                    <a:lstStyle/>
                    <a:p>
                      <a:pPr rtl="0" fontAlgn="base"/>
                      <a:r>
                        <a:rPr lang="en-US" sz="1500" dirty="0">
                          <a:effectLst/>
                        </a:rPr>
                        <a:t>Grand Opening: </a:t>
                      </a:r>
                    </a:p>
                    <a:p>
                      <a:pPr rtl="0" fontAlgn="base"/>
                      <a:r>
                        <a:rPr lang="en-US" sz="1500" dirty="0">
                          <a:effectLst/>
                        </a:rPr>
                        <a:t>Surplus food </a:t>
                      </a:r>
                    </a:p>
                    <a:p>
                      <a:pPr rtl="0" fontAlgn="base"/>
                      <a:r>
                        <a:rPr lang="en-US" sz="1500" dirty="0">
                          <a:effectLst/>
                        </a:rPr>
                        <a:t>New flow and routine of restaurant </a:t>
                      </a:r>
                    </a:p>
                    <a:p>
                      <a:pPr rtl="0" fontAlgn="base"/>
                      <a:r>
                        <a:rPr lang="en-US" sz="1500" dirty="0">
                          <a:effectLst/>
                        </a:rPr>
                        <a:t>Train new and existing employees. </a:t>
                      </a:r>
                    </a:p>
                    <a:p>
                      <a:pPr rtl="0" fontAlgn="base"/>
                      <a:r>
                        <a:rPr lang="en-US" sz="1500" dirty="0">
                          <a:effectLst/>
                        </a:rPr>
                        <a:t>Set resupply of food date </a:t>
                      </a: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tc>
                  <a:txBody>
                    <a:bodyPr/>
                    <a:lstStyle/>
                    <a:p>
                      <a:pPr rtl="0" fontAlgn="base"/>
                      <a:endParaRPr lang="en-US" sz="1100" b="1" dirty="0">
                        <a:solidFill>
                          <a:srgbClr val="FFFFFF"/>
                        </a:solidFill>
                        <a:effectLst/>
                        <a:latin typeface="Calibri" panose="020F0502020204030204" pitchFamily="34" charset="0"/>
                      </a:endParaRPr>
                    </a:p>
                  </a:txBody>
                  <a:tcPr>
                    <a:solidFill>
                      <a:srgbClr val="FF0000"/>
                    </a:solidFill>
                  </a:tcPr>
                </a:tc>
                <a:extLst>
                  <a:ext uri="{0D108BD9-81ED-4DB2-BD59-A6C34878D82A}">
                    <a16:rowId xmlns:a16="http://schemas.microsoft.com/office/drawing/2014/main" val="2603082189"/>
                  </a:ext>
                </a:extLst>
              </a:tr>
            </a:tbl>
          </a:graphicData>
        </a:graphic>
      </p:graphicFrame>
    </p:spTree>
    <p:extLst>
      <p:ext uri="{BB962C8B-B14F-4D97-AF65-F5344CB8AC3E}">
        <p14:creationId xmlns:p14="http://schemas.microsoft.com/office/powerpoint/2010/main" val="2933267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F25EB0-5F0D-4766-A078-A9043C0BD854}"/>
              </a:ext>
            </a:extLst>
          </p:cNvPr>
          <p:cNvSpPr txBox="1"/>
          <p:nvPr/>
        </p:nvSpPr>
        <p:spPr>
          <a:xfrm>
            <a:off x="1690777" y="1662022"/>
            <a:ext cx="9414294"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panose="020B0604020202020204" pitchFamily="34" charset="0"/>
              <a:buChar char="•"/>
            </a:pPr>
            <a:r>
              <a:rPr lang="en-US" sz="3200" b="1" dirty="0">
                <a:solidFill>
                  <a:schemeClr val="bg1"/>
                </a:solidFill>
              </a:rPr>
              <a:t>PROJECT SCHEDULE GANTT CHART MANAGEMENT TOOL'S BENEFIT'S AND CRITICISM </a:t>
            </a:r>
            <a:endParaRPr lang="en-US" sz="3200" dirty="0">
              <a:solidFill>
                <a:schemeClr val="bg1"/>
              </a:solidFill>
              <a:cs typeface="Calibri" panose="020F0502020204030204"/>
            </a:endParaRPr>
          </a:p>
          <a:p>
            <a:pPr marL="457200" indent="-457200">
              <a:buFont typeface="Arial" panose="020B0604020202020204" pitchFamily="34" charset="0"/>
              <a:buChar char="•"/>
            </a:pPr>
            <a:endParaRPr lang="en-US" sz="3200" b="1" dirty="0">
              <a:solidFill>
                <a:schemeClr val="bg1"/>
              </a:solidFill>
              <a:cs typeface="Calibri"/>
            </a:endParaRPr>
          </a:p>
          <a:p>
            <a:pPr marL="457200" indent="-457200">
              <a:buFont typeface="Arial" panose="020B0604020202020204" pitchFamily="34" charset="0"/>
              <a:buChar char="•"/>
            </a:pPr>
            <a:r>
              <a:rPr lang="en-US" sz="3200" b="1" dirty="0">
                <a:solidFill>
                  <a:schemeClr val="bg1"/>
                </a:solidFill>
                <a:cs typeface="Calibri"/>
              </a:rPr>
              <a:t>Benefit easy to follow scheduled plans.</a:t>
            </a:r>
          </a:p>
          <a:p>
            <a:endParaRPr lang="en-US" sz="3200" b="1" dirty="0">
              <a:solidFill>
                <a:schemeClr val="bg1"/>
              </a:solidFill>
              <a:cs typeface="Calibri"/>
            </a:endParaRPr>
          </a:p>
          <a:p>
            <a:pPr marL="457200" indent="-457200">
              <a:buFont typeface="Arial" panose="020B0604020202020204" pitchFamily="34" charset="0"/>
              <a:buChar char="•"/>
            </a:pPr>
            <a:r>
              <a:rPr lang="en-US" sz="3200" b="1" dirty="0">
                <a:solidFill>
                  <a:schemeClr val="bg1"/>
                </a:solidFill>
                <a:cs typeface="Calibri"/>
              </a:rPr>
              <a:t>Criticism-what happens if delays happen? Need to be constantly updated to reflect real-time.</a:t>
            </a:r>
          </a:p>
        </p:txBody>
      </p:sp>
    </p:spTree>
    <p:extLst>
      <p:ext uri="{BB962C8B-B14F-4D97-AF65-F5344CB8AC3E}">
        <p14:creationId xmlns:p14="http://schemas.microsoft.com/office/powerpoint/2010/main" val="1424290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9B9CF1-5E28-43D1-8395-39C441F4408B}"/>
              </a:ext>
            </a:extLst>
          </p:cNvPr>
          <p:cNvSpPr txBox="1"/>
          <p:nvPr/>
        </p:nvSpPr>
        <p:spPr>
          <a:xfrm>
            <a:off x="4767533" y="612475"/>
            <a:ext cx="436784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chemeClr val="bg1"/>
                </a:solidFill>
                <a:cs typeface="Calibri"/>
              </a:rPr>
              <a:t>RISK ASSESSMENT </a:t>
            </a:r>
          </a:p>
        </p:txBody>
      </p:sp>
      <p:sp>
        <p:nvSpPr>
          <p:cNvPr id="3" name="TextBox 2">
            <a:extLst>
              <a:ext uri="{FF2B5EF4-FFF2-40B4-BE49-F238E27FC236}">
                <a16:creationId xmlns:a16="http://schemas.microsoft.com/office/drawing/2014/main" id="{9E1681B0-ED8F-413B-969B-5CDA34D90BA5}"/>
              </a:ext>
            </a:extLst>
          </p:cNvPr>
          <p:cNvSpPr txBox="1"/>
          <p:nvPr/>
        </p:nvSpPr>
        <p:spPr>
          <a:xfrm>
            <a:off x="526211" y="1345721"/>
            <a:ext cx="1161402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ea typeface="+mn-lt"/>
                <a:cs typeface="+mn-lt"/>
              </a:rPr>
              <a:t>Risk ‘’the quantifiable likelihood of loss or less than expected return’s’’ (Moodle 2021).  The possible risks involved are associated with the expansion of restaurant Anisha. ‘’Risk assessment is a primary management tool in ensuring the health and safety of worker’s (and other’s) ….a legal requirement for employer’s and certain self-employed people’’.</a:t>
            </a:r>
          </a:p>
          <a:p>
            <a:endParaRPr lang="en-US" b="1" dirty="0">
              <a:solidFill>
                <a:schemeClr val="bg1"/>
              </a:solidFill>
              <a:cs typeface="Calibri"/>
            </a:endParaRPr>
          </a:p>
          <a:p>
            <a:endParaRPr lang="en-US" b="1" dirty="0">
              <a:solidFill>
                <a:schemeClr val="bg1"/>
              </a:solidFill>
              <a:cs typeface="Calibri"/>
            </a:endParaRPr>
          </a:p>
          <a:p>
            <a:endParaRPr lang="en-US" b="1" dirty="0">
              <a:solidFill>
                <a:schemeClr val="bg1"/>
              </a:solidFill>
              <a:cs typeface="Calibri"/>
            </a:endParaRPr>
          </a:p>
          <a:p>
            <a:endParaRPr lang="en-US" b="1" dirty="0">
              <a:solidFill>
                <a:schemeClr val="bg1"/>
              </a:solidFill>
              <a:cs typeface="Calibri"/>
            </a:endParaRPr>
          </a:p>
          <a:p>
            <a:endParaRPr lang="en-US" b="1" dirty="0">
              <a:solidFill>
                <a:schemeClr val="bg1"/>
              </a:solidFill>
              <a:cs typeface="Calibri"/>
            </a:endParaRPr>
          </a:p>
        </p:txBody>
      </p:sp>
      <p:pic>
        <p:nvPicPr>
          <p:cNvPr id="4" name="Picture 4" descr="A picture containing diagram&#10;&#10;Description automatically generated">
            <a:extLst>
              <a:ext uri="{FF2B5EF4-FFF2-40B4-BE49-F238E27FC236}">
                <a16:creationId xmlns:a16="http://schemas.microsoft.com/office/drawing/2014/main" id="{9DECD953-E864-4F38-9F72-81C2E0542DF1}"/>
              </a:ext>
            </a:extLst>
          </p:cNvPr>
          <p:cNvPicPr>
            <a:picLocks noChangeAspect="1"/>
          </p:cNvPicPr>
          <p:nvPr/>
        </p:nvPicPr>
        <p:blipFill>
          <a:blip r:embed="rId2"/>
          <a:stretch>
            <a:fillRect/>
          </a:stretch>
        </p:blipFill>
        <p:spPr>
          <a:xfrm>
            <a:off x="2481532" y="2410421"/>
            <a:ext cx="7976558" cy="3518026"/>
          </a:xfrm>
          <a:prstGeom prst="rect">
            <a:avLst/>
          </a:prstGeom>
        </p:spPr>
      </p:pic>
      <p:sp>
        <p:nvSpPr>
          <p:cNvPr id="5" name="TextBox 4">
            <a:extLst>
              <a:ext uri="{FF2B5EF4-FFF2-40B4-BE49-F238E27FC236}">
                <a16:creationId xmlns:a16="http://schemas.microsoft.com/office/drawing/2014/main" id="{068919C7-9C16-4177-AEF5-5CC549240DA0}"/>
              </a:ext>
            </a:extLst>
          </p:cNvPr>
          <p:cNvSpPr txBox="1"/>
          <p:nvPr/>
        </p:nvSpPr>
        <p:spPr>
          <a:xfrm>
            <a:off x="4896928" y="61477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cs typeface="Calibri"/>
              </a:rPr>
              <a:t>          ( Moodle 2021)</a:t>
            </a:r>
            <a:endParaRPr lang="en-US" dirty="0">
              <a:solidFill>
                <a:schemeClr val="bg1"/>
              </a:solidFill>
            </a:endParaRPr>
          </a:p>
        </p:txBody>
      </p:sp>
    </p:spTree>
    <p:extLst>
      <p:ext uri="{BB962C8B-B14F-4D97-AF65-F5344CB8AC3E}">
        <p14:creationId xmlns:p14="http://schemas.microsoft.com/office/powerpoint/2010/main" val="38786951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6B343D-9DE9-4BF9-B497-38E96EF6E422}"/>
              </a:ext>
            </a:extLst>
          </p:cNvPr>
          <p:cNvSpPr txBox="1"/>
          <p:nvPr/>
        </p:nvSpPr>
        <p:spPr>
          <a:xfrm>
            <a:off x="2898476" y="1360099"/>
            <a:ext cx="6927011"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solidFill>
                  <a:schemeClr val="bg1"/>
                </a:solidFill>
                <a:cs typeface="Calibri"/>
              </a:rPr>
              <a:t>BENEFIT'S AND CRITICISM'S OF RISK</a:t>
            </a:r>
          </a:p>
          <a:p>
            <a:r>
              <a:rPr lang="en-US" sz="3200" dirty="0">
                <a:solidFill>
                  <a:schemeClr val="bg1"/>
                </a:solidFill>
                <a:cs typeface="Calibri"/>
              </a:rPr>
              <a:t> ASSESSMENT MANAGEMENT TOOL</a:t>
            </a:r>
          </a:p>
          <a:p>
            <a:endParaRPr lang="en-US" sz="3200" dirty="0">
              <a:solidFill>
                <a:schemeClr val="bg1"/>
              </a:solidFill>
              <a:cs typeface="Calibri"/>
            </a:endParaRPr>
          </a:p>
          <a:p>
            <a:pPr marL="457200" indent="-457200">
              <a:buFont typeface="Arial"/>
              <a:buChar char="•"/>
            </a:pPr>
            <a:r>
              <a:rPr lang="en-US" sz="3200" dirty="0">
                <a:solidFill>
                  <a:schemeClr val="bg1"/>
                </a:solidFill>
                <a:cs typeface="Calibri"/>
              </a:rPr>
              <a:t>BENEFIT'S-RISK PREVENTION</a:t>
            </a:r>
          </a:p>
          <a:p>
            <a:pPr marL="457200" indent="-457200">
              <a:buFont typeface="Arial"/>
              <a:buChar char="•"/>
            </a:pPr>
            <a:endParaRPr lang="en-US" sz="3200" dirty="0">
              <a:solidFill>
                <a:schemeClr val="bg1"/>
              </a:solidFill>
              <a:cs typeface="Calibri"/>
            </a:endParaRPr>
          </a:p>
          <a:p>
            <a:pPr marL="457200" indent="-457200">
              <a:buFont typeface="Arial"/>
              <a:buChar char="•"/>
            </a:pPr>
            <a:r>
              <a:rPr lang="en-US" sz="3200" dirty="0">
                <a:solidFill>
                  <a:schemeClr val="bg1"/>
                </a:solidFill>
                <a:cs typeface="Calibri"/>
              </a:rPr>
              <a:t>CRITICISM- NOT ALL CAN BE PREVENTED</a:t>
            </a:r>
          </a:p>
        </p:txBody>
      </p:sp>
    </p:spTree>
    <p:extLst>
      <p:ext uri="{BB962C8B-B14F-4D97-AF65-F5344CB8AC3E}">
        <p14:creationId xmlns:p14="http://schemas.microsoft.com/office/powerpoint/2010/main" val="4029832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048582-F4CA-4FB8-A021-D4CC20B66326}"/>
              </a:ext>
            </a:extLst>
          </p:cNvPr>
          <p:cNvSpPr txBox="1"/>
          <p:nvPr/>
        </p:nvSpPr>
        <p:spPr>
          <a:xfrm>
            <a:off x="425570" y="339306"/>
            <a:ext cx="11297727"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a:solidFill>
                  <a:schemeClr val="bg1"/>
                </a:solidFill>
                <a:cs typeface="Calibri"/>
              </a:rPr>
              <a:t>EVALUATION</a:t>
            </a:r>
          </a:p>
          <a:p>
            <a:endParaRPr lang="en-US" sz="3200" b="1" dirty="0">
              <a:solidFill>
                <a:schemeClr val="bg1"/>
              </a:solidFill>
              <a:cs typeface="Calibri"/>
            </a:endParaRPr>
          </a:p>
          <a:p>
            <a:pPr marL="457200" indent="-457200">
              <a:buFont typeface="Arial"/>
              <a:buChar char="•"/>
            </a:pPr>
            <a:r>
              <a:rPr lang="en-US" sz="3200" b="1" dirty="0">
                <a:solidFill>
                  <a:schemeClr val="bg1"/>
                </a:solidFill>
                <a:cs typeface="Calibri"/>
              </a:rPr>
              <a:t>HUGE SUCCESS WITH EXPANSION SLIGHTLY OVERBUDGET.</a:t>
            </a:r>
          </a:p>
          <a:p>
            <a:pPr marL="457200" indent="-457200">
              <a:buFont typeface="Arial"/>
              <a:buChar char="•"/>
            </a:pPr>
            <a:r>
              <a:rPr lang="en-US" sz="3200" b="1" dirty="0">
                <a:solidFill>
                  <a:schemeClr val="bg1"/>
                </a:solidFill>
                <a:cs typeface="Calibri"/>
              </a:rPr>
              <a:t>IMPACT ON PROFIT'S</a:t>
            </a:r>
          </a:p>
          <a:p>
            <a:pPr marL="457200" indent="-457200">
              <a:buFont typeface="Arial"/>
              <a:buChar char="•"/>
            </a:pPr>
            <a:r>
              <a:rPr lang="en-US" sz="3200" b="1" dirty="0">
                <a:solidFill>
                  <a:schemeClr val="bg1"/>
                </a:solidFill>
                <a:cs typeface="Calibri"/>
              </a:rPr>
              <a:t>PROJECT MANAGEMENT TOOL'S PROVED USEFUL SUCH AS WBS, QUAD CHART, RISK ASSESSMENT, PROJECT COST'S, GANTT CHART, </a:t>
            </a:r>
          </a:p>
          <a:p>
            <a:endParaRPr lang="en-US" sz="3200" b="1" dirty="0">
              <a:solidFill>
                <a:schemeClr val="bg1"/>
              </a:solidFill>
              <a:cs typeface="Calibri"/>
            </a:endParaRPr>
          </a:p>
        </p:txBody>
      </p:sp>
    </p:spTree>
    <p:extLst>
      <p:ext uri="{BB962C8B-B14F-4D97-AF65-F5344CB8AC3E}">
        <p14:creationId xmlns:p14="http://schemas.microsoft.com/office/powerpoint/2010/main" val="1398420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BE477B-1289-4060-BC60-7624E35946F8}"/>
              </a:ext>
            </a:extLst>
          </p:cNvPr>
          <p:cNvSpPr txBox="1"/>
          <p:nvPr/>
        </p:nvSpPr>
        <p:spPr>
          <a:xfrm>
            <a:off x="4508740" y="425571"/>
            <a:ext cx="51873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a:solidFill>
                  <a:schemeClr val="bg1"/>
                </a:solidFill>
                <a:cs typeface="Calibri"/>
              </a:rPr>
              <a:t>REFERENCE'S.</a:t>
            </a:r>
          </a:p>
        </p:txBody>
      </p:sp>
      <p:sp>
        <p:nvSpPr>
          <p:cNvPr id="3" name="TextBox 2">
            <a:extLst>
              <a:ext uri="{FF2B5EF4-FFF2-40B4-BE49-F238E27FC236}">
                <a16:creationId xmlns:a16="http://schemas.microsoft.com/office/drawing/2014/main" id="{16D1CC9A-9373-4B4B-AABF-7147DA1A545C}"/>
              </a:ext>
            </a:extLst>
          </p:cNvPr>
          <p:cNvSpPr txBox="1"/>
          <p:nvPr/>
        </p:nvSpPr>
        <p:spPr>
          <a:xfrm>
            <a:off x="209012" y="1129162"/>
            <a:ext cx="11513387" cy="50629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700" b="1" dirty="0">
                <a:solidFill>
                  <a:schemeClr val="bg1"/>
                </a:solidFill>
                <a:latin typeface="Calibri"/>
                <a:ea typeface="Segoe UI"/>
                <a:cs typeface="Segoe UI"/>
              </a:rPr>
              <a:t>-Baker and Baker, 2014</a:t>
            </a:r>
            <a:r>
              <a:rPr lang="en-US" sz="1700" b="1" dirty="0">
                <a:solidFill>
                  <a:schemeClr val="bg1"/>
                </a:solidFill>
                <a:latin typeface="Calibri"/>
                <a:ea typeface="Calibri"/>
                <a:cs typeface="Calibri"/>
              </a:rPr>
              <a:t> </a:t>
            </a:r>
          </a:p>
          <a:p>
            <a:pPr rtl="0"/>
            <a:r>
              <a:rPr lang="en-US" sz="1700" b="1" dirty="0">
                <a:solidFill>
                  <a:schemeClr val="bg1"/>
                </a:solidFill>
                <a:latin typeface="Calibri"/>
                <a:ea typeface="Segoe UI"/>
                <a:cs typeface="Segoe UI"/>
              </a:rPr>
              <a:t>-Indeed, Editorial Team, June 10</a:t>
            </a:r>
            <a:r>
              <a:rPr lang="en-US" sz="1700" b="1" baseline="30000" dirty="0">
                <a:solidFill>
                  <a:schemeClr val="bg1"/>
                </a:solidFill>
                <a:latin typeface="Calibri"/>
                <a:ea typeface="Segoe UI"/>
                <a:cs typeface="Segoe UI"/>
              </a:rPr>
              <a:t>th</a:t>
            </a:r>
            <a:r>
              <a:rPr lang="en-US" sz="1700" b="1" dirty="0">
                <a:solidFill>
                  <a:schemeClr val="bg1"/>
                </a:solidFill>
                <a:latin typeface="Calibri"/>
                <a:ea typeface="Segoe UI"/>
                <a:cs typeface="Segoe UI"/>
              </a:rPr>
              <a:t> 2021, what are the 4 WBS Level’s? (Definition, benefits and Tip’s)</a:t>
            </a:r>
            <a:r>
              <a:rPr lang="en-US" sz="1700" b="1" dirty="0">
                <a:solidFill>
                  <a:schemeClr val="bg1"/>
                </a:solidFill>
                <a:latin typeface="Calibri"/>
                <a:ea typeface="Calibri"/>
                <a:cs typeface="Calibri"/>
              </a:rPr>
              <a:t> </a:t>
            </a:r>
          </a:p>
          <a:p>
            <a:endParaRPr lang="en-US" sz="1700" b="1" dirty="0">
              <a:solidFill>
                <a:schemeClr val="bg1"/>
              </a:solidFill>
              <a:latin typeface="Calibri"/>
              <a:ea typeface="Segoe UI"/>
              <a:cs typeface="Calibri"/>
            </a:endParaRPr>
          </a:p>
          <a:p>
            <a:pPr rtl="0"/>
            <a:r>
              <a:rPr lang="en-US" sz="1700" b="1" dirty="0">
                <a:solidFill>
                  <a:schemeClr val="bg1"/>
                </a:solidFill>
                <a:latin typeface="Calibri"/>
                <a:ea typeface="Segoe UI"/>
                <a:cs typeface="Segoe UI"/>
              </a:rPr>
              <a:t>--Fahad Usmani, Work breakdown structure (WBS); Example’s and Template’s, October 27</a:t>
            </a:r>
            <a:r>
              <a:rPr lang="en-US" sz="1700" b="1" baseline="30000" dirty="0">
                <a:solidFill>
                  <a:schemeClr val="bg1"/>
                </a:solidFill>
                <a:latin typeface="Calibri"/>
                <a:ea typeface="Segoe UI"/>
                <a:cs typeface="Segoe UI"/>
              </a:rPr>
              <a:t>th</a:t>
            </a:r>
            <a:r>
              <a:rPr lang="en-US" sz="1700" b="1" dirty="0">
                <a:solidFill>
                  <a:schemeClr val="bg1"/>
                </a:solidFill>
                <a:latin typeface="Calibri"/>
                <a:ea typeface="Segoe UI"/>
                <a:cs typeface="Segoe UI"/>
              </a:rPr>
              <a:t>, 2021</a:t>
            </a:r>
            <a:r>
              <a:rPr lang="en-US" sz="1700" b="1" dirty="0">
                <a:solidFill>
                  <a:schemeClr val="bg1"/>
                </a:solidFill>
                <a:latin typeface="Calibri"/>
                <a:ea typeface="Calibri"/>
                <a:cs typeface="Calibri"/>
              </a:rPr>
              <a:t> </a:t>
            </a:r>
          </a:p>
          <a:p>
            <a:endParaRPr lang="en-US" sz="1700" b="1" dirty="0">
              <a:solidFill>
                <a:schemeClr val="bg1"/>
              </a:solidFill>
              <a:latin typeface="Calibri"/>
              <a:ea typeface="Segoe UI"/>
              <a:cs typeface="Calibri"/>
            </a:endParaRPr>
          </a:p>
          <a:p>
            <a:pPr rtl="0"/>
            <a:r>
              <a:rPr lang="en-US" sz="1700" b="1" dirty="0">
                <a:solidFill>
                  <a:schemeClr val="bg1"/>
                </a:solidFill>
                <a:latin typeface="Calibri"/>
                <a:ea typeface="Segoe UI"/>
                <a:cs typeface="Segoe UI"/>
              </a:rPr>
              <a:t>-</a:t>
            </a:r>
            <a:r>
              <a:rPr lang="en-US" sz="1700" b="1" err="1">
                <a:solidFill>
                  <a:schemeClr val="bg1"/>
                </a:solidFill>
                <a:latin typeface="Calibri"/>
                <a:ea typeface="Segoe UI"/>
                <a:cs typeface="Segoe UI"/>
              </a:rPr>
              <a:t>Grassroot’s</a:t>
            </a:r>
            <a:r>
              <a:rPr lang="en-US" sz="1700" b="1" dirty="0">
                <a:solidFill>
                  <a:schemeClr val="bg1"/>
                </a:solidFill>
                <a:latin typeface="Calibri"/>
                <a:ea typeface="Segoe UI"/>
                <a:cs typeface="Segoe UI"/>
              </a:rPr>
              <a:t> Writing Research Journal, Issue 3.1-Fall 2012, </a:t>
            </a:r>
            <a:r>
              <a:rPr lang="en-US" sz="1700" b="1" err="1">
                <a:solidFill>
                  <a:schemeClr val="bg1"/>
                </a:solidFill>
                <a:latin typeface="Calibri"/>
                <a:ea typeface="Segoe UI"/>
                <a:cs typeface="Segoe UI"/>
              </a:rPr>
              <a:t>Illinios</a:t>
            </a:r>
            <a:r>
              <a:rPr lang="en-US" sz="1700" b="1" dirty="0">
                <a:solidFill>
                  <a:schemeClr val="bg1"/>
                </a:solidFill>
                <a:latin typeface="Calibri"/>
                <a:ea typeface="Segoe UI"/>
                <a:cs typeface="Segoe UI"/>
              </a:rPr>
              <a:t> State University Article, Quad chart.</a:t>
            </a:r>
            <a:r>
              <a:rPr lang="en-US" sz="1700" b="1" dirty="0">
                <a:solidFill>
                  <a:schemeClr val="bg1"/>
                </a:solidFill>
                <a:latin typeface="Calibri"/>
                <a:ea typeface="Calibri"/>
                <a:cs typeface="Calibri"/>
              </a:rPr>
              <a:t> </a:t>
            </a:r>
          </a:p>
          <a:p>
            <a:endParaRPr lang="en-US" sz="1700" b="1" dirty="0">
              <a:solidFill>
                <a:schemeClr val="bg1"/>
              </a:solidFill>
              <a:latin typeface="Calibri"/>
              <a:ea typeface="Segoe UI"/>
              <a:cs typeface="Calibri"/>
            </a:endParaRPr>
          </a:p>
          <a:p>
            <a:pPr rtl="0"/>
            <a:r>
              <a:rPr lang="en-US" sz="1700" b="1" dirty="0">
                <a:solidFill>
                  <a:schemeClr val="bg1"/>
                </a:solidFill>
                <a:latin typeface="Calibri"/>
                <a:ea typeface="Segoe UI"/>
                <a:cs typeface="Segoe UI"/>
              </a:rPr>
              <a:t>-</a:t>
            </a:r>
            <a:r>
              <a:rPr lang="en-US" sz="1700" b="1" dirty="0">
                <a:solidFill>
                  <a:schemeClr val="bg1"/>
                </a:solidFill>
                <a:latin typeface="Merriweather Sans"/>
                <a:ea typeface="Segoe UI"/>
                <a:cs typeface="Segoe UI"/>
              </a:rPr>
              <a:t> </a:t>
            </a:r>
            <a:r>
              <a:rPr lang="en-US" sz="1700" b="1" dirty="0">
                <a:solidFill>
                  <a:schemeClr val="bg1"/>
                </a:solidFill>
                <a:latin typeface="Calibri"/>
                <a:ea typeface="Segoe UI"/>
                <a:cs typeface="Segoe UI"/>
              </a:rPr>
              <a:t>Grad, C., White Paper: Quad Chart Overview, 2003, www.quadchart.com/whitepapers/, retrieved May 30, 2005</a:t>
            </a:r>
            <a:r>
              <a:rPr lang="en-US" sz="1700" b="1" dirty="0">
                <a:solidFill>
                  <a:schemeClr val="bg1"/>
                </a:solidFill>
                <a:latin typeface="Calibri"/>
                <a:ea typeface="Calibri"/>
                <a:cs typeface="Calibri"/>
              </a:rPr>
              <a:t> </a:t>
            </a:r>
          </a:p>
          <a:p>
            <a:endParaRPr lang="en-US" sz="1700" b="1" dirty="0">
              <a:solidFill>
                <a:schemeClr val="bg1"/>
              </a:solidFill>
              <a:latin typeface="Calibri"/>
              <a:ea typeface="Segoe UI"/>
              <a:cs typeface="Calibri"/>
            </a:endParaRPr>
          </a:p>
          <a:p>
            <a:pPr rtl="0"/>
            <a:r>
              <a:rPr lang="en-US" sz="1700" b="1" dirty="0">
                <a:solidFill>
                  <a:schemeClr val="bg1"/>
                </a:solidFill>
                <a:latin typeface="Calibri"/>
                <a:ea typeface="Segoe UI"/>
                <a:cs typeface="Segoe UI"/>
              </a:rPr>
              <a:t>-</a:t>
            </a:r>
            <a:r>
              <a:rPr lang="en-US" sz="1700" b="1" dirty="0">
                <a:solidFill>
                  <a:schemeClr val="bg1"/>
                </a:solidFill>
                <a:latin typeface="Calibri"/>
                <a:ea typeface="Segoe UI"/>
                <a:cs typeface="Segoe UI"/>
                <a:hlinkClick r:id="rId2">
                  <a:extLst>
                    <a:ext uri="{A12FA001-AC4F-418D-AE19-62706E023703}">
                      <ahyp:hlinkClr xmlns:ahyp="http://schemas.microsoft.com/office/drawing/2018/hyperlinkcolor" val="tx"/>
                    </a:ext>
                  </a:extLst>
                </a:hlinkClick>
              </a:rPr>
              <a:t>Joana Geraldi, </a:t>
            </a:r>
            <a:r>
              <a:rPr lang="en-US" sz="1700" b="1" dirty="0">
                <a:solidFill>
                  <a:schemeClr val="bg1"/>
                </a:solidFill>
                <a:latin typeface="Calibri"/>
                <a:ea typeface="Segoe UI"/>
                <a:cs typeface="Segoe UI"/>
                <a:hlinkClick r:id="rId3">
                  <a:extLst>
                    <a:ext uri="{A12FA001-AC4F-418D-AE19-62706E023703}">
                      <ahyp:hlinkClr xmlns:ahyp="http://schemas.microsoft.com/office/drawing/2018/hyperlinkcolor" val="tx"/>
                    </a:ext>
                  </a:extLst>
                </a:hlinkClick>
              </a:rPr>
              <a:t>Thomas Lechter</a:t>
            </a:r>
            <a:r>
              <a:rPr lang="en-US" sz="1700" b="1" dirty="0">
                <a:solidFill>
                  <a:schemeClr val="bg1"/>
                </a:solidFill>
                <a:latin typeface="Calibri"/>
                <a:ea typeface="Segoe UI"/>
                <a:cs typeface="Segoe UI"/>
              </a:rPr>
              <a:t> </a:t>
            </a:r>
            <a:r>
              <a:rPr lang="en-US" sz="1700" b="1" dirty="0">
                <a:solidFill>
                  <a:schemeClr val="bg1"/>
                </a:solidFill>
                <a:latin typeface="Calibri"/>
                <a:ea typeface="Calibri"/>
                <a:cs typeface="Calibri"/>
              </a:rPr>
              <a:t> </a:t>
            </a:r>
          </a:p>
          <a:p>
            <a:pPr rtl="0"/>
            <a:r>
              <a:rPr lang="en-US" sz="1700" b="1" dirty="0">
                <a:solidFill>
                  <a:schemeClr val="bg1"/>
                </a:solidFill>
                <a:latin typeface="Calibri"/>
                <a:ea typeface="Segoe UI"/>
                <a:cs typeface="Segoe UI"/>
                <a:hlinkClick r:id="rId4">
                  <a:extLst>
                    <a:ext uri="{A12FA001-AC4F-418D-AE19-62706E023703}">
                      <ahyp:hlinkClr xmlns:ahyp="http://schemas.microsoft.com/office/drawing/2018/hyperlinkcolor" val="tx"/>
                    </a:ext>
                  </a:extLst>
                </a:hlinkClick>
              </a:rPr>
              <a:t>International Journal of Managing Projects in Business</a:t>
            </a:r>
            <a:r>
              <a:rPr lang="en-US" sz="1700" b="1" dirty="0">
                <a:solidFill>
                  <a:schemeClr val="bg1"/>
                </a:solidFill>
                <a:latin typeface="Calibri"/>
                <a:ea typeface="Calibri"/>
                <a:cs typeface="Calibri"/>
              </a:rPr>
              <a:t> </a:t>
            </a:r>
          </a:p>
          <a:p>
            <a:pPr rtl="0"/>
            <a:r>
              <a:rPr lang="en-US" sz="1700" b="1" dirty="0">
                <a:solidFill>
                  <a:schemeClr val="bg1"/>
                </a:solidFill>
                <a:latin typeface="Calibri"/>
                <a:ea typeface="Segoe UI"/>
                <a:cs typeface="Segoe UI"/>
              </a:rPr>
              <a:t>ISSN: 1753-8378</a:t>
            </a:r>
            <a:r>
              <a:rPr lang="en-US" sz="1700" b="1" dirty="0">
                <a:solidFill>
                  <a:schemeClr val="bg1"/>
                </a:solidFill>
                <a:latin typeface="Calibri"/>
                <a:ea typeface="Calibri"/>
                <a:cs typeface="Calibri"/>
              </a:rPr>
              <a:t> </a:t>
            </a:r>
          </a:p>
          <a:p>
            <a:pPr rtl="0"/>
            <a:r>
              <a:rPr lang="en-US" sz="1700" b="1" dirty="0">
                <a:solidFill>
                  <a:schemeClr val="bg1"/>
                </a:solidFill>
                <a:latin typeface="Calibri"/>
                <a:ea typeface="Segoe UI"/>
                <a:cs typeface="Segoe UI"/>
              </a:rPr>
              <a:t>Article publication date: 7 September 2012</a:t>
            </a:r>
            <a:r>
              <a:rPr lang="en-US" sz="1700" b="1" dirty="0">
                <a:solidFill>
                  <a:schemeClr val="bg1"/>
                </a:solidFill>
                <a:latin typeface="Calibri"/>
                <a:ea typeface="Calibri"/>
                <a:cs typeface="Calibri"/>
              </a:rPr>
              <a:t> </a:t>
            </a:r>
          </a:p>
          <a:p>
            <a:endParaRPr lang="en-US" sz="1700" b="1" dirty="0">
              <a:solidFill>
                <a:schemeClr val="bg1"/>
              </a:solidFill>
              <a:latin typeface="Calibri"/>
              <a:ea typeface="Segoe UI"/>
              <a:cs typeface="Calibri"/>
            </a:endParaRPr>
          </a:p>
          <a:p>
            <a:pPr rtl="0"/>
            <a:r>
              <a:rPr lang="en-US" sz="1700" b="1" dirty="0">
                <a:solidFill>
                  <a:schemeClr val="bg1"/>
                </a:solidFill>
                <a:latin typeface="Calibri"/>
                <a:ea typeface="Segoe UI"/>
                <a:cs typeface="Segoe UI"/>
              </a:rPr>
              <a:t>-</a:t>
            </a:r>
            <a:r>
              <a:rPr lang="en-US" sz="1700" b="1" dirty="0">
                <a:solidFill>
                  <a:schemeClr val="bg1"/>
                </a:solidFill>
                <a:latin typeface="Arial"/>
                <a:ea typeface="Segoe UI"/>
                <a:cs typeface="Segoe UI"/>
              </a:rPr>
              <a:t> </a:t>
            </a:r>
            <a:r>
              <a:rPr lang="en-US" sz="1700" b="1" err="1">
                <a:solidFill>
                  <a:schemeClr val="bg1"/>
                </a:solidFill>
                <a:latin typeface="Arial"/>
                <a:ea typeface="Segoe UI"/>
                <a:cs typeface="Segoe UI"/>
              </a:rPr>
              <a:t>Migle</a:t>
            </a:r>
            <a:r>
              <a:rPr lang="en-US" sz="1700" b="1" dirty="0">
                <a:solidFill>
                  <a:schemeClr val="bg1"/>
                </a:solidFill>
                <a:latin typeface="Arial"/>
                <a:ea typeface="Segoe UI"/>
                <a:cs typeface="Segoe UI"/>
              </a:rPr>
              <a:t> </a:t>
            </a:r>
            <a:r>
              <a:rPr lang="en-US" sz="1700" b="1" err="1">
                <a:solidFill>
                  <a:schemeClr val="bg1"/>
                </a:solidFill>
                <a:latin typeface="Arial"/>
                <a:ea typeface="Segoe UI"/>
                <a:cs typeface="Segoe UI"/>
              </a:rPr>
              <a:t>Matuleviciene</a:t>
            </a:r>
            <a:r>
              <a:rPr lang="en-US" sz="1700" b="1" dirty="0">
                <a:solidFill>
                  <a:schemeClr val="bg1"/>
                </a:solidFill>
                <a:latin typeface="Arial"/>
                <a:ea typeface="Segoe UI"/>
                <a:cs typeface="Segoe UI"/>
              </a:rPr>
              <a:t>, 2015, </a:t>
            </a:r>
            <a:r>
              <a:rPr lang="en-US" sz="1700" b="1" dirty="0">
                <a:solidFill>
                  <a:schemeClr val="bg1"/>
                </a:solidFill>
                <a:latin typeface="Calibri Light"/>
                <a:ea typeface="Segoe UI"/>
                <a:cs typeface="Segoe UI"/>
              </a:rPr>
              <a:t>The Importance of Stakeholders for Corporate Reputation, Kaunas University of Technology, Department of Marketing</a:t>
            </a:r>
            <a:r>
              <a:rPr lang="en-US" sz="1700" b="1" dirty="0">
                <a:solidFill>
                  <a:schemeClr val="bg1"/>
                </a:solidFill>
                <a:latin typeface="Calibri Light"/>
                <a:ea typeface="Calibri Light"/>
                <a:cs typeface="Calibri Light"/>
              </a:rPr>
              <a:t> </a:t>
            </a:r>
          </a:p>
          <a:p>
            <a:endParaRPr lang="en-US" sz="1700" b="1" dirty="0">
              <a:solidFill>
                <a:schemeClr val="bg1"/>
              </a:solidFill>
              <a:latin typeface="Calibri Light"/>
              <a:ea typeface="Segoe UI"/>
              <a:cs typeface="Calibri Light"/>
            </a:endParaRPr>
          </a:p>
          <a:p>
            <a:pPr rtl="0"/>
            <a:r>
              <a:rPr lang="en-US" sz="1700" b="1" dirty="0">
                <a:solidFill>
                  <a:schemeClr val="bg1"/>
                </a:solidFill>
                <a:latin typeface="Calibri"/>
                <a:ea typeface="Segoe UI"/>
                <a:cs typeface="Segoe UI"/>
              </a:rPr>
              <a:t>-Moodle Image, Lecture 4, project Scope Management</a:t>
            </a:r>
            <a:r>
              <a:rPr lang="en-US" sz="1700" b="1" dirty="0">
                <a:solidFill>
                  <a:schemeClr val="bg1"/>
                </a:solidFill>
                <a:latin typeface="Calibri"/>
                <a:ea typeface="Calibri"/>
                <a:cs typeface="Calibri"/>
              </a:rPr>
              <a:t> </a:t>
            </a:r>
          </a:p>
          <a:p>
            <a:pPr rtl="0"/>
            <a:r>
              <a:rPr lang="en-US" sz="1700" b="1" dirty="0">
                <a:solidFill>
                  <a:schemeClr val="bg1"/>
                </a:solidFill>
                <a:latin typeface="Calibri"/>
                <a:ea typeface="Segoe UI"/>
                <a:cs typeface="Segoe UI"/>
              </a:rPr>
              <a:t>-Moodle 2021, Risk Meaning</a:t>
            </a:r>
            <a:r>
              <a:rPr lang="en-US" sz="1700" b="1" dirty="0">
                <a:solidFill>
                  <a:schemeClr val="bg1"/>
                </a:solidFill>
                <a:latin typeface="Calibri"/>
                <a:ea typeface="Calibri"/>
                <a:cs typeface="Calibri"/>
              </a:rPr>
              <a:t> </a:t>
            </a:r>
            <a:endParaRPr lang="en-US" sz="1700" b="1" dirty="0">
              <a:solidFill>
                <a:schemeClr val="bg1"/>
              </a:solidFill>
              <a:cs typeface="Calibri"/>
            </a:endParaRPr>
          </a:p>
        </p:txBody>
      </p:sp>
    </p:spTree>
    <p:extLst>
      <p:ext uri="{BB962C8B-B14F-4D97-AF65-F5344CB8AC3E}">
        <p14:creationId xmlns:p14="http://schemas.microsoft.com/office/powerpoint/2010/main" val="3744216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157F38-B00A-488A-8444-B6F723F0E6AB}"/>
              </a:ext>
            </a:extLst>
          </p:cNvPr>
          <p:cNvSpPr txBox="1"/>
          <p:nvPr/>
        </p:nvSpPr>
        <p:spPr>
          <a:xfrm>
            <a:off x="4566249" y="181156"/>
            <a:ext cx="518735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3200" b="1" dirty="0">
                <a:solidFill>
                  <a:schemeClr val="bg1"/>
                </a:solidFill>
                <a:cs typeface="Calibri"/>
              </a:rPr>
              <a:t>REFERENCE'S.</a:t>
            </a:r>
          </a:p>
        </p:txBody>
      </p:sp>
      <p:sp>
        <p:nvSpPr>
          <p:cNvPr id="4" name="TextBox 3">
            <a:extLst>
              <a:ext uri="{FF2B5EF4-FFF2-40B4-BE49-F238E27FC236}">
                <a16:creationId xmlns:a16="http://schemas.microsoft.com/office/drawing/2014/main" id="{990A616D-2003-4320-9A5C-7AC1F905DA22}"/>
              </a:ext>
            </a:extLst>
          </p:cNvPr>
          <p:cNvSpPr txBox="1"/>
          <p:nvPr/>
        </p:nvSpPr>
        <p:spPr>
          <a:xfrm>
            <a:off x="411191" y="583721"/>
            <a:ext cx="1190157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chemeClr val="bg1"/>
                </a:solidFill>
                <a:ea typeface="+mn-lt"/>
                <a:cs typeface="+mn-lt"/>
              </a:rPr>
              <a:t>- NOVÝ, M., NOVÁKOVÁ, J., WALDHANS, M.: Project management in building industry management. Acta univ. agric. et silvic. Mendel. Brun., 2012, LX, No. 7, pp. 189–198</a:t>
            </a:r>
          </a:p>
          <a:p>
            <a:endParaRPr lang="en-US" b="1" dirty="0">
              <a:solidFill>
                <a:schemeClr val="bg1"/>
              </a:solidFill>
              <a:ea typeface="+mn-lt"/>
              <a:cs typeface="+mn-lt"/>
            </a:endParaRPr>
          </a:p>
          <a:p>
            <a:r>
              <a:rPr lang="en-US" b="1" dirty="0">
                <a:solidFill>
                  <a:schemeClr val="bg1"/>
                </a:solidFill>
                <a:ea typeface="+mn-lt"/>
                <a:cs typeface="+mn-lt"/>
              </a:rPr>
              <a:t>- NOVÝ, M., NOVÁKOVÁ, J., WALDHANS, M.: Project management in building industry management. Acta univ. agric. et silvic. Mendel. Brun., 2012, LX, No. 7, pp. 189–198</a:t>
            </a:r>
          </a:p>
          <a:p>
            <a:endParaRPr lang="en-US" b="1" dirty="0">
              <a:solidFill>
                <a:schemeClr val="bg1"/>
              </a:solidFill>
              <a:ea typeface="+mn-lt"/>
              <a:cs typeface="+mn-lt"/>
            </a:endParaRPr>
          </a:p>
          <a:p>
            <a:r>
              <a:rPr lang="en-US" b="1" dirty="0">
                <a:solidFill>
                  <a:schemeClr val="bg1"/>
                </a:solidFill>
                <a:ea typeface="+mn-lt"/>
                <a:cs typeface="+mn-lt"/>
              </a:rPr>
              <a:t>-Oxford English Dictionary, Stakeholder meaning 2021</a:t>
            </a:r>
          </a:p>
          <a:p>
            <a:endParaRPr lang="en-US" b="1" dirty="0">
              <a:solidFill>
                <a:schemeClr val="bg1"/>
              </a:solidFill>
              <a:ea typeface="+mn-lt"/>
              <a:cs typeface="+mn-lt"/>
            </a:endParaRPr>
          </a:p>
          <a:p>
            <a:r>
              <a:rPr lang="en-US" b="1" dirty="0">
                <a:solidFill>
                  <a:schemeClr val="bg1"/>
                </a:solidFill>
                <a:ea typeface="+mn-lt"/>
                <a:cs typeface="+mn-lt"/>
              </a:rPr>
              <a:t>-</a:t>
            </a:r>
            <a:r>
              <a:rPr lang="en-US" b="1" u="sng" dirty="0">
                <a:solidFill>
                  <a:schemeClr val="bg1"/>
                </a:solidFill>
                <a:ea typeface="+mn-lt"/>
                <a:cs typeface="+mn-lt"/>
                <a:hlinkClick r:id="rId2">
                  <a:extLst>
                    <a:ext uri="{A12FA001-AC4F-418D-AE19-62706E023703}">
                      <ahyp:hlinkClr xmlns:ahyp="http://schemas.microsoft.com/office/drawing/2018/hyperlinkcolor" val="tx"/>
                    </a:ext>
                  </a:extLst>
                </a:hlinkClick>
              </a:rPr>
              <a:t>project cycle - Bing images</a:t>
            </a:r>
            <a:endParaRPr lang="en-US" b="1" dirty="0">
              <a:solidFill>
                <a:schemeClr val="bg1"/>
              </a:solidFill>
              <a:ea typeface="+mn-lt"/>
              <a:cs typeface="+mn-lt"/>
            </a:endParaRPr>
          </a:p>
          <a:p>
            <a:endParaRPr lang="en-US" b="1" u="sng" dirty="0">
              <a:solidFill>
                <a:schemeClr val="bg1"/>
              </a:solidFill>
              <a:ea typeface="+mn-lt"/>
              <a:cs typeface="+mn-lt"/>
            </a:endParaRPr>
          </a:p>
          <a:p>
            <a:r>
              <a:rPr lang="en-US" b="1" dirty="0">
                <a:solidFill>
                  <a:schemeClr val="bg1"/>
                </a:solidFill>
                <a:ea typeface="+mn-lt"/>
                <a:cs typeface="+mn-lt"/>
              </a:rPr>
              <a:t>-PMI, 2004</a:t>
            </a:r>
          </a:p>
          <a:p>
            <a:endParaRPr lang="en-US" b="1" dirty="0">
              <a:solidFill>
                <a:schemeClr val="bg1"/>
              </a:solidFill>
              <a:ea typeface="+mn-lt"/>
              <a:cs typeface="+mn-lt"/>
            </a:endParaRPr>
          </a:p>
          <a:p>
            <a:r>
              <a:rPr lang="en-US" b="1" dirty="0">
                <a:solidFill>
                  <a:schemeClr val="bg1"/>
                </a:solidFill>
                <a:ea typeface="+mn-lt"/>
                <a:cs typeface="+mn-lt"/>
              </a:rPr>
              <a:t>-</a:t>
            </a:r>
            <a:r>
              <a:rPr lang="en-US" b="1" u="sng" dirty="0">
                <a:solidFill>
                  <a:schemeClr val="bg1"/>
                </a:solidFill>
                <a:ea typeface="+mn-lt"/>
                <a:cs typeface="+mn-lt"/>
                <a:hlinkClick r:id="rId3">
                  <a:extLst>
                    <a:ext uri="{A12FA001-AC4F-418D-AE19-62706E023703}">
                      <ahyp:hlinkClr xmlns:ahyp="http://schemas.microsoft.com/office/drawing/2018/hyperlinkcolor" val="tx"/>
                    </a:ext>
                  </a:extLst>
                </a:hlinkClick>
              </a:rPr>
              <a:t>Project cost management: everything you need to know – Clockify Blog,</a:t>
            </a:r>
            <a:r>
              <a:rPr lang="en-US" b="1" dirty="0">
                <a:solidFill>
                  <a:schemeClr val="bg1"/>
                </a:solidFill>
                <a:ea typeface="+mn-lt"/>
                <a:cs typeface="+mn-lt"/>
              </a:rPr>
              <a:t> Marija Kojic, 2019</a:t>
            </a:r>
          </a:p>
          <a:p>
            <a:endParaRPr lang="en-US" b="1" dirty="0">
              <a:solidFill>
                <a:schemeClr val="bg1"/>
              </a:solidFill>
              <a:ea typeface="+mn-lt"/>
              <a:cs typeface="+mn-lt"/>
            </a:endParaRPr>
          </a:p>
          <a:p>
            <a:r>
              <a:rPr lang="en-US" b="1" dirty="0">
                <a:solidFill>
                  <a:schemeClr val="bg1"/>
                </a:solidFill>
                <a:ea typeface="+mn-lt"/>
                <a:cs typeface="+mn-lt"/>
              </a:rPr>
              <a:t>-</a:t>
            </a:r>
            <a:r>
              <a:rPr lang="en-US" b="1" u="sng" dirty="0">
                <a:solidFill>
                  <a:schemeClr val="bg1"/>
                </a:solidFill>
                <a:ea typeface="+mn-lt"/>
                <a:cs typeface="+mn-lt"/>
                <a:hlinkClick r:id="rId4">
                  <a:extLst>
                    <a:ext uri="{A12FA001-AC4F-418D-AE19-62706E023703}">
                      <ahyp:hlinkClr xmlns:ahyp="http://schemas.microsoft.com/office/drawing/2018/hyperlinkcolor" val="tx"/>
                    </a:ext>
                  </a:extLst>
                </a:hlinkClick>
              </a:rPr>
              <a:t>restaurant gantt chart - Bing images</a:t>
            </a:r>
            <a:endParaRPr lang="en-US" b="1" dirty="0">
              <a:solidFill>
                <a:schemeClr val="bg1"/>
              </a:solidFill>
              <a:ea typeface="+mn-lt"/>
              <a:cs typeface="+mn-lt"/>
            </a:endParaRPr>
          </a:p>
          <a:p>
            <a:endParaRPr lang="en-US" b="1" u="sng" dirty="0">
              <a:solidFill>
                <a:schemeClr val="bg1"/>
              </a:solidFill>
              <a:ea typeface="+mn-lt"/>
              <a:cs typeface="+mn-lt"/>
            </a:endParaRPr>
          </a:p>
          <a:p>
            <a:r>
              <a:rPr lang="en-US" b="1" dirty="0">
                <a:solidFill>
                  <a:schemeClr val="bg1"/>
                </a:solidFill>
                <a:ea typeface="+mn-lt"/>
                <a:cs typeface="+mn-lt"/>
              </a:rPr>
              <a:t>-</a:t>
            </a:r>
            <a:r>
              <a:rPr lang="en-US" b="1" u="sng" dirty="0">
                <a:solidFill>
                  <a:schemeClr val="bg1"/>
                </a:solidFill>
                <a:ea typeface="+mn-lt"/>
                <a:cs typeface="+mn-lt"/>
                <a:hlinkClick r:id="rId5">
                  <a:extLst>
                    <a:ext uri="{A12FA001-AC4F-418D-AE19-62706E023703}">
                      <ahyp:hlinkClr xmlns:ahyp="http://schemas.microsoft.com/office/drawing/2018/hyperlinkcolor" val="tx"/>
                    </a:ext>
                  </a:extLst>
                </a:hlinkClick>
              </a:rPr>
              <a:t>Risk Assessment and Management: A Complete Guide | British Safety Council (britsafe.org)</a:t>
            </a:r>
            <a:endParaRPr lang="en-US" b="1" dirty="0">
              <a:solidFill>
                <a:schemeClr val="bg1"/>
              </a:solidFill>
              <a:ea typeface="+mn-lt"/>
              <a:cs typeface="+mn-lt"/>
            </a:endParaRPr>
          </a:p>
          <a:p>
            <a:endParaRPr lang="en-US" b="1" u="sng" dirty="0">
              <a:solidFill>
                <a:schemeClr val="bg1"/>
              </a:solidFill>
              <a:ea typeface="+mn-lt"/>
              <a:cs typeface="+mn-lt"/>
            </a:endParaRPr>
          </a:p>
          <a:p>
            <a:r>
              <a:rPr lang="en-US" b="1" dirty="0">
                <a:solidFill>
                  <a:schemeClr val="bg1"/>
                </a:solidFill>
                <a:ea typeface="+mn-lt"/>
                <a:cs typeface="+mn-lt"/>
              </a:rPr>
              <a:t>-UWTSD.AC.UK, MOODLE, LECTURE 4, WORK BREAKDOWN STRUCTURE MEANING MOODLE 2021)</a:t>
            </a:r>
          </a:p>
          <a:p>
            <a:endParaRPr lang="en-US" b="1" dirty="0">
              <a:solidFill>
                <a:schemeClr val="bg1"/>
              </a:solidFill>
              <a:ea typeface="+mn-lt"/>
              <a:cs typeface="+mn-lt"/>
            </a:endParaRPr>
          </a:p>
          <a:p>
            <a:r>
              <a:rPr lang="en-US" b="1" dirty="0">
                <a:solidFill>
                  <a:schemeClr val="bg1"/>
                </a:solidFill>
                <a:ea typeface="+mn-lt"/>
                <a:cs typeface="+mn-lt"/>
              </a:rPr>
              <a:t>- Vasile </a:t>
            </a:r>
            <a:r>
              <a:rPr lang="en-US" b="1" dirty="0" err="1">
                <a:solidFill>
                  <a:schemeClr val="bg1"/>
                </a:solidFill>
                <a:ea typeface="+mn-lt"/>
                <a:cs typeface="+mn-lt"/>
              </a:rPr>
              <a:t>Zecheru</a:t>
            </a:r>
            <a:r>
              <a:rPr lang="en-US" b="1" dirty="0">
                <a:solidFill>
                  <a:schemeClr val="bg1"/>
                </a:solidFill>
                <a:ea typeface="+mn-lt"/>
                <a:cs typeface="+mn-lt"/>
              </a:rPr>
              <a:t>, Bianca Georgiana Olaru,2012, Work Breakdown Structure (WBS) in Project Management</a:t>
            </a:r>
            <a:br>
              <a:rPr lang="en-US" b="1" dirty="0">
                <a:ea typeface="+mn-lt"/>
                <a:cs typeface="+mn-lt"/>
              </a:rPr>
            </a:br>
            <a:r>
              <a:rPr lang="en-US" b="1" dirty="0">
                <a:solidFill>
                  <a:schemeClr val="bg1"/>
                </a:solidFill>
                <a:ea typeface="+mn-lt"/>
                <a:cs typeface="+mn-lt"/>
              </a:rPr>
              <a:t>Work Breakdown Structure (WBS) in Project Management</a:t>
            </a:r>
          </a:p>
          <a:p>
            <a:r>
              <a:rPr lang="en-US" b="1" dirty="0">
                <a:solidFill>
                  <a:schemeClr val="bg1"/>
                </a:solidFill>
                <a:ea typeface="+mn-lt"/>
                <a:cs typeface="+mn-lt"/>
              </a:rPr>
              <a:t>-</a:t>
            </a:r>
            <a:r>
              <a:rPr lang="en-US" b="1" u="sng" dirty="0">
                <a:solidFill>
                  <a:schemeClr val="bg1"/>
                </a:solidFill>
                <a:ea typeface="+mn-lt"/>
                <a:cs typeface="+mn-lt"/>
                <a:hlinkClick r:id="rId6">
                  <a:extLst>
                    <a:ext uri="{A12FA001-AC4F-418D-AE19-62706E023703}">
                      <ahyp:hlinkClr xmlns:ahyp="http://schemas.microsoft.com/office/drawing/2018/hyperlinkcolor" val="tx"/>
                    </a:ext>
                  </a:extLst>
                </a:hlinkClick>
              </a:rPr>
              <a:t>wbs meaning in project management - Bing images</a:t>
            </a:r>
            <a:endParaRPr lang="en-US" b="1" dirty="0">
              <a:solidFill>
                <a:schemeClr val="bg1"/>
              </a:solidFill>
              <a:ea typeface="+mn-lt"/>
              <a:cs typeface="+mn-lt"/>
            </a:endParaRPr>
          </a:p>
          <a:p>
            <a:pPr algn="l"/>
            <a:endParaRPr lang="en-US" dirty="0">
              <a:cs typeface="Calibri"/>
            </a:endParaRPr>
          </a:p>
        </p:txBody>
      </p:sp>
    </p:spTree>
    <p:extLst>
      <p:ext uri="{BB962C8B-B14F-4D97-AF65-F5344CB8AC3E}">
        <p14:creationId xmlns:p14="http://schemas.microsoft.com/office/powerpoint/2010/main" val="37648045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Project Management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530</cp:revision>
  <dcterms:created xsi:type="dcterms:W3CDTF">2021-12-08T14:37:07Z</dcterms:created>
  <dcterms:modified xsi:type="dcterms:W3CDTF">2021-12-10T19:43:56Z</dcterms:modified>
</cp:coreProperties>
</file>