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9"/>
  </p:notesMasterIdLst>
  <p:handoutMasterIdLst>
    <p:handoutMasterId r:id="rId40"/>
  </p:handoutMasterIdLst>
  <p:sldIdLst>
    <p:sldId id="301" r:id="rId2"/>
    <p:sldId id="321" r:id="rId3"/>
    <p:sldId id="284" r:id="rId4"/>
    <p:sldId id="263" r:id="rId5"/>
    <p:sldId id="264" r:id="rId6"/>
    <p:sldId id="285" r:id="rId7"/>
    <p:sldId id="265" r:id="rId8"/>
    <p:sldId id="266" r:id="rId9"/>
    <p:sldId id="267" r:id="rId10"/>
    <p:sldId id="317" r:id="rId11"/>
    <p:sldId id="316" r:id="rId12"/>
    <p:sldId id="305" r:id="rId13"/>
    <p:sldId id="308" r:id="rId14"/>
    <p:sldId id="298" r:id="rId15"/>
    <p:sldId id="299" r:id="rId16"/>
    <p:sldId id="286" r:id="rId17"/>
    <p:sldId id="292" r:id="rId18"/>
    <p:sldId id="268" r:id="rId19"/>
    <p:sldId id="329" r:id="rId20"/>
    <p:sldId id="330" r:id="rId21"/>
    <p:sldId id="328" r:id="rId22"/>
    <p:sldId id="288" r:id="rId23"/>
    <p:sldId id="289" r:id="rId24"/>
    <p:sldId id="291" r:id="rId25"/>
    <p:sldId id="290" r:id="rId26"/>
    <p:sldId id="296" r:id="rId27"/>
    <p:sldId id="287" r:id="rId28"/>
    <p:sldId id="322" r:id="rId29"/>
    <p:sldId id="273" r:id="rId30"/>
    <p:sldId id="331" r:id="rId31"/>
    <p:sldId id="311" r:id="rId32"/>
    <p:sldId id="325" r:id="rId33"/>
    <p:sldId id="320" r:id="rId34"/>
    <p:sldId id="312" r:id="rId35"/>
    <p:sldId id="327" r:id="rId36"/>
    <p:sldId id="318" r:id="rId37"/>
    <p:sldId id="319" r:id="rId3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sija, Apoorva" initials="HA" lastIdx="2" clrIdx="0">
    <p:extLst>
      <p:ext uri="{19B8F6BF-5375-455C-9EA6-DF929625EA0E}">
        <p15:presenceInfo xmlns:p15="http://schemas.microsoft.com/office/powerpoint/2012/main" userId="S::apoorva.hasija@mheducation.com::6328e705-f1f9-46b0-b813-b803860b727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20016" autoAdjust="0"/>
    <p:restoredTop sz="94660"/>
  </p:normalViewPr>
  <p:slideViewPr>
    <p:cSldViewPr snapToGrid="0">
      <p:cViewPr varScale="1">
        <p:scale>
          <a:sx n="73" d="100"/>
          <a:sy n="73" d="100"/>
        </p:scale>
        <p:origin x="11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AB38DA-4DF2-41BF-8374-5859D8425BE8}" type="doc">
      <dgm:prSet loTypeId="urn:microsoft.com/office/officeart/2005/8/layout/cycle6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IE"/>
        </a:p>
      </dgm:t>
    </dgm:pt>
    <dgm:pt modelId="{292FB859-10E8-4531-B1D4-79E45E6BAA01}">
      <dgm:prSet phldrT="[Text]"/>
      <dgm:spPr/>
      <dgm:t>
        <a:bodyPr/>
        <a:lstStyle/>
        <a:p>
          <a:r>
            <a:rPr lang="en-IE" dirty="0"/>
            <a:t>Sensory</a:t>
          </a:r>
        </a:p>
      </dgm:t>
    </dgm:pt>
    <dgm:pt modelId="{DA47CE9E-BA8D-466E-A84D-19F90E1E0CB1}" type="parTrans" cxnId="{C1DD8D2E-44D4-4735-BDDC-D6EDA749BB0C}">
      <dgm:prSet/>
      <dgm:spPr/>
      <dgm:t>
        <a:bodyPr/>
        <a:lstStyle/>
        <a:p>
          <a:endParaRPr lang="en-IE"/>
        </a:p>
      </dgm:t>
    </dgm:pt>
    <dgm:pt modelId="{A36F4D3E-371A-44E2-9D60-35E22464DACF}" type="sibTrans" cxnId="{C1DD8D2E-44D4-4735-BDDC-D6EDA749BB0C}">
      <dgm:prSet/>
      <dgm:spPr/>
      <dgm:t>
        <a:bodyPr/>
        <a:lstStyle/>
        <a:p>
          <a:endParaRPr lang="en-IE"/>
        </a:p>
      </dgm:t>
    </dgm:pt>
    <dgm:pt modelId="{D7AD3AA6-2605-4B79-A762-461D1604F81D}">
      <dgm:prSet phldrT="[Text]"/>
      <dgm:spPr/>
      <dgm:t>
        <a:bodyPr/>
        <a:lstStyle/>
        <a:p>
          <a:r>
            <a:rPr lang="en-IE" dirty="0"/>
            <a:t>Affective</a:t>
          </a:r>
        </a:p>
      </dgm:t>
    </dgm:pt>
    <dgm:pt modelId="{61F0FA9B-791F-40DF-A0A6-56BC94428804}" type="parTrans" cxnId="{E26991C0-4347-4B57-A70D-843A4216BF37}">
      <dgm:prSet/>
      <dgm:spPr/>
      <dgm:t>
        <a:bodyPr/>
        <a:lstStyle/>
        <a:p>
          <a:endParaRPr lang="en-IE"/>
        </a:p>
      </dgm:t>
    </dgm:pt>
    <dgm:pt modelId="{5445519F-1BAF-4513-BE14-1F8A39B232B3}" type="sibTrans" cxnId="{E26991C0-4347-4B57-A70D-843A4216BF37}">
      <dgm:prSet/>
      <dgm:spPr/>
      <dgm:t>
        <a:bodyPr/>
        <a:lstStyle/>
        <a:p>
          <a:endParaRPr lang="en-IE"/>
        </a:p>
      </dgm:t>
    </dgm:pt>
    <dgm:pt modelId="{234948BC-9FCF-424E-8D6A-DE26DB98BF47}">
      <dgm:prSet phldrT="[Text]"/>
      <dgm:spPr/>
      <dgm:t>
        <a:bodyPr/>
        <a:lstStyle/>
        <a:p>
          <a:r>
            <a:rPr lang="en-IE" dirty="0"/>
            <a:t>Creative cognitive</a:t>
          </a:r>
        </a:p>
      </dgm:t>
    </dgm:pt>
    <dgm:pt modelId="{13C0B0BF-85B3-4E2B-A86C-B6570151C9BA}" type="parTrans" cxnId="{A7F6899C-B791-4D79-B327-4712FA65D159}">
      <dgm:prSet/>
      <dgm:spPr/>
      <dgm:t>
        <a:bodyPr/>
        <a:lstStyle/>
        <a:p>
          <a:endParaRPr lang="en-IE"/>
        </a:p>
      </dgm:t>
    </dgm:pt>
    <dgm:pt modelId="{237A22C1-0726-4F4E-9774-C1593F59D756}" type="sibTrans" cxnId="{A7F6899C-B791-4D79-B327-4712FA65D159}">
      <dgm:prSet/>
      <dgm:spPr/>
      <dgm:t>
        <a:bodyPr/>
        <a:lstStyle/>
        <a:p>
          <a:endParaRPr lang="en-IE"/>
        </a:p>
      </dgm:t>
    </dgm:pt>
    <dgm:pt modelId="{41097F3F-1A15-4391-802F-80B32BE490BD}">
      <dgm:prSet phldrT="[Text]"/>
      <dgm:spPr/>
      <dgm:t>
        <a:bodyPr/>
        <a:lstStyle/>
        <a:p>
          <a:r>
            <a:rPr lang="en-IE" dirty="0"/>
            <a:t>Physical, behaviours, lifestyle</a:t>
          </a:r>
        </a:p>
      </dgm:t>
    </dgm:pt>
    <dgm:pt modelId="{EBD80BAB-4C12-4496-8F76-9B07721E795C}" type="parTrans" cxnId="{E365CCB3-9002-42FB-B05F-1E3A6C6980B9}">
      <dgm:prSet/>
      <dgm:spPr/>
      <dgm:t>
        <a:bodyPr/>
        <a:lstStyle/>
        <a:p>
          <a:endParaRPr lang="en-IE"/>
        </a:p>
      </dgm:t>
    </dgm:pt>
    <dgm:pt modelId="{F6CC8BE0-C38D-42A3-A9F2-83FB6ABE0998}" type="sibTrans" cxnId="{E365CCB3-9002-42FB-B05F-1E3A6C6980B9}">
      <dgm:prSet/>
      <dgm:spPr/>
      <dgm:t>
        <a:bodyPr/>
        <a:lstStyle/>
        <a:p>
          <a:endParaRPr lang="en-IE"/>
        </a:p>
      </dgm:t>
    </dgm:pt>
    <dgm:pt modelId="{466B3550-C765-4AE6-BBE8-14F275CE79B1}">
      <dgm:prSet phldrT="[Text]"/>
      <dgm:spPr/>
      <dgm:t>
        <a:bodyPr/>
        <a:lstStyle/>
        <a:p>
          <a:r>
            <a:rPr lang="en-IE" dirty="0"/>
            <a:t>Social identity</a:t>
          </a:r>
        </a:p>
      </dgm:t>
    </dgm:pt>
    <dgm:pt modelId="{986FD632-6ABA-4B1F-8E3C-339377A4FD03}" type="parTrans" cxnId="{AAB65F64-4604-4D7B-A237-0E5434FD4701}">
      <dgm:prSet/>
      <dgm:spPr/>
      <dgm:t>
        <a:bodyPr/>
        <a:lstStyle/>
        <a:p>
          <a:endParaRPr lang="en-IE"/>
        </a:p>
      </dgm:t>
    </dgm:pt>
    <dgm:pt modelId="{E51342FF-F941-41BE-A479-1350F93E5D28}" type="sibTrans" cxnId="{AAB65F64-4604-4D7B-A237-0E5434FD4701}">
      <dgm:prSet/>
      <dgm:spPr/>
      <dgm:t>
        <a:bodyPr/>
        <a:lstStyle/>
        <a:p>
          <a:endParaRPr lang="en-IE"/>
        </a:p>
      </dgm:t>
    </dgm:pt>
    <dgm:pt modelId="{D4E0B419-2DD6-4548-9E5B-13AA1DDD8083}" type="pres">
      <dgm:prSet presAssocID="{20AB38DA-4DF2-41BF-8374-5859D8425BE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D7B2D4D-7453-4C6F-8B41-E0EE6AAD76EF}" type="pres">
      <dgm:prSet presAssocID="{292FB859-10E8-4531-B1D4-79E45E6BAA0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F96304E-6B60-42CB-8BCE-2A6B2A2A75B1}" type="pres">
      <dgm:prSet presAssocID="{292FB859-10E8-4531-B1D4-79E45E6BAA01}" presName="spNode" presStyleCnt="0"/>
      <dgm:spPr/>
    </dgm:pt>
    <dgm:pt modelId="{EE53102A-4BE2-4B8C-8F34-656AB69A6334}" type="pres">
      <dgm:prSet presAssocID="{A36F4D3E-371A-44E2-9D60-35E22464DACF}" presName="sibTrans" presStyleLbl="sibTrans1D1" presStyleIdx="0" presStyleCnt="5"/>
      <dgm:spPr/>
      <dgm:t>
        <a:bodyPr/>
        <a:lstStyle/>
        <a:p>
          <a:endParaRPr lang="en-GB"/>
        </a:p>
      </dgm:t>
    </dgm:pt>
    <dgm:pt modelId="{9A109621-89F1-49CA-A0D0-184AD33EDD58}" type="pres">
      <dgm:prSet presAssocID="{D7AD3AA6-2605-4B79-A762-461D1604F81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9A91E74-2C1C-43A1-A946-D2FA11F8A08C}" type="pres">
      <dgm:prSet presAssocID="{D7AD3AA6-2605-4B79-A762-461D1604F81D}" presName="spNode" presStyleCnt="0"/>
      <dgm:spPr/>
    </dgm:pt>
    <dgm:pt modelId="{2133ECD7-8908-4C99-A762-B0AE885CBEF9}" type="pres">
      <dgm:prSet presAssocID="{5445519F-1BAF-4513-BE14-1F8A39B232B3}" presName="sibTrans" presStyleLbl="sibTrans1D1" presStyleIdx="1" presStyleCnt="5"/>
      <dgm:spPr/>
      <dgm:t>
        <a:bodyPr/>
        <a:lstStyle/>
        <a:p>
          <a:endParaRPr lang="en-GB"/>
        </a:p>
      </dgm:t>
    </dgm:pt>
    <dgm:pt modelId="{B35A926E-1B53-4AF4-8F2A-FF1087962C74}" type="pres">
      <dgm:prSet presAssocID="{234948BC-9FCF-424E-8D6A-DE26DB98BF47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79B320C-1CDE-476E-A5CF-378F77CE222D}" type="pres">
      <dgm:prSet presAssocID="{234948BC-9FCF-424E-8D6A-DE26DB98BF47}" presName="spNode" presStyleCnt="0"/>
      <dgm:spPr/>
    </dgm:pt>
    <dgm:pt modelId="{0F8BCF3C-4BD0-4382-83B9-5937EA3E1D86}" type="pres">
      <dgm:prSet presAssocID="{237A22C1-0726-4F4E-9774-C1593F59D756}" presName="sibTrans" presStyleLbl="sibTrans1D1" presStyleIdx="2" presStyleCnt="5"/>
      <dgm:spPr/>
      <dgm:t>
        <a:bodyPr/>
        <a:lstStyle/>
        <a:p>
          <a:endParaRPr lang="en-GB"/>
        </a:p>
      </dgm:t>
    </dgm:pt>
    <dgm:pt modelId="{3265D79E-FFBA-44DF-B1D0-DD89755FB340}" type="pres">
      <dgm:prSet presAssocID="{41097F3F-1A15-4391-802F-80B32BE490B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9C204F8-F473-447B-BF41-7D7E3DC9EE8E}" type="pres">
      <dgm:prSet presAssocID="{41097F3F-1A15-4391-802F-80B32BE490BD}" presName="spNode" presStyleCnt="0"/>
      <dgm:spPr/>
    </dgm:pt>
    <dgm:pt modelId="{92231243-331A-4097-8153-9182FF6D67F1}" type="pres">
      <dgm:prSet presAssocID="{F6CC8BE0-C38D-42A3-A9F2-83FB6ABE0998}" presName="sibTrans" presStyleLbl="sibTrans1D1" presStyleIdx="3" presStyleCnt="5"/>
      <dgm:spPr/>
      <dgm:t>
        <a:bodyPr/>
        <a:lstStyle/>
        <a:p>
          <a:endParaRPr lang="en-GB"/>
        </a:p>
      </dgm:t>
    </dgm:pt>
    <dgm:pt modelId="{00873A3E-5A3D-428F-AF9A-5B05F4E5FF02}" type="pres">
      <dgm:prSet presAssocID="{466B3550-C765-4AE6-BBE8-14F275CE79B1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833B7A7-E44F-4820-8DDA-6E75F77982A7}" type="pres">
      <dgm:prSet presAssocID="{466B3550-C765-4AE6-BBE8-14F275CE79B1}" presName="spNode" presStyleCnt="0"/>
      <dgm:spPr/>
    </dgm:pt>
    <dgm:pt modelId="{E9840F3F-DD88-4B06-A033-0F45C90287D4}" type="pres">
      <dgm:prSet presAssocID="{E51342FF-F941-41BE-A479-1350F93E5D28}" presName="sibTrans" presStyleLbl="sibTrans1D1" presStyleIdx="4" presStyleCnt="5"/>
      <dgm:spPr/>
      <dgm:t>
        <a:bodyPr/>
        <a:lstStyle/>
        <a:p>
          <a:endParaRPr lang="en-GB"/>
        </a:p>
      </dgm:t>
    </dgm:pt>
  </dgm:ptLst>
  <dgm:cxnLst>
    <dgm:cxn modelId="{A7F6899C-B791-4D79-B327-4712FA65D159}" srcId="{20AB38DA-4DF2-41BF-8374-5859D8425BE8}" destId="{234948BC-9FCF-424E-8D6A-DE26DB98BF47}" srcOrd="2" destOrd="0" parTransId="{13C0B0BF-85B3-4E2B-A86C-B6570151C9BA}" sibTransId="{237A22C1-0726-4F4E-9774-C1593F59D756}"/>
    <dgm:cxn modelId="{A8C5AF5C-5E8F-4ACF-9AEC-D02AC2C6834C}" type="presOf" srcId="{466B3550-C765-4AE6-BBE8-14F275CE79B1}" destId="{00873A3E-5A3D-428F-AF9A-5B05F4E5FF02}" srcOrd="0" destOrd="0" presId="urn:microsoft.com/office/officeart/2005/8/layout/cycle6"/>
    <dgm:cxn modelId="{C1DD8D2E-44D4-4735-BDDC-D6EDA749BB0C}" srcId="{20AB38DA-4DF2-41BF-8374-5859D8425BE8}" destId="{292FB859-10E8-4531-B1D4-79E45E6BAA01}" srcOrd="0" destOrd="0" parTransId="{DA47CE9E-BA8D-466E-A84D-19F90E1E0CB1}" sibTransId="{A36F4D3E-371A-44E2-9D60-35E22464DACF}"/>
    <dgm:cxn modelId="{AAB65F64-4604-4D7B-A237-0E5434FD4701}" srcId="{20AB38DA-4DF2-41BF-8374-5859D8425BE8}" destId="{466B3550-C765-4AE6-BBE8-14F275CE79B1}" srcOrd="4" destOrd="0" parTransId="{986FD632-6ABA-4B1F-8E3C-339377A4FD03}" sibTransId="{E51342FF-F941-41BE-A479-1350F93E5D28}"/>
    <dgm:cxn modelId="{CF79BE90-E4C9-4A61-AB4E-896944E6B951}" type="presOf" srcId="{41097F3F-1A15-4391-802F-80B32BE490BD}" destId="{3265D79E-FFBA-44DF-B1D0-DD89755FB340}" srcOrd="0" destOrd="0" presId="urn:microsoft.com/office/officeart/2005/8/layout/cycle6"/>
    <dgm:cxn modelId="{B8CB2943-114D-4134-8D9E-1B8933E77C25}" type="presOf" srcId="{237A22C1-0726-4F4E-9774-C1593F59D756}" destId="{0F8BCF3C-4BD0-4382-83B9-5937EA3E1D86}" srcOrd="0" destOrd="0" presId="urn:microsoft.com/office/officeart/2005/8/layout/cycle6"/>
    <dgm:cxn modelId="{E26991C0-4347-4B57-A70D-843A4216BF37}" srcId="{20AB38DA-4DF2-41BF-8374-5859D8425BE8}" destId="{D7AD3AA6-2605-4B79-A762-461D1604F81D}" srcOrd="1" destOrd="0" parTransId="{61F0FA9B-791F-40DF-A0A6-56BC94428804}" sibTransId="{5445519F-1BAF-4513-BE14-1F8A39B232B3}"/>
    <dgm:cxn modelId="{C8BD835D-5790-40B6-814C-6DB5223B0DF8}" type="presOf" srcId="{20AB38DA-4DF2-41BF-8374-5859D8425BE8}" destId="{D4E0B419-2DD6-4548-9E5B-13AA1DDD8083}" srcOrd="0" destOrd="0" presId="urn:microsoft.com/office/officeart/2005/8/layout/cycle6"/>
    <dgm:cxn modelId="{ED056936-78B8-4195-9EC6-C820DA4042DC}" type="presOf" srcId="{F6CC8BE0-C38D-42A3-A9F2-83FB6ABE0998}" destId="{92231243-331A-4097-8153-9182FF6D67F1}" srcOrd="0" destOrd="0" presId="urn:microsoft.com/office/officeart/2005/8/layout/cycle6"/>
    <dgm:cxn modelId="{E657382D-0701-43D4-9D85-EEE7946E45C8}" type="presOf" srcId="{292FB859-10E8-4531-B1D4-79E45E6BAA01}" destId="{CD7B2D4D-7453-4C6F-8B41-E0EE6AAD76EF}" srcOrd="0" destOrd="0" presId="urn:microsoft.com/office/officeart/2005/8/layout/cycle6"/>
    <dgm:cxn modelId="{A1445C4A-F2C2-4C34-9723-4C2DDA478F47}" type="presOf" srcId="{E51342FF-F941-41BE-A479-1350F93E5D28}" destId="{E9840F3F-DD88-4B06-A033-0F45C90287D4}" srcOrd="0" destOrd="0" presId="urn:microsoft.com/office/officeart/2005/8/layout/cycle6"/>
    <dgm:cxn modelId="{E365CCB3-9002-42FB-B05F-1E3A6C6980B9}" srcId="{20AB38DA-4DF2-41BF-8374-5859D8425BE8}" destId="{41097F3F-1A15-4391-802F-80B32BE490BD}" srcOrd="3" destOrd="0" parTransId="{EBD80BAB-4C12-4496-8F76-9B07721E795C}" sibTransId="{F6CC8BE0-C38D-42A3-A9F2-83FB6ABE0998}"/>
    <dgm:cxn modelId="{3B825A00-2268-45ED-AA0B-0B6E4C5765CD}" type="presOf" srcId="{5445519F-1BAF-4513-BE14-1F8A39B232B3}" destId="{2133ECD7-8908-4C99-A762-B0AE885CBEF9}" srcOrd="0" destOrd="0" presId="urn:microsoft.com/office/officeart/2005/8/layout/cycle6"/>
    <dgm:cxn modelId="{4295505A-B068-4899-B273-C5F2BDC9E29A}" type="presOf" srcId="{234948BC-9FCF-424E-8D6A-DE26DB98BF47}" destId="{B35A926E-1B53-4AF4-8F2A-FF1087962C74}" srcOrd="0" destOrd="0" presId="urn:microsoft.com/office/officeart/2005/8/layout/cycle6"/>
    <dgm:cxn modelId="{915F7B4F-3B7A-423F-A6D5-64E04C64C323}" type="presOf" srcId="{D7AD3AA6-2605-4B79-A762-461D1604F81D}" destId="{9A109621-89F1-49CA-A0D0-184AD33EDD58}" srcOrd="0" destOrd="0" presId="urn:microsoft.com/office/officeart/2005/8/layout/cycle6"/>
    <dgm:cxn modelId="{0A8D8D0C-8C85-4760-B9BA-E341033651A2}" type="presOf" srcId="{A36F4D3E-371A-44E2-9D60-35E22464DACF}" destId="{EE53102A-4BE2-4B8C-8F34-656AB69A6334}" srcOrd="0" destOrd="0" presId="urn:microsoft.com/office/officeart/2005/8/layout/cycle6"/>
    <dgm:cxn modelId="{F130F78F-5E9B-45D3-8267-DD17B32D7DBF}" type="presParOf" srcId="{D4E0B419-2DD6-4548-9E5B-13AA1DDD8083}" destId="{CD7B2D4D-7453-4C6F-8B41-E0EE6AAD76EF}" srcOrd="0" destOrd="0" presId="urn:microsoft.com/office/officeart/2005/8/layout/cycle6"/>
    <dgm:cxn modelId="{6919AA6A-8A5D-4D35-BA11-8BEFB34B1D33}" type="presParOf" srcId="{D4E0B419-2DD6-4548-9E5B-13AA1DDD8083}" destId="{1F96304E-6B60-42CB-8BCE-2A6B2A2A75B1}" srcOrd="1" destOrd="0" presId="urn:microsoft.com/office/officeart/2005/8/layout/cycle6"/>
    <dgm:cxn modelId="{76FF69F1-F8FD-4009-ADB9-C1AA7A9CCFE0}" type="presParOf" srcId="{D4E0B419-2DD6-4548-9E5B-13AA1DDD8083}" destId="{EE53102A-4BE2-4B8C-8F34-656AB69A6334}" srcOrd="2" destOrd="0" presId="urn:microsoft.com/office/officeart/2005/8/layout/cycle6"/>
    <dgm:cxn modelId="{AEDA19FC-8235-406D-B654-022B9CED6464}" type="presParOf" srcId="{D4E0B419-2DD6-4548-9E5B-13AA1DDD8083}" destId="{9A109621-89F1-49CA-A0D0-184AD33EDD58}" srcOrd="3" destOrd="0" presId="urn:microsoft.com/office/officeart/2005/8/layout/cycle6"/>
    <dgm:cxn modelId="{DF92CEA2-FCBB-4793-AB92-00971736BF2F}" type="presParOf" srcId="{D4E0B419-2DD6-4548-9E5B-13AA1DDD8083}" destId="{19A91E74-2C1C-43A1-A946-D2FA11F8A08C}" srcOrd="4" destOrd="0" presId="urn:microsoft.com/office/officeart/2005/8/layout/cycle6"/>
    <dgm:cxn modelId="{B4BFFDA4-56F9-4A4F-9214-D82AC2E61E8A}" type="presParOf" srcId="{D4E0B419-2DD6-4548-9E5B-13AA1DDD8083}" destId="{2133ECD7-8908-4C99-A762-B0AE885CBEF9}" srcOrd="5" destOrd="0" presId="urn:microsoft.com/office/officeart/2005/8/layout/cycle6"/>
    <dgm:cxn modelId="{687E0410-71F1-4244-B44A-B64B80EEFBEE}" type="presParOf" srcId="{D4E0B419-2DD6-4548-9E5B-13AA1DDD8083}" destId="{B35A926E-1B53-4AF4-8F2A-FF1087962C74}" srcOrd="6" destOrd="0" presId="urn:microsoft.com/office/officeart/2005/8/layout/cycle6"/>
    <dgm:cxn modelId="{25FDD33B-EAD5-4679-9F60-EA4177CF8068}" type="presParOf" srcId="{D4E0B419-2DD6-4548-9E5B-13AA1DDD8083}" destId="{A79B320C-1CDE-476E-A5CF-378F77CE222D}" srcOrd="7" destOrd="0" presId="urn:microsoft.com/office/officeart/2005/8/layout/cycle6"/>
    <dgm:cxn modelId="{A7BEF453-6C9A-43FD-B0F9-85A49D622595}" type="presParOf" srcId="{D4E0B419-2DD6-4548-9E5B-13AA1DDD8083}" destId="{0F8BCF3C-4BD0-4382-83B9-5937EA3E1D86}" srcOrd="8" destOrd="0" presId="urn:microsoft.com/office/officeart/2005/8/layout/cycle6"/>
    <dgm:cxn modelId="{819BEC2B-1BA1-4DAF-9023-082E528A8189}" type="presParOf" srcId="{D4E0B419-2DD6-4548-9E5B-13AA1DDD8083}" destId="{3265D79E-FFBA-44DF-B1D0-DD89755FB340}" srcOrd="9" destOrd="0" presId="urn:microsoft.com/office/officeart/2005/8/layout/cycle6"/>
    <dgm:cxn modelId="{015AC299-4470-45AB-9879-5C2238B34095}" type="presParOf" srcId="{D4E0B419-2DD6-4548-9E5B-13AA1DDD8083}" destId="{69C204F8-F473-447B-BF41-7D7E3DC9EE8E}" srcOrd="10" destOrd="0" presId="urn:microsoft.com/office/officeart/2005/8/layout/cycle6"/>
    <dgm:cxn modelId="{42BE8D6B-28B0-4427-964B-858CAEDA0001}" type="presParOf" srcId="{D4E0B419-2DD6-4548-9E5B-13AA1DDD8083}" destId="{92231243-331A-4097-8153-9182FF6D67F1}" srcOrd="11" destOrd="0" presId="urn:microsoft.com/office/officeart/2005/8/layout/cycle6"/>
    <dgm:cxn modelId="{F304CCE7-685C-4BDE-9897-E90779CD3B69}" type="presParOf" srcId="{D4E0B419-2DD6-4548-9E5B-13AA1DDD8083}" destId="{00873A3E-5A3D-428F-AF9A-5B05F4E5FF02}" srcOrd="12" destOrd="0" presId="urn:microsoft.com/office/officeart/2005/8/layout/cycle6"/>
    <dgm:cxn modelId="{380E3AB3-6397-4495-A5E8-8BBE8CCA3815}" type="presParOf" srcId="{D4E0B419-2DD6-4548-9E5B-13AA1DDD8083}" destId="{F833B7A7-E44F-4820-8DDA-6E75F77982A7}" srcOrd="13" destOrd="0" presId="urn:microsoft.com/office/officeart/2005/8/layout/cycle6"/>
    <dgm:cxn modelId="{4A821EFC-063F-45ED-9907-3121866A8C08}" type="presParOf" srcId="{D4E0B419-2DD6-4548-9E5B-13AA1DDD8083}" destId="{E9840F3F-DD88-4B06-A033-0F45C90287D4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7B2D4D-7453-4C6F-8B41-E0EE6AAD76EF}">
      <dsp:nvSpPr>
        <dsp:cNvPr id="0" name=""/>
        <dsp:cNvSpPr/>
      </dsp:nvSpPr>
      <dsp:spPr>
        <a:xfrm>
          <a:off x="2380505" y="2370"/>
          <a:ext cx="1334988" cy="86774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E" sz="1600" kern="1200" dirty="0"/>
            <a:t>Sensory</a:t>
          </a:r>
        </a:p>
      </dsp:txBody>
      <dsp:txXfrm>
        <a:off x="2422865" y="44730"/>
        <a:ext cx="1250268" cy="783022"/>
      </dsp:txXfrm>
    </dsp:sp>
    <dsp:sp modelId="{EE53102A-4BE2-4B8C-8F34-656AB69A6334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409246" y="137594"/>
              </a:moveTo>
              <a:arcTo wR="1732594" hR="1732594" stAng="17579295" swAng="1959991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109621-89F1-49CA-A0D0-184AD33EDD58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solidFill>
          <a:schemeClr val="accent3">
            <a:hueOff val="1347067"/>
            <a:satOff val="12646"/>
            <a:lumOff val="-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E" sz="1600" kern="1200" dirty="0"/>
            <a:t>Affective</a:t>
          </a:r>
        </a:p>
      </dsp:txBody>
      <dsp:txXfrm>
        <a:off x="4070661" y="1241923"/>
        <a:ext cx="1250268" cy="783022"/>
      </dsp:txXfrm>
    </dsp:sp>
    <dsp:sp modelId="{2133ECD7-8908-4C99-A762-B0AE885CBEF9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2825" y="1642133"/>
              </a:moveTo>
              <a:arcTo wR="1732594" hR="1732594" stAng="21420430" swAng="2195114"/>
            </a:path>
          </a:pathLst>
        </a:custGeom>
        <a:noFill/>
        <a:ln w="6350" cap="flat" cmpd="sng" algn="ctr">
          <a:solidFill>
            <a:schemeClr val="accent3">
              <a:hueOff val="1347067"/>
              <a:satOff val="12646"/>
              <a:lumOff val="-245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5A926E-1B53-4AF4-8F2A-FF1087962C74}">
      <dsp:nvSpPr>
        <dsp:cNvPr id="0" name=""/>
        <dsp:cNvSpPr/>
      </dsp:nvSpPr>
      <dsp:spPr>
        <a:xfrm>
          <a:off x="3398899" y="3136663"/>
          <a:ext cx="1334988" cy="867742"/>
        </a:xfrm>
        <a:prstGeom prst="roundRect">
          <a:avLst/>
        </a:prstGeom>
        <a:solidFill>
          <a:schemeClr val="accent3">
            <a:hueOff val="2694134"/>
            <a:satOff val="25292"/>
            <a:lumOff val="-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E" sz="1600" kern="1200" dirty="0"/>
            <a:t>Creative cognitive</a:t>
          </a:r>
        </a:p>
      </dsp:txBody>
      <dsp:txXfrm>
        <a:off x="3441259" y="3179023"/>
        <a:ext cx="1250268" cy="783022"/>
      </dsp:txXfrm>
    </dsp:sp>
    <dsp:sp modelId="{0F8BCF3C-4BD0-4382-83B9-5937EA3E1D86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076618" y="3430690"/>
              </a:moveTo>
              <a:arcTo wR="1732594" hR="1732594" stAng="4712834" swAng="1374332"/>
            </a:path>
          </a:pathLst>
        </a:custGeom>
        <a:noFill/>
        <a:ln w="6350" cap="flat" cmpd="sng" algn="ctr">
          <a:solidFill>
            <a:schemeClr val="accent3">
              <a:hueOff val="2694134"/>
              <a:satOff val="25292"/>
              <a:lumOff val="-49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65D79E-FFBA-44DF-B1D0-DD89755FB340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chemeClr val="accent3">
            <a:hueOff val="4041201"/>
            <a:satOff val="37939"/>
            <a:lumOff val="-73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E" sz="1600" kern="1200" dirty="0"/>
            <a:t>Physical, behaviours, lifestyle</a:t>
          </a:r>
        </a:p>
      </dsp:txBody>
      <dsp:txXfrm>
        <a:off x="1404472" y="3179023"/>
        <a:ext cx="1250268" cy="783022"/>
      </dsp:txXfrm>
    </dsp:sp>
    <dsp:sp modelId="{92231243-331A-4097-8153-9182FF6D67F1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89352" y="2691206"/>
              </a:moveTo>
              <a:arcTo wR="1732594" hR="1732594" stAng="8784456" swAng="2195114"/>
            </a:path>
          </a:pathLst>
        </a:custGeom>
        <a:noFill/>
        <a:ln w="6350" cap="flat" cmpd="sng" algn="ctr">
          <a:solidFill>
            <a:schemeClr val="accent3">
              <a:hueOff val="4041201"/>
              <a:satOff val="37939"/>
              <a:lumOff val="-73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873A3E-5A3D-428F-AF9A-5B05F4E5FF02}">
      <dsp:nvSpPr>
        <dsp:cNvPr id="0" name=""/>
        <dsp:cNvSpPr/>
      </dsp:nvSpPr>
      <dsp:spPr>
        <a:xfrm>
          <a:off x="732710" y="1199563"/>
          <a:ext cx="1334988" cy="867742"/>
        </a:xfrm>
        <a:prstGeom prst="roundRect">
          <a:avLst/>
        </a:prstGeom>
        <a:solidFill>
          <a:schemeClr val="accent3">
            <a:hueOff val="5388268"/>
            <a:satOff val="50585"/>
            <a:lumOff val="-98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E" sz="1600" kern="1200" dirty="0"/>
            <a:t>Social identity</a:t>
          </a:r>
        </a:p>
      </dsp:txBody>
      <dsp:txXfrm>
        <a:off x="775070" y="1241923"/>
        <a:ext cx="1250268" cy="783022"/>
      </dsp:txXfrm>
    </dsp:sp>
    <dsp:sp modelId="{E9840F3F-DD88-4B06-A033-0F45C90287D4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02072" y="755102"/>
              </a:moveTo>
              <a:arcTo wR="1732594" hR="1732594" stAng="12860714" swAng="1959991"/>
            </a:path>
          </a:pathLst>
        </a:custGeom>
        <a:noFill/>
        <a:ln w="6350" cap="flat" cmpd="sng" algn="ctr">
          <a:solidFill>
            <a:schemeClr val="accent3">
              <a:hueOff val="5388268"/>
              <a:satOff val="50585"/>
              <a:lumOff val="-9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C648E3F-DE8A-4119-9926-C7FFC5D33174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24D1E2B6-B8FF-4100-8E4E-76973D51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0257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I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01647E30-7858-4EC7-A63F-9C1B01C5A4CD}" type="datetimeFigureOut">
              <a:rPr lang="en-IE" smtClean="0"/>
              <a:t>27/05/2021</a:t>
            </a:fld>
            <a:endParaRPr lang="en-I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I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I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E97095DA-BA79-4626-9EE4-34D6505DB24C}" type="slidenum">
              <a:rPr lang="en-IE" smtClean="0"/>
              <a:t>‹#›</a:t>
            </a:fld>
            <a:endParaRPr lang="en-IE"/>
          </a:p>
        </p:txBody>
      </p:sp>
    </p:spTree>
    <p:extLst>
      <p:ext uri="{BB962C8B-B14F-4D97-AF65-F5344CB8AC3E}">
        <p14:creationId xmlns:p14="http://schemas.microsoft.com/office/powerpoint/2010/main" val="21150925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Espace réservé de l'image des diapositives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Espace réservé des commentaires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  <p:sp>
        <p:nvSpPr>
          <p:cNvPr id="38916" name="Espace réservé du numéro de diapositive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39458" indent="-284407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37628" indent="-227526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92679" indent="-227526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47730" indent="-227526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02781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57833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12884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67935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D050755-B424-446F-9472-3E26F40560F7}" type="slidenum">
              <a:rPr lang="fr-FR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16887725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Espace réservé de l'image des diapositives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Espace réservé des commentaires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  <p:sp>
        <p:nvSpPr>
          <p:cNvPr id="40964" name="Espace réservé du numéro de diapositive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39458" indent="-284407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37628" indent="-227526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92679" indent="-227526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47730" indent="-227526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02781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57833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12884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67935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B18F591-A0C6-44F5-A78C-67133EAC313E}" type="slidenum">
              <a:rPr lang="fr-FR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19698584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Espace réservé de l'image des diapositives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Espace réservé des commentaires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  <p:sp>
        <p:nvSpPr>
          <p:cNvPr id="44036" name="Espace réservé du numéro de diapositive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39458" indent="-284407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37628" indent="-227526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92679" indent="-227526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47730" indent="-227526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02781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57833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12884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67935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47485F6-AEAC-4872-8387-E2FE9CF96F53}" type="slidenum">
              <a:rPr lang="fr-FR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14238575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Espace réservé de l'image des diapositives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Espace réservé des commentaires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  <p:sp>
        <p:nvSpPr>
          <p:cNvPr id="43012" name="Espace réservé du numéro de diapositive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39458" indent="-284407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37628" indent="-227526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92679" indent="-227526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47730" indent="-227526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02781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57833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12884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67935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292434-1B4F-478D-993E-673E8E3D5838}" type="slidenum">
              <a:rPr lang="fr-FR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18846327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Espace réservé de l'image des diapositives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Espace réservé des commentaires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  <p:sp>
        <p:nvSpPr>
          <p:cNvPr id="41988" name="Espace réservé du numéro de diapositive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39458" indent="-284407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37628" indent="-227526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92679" indent="-227526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47730" indent="-227526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02781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57833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12884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67935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587DD4C-2057-4776-A8E4-893E7A1C5D71}" type="slidenum">
              <a:rPr lang="fr-FR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14130446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17338" indent="-274927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04448" indent="-219626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48438" indent="-219626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992429" indent="-219626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47481" indent="-2196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02532" indent="-2196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57583" indent="-2196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12634" indent="-2196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D5BB0F1-9B65-40D3-A26F-444DF24F9303}" type="slidenum">
              <a:rPr lang="en-GB" altLang="en-US" smtClean="0">
                <a:ea typeface="MS PGothic" panose="020B0600070205080204" pitchFamily="34" charset="-128"/>
              </a:rPr>
              <a:pPr/>
              <a:t>10</a:t>
            </a:fld>
            <a:endParaRPr lang="en-GB" altLang="en-US" smtClean="0"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918213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3284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5238" indent="-279667" defTabSz="943284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18667" indent="-222786" defTabSz="943284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67398" indent="-222786" defTabSz="943284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14550" indent="-222786" defTabSz="943284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69601" indent="-222786" defTabSz="943284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24652" indent="-222786" defTabSz="943284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79703" indent="-222786" defTabSz="943284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34755" indent="-222786" defTabSz="943284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E9BD67F-8F10-4171-AF83-F29D72A096E6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11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4650" tIns="47325" rIns="94650" bIns="47325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45165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Espace réservé de l'image des diapositives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Espace réservé des commentaires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  <p:sp>
        <p:nvSpPr>
          <p:cNvPr id="45060" name="Espace réservé du numéro de diapositive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39458" indent="-284407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37628" indent="-227526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92679" indent="-227526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47730" indent="-227526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02781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57833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12884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67935" indent="-227526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39A438B-6859-4975-A9C0-2286909A26D2}" type="slidenum">
              <a:rPr lang="fr-FR" alt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fr-FR" altLang="en-US"/>
          </a:p>
        </p:txBody>
      </p:sp>
    </p:spTree>
    <p:extLst>
      <p:ext uri="{BB962C8B-B14F-4D97-AF65-F5344CB8AC3E}">
        <p14:creationId xmlns:p14="http://schemas.microsoft.com/office/powerpoint/2010/main" val="11380398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39458" indent="-284407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37628" indent="-227526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592679" indent="-227526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47730" indent="-227526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F7232641-E767-48BD-B44C-082AA786FC9A}" type="slidenum">
              <a:rPr lang="en-GB" altLang="en-US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90165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11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fld id="{20C4CBF4-AE34-4941-A95D-4A2E9B9E10AB}" type="slidenum">
              <a:rPr lang="en-US" altLang="en-US" sz="1200" b="0" smtClean="0"/>
              <a:pPr/>
              <a:t>32</a:t>
            </a:fld>
            <a:endParaRPr lang="en-US" altLang="en-US" sz="1200" b="0" smtClean="0"/>
          </a:p>
        </p:txBody>
      </p:sp>
    </p:spTree>
    <p:extLst>
      <p:ext uri="{BB962C8B-B14F-4D97-AF65-F5344CB8AC3E}">
        <p14:creationId xmlns:p14="http://schemas.microsoft.com/office/powerpoint/2010/main" val="1279750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 userDrawn="1"/>
        </p:nvGrpSpPr>
        <p:grpSpPr>
          <a:xfrm>
            <a:off x="331116" y="2099014"/>
            <a:ext cx="3863458" cy="3863458"/>
            <a:chOff x="331115" y="2099014"/>
            <a:chExt cx="3863458" cy="3863458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D9DDEA9-6897-2B48-BA6A-9075880AA615}"/>
                </a:ext>
              </a:extLst>
            </p:cNvPr>
            <p:cNvSpPr/>
            <p:nvPr userDrawn="1"/>
          </p:nvSpPr>
          <p:spPr>
            <a:xfrm>
              <a:off x="331115" y="2099014"/>
              <a:ext cx="3863458" cy="3863458"/>
            </a:xfrm>
            <a:prstGeom prst="rect">
              <a:avLst/>
            </a:prstGeom>
            <a:solidFill>
              <a:srgbClr val="720F11"/>
            </a:solidFill>
            <a:ln>
              <a:noFill/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 dirty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2AD1ADE-6D88-5C48-9EEF-7E081C733011}"/>
                </a:ext>
              </a:extLst>
            </p:cNvPr>
            <p:cNvSpPr/>
            <p:nvPr userDrawn="1"/>
          </p:nvSpPr>
          <p:spPr>
            <a:xfrm>
              <a:off x="467612" y="2368353"/>
              <a:ext cx="3457621" cy="3457621"/>
            </a:xfrm>
            <a:prstGeom prst="rect">
              <a:avLst/>
            </a:prstGeom>
            <a:solidFill>
              <a:srgbClr val="9F2241"/>
            </a:solidFill>
            <a:ln>
              <a:noFill/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FE6DE48-1064-2849-AF2D-2E29711B1885}"/>
                </a:ext>
              </a:extLst>
            </p:cNvPr>
            <p:cNvSpPr/>
            <p:nvPr userDrawn="1"/>
          </p:nvSpPr>
          <p:spPr>
            <a:xfrm>
              <a:off x="599258" y="2898475"/>
              <a:ext cx="2793799" cy="2792652"/>
            </a:xfrm>
            <a:prstGeom prst="rect">
              <a:avLst/>
            </a:prstGeom>
            <a:solidFill>
              <a:srgbClr val="E21A23"/>
            </a:solidFill>
            <a:ln>
              <a:noFill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 dirty="0"/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21C002C-853C-D54D-985F-FA80D970FEC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14836" y="4918845"/>
              <a:ext cx="2531383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21792" y="3008376"/>
            <a:ext cx="2788920" cy="1289304"/>
          </a:xfrm>
        </p:spPr>
        <p:txBody>
          <a:bodyPr anchor="t">
            <a:noAutofit/>
          </a:bodyPr>
          <a:lstStyle>
            <a:lvl1pPr algn="l">
              <a:lnSpc>
                <a:spcPct val="100000"/>
              </a:lnSpc>
              <a:defRPr sz="1950" b="1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21792" y="4261104"/>
            <a:ext cx="2788920" cy="457200"/>
          </a:xfrm>
        </p:spPr>
        <p:txBody>
          <a:bodyPr/>
          <a:lstStyle>
            <a:lvl1pPr marL="0" indent="0" algn="l">
              <a:buNone/>
              <a:defRPr sz="1350" b="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C86C884-D766-9149-B40E-B86A943DE6D1}"/>
              </a:ext>
            </a:extLst>
          </p:cNvPr>
          <p:cNvCxnSpPr>
            <a:cxnSpLocks/>
          </p:cNvCxnSpPr>
          <p:nvPr userDrawn="1"/>
        </p:nvCxnSpPr>
        <p:spPr>
          <a:xfrm>
            <a:off x="713232" y="4919472"/>
            <a:ext cx="253288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 Placeholder 32"/>
          <p:cNvSpPr>
            <a:spLocks noGrp="1"/>
          </p:cNvSpPr>
          <p:nvPr>
            <p:ph type="body" sz="quarter" idx="10"/>
          </p:nvPr>
        </p:nvSpPr>
        <p:spPr>
          <a:xfrm>
            <a:off x="621792" y="5093210"/>
            <a:ext cx="2788920" cy="576185"/>
          </a:xfrm>
        </p:spPr>
        <p:txBody>
          <a:bodyPr/>
          <a:lstStyle>
            <a:lvl1pPr>
              <a:spcBef>
                <a:spcPts val="0"/>
              </a:spcBef>
              <a:defRPr sz="900" b="1">
                <a:solidFill>
                  <a:schemeClr val="bg1"/>
                </a:solidFill>
              </a:defRPr>
            </a:lvl1pPr>
            <a:lvl2pPr>
              <a:defRPr sz="1050">
                <a:solidFill>
                  <a:schemeClr val="bg1"/>
                </a:solidFill>
              </a:defRPr>
            </a:lvl2pPr>
            <a:lvl3pPr>
              <a:defRPr sz="105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8F74988-E9D2-5740-8FA8-2BC094BC6E4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25808" y="410740"/>
            <a:ext cx="3832696" cy="20276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1DE40BC-438F-433D-922B-88BF7E317EB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9311" y="750638"/>
            <a:ext cx="3887078" cy="52118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19479FE-94CD-4DD2-89A8-24CA8AF94BB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116" y="263612"/>
            <a:ext cx="898636" cy="97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25056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957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C86C884-D766-9149-B40E-B86A943DE6D1}"/>
              </a:ext>
            </a:extLst>
          </p:cNvPr>
          <p:cNvCxnSpPr>
            <a:cxnSpLocks/>
          </p:cNvCxnSpPr>
          <p:nvPr userDrawn="1"/>
        </p:nvCxnSpPr>
        <p:spPr>
          <a:xfrm>
            <a:off x="713232" y="4919472"/>
            <a:ext cx="2532888" cy="0"/>
          </a:xfrm>
          <a:prstGeom prst="line">
            <a:avLst/>
          </a:prstGeom>
          <a:ln w="127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D8F74988-E9D2-5740-8FA8-2BC094BC6E4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25808" y="410740"/>
            <a:ext cx="3832696" cy="202767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DCD42FAE-26E3-4DE5-BC8F-C630755CABB5}"/>
              </a:ext>
            </a:extLst>
          </p:cNvPr>
          <p:cNvGrpSpPr/>
          <p:nvPr userDrawn="1"/>
        </p:nvGrpSpPr>
        <p:grpSpPr>
          <a:xfrm>
            <a:off x="331116" y="2099014"/>
            <a:ext cx="3863458" cy="3863458"/>
            <a:chOff x="331115" y="2099014"/>
            <a:chExt cx="3863458" cy="3863458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BC05BDC1-9FD2-487F-96D3-99A60DFF2DF9}"/>
                </a:ext>
              </a:extLst>
            </p:cNvPr>
            <p:cNvSpPr/>
            <p:nvPr userDrawn="1"/>
          </p:nvSpPr>
          <p:spPr>
            <a:xfrm>
              <a:off x="331115" y="2099014"/>
              <a:ext cx="3863458" cy="3863458"/>
            </a:xfrm>
            <a:prstGeom prst="rect">
              <a:avLst/>
            </a:prstGeom>
            <a:solidFill>
              <a:srgbClr val="720F11"/>
            </a:solidFill>
            <a:ln>
              <a:noFill/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 dirty="0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3B6C85AF-40BF-481F-B230-2EC2FE116ADE}"/>
                </a:ext>
              </a:extLst>
            </p:cNvPr>
            <p:cNvSpPr/>
            <p:nvPr userDrawn="1"/>
          </p:nvSpPr>
          <p:spPr>
            <a:xfrm>
              <a:off x="467612" y="2368353"/>
              <a:ext cx="3457621" cy="3457621"/>
            </a:xfrm>
            <a:prstGeom prst="rect">
              <a:avLst/>
            </a:prstGeom>
            <a:solidFill>
              <a:srgbClr val="9F2241"/>
            </a:solidFill>
            <a:ln>
              <a:noFill/>
            </a:ln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 dirty="0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19C82988-802C-4FB8-98AD-D2FC0A223CD6}"/>
                </a:ext>
              </a:extLst>
            </p:cNvPr>
            <p:cNvSpPr/>
            <p:nvPr userDrawn="1"/>
          </p:nvSpPr>
          <p:spPr>
            <a:xfrm>
              <a:off x="599258" y="2898475"/>
              <a:ext cx="2793799" cy="2792652"/>
            </a:xfrm>
            <a:prstGeom prst="rect">
              <a:avLst/>
            </a:prstGeom>
            <a:solidFill>
              <a:srgbClr val="E21A23"/>
            </a:solidFill>
            <a:ln>
              <a:noFill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 dirty="0"/>
            </a:p>
          </p:txBody>
        </p: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50748757-6631-4B8F-B2B2-0A5D2A24C95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14836" y="4918845"/>
              <a:ext cx="2531383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Title 1">
            <a:extLst>
              <a:ext uri="{FF2B5EF4-FFF2-40B4-BE49-F238E27FC236}">
                <a16:creationId xmlns:a16="http://schemas.microsoft.com/office/drawing/2014/main" id="{DB33C924-3FD6-46F3-8F4D-D933476656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1792" y="3008376"/>
            <a:ext cx="2788920" cy="1289304"/>
          </a:xfrm>
        </p:spPr>
        <p:txBody>
          <a:bodyPr anchor="t">
            <a:noAutofit/>
          </a:bodyPr>
          <a:lstStyle>
            <a:lvl1pPr algn="l">
              <a:lnSpc>
                <a:spcPct val="100000"/>
              </a:lnSpc>
              <a:defRPr sz="1950" b="1">
                <a:solidFill>
                  <a:srgbClr val="FFB6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1" name="Subtitle 2">
            <a:extLst>
              <a:ext uri="{FF2B5EF4-FFF2-40B4-BE49-F238E27FC236}">
                <a16:creationId xmlns:a16="http://schemas.microsoft.com/office/drawing/2014/main" id="{AFDF1C8C-EF32-4F80-8B3B-9EDA8D988F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1792" y="4261104"/>
            <a:ext cx="2788920" cy="457200"/>
          </a:xfrm>
        </p:spPr>
        <p:txBody>
          <a:bodyPr/>
          <a:lstStyle>
            <a:lvl1pPr marL="0" indent="0" algn="l">
              <a:buNone/>
              <a:defRPr sz="1350" b="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2" name="Text Placeholder 32">
            <a:extLst>
              <a:ext uri="{FF2B5EF4-FFF2-40B4-BE49-F238E27FC236}">
                <a16:creationId xmlns:a16="http://schemas.microsoft.com/office/drawing/2014/main" id="{88D52AD4-24DE-462D-AACA-5C2FA46AAB1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21792" y="5093210"/>
            <a:ext cx="2788920" cy="576185"/>
          </a:xfrm>
        </p:spPr>
        <p:txBody>
          <a:bodyPr/>
          <a:lstStyle>
            <a:lvl1pPr>
              <a:spcBef>
                <a:spcPts val="0"/>
              </a:spcBef>
              <a:defRPr sz="900" b="1">
                <a:solidFill>
                  <a:schemeClr val="bg1"/>
                </a:solidFill>
              </a:defRPr>
            </a:lvl1pPr>
            <a:lvl2pPr>
              <a:defRPr sz="1050">
                <a:solidFill>
                  <a:schemeClr val="bg1"/>
                </a:solidFill>
              </a:defRPr>
            </a:lvl2pPr>
            <a:lvl3pPr>
              <a:defRPr sz="1050">
                <a:solidFill>
                  <a:schemeClr val="bg1"/>
                </a:solidFill>
              </a:defRPr>
            </a:lvl3pPr>
            <a:lvl4pPr>
              <a:defRPr sz="1050">
                <a:solidFill>
                  <a:schemeClr val="bg1"/>
                </a:solidFill>
              </a:defRPr>
            </a:lvl4pPr>
            <a:lvl5pPr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D86DC85-02AF-42BC-85AD-A7AA80CB2076}"/>
              </a:ext>
            </a:extLst>
          </p:cNvPr>
          <p:cNvCxnSpPr>
            <a:cxnSpLocks/>
          </p:cNvCxnSpPr>
          <p:nvPr userDrawn="1"/>
        </p:nvCxnSpPr>
        <p:spPr>
          <a:xfrm>
            <a:off x="714711" y="4913464"/>
            <a:ext cx="253288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BD128083-B669-40E3-B6AE-9B07DBFD206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116" y="263612"/>
            <a:ext cx="898636" cy="97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88702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957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616" y="274321"/>
            <a:ext cx="6975265" cy="822960"/>
          </a:xfrm>
        </p:spPr>
        <p:txBody>
          <a:bodyPr/>
          <a:lstStyle>
            <a:lvl1pPr algn="just"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357188" y="1280160"/>
            <a:ext cx="6975265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367912" y="6528816"/>
            <a:ext cx="155448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75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675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675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Fahy &amp; Jobber, “Foundations of Marketing, Sixth Edition"</a:t>
            </a:r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7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33587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3772" userDrawn="1">
          <p15:clr>
            <a:srgbClr val="FBAE40"/>
          </p15:clr>
        </p15:guide>
        <p15:guide id="2" orient="horz" pos="804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616" y="274320"/>
            <a:ext cx="8436576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357188" y="1280160"/>
            <a:ext cx="4114800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367912" y="6528816"/>
            <a:ext cx="1554480" cy="228600"/>
          </a:xfrm>
          <a:prstGeom prst="rect">
            <a:avLst/>
          </a:prstGeom>
          <a:solidFill>
            <a:srgbClr val="FFFFFF">
              <a:alpha val="34902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75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675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675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3" hasCustomPrompt="1"/>
          </p:nvPr>
        </p:nvSpPr>
        <p:spPr>
          <a:xfrm>
            <a:off x="4672119" y="1280160"/>
            <a:ext cx="4114800" cy="4707890"/>
          </a:xfrm>
        </p:spPr>
        <p:txBody>
          <a:bodyPr/>
          <a:lstStyle>
            <a:lvl1pPr rtl="0"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  <a:solidFill>
            <a:srgbClr val="FFFFFF">
              <a:alpha val="34902"/>
            </a:srgbClr>
          </a:solidFill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Fahy and Jobber, “Foundations of Marketing , Sixth Edition"</a:t>
            </a:r>
            <a:endParaRPr lang="en-US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7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77843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804" userDrawn="1">
          <p15:clr>
            <a:srgbClr val="FBAE40"/>
          </p15:clr>
        </p15:guide>
        <p15:guide id="2" orient="horz" pos="377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616" y="274320"/>
            <a:ext cx="4106116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357188" y="1280160"/>
            <a:ext cx="4114800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367912" y="6528816"/>
            <a:ext cx="155448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75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675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675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4572000" y="0"/>
            <a:ext cx="4572000" cy="636422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Fahy &amp; Jobber, “Foundations of Marketing, Sixth Edition"</a:t>
            </a:r>
            <a:endParaRPr lang="en-US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7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92545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804" userDrawn="1">
          <p15:clr>
            <a:srgbClr val="FBAE40"/>
          </p15:clr>
        </p15:guide>
        <p15:guide id="2" orient="horz" pos="377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616" y="274321"/>
            <a:ext cx="8441755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367912" y="6528816"/>
            <a:ext cx="155448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75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675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675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Fahy &amp; Jobber, “Foundations of Marketing, Sixth Edition"</a:t>
            </a:r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7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357188" y="4433570"/>
            <a:ext cx="4114800" cy="1554480"/>
          </a:xfrm>
        </p:spPr>
        <p:txBody>
          <a:bodyPr/>
          <a:lstStyle>
            <a:lvl1pPr marL="0" indent="0">
              <a:spcBef>
                <a:spcPts val="600"/>
              </a:spcBef>
              <a:buFont typeface="Arial" panose="020B0604020202020204" pitchFamily="34" charset="0"/>
              <a:buNone/>
              <a:defRPr sz="1050" b="1">
                <a:solidFill>
                  <a:schemeClr val="tx2"/>
                </a:solidFill>
              </a:defRPr>
            </a:lvl1pPr>
            <a:lvl2pPr>
              <a:buClrTx/>
              <a:defRPr sz="1050">
                <a:solidFill>
                  <a:schemeClr val="tx2"/>
                </a:solidFill>
              </a:defRPr>
            </a:lvl2pPr>
            <a:lvl3pPr marL="172641" indent="-171450">
              <a:spcBef>
                <a:spcPts val="600"/>
              </a:spcBef>
              <a:defRPr sz="1050">
                <a:solidFill>
                  <a:schemeClr val="tx2"/>
                </a:solidFill>
              </a:defRPr>
            </a:lvl3pPr>
            <a:lvl4pPr marL="345281" indent="-171450">
              <a:spcBef>
                <a:spcPts val="600"/>
              </a:spcBef>
              <a:defRPr sz="1050">
                <a:solidFill>
                  <a:schemeClr val="tx2"/>
                </a:solidFill>
              </a:defRPr>
            </a:lvl4pPr>
            <a:lvl5pPr marL="513160" indent="-171450">
              <a:spcBef>
                <a:spcPts val="600"/>
              </a:spcBef>
              <a:defRPr sz="105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6" name="Text Placeholder 5"/>
          <p:cNvSpPr>
            <a:spLocks noGrp="1"/>
          </p:cNvSpPr>
          <p:nvPr>
            <p:ph type="body" sz="quarter" idx="14" hasCustomPrompt="1"/>
          </p:nvPr>
        </p:nvSpPr>
        <p:spPr>
          <a:xfrm>
            <a:off x="4672119" y="4433570"/>
            <a:ext cx="4114800" cy="1554480"/>
          </a:xfrm>
        </p:spPr>
        <p:txBody>
          <a:bodyPr/>
          <a:lstStyle>
            <a:lvl1pPr marL="0" indent="0" rtl="0">
              <a:spcBef>
                <a:spcPts val="600"/>
              </a:spcBef>
              <a:buFont typeface="Arial" panose="020B0604020202020204" pitchFamily="34" charset="0"/>
              <a:buNone/>
              <a:defRPr sz="1050" b="1"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 sz="1050">
                <a:solidFill>
                  <a:schemeClr val="tx2"/>
                </a:solidFill>
              </a:defRPr>
            </a:lvl2pPr>
            <a:lvl3pPr marL="172641" indent="-171450">
              <a:spcBef>
                <a:spcPts val="600"/>
              </a:spcBef>
              <a:buClrTx/>
              <a:defRPr sz="1050">
                <a:solidFill>
                  <a:schemeClr val="tx2"/>
                </a:solidFill>
              </a:defRPr>
            </a:lvl3pPr>
            <a:lvl4pPr marL="345281" indent="-171450">
              <a:spcBef>
                <a:spcPts val="600"/>
              </a:spcBef>
              <a:buClrTx/>
              <a:defRPr sz="1050">
                <a:solidFill>
                  <a:schemeClr val="tx2"/>
                </a:solidFill>
              </a:defRPr>
            </a:lvl4pPr>
            <a:lvl5pPr marL="513160" indent="-171450">
              <a:spcBef>
                <a:spcPts val="600"/>
              </a:spcBef>
              <a:buClrTx/>
              <a:defRPr sz="1050"/>
            </a:lvl5pPr>
            <a:lvl6pPr marL="856060" indent="-170260">
              <a:defRPr sz="1050"/>
            </a:lvl6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70703422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804" userDrawn="1">
          <p15:clr>
            <a:srgbClr val="FBAE40"/>
          </p15:clr>
        </p15:guide>
        <p15:guide id="2" orient="horz" pos="3772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Fahy &amp; Jobber, “Foundations of Marketing, Sixth Edition"</a:t>
            </a:r>
            <a:endParaRPr lang="en-US" dirty="0"/>
          </a:p>
        </p:txBody>
      </p:sp>
      <p:sp>
        <p:nvSpPr>
          <p:cNvPr id="22" name="Text Placeholder 2"/>
          <p:cNvSpPr>
            <a:spLocks noGrp="1"/>
          </p:cNvSpPr>
          <p:nvPr>
            <p:ph idx="1"/>
          </p:nvPr>
        </p:nvSpPr>
        <p:spPr>
          <a:xfrm>
            <a:off x="822960" y="3355848"/>
            <a:ext cx="6858000" cy="26322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>
              <a:spcBef>
                <a:spcPts val="0"/>
              </a:spcBef>
              <a:defRPr sz="135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7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 b="1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367912" y="6528816"/>
            <a:ext cx="155448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75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675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675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4DF0F-078F-4C4A-810D-ABEE40A7456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53951" y="2163986"/>
            <a:ext cx="1069848" cy="106984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C5DDFF34-02EA-D742-9BC0-FE557E6735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6889" y="1419046"/>
            <a:ext cx="3793501" cy="914400"/>
          </a:xfrm>
        </p:spPr>
        <p:txBody>
          <a:bodyPr anchor="t">
            <a:noAutofit/>
          </a:bodyPr>
          <a:lstStyle>
            <a:lvl1pPr algn="l">
              <a:lnSpc>
                <a:spcPct val="100000"/>
              </a:lnSpc>
              <a:defRPr sz="1800" b="1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8F74988-E9D2-5740-8FA8-2BC094BC6E4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25808" y="410740"/>
            <a:ext cx="3832696" cy="20276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4FD9E42-2B28-47BA-AACC-F2814DC1A77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116" y="263612"/>
            <a:ext cx="898636" cy="97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05452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957" userDrawn="1">
          <p15:clr>
            <a:srgbClr val="FBAE40"/>
          </p15:clr>
        </p15:guide>
        <p15:guide id="2" orient="horz" pos="206" userDrawn="1">
          <p15:clr>
            <a:srgbClr val="FBAE40"/>
          </p15:clr>
        </p15:guide>
        <p15:guide id="3" orient="horz" pos="3772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s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Fahy &amp; Jobber, “Foundations of Marketing, Sixth Edition"</a:t>
            </a:r>
            <a:endParaRPr lang="en-US" dirty="0"/>
          </a:p>
        </p:txBody>
      </p:sp>
      <p:sp>
        <p:nvSpPr>
          <p:cNvPr id="2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7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 b="1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367912" y="6528816"/>
            <a:ext cx="155448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75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675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675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56616" y="1371600"/>
            <a:ext cx="8534400" cy="461645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1472185" y="274321"/>
            <a:ext cx="7430276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03C2052-7E78-4683-8DC5-2C6DA4F7E4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116" y="263612"/>
            <a:ext cx="898636" cy="97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99679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0" orient="horz" pos="206" userDrawn="1">
          <p15:clr>
            <a:srgbClr val="FBAE40"/>
          </p15:clr>
        </p15:guide>
        <p15:guide id="2" orient="horz" pos="377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912" y="117730"/>
            <a:ext cx="6858000" cy="822960"/>
          </a:xfrm>
        </p:spPr>
        <p:txBody>
          <a:bodyPr/>
          <a:lstStyle>
            <a:lvl1pPr>
              <a:defRPr/>
            </a:lvl1pPr>
          </a:lstStyle>
          <a:p>
            <a:r>
              <a:rPr lang="fr-FR"/>
              <a:t>Modifiez le style du titre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97281"/>
            <a:ext cx="8784976" cy="5184576"/>
          </a:xfrm>
          <a:solidFill>
            <a:schemeClr val="bg1"/>
          </a:solidFill>
        </p:spPr>
        <p:txBody>
          <a:bodyPr/>
          <a:lstStyle>
            <a:lvl5pPr marL="1828800" indent="0">
              <a:buNone/>
              <a:defRPr/>
            </a:lvl5pPr>
          </a:lstStyle>
          <a:p>
            <a:pPr lvl="4"/>
            <a:endParaRPr lang="en-GB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751FD76-6DC6-4371-B539-08F77CB9A0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656791A-CA04-4ADF-BF60-CCFA996FF8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827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 b="1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C28671C3-C758-452A-A50E-80A39F1E6FF8}"/>
              </a:ext>
            </a:extLst>
          </p:cNvPr>
          <p:cNvSpPr txBox="1">
            <a:spLocks/>
          </p:cNvSpPr>
          <p:nvPr userDrawn="1"/>
        </p:nvSpPr>
        <p:spPr>
          <a:xfrm>
            <a:off x="367912" y="6528816"/>
            <a:ext cx="155448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75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675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675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4648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CF14E-8FF6-4181-B842-17C1FE1307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67224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18FB89-42A2-426A-A508-20004947F38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4568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295618-172E-4970-8FEC-86C1D849281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4098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Fahy &amp; Jobber, “Foundations of Marketing, Sixth Edition"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6616" y="274321"/>
            <a:ext cx="6858000" cy="82296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6616" y="1280160"/>
            <a:ext cx="6858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7034" y="6528815"/>
            <a:ext cx="95861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 b="1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E6E250-D1F9-6444-A77C-4DC8C64A97D7}"/>
              </a:ext>
            </a:extLst>
          </p:cNvPr>
          <p:cNvSpPr/>
          <p:nvPr userDrawn="1"/>
        </p:nvSpPr>
        <p:spPr>
          <a:xfrm>
            <a:off x="0" y="6367265"/>
            <a:ext cx="9144000" cy="5459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3610006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70" r:id="rId9"/>
    <p:sldLayoutId id="2147483671" r:id="rId10"/>
    <p:sldLayoutId id="2147483672" r:id="rId11"/>
    <p:sldLayoutId id="2147483673" r:id="rId12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1800" b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None/>
        <a:defRPr sz="1500" kern="1200">
          <a:solidFill>
            <a:schemeClr val="tx2"/>
          </a:solidFill>
          <a:latin typeface="+mn-lt"/>
          <a:ea typeface="+mn-ea"/>
          <a:cs typeface="+mn-cs"/>
        </a:defRPr>
      </a:lvl1pPr>
      <a:lvl2pPr marL="172641" indent="-171450" algn="l" defTabSz="685800" rtl="0" eaLnBrk="1" latinLnBrk="0" hangingPunct="1">
        <a:lnSpc>
          <a:spcPct val="100000"/>
        </a:lnSpc>
        <a:spcBef>
          <a:spcPts val="600"/>
        </a:spcBef>
        <a:buClrTx/>
        <a:buFont typeface="Arial" panose="020B0604020202020204" pitchFamily="34" charset="0"/>
        <a:buChar char="•"/>
        <a:defRPr sz="1500" kern="1200">
          <a:solidFill>
            <a:schemeClr val="tx2"/>
          </a:solidFill>
          <a:latin typeface="+mn-lt"/>
          <a:ea typeface="+mn-ea"/>
          <a:cs typeface="+mn-cs"/>
        </a:defRPr>
      </a:lvl2pPr>
      <a:lvl3pPr marL="345281" indent="-171450" algn="l" defTabSz="6858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350" kern="1200">
          <a:solidFill>
            <a:schemeClr val="tx2"/>
          </a:solidFill>
          <a:latin typeface="+mn-lt"/>
          <a:ea typeface="+mn-ea"/>
          <a:cs typeface="+mn-cs"/>
        </a:defRPr>
      </a:lvl3pPr>
      <a:lvl4pPr marL="341710" indent="0" algn="l" defTabSz="6858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None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514350" indent="0" algn="l" defTabSz="6858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None/>
        <a:defRPr sz="10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59" userDrawn="1">
          <p15:clr>
            <a:srgbClr val="F26B43"/>
          </p15:clr>
        </p15:guide>
        <p15:guide id="2" orient="horz" pos="360" userDrawn="1">
          <p15:clr>
            <a:srgbClr val="F26B43"/>
          </p15:clr>
        </p15:guide>
        <p15:guide id="5" pos="2160" userDrawn="1">
          <p15:clr>
            <a:srgbClr val="F26B43"/>
          </p15:clr>
        </p15:guide>
        <p15:guide id="6" pos="216" userDrawn="1">
          <p15:clr>
            <a:srgbClr val="F26B43"/>
          </p15:clr>
        </p15:guide>
        <p15:guide id="7" pos="4104" userDrawn="1">
          <p15:clr>
            <a:srgbClr val="F26B43"/>
          </p15:clr>
        </p15:guide>
        <p15:guide id="9" orient="horz" pos="4211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jallraven.com/uk/en-gb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foxtrail.fjallraven.com/adventures/" TargetMode="External"/><Relationship Id="rId2" Type="http://schemas.openxmlformats.org/officeDocument/2006/relationships/hyperlink" Target="https://classic.fjallraven.com/" TargetMode="Externa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5.png"/><Relationship Id="rId5" Type="http://schemas.openxmlformats.org/officeDocument/2006/relationships/hyperlink" Target="https://www.fjallraven.com/uk/en-gb/about-fjallraven/the-arctic-fox-initiative" TargetMode="External"/><Relationship Id="rId4" Type="http://schemas.openxmlformats.org/officeDocument/2006/relationships/hyperlink" Target="https://polar.fjallraven.com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foxtrail.fjallraven.com/articles/2020-afi/?_ga=2.148624823.1699300158.1620817005-1181244298.1620817005" TargetMode="External"/><Relationship Id="rId2" Type="http://schemas.openxmlformats.org/officeDocument/2006/relationships/hyperlink" Target="https://www.fjallraven.com/eu/en-gb/our-adventures" TargetMode="Externa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layne_braunstein_experiential_marketing_is_the_future_of_advertising?language=en" TargetMode="Externa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ckinsey.com/business-functions/strategy-and-corporate-finance/our-insights/the-value-of-value-creation" TargetMode="External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lfresearch.com/customer-experience/" TargetMode="External"/><Relationship Id="rId2" Type="http://schemas.openxmlformats.org/officeDocument/2006/relationships/hyperlink" Target="https://www.tlfresearch.com/customer-insight/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tlfresearch.com/downloads/CI_Autumn_19_ServiceToLoyalty.pdf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mocouncil.org/" TargetMode="External"/><Relationship Id="rId2" Type="http://schemas.openxmlformats.org/officeDocument/2006/relationships/hyperlink" Target="http://www.aarm.org/" TargetMode="External"/><Relationship Id="rId1" Type="http://schemas.openxmlformats.org/officeDocument/2006/relationships/slideLayout" Target="../slideLayouts/slideLayout9.xml"/><Relationship Id="rId5" Type="http://schemas.openxmlformats.org/officeDocument/2006/relationships/hyperlink" Target="http://www.cmswire.com/news/topic/customer+experience" TargetMode="External"/><Relationship Id="rId4" Type="http://schemas.openxmlformats.org/officeDocument/2006/relationships/hyperlink" Target="http://www.cxp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ctrTitle"/>
          </p:nvPr>
        </p:nvSpPr>
        <p:spPr>
          <a:xfrm>
            <a:off x="307975" y="160336"/>
            <a:ext cx="8640082" cy="3040063"/>
          </a:xfrm>
          <a:extLst/>
        </p:spPr>
        <p:txBody>
          <a:bodyPr rtlCol="0" anchor="t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Creating global competitive advantage</a:t>
            </a:r>
            <a:r>
              <a:rPr lang="en-GB" altLang="en-US" b="1" dirty="0" smtClean="0">
                <a:ea typeface="Calibri" panose="020F0502020204030204" pitchFamily="34" charset="0"/>
              </a:rPr>
              <a:t/>
            </a:r>
            <a:br>
              <a:rPr lang="en-GB" altLang="en-US" b="1" dirty="0" smtClean="0">
                <a:ea typeface="Calibri" panose="020F0502020204030204" pitchFamily="34" charset="0"/>
              </a:rPr>
            </a:br>
            <a:r>
              <a:rPr lang="en-GB" altLang="en-US" b="1" dirty="0" smtClean="0">
                <a:ea typeface="Calibri" panose="020F0502020204030204" pitchFamily="34" charset="0"/>
              </a:rPr>
              <a:t/>
            </a:r>
            <a:br>
              <a:rPr lang="en-GB" altLang="en-US" b="1" dirty="0" smtClean="0">
                <a:ea typeface="Calibri" panose="020F0502020204030204" pitchFamily="34" charset="0"/>
              </a:rPr>
            </a:br>
            <a:r>
              <a:rPr lang="en-GB" altLang="en-US" b="0" dirty="0" smtClean="0">
                <a:latin typeface="Calibri" panose="020F0502020204030204" pitchFamily="34" charset="0"/>
                <a:ea typeface="Calibri" panose="020F0502020204030204" pitchFamily="34" charset="0"/>
              </a:rPr>
              <a:t>Value creation through services marketing, relationships and experiences</a:t>
            </a:r>
            <a:r>
              <a:rPr lang="en-GB" altLang="en-US" b="1" dirty="0" smtClean="0">
                <a:ea typeface="Calibri" panose="020F0502020204030204" pitchFamily="34" charset="0"/>
              </a:rPr>
              <a:t/>
            </a:r>
            <a:br>
              <a:rPr lang="en-GB" altLang="en-US" b="1" dirty="0" smtClean="0">
                <a:ea typeface="Calibri" panose="020F0502020204030204" pitchFamily="34" charset="0"/>
              </a:rPr>
            </a:br>
            <a:r>
              <a:rPr lang="en-GB" altLang="en-US" b="1" dirty="0">
                <a:ea typeface="Calibri" panose="020F0502020204030204" pitchFamily="34" charset="0"/>
              </a:rPr>
              <a:t/>
            </a:r>
            <a:br>
              <a:rPr lang="en-GB" altLang="en-US" b="1" dirty="0">
                <a:ea typeface="Calibri" panose="020F0502020204030204" pitchFamily="34" charset="0"/>
              </a:rPr>
            </a:br>
            <a:r>
              <a:rPr lang="en-GB" altLang="en-US" b="1" dirty="0" smtClean="0">
                <a:ea typeface="Calibri" panose="020F0502020204030204" pitchFamily="34" charset="0"/>
              </a:rPr>
              <a:t> </a:t>
            </a:r>
            <a:r>
              <a:rPr lang="en-GB" altLang="en-US" dirty="0" smtClean="0">
                <a:ea typeface="Calibri" panose="020F0502020204030204" pitchFamily="34" charset="0"/>
              </a:rPr>
              <a:t/>
            </a:r>
            <a:br>
              <a:rPr lang="en-GB" altLang="en-US" dirty="0" smtClean="0">
                <a:ea typeface="Calibri" panose="020F0502020204030204" pitchFamily="34" charset="0"/>
              </a:rPr>
            </a:br>
            <a:r>
              <a:rPr lang="en-GB" altLang="en-US" dirty="0" smtClean="0">
                <a:ea typeface="Calibri" panose="020F0502020204030204" pitchFamily="34" charset="0"/>
              </a:rPr>
              <a:t/>
            </a:r>
            <a:br>
              <a:rPr lang="en-GB" altLang="en-US" dirty="0" smtClean="0">
                <a:ea typeface="Calibri" panose="020F0502020204030204" pitchFamily="34" charset="0"/>
              </a:rPr>
            </a:br>
            <a:endParaRPr lang="en-GB" altLang="en-US" dirty="0" smtClean="0">
              <a:ea typeface="Calibri" panose="020F0502020204030204" pitchFamily="34" charset="0"/>
            </a:endParaRPr>
          </a:p>
        </p:txBody>
      </p:sp>
      <p:sp>
        <p:nvSpPr>
          <p:cNvPr id="2" name="AutoShape 4" descr="Image result for services marketing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6" descr="Image result for services marketing imag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80" name="Picture 8" descr="Image result for services marketing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472" y="3548297"/>
            <a:ext cx="41910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2912" y="5643798"/>
            <a:ext cx="2053652" cy="725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370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re 1"/>
          <p:cNvSpPr>
            <a:spLocks noGrp="1"/>
          </p:cNvSpPr>
          <p:nvPr>
            <p:ph type="title"/>
          </p:nvPr>
        </p:nvSpPr>
        <p:spPr>
          <a:xfrm>
            <a:off x="1142999" y="0"/>
            <a:ext cx="6858000" cy="1136137"/>
          </a:xfrm>
        </p:spPr>
        <p:txBody>
          <a:bodyPr/>
          <a:lstStyle/>
          <a:p>
            <a:pPr algn="ctr" eaLnBrk="1" hangingPunct="1"/>
            <a:r>
              <a:rPr lang="fr-FR" altLang="en-US" sz="3200" dirty="0" smtClean="0">
                <a:latin typeface="Calibri" panose="020F0502020204030204" pitchFamily="34" charset="0"/>
              </a:rPr>
              <a:t>Session Objectives</a:t>
            </a:r>
            <a:endParaRPr lang="fr-FR" altLang="en-US" sz="3200" dirty="0">
              <a:latin typeface="Calibri" panose="020F0502020204030204" pitchFamily="34" charset="0"/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91886" y="508106"/>
            <a:ext cx="8752114" cy="6252457"/>
          </a:xfrm>
        </p:spPr>
        <p:txBody>
          <a:bodyPr rtlCol="0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>
                <a:latin typeface="Calibri" panose="020F0502020204030204" pitchFamily="34" charset="0"/>
              </a:rPr>
              <a:t>1. </a:t>
            </a:r>
            <a:r>
              <a:rPr lang="en-GB" sz="2000" dirty="0" smtClean="0">
                <a:latin typeface="Calibri" panose="020F0502020204030204" pitchFamily="34" charset="0"/>
              </a:rPr>
              <a:t>To assess the unique </a:t>
            </a:r>
            <a:r>
              <a:rPr lang="en-GB" sz="2000" dirty="0" smtClean="0">
                <a:solidFill>
                  <a:schemeClr val="accent4"/>
                </a:solidFill>
                <a:latin typeface="Calibri" panose="020F0502020204030204" pitchFamily="34" charset="0"/>
              </a:rPr>
              <a:t>characteristics </a:t>
            </a:r>
            <a:r>
              <a:rPr lang="en-GB" sz="2000" dirty="0">
                <a:solidFill>
                  <a:schemeClr val="accent4"/>
                </a:solidFill>
                <a:latin typeface="Calibri" panose="020F0502020204030204" pitchFamily="34" charset="0"/>
              </a:rPr>
              <a:t>of services</a:t>
            </a:r>
            <a:r>
              <a:rPr lang="en-GB" sz="2000" dirty="0">
                <a:latin typeface="Calibri" panose="020F0502020204030204" pitchFamily="34" charset="0"/>
              </a:rPr>
              <a:t>, namely intangibility, inseparability, variability, and perishability.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>
                <a:latin typeface="Calibri" panose="020F0502020204030204" pitchFamily="34" charset="0"/>
              </a:rPr>
              <a:t>2. </a:t>
            </a:r>
            <a:r>
              <a:rPr lang="en-GB" sz="2000" dirty="0" smtClean="0">
                <a:latin typeface="Calibri" panose="020F0502020204030204" pitchFamily="34" charset="0"/>
              </a:rPr>
              <a:t>To evaluate the </a:t>
            </a:r>
            <a:r>
              <a:rPr lang="en-GB" sz="2000" dirty="0" smtClean="0">
                <a:solidFill>
                  <a:schemeClr val="accent4"/>
                </a:solidFill>
                <a:latin typeface="Calibri" panose="020F0502020204030204" pitchFamily="34" charset="0"/>
              </a:rPr>
              <a:t>four </a:t>
            </a:r>
            <a:r>
              <a:rPr lang="en-GB" sz="2000" dirty="0">
                <a:solidFill>
                  <a:schemeClr val="accent4"/>
                </a:solidFill>
                <a:latin typeface="Calibri" panose="020F0502020204030204" pitchFamily="34" charset="0"/>
              </a:rPr>
              <a:t>key elements </a:t>
            </a:r>
            <a:r>
              <a:rPr lang="en-GB" sz="2000" dirty="0">
                <a:latin typeface="Calibri" panose="020F0502020204030204" pitchFamily="34" charset="0"/>
              </a:rPr>
              <a:t>of managing services enterprises, namely, physical evidence, people, process, and service branding.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>
                <a:latin typeface="Calibri" panose="020F0502020204030204" pitchFamily="34" charset="0"/>
              </a:rPr>
              <a:t>3. </a:t>
            </a:r>
            <a:r>
              <a:rPr lang="en-GB" sz="2000" dirty="0" smtClean="0">
                <a:latin typeface="Calibri" panose="020F0502020204030204" pitchFamily="34" charset="0"/>
              </a:rPr>
              <a:t>To appraise the relevance of </a:t>
            </a:r>
            <a:r>
              <a:rPr lang="en-GB" sz="2000" dirty="0" smtClean="0">
                <a:solidFill>
                  <a:schemeClr val="accent4"/>
                </a:solidFill>
                <a:latin typeface="Calibri" panose="020F0502020204030204" pitchFamily="34" charset="0"/>
              </a:rPr>
              <a:t>Internal </a:t>
            </a: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</a:rPr>
              <a:t>marketing</a:t>
            </a:r>
            <a:r>
              <a:rPr lang="en-GB" sz="2000" dirty="0">
                <a:latin typeface="Calibri" panose="020F0502020204030204" pitchFamily="34" charset="0"/>
              </a:rPr>
              <a:t> to frontline employees </a:t>
            </a:r>
            <a:r>
              <a:rPr lang="en-GB" sz="2000" dirty="0" smtClean="0">
                <a:latin typeface="Calibri" panose="020F0502020204030204" pitchFamily="34" charset="0"/>
              </a:rPr>
              <a:t>and how the activity contributes to the success </a:t>
            </a:r>
            <a:r>
              <a:rPr lang="en-GB" sz="2000" dirty="0">
                <a:latin typeface="Calibri" panose="020F0502020204030204" pitchFamily="34" charset="0"/>
              </a:rPr>
              <a:t>of a service </a:t>
            </a:r>
            <a:r>
              <a:rPr lang="en-GB" sz="2000" dirty="0" smtClean="0">
                <a:latin typeface="Calibri" panose="020F0502020204030204" pitchFamily="34" charset="0"/>
              </a:rPr>
              <a:t>organisation.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4. To analyse to what extent </a:t>
            </a:r>
            <a:r>
              <a:rPr lang="en-GB" sz="2000" dirty="0">
                <a:latin typeface="Calibri" panose="020F0502020204030204" pitchFamily="34" charset="0"/>
              </a:rPr>
              <a:t>e</a:t>
            </a:r>
            <a:r>
              <a:rPr lang="en-GB" sz="2000" dirty="0" smtClean="0">
                <a:latin typeface="Calibri" panose="020F0502020204030204" pitchFamily="34" charset="0"/>
              </a:rPr>
              <a:t>mployee </a:t>
            </a:r>
            <a:r>
              <a:rPr lang="en-GB" sz="2000" dirty="0">
                <a:latin typeface="Calibri" panose="020F0502020204030204" pitchFamily="34" charset="0"/>
              </a:rPr>
              <a:t>empowerment is a key element of service quality and service recovery.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5. To appraise the importance of measuring how service </a:t>
            </a:r>
            <a:r>
              <a:rPr lang="en-GB" sz="2000" dirty="0">
                <a:latin typeface="Calibri" panose="020F0502020204030204" pitchFamily="34" charset="0"/>
              </a:rPr>
              <a:t>perceptions match up against the expectations that customers have of the service </a:t>
            </a:r>
            <a:r>
              <a:rPr lang="en-GB" sz="2000" dirty="0" smtClean="0">
                <a:latin typeface="Calibri" panose="020F0502020204030204" pitchFamily="34" charset="0"/>
              </a:rPr>
              <a:t>provider and to identify service delivery gaps</a:t>
            </a:r>
          </a:p>
          <a:p>
            <a:pPr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6. To evaluate how </a:t>
            </a:r>
            <a:r>
              <a:rPr lang="en-GB" sz="2000" dirty="0" smtClean="0">
                <a:solidFill>
                  <a:schemeClr val="accent4"/>
                </a:solidFill>
                <a:latin typeface="Calibri" panose="020F0502020204030204" pitchFamily="34" charset="0"/>
              </a:rPr>
              <a:t>Relationship </a:t>
            </a:r>
            <a:r>
              <a:rPr lang="en-GB" sz="2000" dirty="0">
                <a:solidFill>
                  <a:schemeClr val="accent4"/>
                </a:solidFill>
                <a:latin typeface="Calibri" panose="020F0502020204030204" pitchFamily="34" charset="0"/>
              </a:rPr>
              <a:t>marketing </a:t>
            </a:r>
            <a:r>
              <a:rPr lang="en-GB" sz="2000" dirty="0">
                <a:latin typeface="Calibri" panose="020F0502020204030204" pitchFamily="34" charset="0"/>
              </a:rPr>
              <a:t>raises levels of attitudinal </a:t>
            </a:r>
            <a:r>
              <a:rPr lang="en-GB" sz="2000" dirty="0" smtClean="0">
                <a:latin typeface="Calibri" panose="020F0502020204030204" pitchFamily="34" charset="0"/>
              </a:rPr>
              <a:t>loyalty and to what extent value </a:t>
            </a:r>
            <a:r>
              <a:rPr lang="en-GB" sz="2000" dirty="0">
                <a:latin typeface="Calibri" panose="020F0502020204030204" pitchFamily="34" charset="0"/>
              </a:rPr>
              <a:t>can also be created through the provision of customer experiences which can be used to improve the consumer’s relationship with the </a:t>
            </a:r>
            <a:r>
              <a:rPr lang="en-GB" sz="2000" dirty="0" smtClean="0">
                <a:latin typeface="Calibri" panose="020F0502020204030204" pitchFamily="34" charset="0"/>
              </a:rPr>
              <a:t>organisation.</a:t>
            </a:r>
          </a:p>
          <a:p>
            <a:pPr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7. To explore experiential marketing for further relationship building and loyalty</a:t>
            </a:r>
            <a:endParaRPr lang="en-GB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1414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1398" y="1876838"/>
            <a:ext cx="6975265" cy="822960"/>
          </a:xfrm>
        </p:spPr>
        <p:txBody>
          <a:bodyPr/>
          <a:lstStyle/>
          <a:p>
            <a:pPr algn="ctr"/>
            <a:r>
              <a:rPr lang="en-IE" sz="2800" dirty="0" smtClean="0"/>
              <a:t/>
            </a:r>
            <a:br>
              <a:rPr lang="en-IE" sz="2800" dirty="0" smtClean="0"/>
            </a:br>
            <a:r>
              <a:rPr lang="en-IE" sz="2800" i="1" dirty="0" smtClean="0"/>
              <a:t>What are the characteristics of service?</a:t>
            </a:r>
            <a:endParaRPr lang="en-IE" sz="2800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3EB9C1-4667-4A8B-A437-AA12D8D5D0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0957" y="4319406"/>
            <a:ext cx="2530605" cy="1547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98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3510" y="267605"/>
            <a:ext cx="4105545" cy="637241"/>
          </a:xfrm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altLang="fr-FR" sz="2000" dirty="0"/>
              <a:t/>
            </a:r>
            <a:br>
              <a:rPr lang="en-US" altLang="fr-FR" sz="2000" dirty="0"/>
            </a:br>
            <a:r>
              <a:rPr lang="en-US" altLang="fr-FR" sz="4000" dirty="0"/>
              <a:t>Intangibility</a:t>
            </a:r>
            <a:r>
              <a:rPr lang="en-US" altLang="fr-FR" sz="3100" dirty="0"/>
              <a:t/>
            </a:r>
            <a:br>
              <a:rPr lang="en-US" altLang="fr-FR" sz="3100" dirty="0"/>
            </a:br>
            <a:endParaRPr lang="en-GB" sz="3100" dirty="0"/>
          </a:p>
        </p:txBody>
      </p:sp>
      <p:sp>
        <p:nvSpPr>
          <p:cNvPr id="15372" name="Text Box 56"/>
          <p:cNvSpPr txBox="1">
            <a:spLocks noChangeArrowheads="1"/>
          </p:cNvSpPr>
          <p:nvPr/>
        </p:nvSpPr>
        <p:spPr bwMode="auto">
          <a:xfrm>
            <a:off x="4211638" y="3965575"/>
            <a:ext cx="1598612" cy="584200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rgbClr val="2F4D71">
                <a:alpha val="74997"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37931725" indent="-37474525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fr-FR" sz="1600">
                <a:latin typeface="Arial" pitchFamily="34" charset="0"/>
              </a:rPr>
              <a:t>Service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fr-FR" sz="1600">
                <a:latin typeface="Arial" pitchFamily="34" charset="0"/>
              </a:rPr>
              <a:t> Characteristics</a:t>
            </a:r>
            <a:endParaRPr lang="en-US" altLang="fr-FR" sz="1600">
              <a:latin typeface="Arial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560152" y="1430616"/>
            <a:ext cx="7906954" cy="4563505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fr-FR">
              <a:solidFill>
                <a:schemeClr val="tx1"/>
              </a:solidFill>
            </a:endParaRPr>
          </a:p>
        </p:txBody>
      </p:sp>
      <p:sp>
        <p:nvSpPr>
          <p:cNvPr id="25" name="Rectangle 6"/>
          <p:cNvSpPr>
            <a:spLocks noChangeArrowheads="1"/>
          </p:cNvSpPr>
          <p:nvPr/>
        </p:nvSpPr>
        <p:spPr bwMode="auto">
          <a:xfrm>
            <a:off x="5513043" y="2564904"/>
            <a:ext cx="2232025" cy="458788"/>
          </a:xfrm>
          <a:prstGeom prst="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wrap="squar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defTabSz="7620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fr-FR" dirty="0">
                <a:solidFill>
                  <a:srgbClr val="FFFF00"/>
                </a:solidFill>
                <a:latin typeface="+mn-lt"/>
              </a:rPr>
              <a:t>Intangibility</a:t>
            </a:r>
          </a:p>
        </p:txBody>
      </p:sp>
      <p:sp>
        <p:nvSpPr>
          <p:cNvPr id="26" name="Rectangle 7"/>
          <p:cNvSpPr>
            <a:spLocks noChangeArrowheads="1"/>
          </p:cNvSpPr>
          <p:nvPr/>
        </p:nvSpPr>
        <p:spPr bwMode="auto">
          <a:xfrm>
            <a:off x="797696" y="2892425"/>
            <a:ext cx="3428504" cy="2071688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0488" tIns="44450" rIns="90488" bIns="44450"/>
          <a:lstStyle>
            <a:lvl1pPr marL="187325" indent="-187325" defTabSz="7620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defTabSz="7620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auto" hangingPunct="1">
              <a:spcBef>
                <a:spcPct val="20000"/>
              </a:spcBef>
              <a:spcAft>
                <a:spcPts val="0"/>
              </a:spcAft>
              <a:buClr>
                <a:schemeClr val="accent5"/>
              </a:buClr>
              <a:buSzPct val="95000"/>
              <a:buFontTx/>
              <a:buChar char="•"/>
              <a:defRPr/>
            </a:pPr>
            <a:r>
              <a:rPr lang="en-US" altLang="fr-FR" sz="2000" dirty="0">
                <a:latin typeface="+mn-lt"/>
              </a:rPr>
              <a:t>a deed, performance or effort;</a:t>
            </a:r>
          </a:p>
          <a:p>
            <a:pPr eaLnBrk="1" fontAlgn="auto" hangingPunct="1">
              <a:spcBef>
                <a:spcPct val="20000"/>
              </a:spcBef>
              <a:spcAft>
                <a:spcPts val="0"/>
              </a:spcAft>
              <a:buClr>
                <a:schemeClr val="accent5"/>
              </a:buClr>
              <a:buSzPct val="95000"/>
              <a:buFontTx/>
              <a:buChar char="•"/>
              <a:defRPr/>
            </a:pPr>
            <a:r>
              <a:rPr lang="en-US" altLang="fr-FR" sz="2000" dirty="0">
                <a:latin typeface="+mn-lt"/>
              </a:rPr>
              <a:t>difficulty in evaluation;</a:t>
            </a:r>
          </a:p>
          <a:p>
            <a:pPr eaLnBrk="1" fontAlgn="auto" hangingPunct="1">
              <a:spcBef>
                <a:spcPct val="20000"/>
              </a:spcBef>
              <a:spcAft>
                <a:spcPts val="0"/>
              </a:spcAft>
              <a:buClr>
                <a:schemeClr val="accent5"/>
              </a:buClr>
              <a:buSzPct val="95000"/>
              <a:buFontTx/>
              <a:buChar char="•"/>
              <a:defRPr/>
            </a:pPr>
            <a:r>
              <a:rPr lang="en-US" altLang="fr-FR" sz="2000" dirty="0">
                <a:latin typeface="+mn-lt"/>
              </a:rPr>
              <a:t>use tangible cues;</a:t>
            </a:r>
          </a:p>
          <a:p>
            <a:pPr eaLnBrk="1" fontAlgn="auto" hangingPunct="1">
              <a:spcBef>
                <a:spcPct val="20000"/>
              </a:spcBef>
              <a:spcAft>
                <a:spcPts val="0"/>
              </a:spcAft>
              <a:buClr>
                <a:schemeClr val="accent5"/>
              </a:buClr>
              <a:buSzPct val="95000"/>
              <a:buFontTx/>
              <a:buChar char="•"/>
              <a:defRPr/>
            </a:pPr>
            <a:r>
              <a:rPr lang="en-US" altLang="fr-FR" sz="2000" dirty="0">
                <a:latin typeface="+mn-lt"/>
              </a:rPr>
              <a:t>benefits </a:t>
            </a:r>
            <a:r>
              <a:rPr lang="en-US" altLang="fr-FR" sz="2000" dirty="0" smtClean="0">
                <a:latin typeface="+mn-lt"/>
              </a:rPr>
              <a:t>of </a:t>
            </a:r>
            <a:r>
              <a:rPr lang="en-US" altLang="fr-FR" sz="2000" dirty="0">
                <a:latin typeface="+mn-lt"/>
              </a:rPr>
              <a:t>non-ownership</a:t>
            </a:r>
            <a:r>
              <a:rPr lang="en-US" altLang="fr-FR" sz="2000" dirty="0">
                <a:solidFill>
                  <a:schemeClr val="accent5"/>
                </a:solidFill>
                <a:latin typeface="+mn-lt"/>
              </a:rPr>
              <a:t>.</a:t>
            </a:r>
          </a:p>
        </p:txBody>
      </p:sp>
      <p:sp>
        <p:nvSpPr>
          <p:cNvPr id="31" name="Rectangle 57"/>
          <p:cNvSpPr>
            <a:spLocks noChangeArrowheads="1"/>
          </p:cNvSpPr>
          <p:nvPr/>
        </p:nvSpPr>
        <p:spPr bwMode="auto">
          <a:xfrm>
            <a:off x="5513043" y="3352007"/>
            <a:ext cx="2232025" cy="720725"/>
          </a:xfrm>
          <a:prstGeom prst="rect">
            <a:avLst/>
          </a:prstGeom>
          <a:solidFill>
            <a:schemeClr val="accent4"/>
          </a:solidFill>
          <a:ln w="19050">
            <a:solidFill>
              <a:schemeClr val="accent4"/>
            </a:solidFill>
            <a:miter lim="800000"/>
            <a:headEnd type="none" w="sm" len="sm"/>
            <a:tailEnd type="none" w="sm" len="sm"/>
          </a:ln>
          <a:effectLst>
            <a:prstShdw prst="shdw17" dist="17961" dir="2700000">
              <a:srgbClr val="007A9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fr-FR" dirty="0">
                <a:solidFill>
                  <a:schemeClr val="bg2"/>
                </a:solidFill>
                <a:latin typeface="+mn-lt"/>
              </a:rPr>
              <a:t>Inseparability</a:t>
            </a:r>
            <a:endParaRPr lang="en-US" altLang="fr-FR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32" name="Rectangle 58"/>
          <p:cNvSpPr>
            <a:spLocks noChangeArrowheads="1"/>
          </p:cNvSpPr>
          <p:nvPr/>
        </p:nvSpPr>
        <p:spPr bwMode="auto">
          <a:xfrm>
            <a:off x="5513043" y="4272716"/>
            <a:ext cx="2232025" cy="720725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miter lim="800000"/>
            <a:headEnd type="none" w="sm" len="sm"/>
            <a:tailEnd type="none" w="sm" len="sm"/>
          </a:ln>
          <a:effectLst>
            <a:prstShdw prst="shdw17" dist="17961" dir="2700000">
              <a:srgbClr val="007A9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fr-FR" dirty="0">
                <a:solidFill>
                  <a:schemeClr val="bg2"/>
                </a:solidFill>
                <a:latin typeface="+mn-lt"/>
              </a:rPr>
              <a:t>Perishability</a:t>
            </a:r>
            <a:endParaRPr lang="en-US" altLang="fr-FR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33" name="Rectangle 59"/>
          <p:cNvSpPr>
            <a:spLocks noChangeArrowheads="1"/>
          </p:cNvSpPr>
          <p:nvPr/>
        </p:nvSpPr>
        <p:spPr bwMode="auto">
          <a:xfrm>
            <a:off x="5501481" y="5229200"/>
            <a:ext cx="2232025" cy="720725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miter lim="800000"/>
            <a:headEnd type="none" w="sm" len="sm"/>
            <a:tailEnd type="none" w="sm" len="sm"/>
          </a:ln>
          <a:effectLst>
            <a:prstShdw prst="shdw17" dist="17961" dir="2700000">
              <a:srgbClr val="007A9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fr-FR" dirty="0">
                <a:solidFill>
                  <a:schemeClr val="bg2"/>
                </a:solidFill>
                <a:latin typeface="+mn-lt"/>
              </a:rPr>
              <a:t>Variability</a:t>
            </a:r>
            <a:endParaRPr lang="en-US" altLang="fr-FR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15383" name="Text Box 56"/>
          <p:cNvSpPr txBox="1">
            <a:spLocks noChangeArrowheads="1"/>
          </p:cNvSpPr>
          <p:nvPr/>
        </p:nvSpPr>
        <p:spPr bwMode="auto">
          <a:xfrm>
            <a:off x="5818235" y="1635751"/>
            <a:ext cx="1598516" cy="584775"/>
          </a:xfrm>
          <a:prstGeom prst="rect">
            <a:avLst/>
          </a:prstGeom>
          <a:solidFill>
            <a:schemeClr val="accent4"/>
          </a:solidFill>
          <a:ln w="9525">
            <a:solidFill>
              <a:schemeClr val="accent4"/>
            </a:solidFill>
            <a:miter lim="800000"/>
            <a:headEnd/>
            <a:tailEnd/>
          </a:ln>
          <a:effectLst>
            <a:prstShdw prst="shdw17" dist="17961" dir="2700000">
              <a:srgbClr val="2F4D71">
                <a:alpha val="74997"/>
              </a:srgbClr>
            </a:prstShdw>
          </a:effec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37931725" indent="-37474525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fr-FR" sz="1600" dirty="0">
                <a:solidFill>
                  <a:schemeClr val="bg2"/>
                </a:solidFill>
                <a:latin typeface="+mn-lt"/>
              </a:rPr>
              <a:t>Service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fr-FR" sz="1600" dirty="0">
                <a:solidFill>
                  <a:schemeClr val="bg2"/>
                </a:solidFill>
                <a:latin typeface="+mn-lt"/>
              </a:rPr>
              <a:t> Characteristics</a:t>
            </a:r>
            <a:endParaRPr lang="en-US" altLang="fr-FR" sz="1600" dirty="0">
              <a:solidFill>
                <a:schemeClr val="bg2"/>
              </a:solidFill>
              <a:latin typeface="+mn-lt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6EF5D44-6212-4BA9-9DB0-1390602AC06E}"/>
              </a:ext>
            </a:extLst>
          </p:cNvPr>
          <p:cNvCxnSpPr>
            <a:cxnSpLocks/>
            <a:stCxn id="25" idx="1"/>
          </p:cNvCxnSpPr>
          <p:nvPr/>
        </p:nvCxnSpPr>
        <p:spPr>
          <a:xfrm flipH="1">
            <a:off x="4226200" y="2794298"/>
            <a:ext cx="1286843" cy="5737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7324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5702" y="157231"/>
            <a:ext cx="4820556" cy="628307"/>
          </a:xfrm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altLang="fr-FR" dirty="0">
                <a:latin typeface="+mn-lt"/>
              </a:rPr>
              <a:t/>
            </a:r>
            <a:br>
              <a:rPr lang="en-US" altLang="fr-FR" dirty="0">
                <a:latin typeface="+mn-lt"/>
              </a:rPr>
            </a:br>
            <a:r>
              <a:rPr lang="en-US" altLang="fr-FR" dirty="0">
                <a:latin typeface="+mn-lt"/>
              </a:rPr>
              <a:t/>
            </a:r>
            <a:br>
              <a:rPr lang="en-US" altLang="fr-FR" dirty="0">
                <a:latin typeface="+mn-lt"/>
              </a:rPr>
            </a:br>
            <a:r>
              <a:rPr lang="en-US" altLang="fr-FR" sz="3100" dirty="0">
                <a:latin typeface="+mn-lt"/>
              </a:rPr>
              <a:t>Inseparability</a:t>
            </a:r>
            <a:br>
              <a:rPr lang="en-US" altLang="fr-FR" sz="3100" dirty="0">
                <a:latin typeface="+mn-lt"/>
              </a:rPr>
            </a:br>
            <a:r>
              <a:rPr lang="en-US" altLang="fr-FR" dirty="0">
                <a:latin typeface="+mn-lt"/>
              </a:rPr>
              <a:t/>
            </a:r>
            <a:br>
              <a:rPr lang="en-US" altLang="fr-FR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17416" name="Line 25"/>
          <p:cNvSpPr>
            <a:spLocks noChangeShapeType="1"/>
          </p:cNvSpPr>
          <p:nvPr/>
        </p:nvSpPr>
        <p:spPr bwMode="auto">
          <a:xfrm>
            <a:off x="3806825" y="3179763"/>
            <a:ext cx="606425" cy="525462"/>
          </a:xfrm>
          <a:prstGeom prst="line">
            <a:avLst/>
          </a:prstGeom>
          <a:noFill/>
          <a:ln w="38100">
            <a:solidFill>
              <a:srgbClr val="73288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>
              <a:latin typeface="+mn-lt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461824" y="1412777"/>
            <a:ext cx="8064896" cy="4671500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fr-FR">
              <a:solidFill>
                <a:schemeClr val="tx1"/>
              </a:solidFill>
            </a:endParaRPr>
          </a:p>
        </p:txBody>
      </p:sp>
      <p:sp>
        <p:nvSpPr>
          <p:cNvPr id="17433" name="Rectangle 20"/>
          <p:cNvSpPr>
            <a:spLocks noChangeArrowheads="1"/>
          </p:cNvSpPr>
          <p:nvPr/>
        </p:nvSpPr>
        <p:spPr bwMode="auto">
          <a:xfrm>
            <a:off x="740842" y="2872332"/>
            <a:ext cx="3672408" cy="2404024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4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187325" indent="-187325" defTabSz="762000"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37931725" indent="-37474525" defTabSz="76200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buClr>
                <a:schemeClr val="accent5"/>
              </a:buClr>
              <a:buSzPct val="95000"/>
              <a:buFontTx/>
              <a:buChar char="•"/>
            </a:pPr>
            <a:r>
              <a:rPr lang="en-US" altLang="fr-FR" sz="2000" dirty="0">
                <a:latin typeface="+mn-lt"/>
              </a:rPr>
              <a:t>simultaneous production and consumption;</a:t>
            </a:r>
          </a:p>
          <a:p>
            <a:pPr eaLnBrk="1" hangingPunct="1">
              <a:buClr>
                <a:schemeClr val="accent5"/>
              </a:buClr>
              <a:buSzPct val="95000"/>
              <a:buFontTx/>
              <a:buChar char="•"/>
            </a:pPr>
            <a:r>
              <a:rPr lang="en-US" altLang="fr-FR" sz="2000" dirty="0">
                <a:latin typeface="+mn-lt"/>
              </a:rPr>
              <a:t>importance of service provider;</a:t>
            </a:r>
          </a:p>
          <a:p>
            <a:pPr eaLnBrk="1" hangingPunct="1">
              <a:buClr>
                <a:schemeClr val="accent5"/>
              </a:buClr>
              <a:buSzPct val="95000"/>
              <a:buFontTx/>
              <a:buChar char="•"/>
            </a:pPr>
            <a:r>
              <a:rPr lang="en-US" altLang="fr-FR" sz="2000" dirty="0">
                <a:latin typeface="+mn-lt"/>
              </a:rPr>
              <a:t>selection, training, and rewarding of staff;</a:t>
            </a:r>
          </a:p>
          <a:p>
            <a:pPr eaLnBrk="1" hangingPunct="1">
              <a:buClr>
                <a:schemeClr val="accent5"/>
              </a:buClr>
              <a:buSzPct val="95000"/>
              <a:buFontTx/>
              <a:buChar char="•"/>
            </a:pPr>
            <a:r>
              <a:rPr lang="en-US" altLang="fr-FR" sz="2000" dirty="0">
                <a:latin typeface="+mn-lt"/>
              </a:rPr>
              <a:t>avoid inter-customer conflict.</a:t>
            </a:r>
          </a:p>
        </p:txBody>
      </p:sp>
      <p:sp>
        <p:nvSpPr>
          <p:cNvPr id="35" name="Rectangle 6"/>
          <p:cNvSpPr>
            <a:spLocks noChangeArrowheads="1"/>
          </p:cNvSpPr>
          <p:nvPr/>
        </p:nvSpPr>
        <p:spPr bwMode="auto">
          <a:xfrm>
            <a:off x="5501480" y="2564903"/>
            <a:ext cx="2232025" cy="614859"/>
          </a:xfrm>
          <a:prstGeom prst="rect">
            <a:avLst/>
          </a:prstGeom>
          <a:solidFill>
            <a:schemeClr val="accent4"/>
          </a:solidFill>
          <a:ln>
            <a:solidFill>
              <a:schemeClr val="accent5"/>
            </a:solidFill>
          </a:ln>
        </p:spPr>
        <p:txBody>
          <a:bodyPr wrap="square" lIns="90488" tIns="44450" rIns="90488" bIns="44450" anchor="ctr">
            <a:no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defTabSz="7620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fr-FR" dirty="0">
                <a:solidFill>
                  <a:schemeClr val="bg1"/>
                </a:solidFill>
                <a:latin typeface="+mn-lt"/>
              </a:rPr>
              <a:t>Intangibility</a:t>
            </a:r>
          </a:p>
        </p:txBody>
      </p:sp>
      <p:sp>
        <p:nvSpPr>
          <p:cNvPr id="36" name="Rectangle 57"/>
          <p:cNvSpPr>
            <a:spLocks noChangeArrowheads="1"/>
          </p:cNvSpPr>
          <p:nvPr/>
        </p:nvSpPr>
        <p:spPr bwMode="auto">
          <a:xfrm>
            <a:off x="5513043" y="3352007"/>
            <a:ext cx="2232025" cy="720725"/>
          </a:xfrm>
          <a:prstGeom prst="rect">
            <a:avLst/>
          </a:prstGeom>
          <a:solidFill>
            <a:schemeClr val="accent4"/>
          </a:solidFill>
          <a:ln w="19050">
            <a:solidFill>
              <a:schemeClr val="accent5"/>
            </a:solidFill>
            <a:miter lim="800000"/>
            <a:headEnd type="none" w="sm" len="sm"/>
            <a:tailEnd type="none" w="sm" len="sm"/>
          </a:ln>
          <a:effectLst>
            <a:prstShdw prst="shdw17" dist="17961" dir="2700000">
              <a:srgbClr val="007A9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fr-FR" dirty="0">
                <a:solidFill>
                  <a:srgbClr val="FFFF00"/>
                </a:solidFill>
                <a:latin typeface="+mn-lt"/>
              </a:rPr>
              <a:t>Inseparability</a:t>
            </a:r>
            <a:endParaRPr lang="en-US" altLang="fr-FR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37" name="Rectangle 58"/>
          <p:cNvSpPr>
            <a:spLocks noChangeArrowheads="1"/>
          </p:cNvSpPr>
          <p:nvPr/>
        </p:nvSpPr>
        <p:spPr bwMode="auto">
          <a:xfrm>
            <a:off x="5513043" y="4272716"/>
            <a:ext cx="2232025" cy="720725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5"/>
            </a:solidFill>
            <a:miter lim="800000"/>
            <a:headEnd type="none" w="sm" len="sm"/>
            <a:tailEnd type="none" w="sm" len="sm"/>
          </a:ln>
          <a:effectLst>
            <a:prstShdw prst="shdw17" dist="17961" dir="2700000">
              <a:srgbClr val="007A9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fr-FR" dirty="0">
                <a:solidFill>
                  <a:schemeClr val="bg1"/>
                </a:solidFill>
                <a:latin typeface="+mn-lt"/>
              </a:rPr>
              <a:t>Perishability</a:t>
            </a:r>
            <a:endParaRPr lang="en-US" altLang="fr-FR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8" name="Rectangle 59"/>
          <p:cNvSpPr>
            <a:spLocks noChangeArrowheads="1"/>
          </p:cNvSpPr>
          <p:nvPr/>
        </p:nvSpPr>
        <p:spPr bwMode="auto">
          <a:xfrm>
            <a:off x="5501481" y="5229200"/>
            <a:ext cx="2232025" cy="720725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5"/>
            </a:solidFill>
            <a:miter lim="800000"/>
            <a:headEnd type="none" w="sm" len="sm"/>
            <a:tailEnd type="none" w="sm" len="sm"/>
          </a:ln>
          <a:effectLst>
            <a:prstShdw prst="shdw17" dist="17961" dir="2700000">
              <a:srgbClr val="007A9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fr-FR" dirty="0">
                <a:solidFill>
                  <a:schemeClr val="bg1"/>
                </a:solidFill>
                <a:latin typeface="+mn-lt"/>
              </a:rPr>
              <a:t>Variability</a:t>
            </a:r>
            <a:endParaRPr lang="en-US" altLang="fr-FR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9" name="Text Box 56"/>
          <p:cNvSpPr txBox="1">
            <a:spLocks noChangeArrowheads="1"/>
          </p:cNvSpPr>
          <p:nvPr/>
        </p:nvSpPr>
        <p:spPr bwMode="auto">
          <a:xfrm>
            <a:off x="5818234" y="1623960"/>
            <a:ext cx="1598516" cy="584775"/>
          </a:xfrm>
          <a:prstGeom prst="rect">
            <a:avLst/>
          </a:prstGeom>
          <a:solidFill>
            <a:schemeClr val="accent4"/>
          </a:solidFill>
          <a:ln w="9525">
            <a:solidFill>
              <a:schemeClr val="accent5"/>
            </a:solidFill>
            <a:miter lim="800000"/>
            <a:headEnd/>
            <a:tailEnd/>
          </a:ln>
          <a:effectLst>
            <a:prstShdw prst="shdw17" dist="17961" dir="2700000">
              <a:srgbClr val="2F4D71">
                <a:alpha val="74997"/>
              </a:srgbClr>
            </a:prstShdw>
          </a:effec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37931725" indent="-37474525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fr-FR" sz="1600" dirty="0">
                <a:solidFill>
                  <a:schemeClr val="bg1"/>
                </a:solidFill>
                <a:latin typeface="+mn-lt"/>
              </a:rPr>
              <a:t>Service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fr-FR" sz="1600" dirty="0">
                <a:solidFill>
                  <a:schemeClr val="bg1"/>
                </a:solidFill>
                <a:latin typeface="+mn-lt"/>
              </a:rPr>
              <a:t> Characteristics</a:t>
            </a:r>
            <a:endParaRPr lang="en-US" altLang="fr-FR" sz="1600" dirty="0">
              <a:solidFill>
                <a:schemeClr val="bg1"/>
              </a:solidFill>
              <a:latin typeface="+mn-lt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484E526-37A1-4256-AC64-D63519D773F8}"/>
              </a:ext>
            </a:extLst>
          </p:cNvPr>
          <p:cNvCxnSpPr>
            <a:cxnSpLocks/>
            <a:endCxn id="17433" idx="3"/>
          </p:cNvCxnSpPr>
          <p:nvPr/>
        </p:nvCxnSpPr>
        <p:spPr>
          <a:xfrm flipH="1">
            <a:off x="4413250" y="3748527"/>
            <a:ext cx="1088232" cy="32581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8032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2974" y="437540"/>
            <a:ext cx="3238049" cy="745093"/>
          </a:xfrm>
        </p:spPr>
        <p:txBody>
          <a:bodyPr/>
          <a:lstStyle/>
          <a:p>
            <a:pPr algn="ctr"/>
            <a:r>
              <a:rPr lang="en-US" altLang="fr-FR" sz="3600" dirty="0"/>
              <a:t>Inseparability</a:t>
            </a:r>
            <a:r>
              <a:rPr lang="en-US" altLang="fr-FR" sz="2800" dirty="0"/>
              <a:t/>
            </a:r>
            <a:br>
              <a:rPr lang="en-US" altLang="fr-FR" sz="2800" dirty="0"/>
            </a:br>
            <a:endParaRPr lang="en-IE" sz="2800" dirty="0"/>
          </a:p>
        </p:txBody>
      </p:sp>
      <p:pic>
        <p:nvPicPr>
          <p:cNvPr id="2050" name="Picture 2" descr="C:\Users\FWHELANRYAN.FWRYANLPTP16\Desktop\5de1864c0f8c1903db819724ba.jpe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397" y="1280868"/>
            <a:ext cx="7315201" cy="429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08891" y="5675366"/>
            <a:ext cx="75379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>
                <a:solidFill>
                  <a:schemeClr val="accent4"/>
                </a:solidFill>
              </a:rPr>
              <a:t>Exhibit 7.2 Holidays are a service that illustrate the inseparability of the production and consumption.</a:t>
            </a:r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2751390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/>
          <p:cNvSpPr/>
          <p:nvPr/>
        </p:nvSpPr>
        <p:spPr>
          <a:xfrm>
            <a:off x="539552" y="1084836"/>
            <a:ext cx="8064896" cy="5041204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fr-FR">
              <a:solidFill>
                <a:schemeClr val="tx1"/>
              </a:solidFill>
            </a:endParaRPr>
          </a:p>
        </p:txBody>
      </p:sp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2078962" y="311239"/>
            <a:ext cx="4986075" cy="527559"/>
          </a:xfrm>
        </p:spPr>
        <p:txBody>
          <a:bodyPr/>
          <a:lstStyle/>
          <a:p>
            <a:pPr algn="ctr" eaLnBrk="1" hangingPunct="1"/>
            <a:r>
              <a:rPr lang="en-US" altLang="fr-FR" sz="3600" dirty="0">
                <a:latin typeface="+mn-lt"/>
              </a:rPr>
              <a:t>Perishability</a:t>
            </a:r>
          </a:p>
        </p:txBody>
      </p:sp>
      <p:sp>
        <p:nvSpPr>
          <p:cNvPr id="20496" name="Rectangle 23"/>
          <p:cNvSpPr>
            <a:spLocks noChangeArrowheads="1"/>
          </p:cNvSpPr>
          <p:nvPr/>
        </p:nvSpPr>
        <p:spPr bwMode="auto">
          <a:xfrm>
            <a:off x="881612" y="2364590"/>
            <a:ext cx="3862512" cy="3024336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4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187325" indent="-187325" defTabSz="762000"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37931725" indent="-37474525" defTabSz="76200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buClr>
                <a:schemeClr val="accent5"/>
              </a:buClr>
              <a:buSzPct val="60000"/>
            </a:pPr>
            <a:r>
              <a:rPr lang="en-US" altLang="fr-FR" sz="1800" dirty="0">
                <a:latin typeface="+mn-lt"/>
              </a:rPr>
              <a:t>consumption cannot be stored;</a:t>
            </a:r>
          </a:p>
          <a:p>
            <a:pPr eaLnBrk="1" hangingPunct="1">
              <a:buClr>
                <a:schemeClr val="accent5"/>
              </a:buClr>
              <a:buSzPct val="60000"/>
            </a:pPr>
            <a:r>
              <a:rPr lang="en-US" altLang="fr-FR" sz="1800" dirty="0">
                <a:latin typeface="+mn-lt"/>
              </a:rPr>
              <a:t>match supply and demand;</a:t>
            </a:r>
          </a:p>
          <a:p>
            <a:pPr eaLnBrk="1" hangingPunct="1">
              <a:buClr>
                <a:schemeClr val="accent5"/>
              </a:buClr>
              <a:buSzPct val="60000"/>
            </a:pPr>
            <a:r>
              <a:rPr lang="en-US" altLang="fr-FR" sz="1800" dirty="0">
                <a:latin typeface="+mn-lt"/>
              </a:rPr>
              <a:t>use of part-time staff;</a:t>
            </a:r>
          </a:p>
          <a:p>
            <a:pPr eaLnBrk="1" hangingPunct="1">
              <a:buClr>
                <a:schemeClr val="accent5"/>
              </a:buClr>
              <a:buSzPct val="60000"/>
            </a:pPr>
            <a:r>
              <a:rPr lang="en-US" altLang="fr-FR" sz="1800" dirty="0">
                <a:latin typeface="+mn-lt"/>
              </a:rPr>
              <a:t>multi-skilling;</a:t>
            </a:r>
          </a:p>
          <a:p>
            <a:pPr eaLnBrk="1" hangingPunct="1">
              <a:buClr>
                <a:schemeClr val="accent5"/>
              </a:buClr>
              <a:buSzPct val="60000"/>
            </a:pPr>
            <a:r>
              <a:rPr lang="en-US" altLang="fr-FR" sz="1800" dirty="0">
                <a:latin typeface="+mn-lt"/>
              </a:rPr>
              <a:t>participation by consumers;</a:t>
            </a:r>
          </a:p>
          <a:p>
            <a:pPr marL="0" indent="0" eaLnBrk="1" hangingPunct="1">
              <a:buClr>
                <a:schemeClr val="accent5"/>
              </a:buClr>
              <a:buSzPct val="60000"/>
              <a:buNone/>
            </a:pPr>
            <a:endParaRPr lang="en-US" altLang="fr-FR" sz="1800" dirty="0">
              <a:latin typeface="+mn-lt"/>
            </a:endParaRPr>
          </a:p>
        </p:txBody>
      </p:sp>
      <p:sp>
        <p:nvSpPr>
          <p:cNvPr id="28" name="Rectangle 6"/>
          <p:cNvSpPr>
            <a:spLocks noChangeArrowheads="1"/>
          </p:cNvSpPr>
          <p:nvPr/>
        </p:nvSpPr>
        <p:spPr bwMode="auto">
          <a:xfrm>
            <a:off x="5501480" y="2564903"/>
            <a:ext cx="2232025" cy="61485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wrap="square" lIns="90488" tIns="44450" rIns="90488" bIns="44450" anchor="ctr">
            <a:no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defTabSz="7620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fr-FR" dirty="0">
                <a:solidFill>
                  <a:schemeClr val="bg1"/>
                </a:solidFill>
                <a:latin typeface="+mn-lt"/>
              </a:rPr>
              <a:t>Intangibility</a:t>
            </a:r>
          </a:p>
        </p:txBody>
      </p:sp>
      <p:sp>
        <p:nvSpPr>
          <p:cNvPr id="29" name="Rectangle 57"/>
          <p:cNvSpPr>
            <a:spLocks noChangeArrowheads="1"/>
          </p:cNvSpPr>
          <p:nvPr/>
        </p:nvSpPr>
        <p:spPr bwMode="auto">
          <a:xfrm>
            <a:off x="5513043" y="3352007"/>
            <a:ext cx="2232025" cy="720725"/>
          </a:xfrm>
          <a:prstGeom prst="rect">
            <a:avLst/>
          </a:prstGeom>
          <a:solidFill>
            <a:schemeClr val="accent4"/>
          </a:solidFill>
          <a:ln w="19050">
            <a:noFill/>
            <a:miter lim="800000"/>
            <a:headEnd type="none" w="sm" len="sm"/>
            <a:tailEnd type="none" w="sm" len="sm"/>
          </a:ln>
          <a:effectLst>
            <a:prstShdw prst="shdw17" dist="17961" dir="2700000">
              <a:srgbClr val="007A9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fr-FR" dirty="0">
                <a:solidFill>
                  <a:schemeClr val="bg1"/>
                </a:solidFill>
                <a:latin typeface="+mn-lt"/>
              </a:rPr>
              <a:t>Inseparability</a:t>
            </a:r>
            <a:endParaRPr lang="en-US" altLang="fr-FR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0" name="Rectangle 58"/>
          <p:cNvSpPr>
            <a:spLocks noChangeArrowheads="1"/>
          </p:cNvSpPr>
          <p:nvPr/>
        </p:nvSpPr>
        <p:spPr bwMode="auto">
          <a:xfrm>
            <a:off x="5513043" y="4272716"/>
            <a:ext cx="2232025" cy="720725"/>
          </a:xfrm>
          <a:prstGeom prst="rect">
            <a:avLst/>
          </a:prstGeom>
          <a:solidFill>
            <a:schemeClr val="accent4"/>
          </a:solidFill>
          <a:ln w="12700">
            <a:solidFill>
              <a:srgbClr val="FF0000"/>
            </a:solidFill>
            <a:miter lim="800000"/>
            <a:headEnd type="none" w="sm" len="sm"/>
            <a:tailEnd type="none" w="sm" len="sm"/>
          </a:ln>
          <a:effectLst>
            <a:prstShdw prst="shdw17" dist="17961" dir="2700000">
              <a:srgbClr val="007A9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fr-FR" dirty="0">
                <a:solidFill>
                  <a:srgbClr val="FFFF00"/>
                </a:solidFill>
                <a:latin typeface="+mn-lt"/>
              </a:rPr>
              <a:t>Perishability</a:t>
            </a:r>
            <a:endParaRPr lang="en-US" altLang="fr-FR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31" name="Rectangle 59"/>
          <p:cNvSpPr>
            <a:spLocks noChangeArrowheads="1"/>
          </p:cNvSpPr>
          <p:nvPr/>
        </p:nvSpPr>
        <p:spPr bwMode="auto">
          <a:xfrm>
            <a:off x="5501481" y="5229200"/>
            <a:ext cx="2232025" cy="720725"/>
          </a:xfrm>
          <a:prstGeom prst="rect">
            <a:avLst/>
          </a:prstGeom>
          <a:solidFill>
            <a:schemeClr val="accent4"/>
          </a:solidFill>
          <a:ln w="12700">
            <a:noFill/>
            <a:miter lim="800000"/>
            <a:headEnd type="none" w="sm" len="sm"/>
            <a:tailEnd type="none" w="sm" len="sm"/>
          </a:ln>
          <a:effectLst>
            <a:prstShdw prst="shdw17" dist="17961" dir="2700000">
              <a:srgbClr val="007A9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fr-FR" dirty="0">
                <a:solidFill>
                  <a:schemeClr val="bg1"/>
                </a:solidFill>
                <a:latin typeface="+mn-lt"/>
              </a:rPr>
              <a:t>Variability</a:t>
            </a:r>
            <a:endParaRPr lang="en-US" altLang="fr-FR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2" name="Text Box 56"/>
          <p:cNvSpPr txBox="1">
            <a:spLocks noChangeArrowheads="1"/>
          </p:cNvSpPr>
          <p:nvPr/>
        </p:nvSpPr>
        <p:spPr bwMode="auto">
          <a:xfrm>
            <a:off x="5818234" y="1621771"/>
            <a:ext cx="1598516" cy="584775"/>
          </a:xfrm>
          <a:prstGeom prst="rect">
            <a:avLst/>
          </a:prstGeom>
          <a:solidFill>
            <a:schemeClr val="accent4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prstShdw prst="shdw17" dist="17961" dir="2700000">
              <a:srgbClr val="2F4D71">
                <a:alpha val="74997"/>
              </a:srgbClr>
            </a:prstShdw>
          </a:effec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37931725" indent="-37474525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fr-FR" sz="1600" dirty="0">
                <a:solidFill>
                  <a:schemeClr val="bg1"/>
                </a:solidFill>
                <a:latin typeface="+mn-lt"/>
              </a:rPr>
              <a:t>Service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fr-FR" sz="1600" dirty="0">
                <a:solidFill>
                  <a:schemeClr val="bg1"/>
                </a:solidFill>
                <a:latin typeface="+mn-lt"/>
              </a:rPr>
              <a:t> Characteristics</a:t>
            </a:r>
            <a:endParaRPr lang="en-US" altLang="fr-FR" sz="1600" dirty="0">
              <a:solidFill>
                <a:schemeClr val="bg1"/>
              </a:solidFill>
              <a:latin typeface="+mn-lt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215C34E-A1BD-4AD2-8533-81A76191E874}"/>
              </a:ext>
            </a:extLst>
          </p:cNvPr>
          <p:cNvCxnSpPr>
            <a:cxnSpLocks/>
          </p:cNvCxnSpPr>
          <p:nvPr/>
        </p:nvCxnSpPr>
        <p:spPr>
          <a:xfrm flipH="1">
            <a:off x="4744124" y="4663980"/>
            <a:ext cx="76892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535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2235213" y="550866"/>
            <a:ext cx="4456595" cy="691162"/>
          </a:xfrm>
        </p:spPr>
        <p:txBody>
          <a:bodyPr/>
          <a:lstStyle/>
          <a:p>
            <a:pPr algn="ctr" eaLnBrk="1" hangingPunct="1"/>
            <a:r>
              <a:rPr lang="en-US" altLang="fr-FR" sz="3600" dirty="0"/>
              <a:t>Perishability</a:t>
            </a:r>
            <a:endParaRPr lang="en-GB" altLang="en-US" sz="3600" dirty="0"/>
          </a:p>
        </p:txBody>
      </p:sp>
      <p:pic>
        <p:nvPicPr>
          <p:cNvPr id="19473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708" y="1628799"/>
            <a:ext cx="4456595" cy="4420309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sp>
        <p:nvSpPr>
          <p:cNvPr id="3" name="TextBox 2"/>
          <p:cNvSpPr txBox="1"/>
          <p:nvPr/>
        </p:nvSpPr>
        <p:spPr>
          <a:xfrm>
            <a:off x="624910" y="1628799"/>
            <a:ext cx="3009523" cy="2554545"/>
          </a:xfrm>
          <a:prstGeom prst="rect">
            <a:avLst/>
          </a:prstGeom>
          <a:ln>
            <a:solidFill>
              <a:schemeClr val="accent4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A cleverly designed social media advertisement for the Truck festival in Oxfordshire is designed to overcome the perishability problem of</a:t>
            </a:r>
          </a:p>
          <a:p>
            <a:r>
              <a:rPr lang="en-GB" sz="1600" dirty="0"/>
              <a:t>events like this. If tickets are not sold by the end of</a:t>
            </a:r>
          </a:p>
          <a:p>
            <a:r>
              <a:rPr lang="en-GB" sz="1600" dirty="0"/>
              <a:t>the event, the opportunity to do so passes</a:t>
            </a:r>
            <a:r>
              <a:rPr lang="en-GB" sz="1600" dirty="0" smtClean="0"/>
              <a:t>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825900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/>
          <p:cNvSpPr/>
          <p:nvPr/>
        </p:nvSpPr>
        <p:spPr>
          <a:xfrm>
            <a:off x="797788" y="1331140"/>
            <a:ext cx="8064896" cy="4762458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fr-FR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00" y="550985"/>
            <a:ext cx="6858000" cy="679938"/>
          </a:xfrm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altLang="fr-FR" dirty="0">
                <a:latin typeface="+mn-lt"/>
              </a:rPr>
              <a:t/>
            </a:r>
            <a:br>
              <a:rPr lang="en-US" altLang="fr-FR" dirty="0">
                <a:latin typeface="+mn-lt"/>
              </a:rPr>
            </a:br>
            <a:r>
              <a:rPr lang="en-US" altLang="fr-FR" sz="3100" dirty="0">
                <a:latin typeface="+mn-lt"/>
              </a:rPr>
              <a:t>Variability</a:t>
            </a:r>
            <a:br>
              <a:rPr lang="en-US" altLang="fr-FR" sz="3100" dirty="0">
                <a:latin typeface="+mn-lt"/>
              </a:rPr>
            </a:br>
            <a:r>
              <a:rPr lang="en-US" altLang="fr-FR" dirty="0">
                <a:latin typeface="+mn-lt"/>
              </a:rPr>
              <a:t/>
            </a:r>
            <a:br>
              <a:rPr lang="en-US" altLang="fr-FR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18447" name="Line 8"/>
          <p:cNvSpPr>
            <a:spLocks noChangeShapeType="1"/>
          </p:cNvSpPr>
          <p:nvPr/>
        </p:nvSpPr>
        <p:spPr bwMode="auto">
          <a:xfrm flipV="1">
            <a:off x="3644900" y="3590925"/>
            <a:ext cx="534988" cy="690563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anchor="ctr"/>
          <a:lstStyle/>
          <a:p>
            <a:endParaRPr lang="en-GB">
              <a:latin typeface="+mn-lt"/>
            </a:endParaRPr>
          </a:p>
        </p:txBody>
      </p:sp>
      <p:sp>
        <p:nvSpPr>
          <p:cNvPr id="18450" name="Rectangle 23"/>
          <p:cNvSpPr>
            <a:spLocks noChangeArrowheads="1"/>
          </p:cNvSpPr>
          <p:nvPr/>
        </p:nvSpPr>
        <p:spPr bwMode="auto">
          <a:xfrm>
            <a:off x="888814" y="4141639"/>
            <a:ext cx="3888432" cy="1797050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5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187325" indent="-187325" defTabSz="762000"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37931725" indent="-37474525" defTabSz="76200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defTabSz="7620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defTabSz="7620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defTabSz="7620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buClr>
                <a:schemeClr val="accent5"/>
              </a:buClr>
              <a:buSzPct val="95000"/>
              <a:buFontTx/>
              <a:buChar char="•"/>
            </a:pPr>
            <a:r>
              <a:rPr lang="en-US" altLang="fr-FR" sz="1800" dirty="0" err="1" smtClean="0">
                <a:latin typeface="+mn-lt"/>
              </a:rPr>
              <a:t>standardisation</a:t>
            </a:r>
            <a:r>
              <a:rPr lang="en-US" altLang="fr-FR" sz="1800" dirty="0" smtClean="0">
                <a:latin typeface="+mn-lt"/>
              </a:rPr>
              <a:t> </a:t>
            </a:r>
            <a:r>
              <a:rPr lang="en-US" altLang="fr-FR" sz="1800" dirty="0">
                <a:latin typeface="+mn-lt"/>
              </a:rPr>
              <a:t>difficult;</a:t>
            </a:r>
          </a:p>
          <a:p>
            <a:pPr eaLnBrk="1" hangingPunct="1">
              <a:buClr>
                <a:schemeClr val="accent5"/>
              </a:buClr>
              <a:buSzPct val="95000"/>
              <a:buFontTx/>
              <a:buChar char="•"/>
            </a:pPr>
            <a:r>
              <a:rPr lang="en-US" altLang="fr-FR" sz="1800" dirty="0">
                <a:latin typeface="+mn-lt"/>
              </a:rPr>
              <a:t>selection, training and rewarding of staff;</a:t>
            </a:r>
          </a:p>
          <a:p>
            <a:pPr eaLnBrk="1" hangingPunct="1">
              <a:buClr>
                <a:schemeClr val="accent5"/>
              </a:buClr>
              <a:buSzPct val="95000"/>
              <a:buFontTx/>
              <a:buChar char="•"/>
            </a:pPr>
            <a:r>
              <a:rPr lang="en-US" altLang="fr-FR" sz="1800" dirty="0">
                <a:latin typeface="+mn-lt"/>
              </a:rPr>
              <a:t>evaluation systems;</a:t>
            </a:r>
          </a:p>
          <a:p>
            <a:pPr eaLnBrk="1" hangingPunct="1">
              <a:buClr>
                <a:schemeClr val="accent5"/>
              </a:buClr>
              <a:buSzPct val="95000"/>
              <a:buFontTx/>
              <a:buChar char="•"/>
            </a:pPr>
            <a:r>
              <a:rPr lang="en-US" altLang="fr-FR" sz="1800" dirty="0">
                <a:latin typeface="+mn-lt"/>
              </a:rPr>
              <a:t>use of reliable equipment.</a:t>
            </a:r>
          </a:p>
        </p:txBody>
      </p:sp>
      <p:sp>
        <p:nvSpPr>
          <p:cNvPr id="18451" name="Line 11"/>
          <p:cNvSpPr>
            <a:spLocks noChangeShapeType="1"/>
          </p:cNvSpPr>
          <p:nvPr/>
        </p:nvSpPr>
        <p:spPr bwMode="auto">
          <a:xfrm flipH="1" flipV="1">
            <a:off x="5287963" y="3376613"/>
            <a:ext cx="652462" cy="862012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anchor="ctr"/>
          <a:lstStyle/>
          <a:p>
            <a:endParaRPr lang="en-GB">
              <a:latin typeface="+mn-lt"/>
            </a:endParaRPr>
          </a:p>
        </p:txBody>
      </p:sp>
      <p:sp>
        <p:nvSpPr>
          <p:cNvPr id="18452" name="Line 25"/>
          <p:cNvSpPr>
            <a:spLocks noChangeShapeType="1"/>
          </p:cNvSpPr>
          <p:nvPr/>
        </p:nvSpPr>
        <p:spPr bwMode="auto">
          <a:xfrm>
            <a:off x="2989263" y="2078038"/>
            <a:ext cx="714375" cy="500062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</a:extLst>
        </p:spPr>
        <p:txBody>
          <a:bodyPr wrap="none" anchor="ctr"/>
          <a:lstStyle/>
          <a:p>
            <a:endParaRPr lang="en-GB">
              <a:latin typeface="+mn-lt"/>
            </a:endParaRPr>
          </a:p>
        </p:txBody>
      </p:sp>
      <p:sp>
        <p:nvSpPr>
          <p:cNvPr id="31" name="Rectangle 6"/>
          <p:cNvSpPr>
            <a:spLocks noChangeArrowheads="1"/>
          </p:cNvSpPr>
          <p:nvPr/>
        </p:nvSpPr>
        <p:spPr bwMode="auto">
          <a:xfrm>
            <a:off x="5501480" y="2564903"/>
            <a:ext cx="2232025" cy="61485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wrap="square" lIns="90488" tIns="44450" rIns="90488" bIns="44450" anchor="ctr">
            <a:no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defTabSz="7620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fr-FR" dirty="0">
                <a:solidFill>
                  <a:schemeClr val="bg1"/>
                </a:solidFill>
                <a:latin typeface="+mn-lt"/>
              </a:rPr>
              <a:t>Intangibility</a:t>
            </a:r>
          </a:p>
        </p:txBody>
      </p:sp>
      <p:sp>
        <p:nvSpPr>
          <p:cNvPr id="32" name="Rectangle 57"/>
          <p:cNvSpPr>
            <a:spLocks noChangeArrowheads="1"/>
          </p:cNvSpPr>
          <p:nvPr/>
        </p:nvSpPr>
        <p:spPr bwMode="auto">
          <a:xfrm>
            <a:off x="5513043" y="3352007"/>
            <a:ext cx="2232025" cy="720725"/>
          </a:xfrm>
          <a:prstGeom prst="rect">
            <a:avLst/>
          </a:prstGeom>
          <a:solidFill>
            <a:schemeClr val="accent4"/>
          </a:solidFill>
          <a:ln w="19050">
            <a:noFill/>
            <a:miter lim="800000"/>
            <a:headEnd type="none" w="sm" len="sm"/>
            <a:tailEnd type="none" w="sm" len="sm"/>
          </a:ln>
          <a:effectLst>
            <a:prstShdw prst="shdw17" dist="17961" dir="2700000">
              <a:srgbClr val="007A9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fr-FR" dirty="0">
                <a:solidFill>
                  <a:schemeClr val="bg1"/>
                </a:solidFill>
                <a:latin typeface="+mn-lt"/>
              </a:rPr>
              <a:t>Inseparability</a:t>
            </a:r>
            <a:endParaRPr lang="en-US" altLang="fr-FR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3" name="Rectangle 58"/>
          <p:cNvSpPr>
            <a:spLocks noChangeArrowheads="1"/>
          </p:cNvSpPr>
          <p:nvPr/>
        </p:nvSpPr>
        <p:spPr bwMode="auto">
          <a:xfrm>
            <a:off x="5513043" y="4272716"/>
            <a:ext cx="2232025" cy="720725"/>
          </a:xfrm>
          <a:prstGeom prst="rect">
            <a:avLst/>
          </a:prstGeom>
          <a:solidFill>
            <a:schemeClr val="accent4"/>
          </a:solidFill>
          <a:ln w="12700">
            <a:noFill/>
            <a:miter lim="800000"/>
            <a:headEnd type="none" w="sm" len="sm"/>
            <a:tailEnd type="none" w="sm" len="sm"/>
          </a:ln>
          <a:effectLst>
            <a:prstShdw prst="shdw17" dist="17961" dir="2700000">
              <a:srgbClr val="007A9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fr-FR" dirty="0">
                <a:solidFill>
                  <a:schemeClr val="bg1"/>
                </a:solidFill>
                <a:latin typeface="+mn-lt"/>
              </a:rPr>
              <a:t>Perishability</a:t>
            </a:r>
            <a:endParaRPr lang="en-US" altLang="fr-FR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4" name="Rectangle 59"/>
          <p:cNvSpPr>
            <a:spLocks noChangeArrowheads="1"/>
          </p:cNvSpPr>
          <p:nvPr/>
        </p:nvSpPr>
        <p:spPr bwMode="auto">
          <a:xfrm>
            <a:off x="5501481" y="5229200"/>
            <a:ext cx="2232025" cy="720725"/>
          </a:xfrm>
          <a:prstGeom prst="rect">
            <a:avLst/>
          </a:prstGeom>
          <a:solidFill>
            <a:schemeClr val="accent4"/>
          </a:solidFill>
          <a:ln w="12700">
            <a:solidFill>
              <a:srgbClr val="FF0000"/>
            </a:solidFill>
            <a:miter lim="800000"/>
            <a:headEnd type="none" w="sm" len="sm"/>
            <a:tailEnd type="none" w="sm" len="sm"/>
          </a:ln>
          <a:effectLst>
            <a:prstShdw prst="shdw17" dist="17961" dir="2700000">
              <a:srgbClr val="007A9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fr-FR" dirty="0">
                <a:solidFill>
                  <a:srgbClr val="FFFF00"/>
                </a:solidFill>
                <a:latin typeface="+mn-lt"/>
              </a:rPr>
              <a:t>Variability</a:t>
            </a:r>
            <a:endParaRPr lang="en-US" altLang="fr-FR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35" name="Text Box 56"/>
          <p:cNvSpPr txBox="1">
            <a:spLocks noChangeArrowheads="1"/>
          </p:cNvSpPr>
          <p:nvPr/>
        </p:nvSpPr>
        <p:spPr bwMode="auto">
          <a:xfrm>
            <a:off x="5894730" y="1569861"/>
            <a:ext cx="1445524" cy="584775"/>
          </a:xfrm>
          <a:prstGeom prst="rect">
            <a:avLst/>
          </a:prstGeom>
          <a:solidFill>
            <a:schemeClr val="accent4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prstShdw prst="shdw17" dist="17961" dir="2700000">
              <a:srgbClr val="2F4D71">
                <a:alpha val="74997"/>
              </a:srgbClr>
            </a:prstShdw>
          </a:effec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37931725" indent="-37474525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fr-FR" sz="1600" dirty="0">
                <a:solidFill>
                  <a:schemeClr val="bg1"/>
                </a:solidFill>
                <a:latin typeface="+mn-lt"/>
              </a:rPr>
              <a:t>Service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fr-FR" sz="1600" dirty="0">
                <a:solidFill>
                  <a:schemeClr val="bg1"/>
                </a:solidFill>
                <a:latin typeface="+mn-lt"/>
              </a:rPr>
              <a:t> Characteristics</a:t>
            </a:r>
            <a:endParaRPr lang="en-US" altLang="fr-FR" sz="1600" dirty="0">
              <a:solidFill>
                <a:schemeClr val="bg1"/>
              </a:solidFill>
              <a:latin typeface="+mn-lt"/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751DFA4-1907-4B5B-9D98-64E98F93E106}"/>
              </a:ext>
            </a:extLst>
          </p:cNvPr>
          <p:cNvCxnSpPr>
            <a:cxnSpLocks/>
          </p:cNvCxnSpPr>
          <p:nvPr/>
        </p:nvCxnSpPr>
        <p:spPr>
          <a:xfrm flipH="1" flipV="1">
            <a:off x="4777246" y="5225235"/>
            <a:ext cx="724235" cy="36432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083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ext Box 3"/>
          <p:cNvSpPr txBox="1">
            <a:spLocks noChangeArrowheads="1"/>
          </p:cNvSpPr>
          <p:nvPr/>
        </p:nvSpPr>
        <p:spPr bwMode="auto">
          <a:xfrm>
            <a:off x="638175" y="1346835"/>
            <a:ext cx="8229600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1800" b="1" dirty="0">
                <a:latin typeface="Calibri" panose="020F0502020204030204" pitchFamily="34" charset="0"/>
                <a:ea typeface="MS PGothic" panose="020B0600070205080204" pitchFamily="34" charset="-128"/>
              </a:rPr>
              <a:t>SERVQUAL </a:t>
            </a:r>
            <a:r>
              <a:rPr lang="en-GB" altLang="en-US" sz="1800" dirty="0">
                <a:latin typeface="Calibri" panose="020F0502020204030204" pitchFamily="34" charset="0"/>
                <a:ea typeface="MS PGothic" panose="020B0600070205080204" pitchFamily="34" charset="-128"/>
              </a:rPr>
              <a:t>is a disconfirmation model and is based on the difference between the expected services and the actual perceived service. </a:t>
            </a:r>
            <a:endParaRPr lang="en-GB" altLang="en-US" sz="1800" dirty="0">
              <a:latin typeface="Calibri" panose="020F0502020204030204" pitchFamily="34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en-GB" altLang="en-US" sz="1800" dirty="0">
                <a:latin typeface="Calibri" panose="020F0502020204030204" pitchFamily="34" charset="0"/>
                <a:ea typeface="MS PGothic" panose="020B0600070205080204" pitchFamily="34" charset="-128"/>
              </a:rPr>
              <a:t>Using this GAPS approach five different dimensions of service-quality have been established. These are: 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GB" altLang="en-US" sz="1800" b="1" dirty="0">
                <a:latin typeface="Calibri" panose="020F0502020204030204" pitchFamily="34" charset="0"/>
                <a:ea typeface="MS PGothic" panose="020B0600070205080204" pitchFamily="34" charset="-128"/>
              </a:rPr>
              <a:t>Reliability</a:t>
            </a:r>
            <a:r>
              <a:rPr lang="en-GB" altLang="en-US" sz="1800" dirty="0">
                <a:latin typeface="Calibri" panose="020F0502020204030204" pitchFamily="34" charset="0"/>
                <a:ea typeface="MS PGothic" panose="020B0600070205080204" pitchFamily="34" charset="-128"/>
              </a:rPr>
              <a:t>  	the accuracy and dependability of repeated performances of 		service delivery. </a:t>
            </a:r>
          </a:p>
          <a:p>
            <a:pPr algn="just">
              <a:spcBef>
                <a:spcPct val="50000"/>
              </a:spcBef>
              <a:buFontTx/>
              <a:buNone/>
            </a:pPr>
            <a:r>
              <a:rPr lang="en-GB" altLang="en-US" sz="1800" b="1" dirty="0">
                <a:latin typeface="Calibri" panose="020F0502020204030204" pitchFamily="34" charset="0"/>
                <a:ea typeface="MS PGothic" panose="020B0600070205080204" pitchFamily="34" charset="-128"/>
              </a:rPr>
              <a:t>Responsiveness</a:t>
            </a:r>
            <a:r>
              <a:rPr lang="en-GB" altLang="en-US" sz="1800" dirty="0">
                <a:latin typeface="Calibri" panose="020F0502020204030204" pitchFamily="34" charset="0"/>
                <a:ea typeface="MS PGothic" panose="020B0600070205080204" pitchFamily="34" charset="-128"/>
              </a:rPr>
              <a:t>  	the helpfulness and willingness of staff to provide prompt service.</a:t>
            </a:r>
          </a:p>
          <a:p>
            <a:pPr algn="just">
              <a:spcBef>
                <a:spcPct val="50000"/>
              </a:spcBef>
              <a:buFontTx/>
              <a:buNone/>
            </a:pPr>
            <a:r>
              <a:rPr lang="en-GB" altLang="en-US" sz="1800" b="1" dirty="0">
                <a:latin typeface="Calibri" panose="020F0502020204030204" pitchFamily="34" charset="0"/>
                <a:ea typeface="MS PGothic" panose="020B0600070205080204" pitchFamily="34" charset="-128"/>
              </a:rPr>
              <a:t>Assurance</a:t>
            </a:r>
            <a:r>
              <a:rPr lang="en-GB" altLang="en-US" sz="1800" dirty="0">
                <a:latin typeface="Calibri" panose="020F0502020204030204" pitchFamily="34" charset="0"/>
                <a:ea typeface="MS PGothic" panose="020B0600070205080204" pitchFamily="34" charset="-128"/>
              </a:rPr>
              <a:t>   	the courtesy, confidence and competence of employees.</a:t>
            </a:r>
          </a:p>
          <a:p>
            <a:pPr algn="just">
              <a:spcBef>
                <a:spcPct val="50000"/>
              </a:spcBef>
              <a:buFontTx/>
              <a:buNone/>
            </a:pPr>
            <a:r>
              <a:rPr lang="en-GB" altLang="en-US" sz="1800" b="1" dirty="0">
                <a:latin typeface="Calibri" panose="020F0502020204030204" pitchFamily="34" charset="0"/>
                <a:ea typeface="MS PGothic" panose="020B0600070205080204" pitchFamily="34" charset="-128"/>
              </a:rPr>
              <a:t>Empathy</a:t>
            </a:r>
            <a:r>
              <a:rPr lang="en-GB" altLang="en-US" sz="1800" dirty="0">
                <a:latin typeface="Calibri" panose="020F0502020204030204" pitchFamily="34" charset="0"/>
                <a:ea typeface="MS PGothic" panose="020B0600070205080204" pitchFamily="34" charset="-128"/>
              </a:rPr>
              <a:t>      	the ease and individualised care shown towards customers.</a:t>
            </a:r>
          </a:p>
          <a:p>
            <a:pPr algn="just">
              <a:spcBef>
                <a:spcPct val="50000"/>
              </a:spcBef>
              <a:buFontTx/>
              <a:buNone/>
            </a:pPr>
            <a:r>
              <a:rPr lang="en-GB" altLang="en-US" sz="1800" b="1" dirty="0">
                <a:latin typeface="Calibri" panose="020F0502020204030204" pitchFamily="34" charset="0"/>
                <a:ea typeface="MS PGothic" panose="020B0600070205080204" pitchFamily="34" charset="-128"/>
              </a:rPr>
              <a:t>Tangibles</a:t>
            </a:r>
            <a:r>
              <a:rPr lang="en-GB" altLang="en-US" sz="1800" dirty="0">
                <a:latin typeface="Calibri" panose="020F0502020204030204" pitchFamily="34" charset="0"/>
                <a:ea typeface="MS PGothic" panose="020B0600070205080204" pitchFamily="34" charset="-128"/>
              </a:rPr>
              <a:t>  	the appearance of employees, the physical location and any 		facilities and equipment, and the communication materials</a:t>
            </a:r>
            <a:r>
              <a:rPr lang="en-GB" altLang="en-US" sz="1800" dirty="0" smtClean="0">
                <a:latin typeface="Calibri" panose="020F0502020204030204" pitchFamily="34" charset="0"/>
                <a:ea typeface="MS PGothic" panose="020B0600070205080204" pitchFamily="34" charset="-128"/>
              </a:rPr>
              <a:t>.</a:t>
            </a:r>
            <a:endParaRPr lang="en-GB" altLang="en-US" sz="1800" dirty="0">
              <a:latin typeface="Calibri" panose="020F0502020204030204" pitchFamily="34" charset="0"/>
              <a:ea typeface="MS PGothic" panose="020B0600070205080204" pitchFamily="34" charset="-128"/>
            </a:endParaRPr>
          </a:p>
        </p:txBody>
      </p:sp>
      <p:sp>
        <p:nvSpPr>
          <p:cNvPr id="53251" name="Rectangle 2"/>
          <p:cNvSpPr>
            <a:spLocks noGrp="1" noChangeArrowheads="1"/>
          </p:cNvSpPr>
          <p:nvPr>
            <p:ph type="title"/>
          </p:nvPr>
        </p:nvSpPr>
        <p:spPr>
          <a:xfrm>
            <a:off x="638175" y="142875"/>
            <a:ext cx="7772400" cy="838200"/>
          </a:xfrm>
          <a:solidFill>
            <a:schemeClr val="bg1">
              <a:lumMod val="85000"/>
            </a:schemeClr>
          </a:solidFill>
        </p:spPr>
        <p:txBody>
          <a:bodyPr anchor="t"/>
          <a:lstStyle/>
          <a:p>
            <a:pPr>
              <a:defRPr/>
            </a:pPr>
            <a:r>
              <a:rPr lang="en-GB" altLang="en-US" sz="3200" b="1" dirty="0" smtClean="0">
                <a:latin typeface="Calibri" panose="020F0502020204030204" pitchFamily="34" charset="0"/>
              </a:rPr>
              <a:t>SERVQUAL – 5 dimensions of service-quality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38175" y="5317153"/>
            <a:ext cx="1103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(RATER)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6015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AutoShape 2"/>
          <p:cNvSpPr>
            <a:spLocks noChangeArrowheads="1"/>
          </p:cNvSpPr>
          <p:nvPr/>
        </p:nvSpPr>
        <p:spPr bwMode="auto">
          <a:xfrm>
            <a:off x="847725" y="1746250"/>
            <a:ext cx="2160588" cy="4608513"/>
          </a:xfrm>
          <a:prstGeom prst="curvedRightArrow">
            <a:avLst>
              <a:gd name="adj1" fmla="val 12482"/>
              <a:gd name="adj2" fmla="val 64069"/>
              <a:gd name="adj3" fmla="val 15944"/>
            </a:avLst>
          </a:prstGeom>
          <a:solidFill>
            <a:srgbClr val="66CCFF">
              <a:alpha val="50195"/>
            </a:srgbClr>
          </a:solidFill>
          <a:ln w="12700">
            <a:solidFill>
              <a:srgbClr val="66CCFF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title"/>
          </p:nvPr>
        </p:nvSpPr>
        <p:spPr>
          <a:xfrm>
            <a:off x="398463" y="333375"/>
            <a:ext cx="8229600" cy="1143000"/>
          </a:xfrm>
        </p:spPr>
        <p:txBody>
          <a:bodyPr/>
          <a:lstStyle/>
          <a:p>
            <a:r>
              <a:rPr lang="en-GB" altLang="en-US" dirty="0" smtClean="0"/>
              <a:t>SERVQUAL/Gaps model…</a:t>
            </a:r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3779838" y="1628775"/>
            <a:ext cx="1873250" cy="419100"/>
          </a:xfrm>
          <a:prstGeom prst="rect">
            <a:avLst/>
          </a:prstGeom>
          <a:solidFill>
            <a:schemeClr val="accent1"/>
          </a:solidFill>
          <a:ln w="22225" algn="ctr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solidFill>
                  <a:schemeClr val="bg2"/>
                </a:solidFill>
              </a:rPr>
              <a:t>Expectations</a:t>
            </a:r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3779838" y="2420938"/>
            <a:ext cx="1873250" cy="419100"/>
          </a:xfrm>
          <a:prstGeom prst="rect">
            <a:avLst/>
          </a:prstGeom>
          <a:solidFill>
            <a:schemeClr val="accent1"/>
          </a:solidFill>
          <a:ln w="22225" algn="ctr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solidFill>
                  <a:schemeClr val="bg2"/>
                </a:solidFill>
              </a:rPr>
              <a:t>Perceptions</a:t>
            </a: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3779838" y="3213100"/>
            <a:ext cx="1873250" cy="723900"/>
          </a:xfrm>
          <a:prstGeom prst="rect">
            <a:avLst/>
          </a:prstGeom>
          <a:solidFill>
            <a:schemeClr val="accent1"/>
          </a:solidFill>
          <a:ln w="22225" algn="ctr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solidFill>
                  <a:schemeClr val="bg2"/>
                </a:solidFill>
              </a:rPr>
              <a:t>Service Delivery</a:t>
            </a: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3779838" y="4149725"/>
            <a:ext cx="1873250" cy="723900"/>
          </a:xfrm>
          <a:prstGeom prst="rect">
            <a:avLst/>
          </a:prstGeom>
          <a:solidFill>
            <a:schemeClr val="accent1"/>
          </a:solidFill>
          <a:ln w="22225" algn="ctr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solidFill>
                  <a:schemeClr val="bg2"/>
                </a:solidFill>
              </a:rPr>
              <a:t>Service Standards</a:t>
            </a: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3779838" y="5157788"/>
            <a:ext cx="1873250" cy="723900"/>
          </a:xfrm>
          <a:prstGeom prst="rect">
            <a:avLst/>
          </a:prstGeom>
          <a:solidFill>
            <a:schemeClr val="accent1"/>
          </a:solidFill>
          <a:ln w="22225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solidFill>
                  <a:schemeClr val="bg2"/>
                </a:solidFill>
              </a:rPr>
              <a:t>Management Perceptions</a:t>
            </a: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6443663" y="3213100"/>
            <a:ext cx="2354262" cy="723900"/>
          </a:xfrm>
          <a:prstGeom prst="rect">
            <a:avLst/>
          </a:prstGeom>
          <a:solidFill>
            <a:schemeClr val="accent1"/>
          </a:solidFill>
          <a:ln w="22225" algn="ctr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solidFill>
                  <a:schemeClr val="bg2"/>
                </a:solidFill>
              </a:rPr>
              <a:t>External Communications</a:t>
            </a:r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2987675" y="1773238"/>
            <a:ext cx="792163" cy="1079500"/>
          </a:xfrm>
          <a:prstGeom prst="curvedRightArrow">
            <a:avLst>
              <a:gd name="adj1" fmla="val 27254"/>
              <a:gd name="adj2" fmla="val 54509"/>
              <a:gd name="adj3" fmla="val 33333"/>
            </a:avLst>
          </a:prstGeom>
          <a:solidFill>
            <a:srgbClr val="66CCFF">
              <a:alpha val="50195"/>
            </a:srgbClr>
          </a:solidFill>
          <a:ln w="12700">
            <a:solidFill>
              <a:srgbClr val="66CCFF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2987675" y="3429000"/>
            <a:ext cx="792163" cy="1079500"/>
          </a:xfrm>
          <a:prstGeom prst="curvedRightArrow">
            <a:avLst>
              <a:gd name="adj1" fmla="val 27254"/>
              <a:gd name="adj2" fmla="val 54509"/>
              <a:gd name="adj3" fmla="val 33333"/>
            </a:avLst>
          </a:prstGeom>
          <a:solidFill>
            <a:srgbClr val="66CCFF">
              <a:alpha val="50195"/>
            </a:srgbClr>
          </a:solidFill>
          <a:ln w="12700">
            <a:solidFill>
              <a:srgbClr val="66CCFF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76812" name="AutoShape 12"/>
          <p:cNvSpPr>
            <a:spLocks noChangeArrowheads="1"/>
          </p:cNvSpPr>
          <p:nvPr/>
        </p:nvSpPr>
        <p:spPr bwMode="auto">
          <a:xfrm>
            <a:off x="2987675" y="4581525"/>
            <a:ext cx="792163" cy="1079500"/>
          </a:xfrm>
          <a:prstGeom prst="curvedRightArrow">
            <a:avLst>
              <a:gd name="adj1" fmla="val 27254"/>
              <a:gd name="adj2" fmla="val 54509"/>
              <a:gd name="adj3" fmla="val 33333"/>
            </a:avLst>
          </a:prstGeom>
          <a:solidFill>
            <a:srgbClr val="66CCFF">
              <a:alpha val="50195"/>
            </a:srgbClr>
          </a:solidFill>
          <a:ln w="12700">
            <a:solidFill>
              <a:srgbClr val="66CCFF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76813" name="Line 13"/>
          <p:cNvSpPr>
            <a:spLocks noChangeShapeType="1"/>
          </p:cNvSpPr>
          <p:nvPr/>
        </p:nvSpPr>
        <p:spPr bwMode="auto">
          <a:xfrm>
            <a:off x="1692275" y="2997200"/>
            <a:ext cx="691197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6814" name="AutoShape 14"/>
          <p:cNvSpPr>
            <a:spLocks noChangeArrowheads="1"/>
          </p:cNvSpPr>
          <p:nvPr/>
        </p:nvSpPr>
        <p:spPr bwMode="auto">
          <a:xfrm>
            <a:off x="5651500" y="3357563"/>
            <a:ext cx="792163" cy="431800"/>
          </a:xfrm>
          <a:prstGeom prst="leftRightArrow">
            <a:avLst>
              <a:gd name="adj1" fmla="val 50000"/>
              <a:gd name="adj2" fmla="val 36691"/>
            </a:avLst>
          </a:prstGeom>
          <a:solidFill>
            <a:srgbClr val="66CCFF">
              <a:alpha val="50195"/>
            </a:srgbClr>
          </a:solidFill>
          <a:ln w="12700" algn="ctr">
            <a:solidFill>
              <a:srgbClr val="66CCFF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76815" name="Text Box 15"/>
          <p:cNvSpPr txBox="1">
            <a:spLocks noChangeArrowheads="1"/>
          </p:cNvSpPr>
          <p:nvPr/>
        </p:nvSpPr>
        <p:spPr bwMode="auto">
          <a:xfrm>
            <a:off x="545073" y="3573463"/>
            <a:ext cx="1392914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dirty="0"/>
              <a:t>Gap </a:t>
            </a:r>
            <a:r>
              <a:rPr lang="en-GB" altLang="en-US" sz="1800" dirty="0" smtClean="0"/>
              <a:t>1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dirty="0" smtClean="0"/>
              <a:t>Knowledge</a:t>
            </a:r>
            <a:endParaRPr lang="en-GB" altLang="en-US" sz="1800" dirty="0"/>
          </a:p>
        </p:txBody>
      </p:sp>
      <p:sp>
        <p:nvSpPr>
          <p:cNvPr id="76816" name="Text Box 16"/>
          <p:cNvSpPr txBox="1">
            <a:spLocks noChangeArrowheads="1"/>
          </p:cNvSpPr>
          <p:nvPr/>
        </p:nvSpPr>
        <p:spPr bwMode="auto">
          <a:xfrm>
            <a:off x="2808289" y="2054095"/>
            <a:ext cx="144891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dirty="0"/>
              <a:t>Gap </a:t>
            </a:r>
            <a:r>
              <a:rPr lang="en-GB" altLang="en-US" sz="1800" dirty="0" smtClean="0"/>
              <a:t>5 Perceptions</a:t>
            </a:r>
            <a:endParaRPr lang="en-GB" altLang="en-US" sz="1800" dirty="0"/>
          </a:p>
        </p:txBody>
      </p:sp>
      <p:sp>
        <p:nvSpPr>
          <p:cNvPr id="76817" name="Text Box 17"/>
          <p:cNvSpPr txBox="1">
            <a:spLocks noChangeArrowheads="1"/>
          </p:cNvSpPr>
          <p:nvPr/>
        </p:nvSpPr>
        <p:spPr bwMode="auto">
          <a:xfrm>
            <a:off x="2339975" y="4437063"/>
            <a:ext cx="10080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dirty="0"/>
              <a:t>Gap </a:t>
            </a:r>
            <a:r>
              <a:rPr lang="en-GB" altLang="en-US" sz="1800" dirty="0" smtClean="0"/>
              <a:t>2 Policy</a:t>
            </a:r>
            <a:endParaRPr lang="en-GB" altLang="en-US" sz="1800" dirty="0"/>
          </a:p>
        </p:txBody>
      </p:sp>
      <p:sp>
        <p:nvSpPr>
          <p:cNvPr id="76818" name="Text Box 18"/>
          <p:cNvSpPr txBox="1">
            <a:spLocks noChangeArrowheads="1"/>
          </p:cNvSpPr>
          <p:nvPr/>
        </p:nvSpPr>
        <p:spPr bwMode="auto">
          <a:xfrm>
            <a:off x="2339975" y="3357563"/>
            <a:ext cx="122555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dirty="0"/>
              <a:t>Gap </a:t>
            </a:r>
            <a:r>
              <a:rPr lang="en-GB" altLang="en-US" sz="1800" dirty="0" smtClean="0"/>
              <a:t>3 Delivery</a:t>
            </a:r>
            <a:endParaRPr lang="en-GB" altLang="en-US" sz="1800" dirty="0"/>
          </a:p>
        </p:txBody>
      </p:sp>
      <p:sp>
        <p:nvSpPr>
          <p:cNvPr id="76819" name="Text Box 19"/>
          <p:cNvSpPr txBox="1">
            <a:spLocks noChangeArrowheads="1"/>
          </p:cNvSpPr>
          <p:nvPr/>
        </p:nvSpPr>
        <p:spPr bwMode="auto">
          <a:xfrm>
            <a:off x="5867400" y="3933825"/>
            <a:ext cx="1905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dirty="0"/>
              <a:t>Gap </a:t>
            </a:r>
            <a:r>
              <a:rPr lang="en-GB" altLang="en-US" sz="1800" dirty="0" smtClean="0"/>
              <a:t>4 Communications</a:t>
            </a:r>
            <a:endParaRPr lang="en-GB" altLang="en-US" sz="1800" dirty="0"/>
          </a:p>
        </p:txBody>
      </p:sp>
      <p:sp>
        <p:nvSpPr>
          <p:cNvPr id="76820" name="Text Box 20"/>
          <p:cNvSpPr txBox="1">
            <a:spLocks noChangeArrowheads="1"/>
          </p:cNvSpPr>
          <p:nvPr/>
        </p:nvSpPr>
        <p:spPr bwMode="auto">
          <a:xfrm>
            <a:off x="6443663" y="5229225"/>
            <a:ext cx="1914525" cy="457200"/>
          </a:xfrm>
          <a:prstGeom prst="rect">
            <a:avLst/>
          </a:prstGeom>
          <a:solidFill>
            <a:srgbClr val="66CCFF">
              <a:alpha val="25098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Organisation</a:t>
            </a:r>
          </a:p>
        </p:txBody>
      </p:sp>
      <p:sp>
        <p:nvSpPr>
          <p:cNvPr id="76821" name="Text Box 21"/>
          <p:cNvSpPr txBox="1">
            <a:spLocks noChangeArrowheads="1"/>
          </p:cNvSpPr>
          <p:nvPr/>
        </p:nvSpPr>
        <p:spPr bwMode="auto">
          <a:xfrm>
            <a:off x="6588125" y="2133600"/>
            <a:ext cx="1506538" cy="457200"/>
          </a:xfrm>
          <a:prstGeom prst="rect">
            <a:avLst/>
          </a:prstGeom>
          <a:solidFill>
            <a:srgbClr val="66CCFF">
              <a:alpha val="25098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Customer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845276" y="6476612"/>
            <a:ext cx="32987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sz="1200" dirty="0" smtClean="0">
                <a:latin typeface="Calibri" panose="020F0502020204030204" pitchFamily="34" charset="0"/>
              </a:rPr>
              <a:t>(Source: </a:t>
            </a:r>
            <a:r>
              <a:rPr lang="en-GB" altLang="en-US" sz="1200" dirty="0" err="1" smtClean="0">
                <a:latin typeface="Calibri" panose="020F0502020204030204" pitchFamily="34" charset="0"/>
              </a:rPr>
              <a:t>Zeithaml</a:t>
            </a:r>
            <a:r>
              <a:rPr lang="en-GB" altLang="en-US" sz="1200" dirty="0">
                <a:latin typeface="Calibri" panose="020F0502020204030204" pitchFamily="34" charset="0"/>
              </a:rPr>
              <a:t>, Berry and </a:t>
            </a:r>
            <a:r>
              <a:rPr lang="en-GB" altLang="en-US" sz="1200" dirty="0" err="1">
                <a:latin typeface="Calibri" panose="020F0502020204030204" pitchFamily="34" charset="0"/>
              </a:rPr>
              <a:t>Parasuraman</a:t>
            </a:r>
            <a:r>
              <a:rPr lang="en-GB" altLang="en-US" sz="1200" dirty="0">
                <a:latin typeface="Calibri" panose="020F0502020204030204" pitchFamily="34" charset="0"/>
              </a:rPr>
              <a:t> (1988</a:t>
            </a:r>
            <a:r>
              <a:rPr lang="en-GB" altLang="en-US" sz="1200" dirty="0" smtClean="0">
                <a:latin typeface="Calibri" panose="020F0502020204030204" pitchFamily="34" charset="0"/>
              </a:rPr>
              <a:t>))</a:t>
            </a:r>
            <a:endParaRPr lang="en-GB" sz="1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900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Box 2"/>
          <p:cNvSpPr txBox="1">
            <a:spLocks noChangeArrowheads="1"/>
          </p:cNvSpPr>
          <p:nvPr/>
        </p:nvSpPr>
        <p:spPr bwMode="auto">
          <a:xfrm>
            <a:off x="214313" y="0"/>
            <a:ext cx="24749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 i="1"/>
              <a:t>Close the gaps!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04788" y="427038"/>
          <a:ext cx="8715376" cy="5608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76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576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6262">
                <a:tc>
                  <a:txBody>
                    <a:bodyPr/>
                    <a:lstStyle/>
                    <a:p>
                      <a:r>
                        <a:rPr lang="en-GB" sz="2000" b="1" dirty="0" smtClean="0">
                          <a:solidFill>
                            <a:schemeClr val="tx1"/>
                          </a:solidFill>
                        </a:rPr>
                        <a:t>Types</a:t>
                      </a:r>
                      <a:r>
                        <a:rPr lang="en-GB" sz="2000" b="1" baseline="0" dirty="0" smtClean="0">
                          <a:solidFill>
                            <a:schemeClr val="tx1"/>
                          </a:solidFill>
                        </a:rPr>
                        <a:t> of quality gap</a:t>
                      </a:r>
                      <a:endParaRPr lang="en-GB" sz="2000" b="1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 marT="45723" marB="45723"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Proposed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</a:rPr>
                        <a:t> solutions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 marT="45723" marB="4572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116">
                <a:tc>
                  <a:txBody>
                    <a:bodyPr/>
                    <a:lstStyle/>
                    <a:p>
                      <a:r>
                        <a:rPr lang="en-GB" sz="2000" b="1" dirty="0" smtClean="0">
                          <a:solidFill>
                            <a:schemeClr val="tx1"/>
                          </a:solidFill>
                        </a:rPr>
                        <a:t>Gap 1 – The Knowledge Gap</a:t>
                      </a:r>
                      <a:endParaRPr lang="en-GB" sz="2000" b="1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 marT="45723" marB="45723"/>
                </a:tc>
                <a:tc>
                  <a:txBody>
                    <a:bodyPr/>
                    <a:lstStyle/>
                    <a:p>
                      <a:r>
                        <a:rPr lang="en-GB" sz="1800" b="0" i="1" dirty="0" smtClean="0">
                          <a:solidFill>
                            <a:schemeClr val="tx1"/>
                          </a:solidFill>
                        </a:rPr>
                        <a:t>Educate</a:t>
                      </a:r>
                      <a:r>
                        <a:rPr lang="en-GB" sz="1800" b="0" i="1" baseline="0" dirty="0" smtClean="0">
                          <a:solidFill>
                            <a:schemeClr val="tx1"/>
                          </a:solidFill>
                        </a:rPr>
                        <a:t> management about what customers expect. </a:t>
                      </a:r>
                      <a:endParaRPr lang="en-GB" sz="1800" b="0" i="1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 marT="45723" marB="4572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116">
                <a:tc>
                  <a:txBody>
                    <a:bodyPr/>
                    <a:lstStyle/>
                    <a:p>
                      <a:r>
                        <a:rPr lang="en-GB" sz="2000" b="1" dirty="0" smtClean="0"/>
                        <a:t>Gap 2 – The Policy Gap</a:t>
                      </a:r>
                      <a:endParaRPr lang="en-GB" sz="2000" b="1" dirty="0"/>
                    </a:p>
                  </a:txBody>
                  <a:tcPr marL="91439" marR="91439" marT="45723" marB="45723"/>
                </a:tc>
                <a:tc>
                  <a:txBody>
                    <a:bodyPr/>
                    <a:lstStyle/>
                    <a:p>
                      <a:r>
                        <a:rPr lang="en-GB" sz="1800" i="1" dirty="0" smtClean="0"/>
                        <a:t>Establish the right service processes &amp; specify standards. </a:t>
                      </a:r>
                      <a:endParaRPr lang="en-GB" sz="1800" i="1" dirty="0"/>
                    </a:p>
                  </a:txBody>
                  <a:tcPr marL="91439" marR="91439" marT="45723" marB="4572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116">
                <a:tc>
                  <a:txBody>
                    <a:bodyPr/>
                    <a:lstStyle/>
                    <a:p>
                      <a:r>
                        <a:rPr lang="en-GB" sz="2000" b="1" dirty="0" smtClean="0"/>
                        <a:t>Gap</a:t>
                      </a:r>
                      <a:r>
                        <a:rPr lang="en-GB" sz="2000" b="1" baseline="0" dirty="0" smtClean="0"/>
                        <a:t> 3 – The Delivery Gap</a:t>
                      </a:r>
                      <a:endParaRPr lang="en-GB" sz="2000" b="1" dirty="0"/>
                    </a:p>
                  </a:txBody>
                  <a:tcPr marL="91439" marR="91439" marT="45723" marB="45723"/>
                </a:tc>
                <a:tc>
                  <a:txBody>
                    <a:bodyPr/>
                    <a:lstStyle/>
                    <a:p>
                      <a:r>
                        <a:rPr lang="en-GB" sz="1800" i="1" dirty="0" smtClean="0"/>
                        <a:t>Ensure the performance</a:t>
                      </a:r>
                      <a:r>
                        <a:rPr lang="en-GB" sz="1800" i="1" baseline="0" dirty="0" smtClean="0"/>
                        <a:t> meets standards</a:t>
                      </a:r>
                      <a:endParaRPr lang="en-GB" sz="1800" i="1" dirty="0"/>
                    </a:p>
                  </a:txBody>
                  <a:tcPr marL="91439" marR="91439" marT="45723" marB="4572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88787">
                <a:tc>
                  <a:txBody>
                    <a:bodyPr/>
                    <a:lstStyle/>
                    <a:p>
                      <a:r>
                        <a:rPr lang="en-GB" sz="1800" b="1" dirty="0" smtClean="0"/>
                        <a:t>Gap 4 – The Communications Gap</a:t>
                      </a:r>
                      <a:endParaRPr lang="en-GB" sz="1800" b="1" dirty="0"/>
                    </a:p>
                  </a:txBody>
                  <a:tcPr marL="91439" marR="91439" marT="45723" marB="45723"/>
                </a:tc>
                <a:tc>
                  <a:txBody>
                    <a:bodyPr/>
                    <a:lstStyle/>
                    <a:p>
                      <a:r>
                        <a:rPr lang="en-GB" sz="1800" i="1" dirty="0" smtClean="0"/>
                        <a:t>Close</a:t>
                      </a:r>
                      <a:r>
                        <a:rPr lang="en-GB" sz="1800" i="1" baseline="0" dirty="0" smtClean="0"/>
                        <a:t> the internal communications gap by ensuring communications promises are realistic and correctly understood by customers</a:t>
                      </a:r>
                      <a:endParaRPr lang="en-GB" sz="1800" i="1" dirty="0"/>
                    </a:p>
                  </a:txBody>
                  <a:tcPr marL="91439" marR="91439" marT="45723" marB="4572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0116">
                <a:tc>
                  <a:txBody>
                    <a:bodyPr/>
                    <a:lstStyle/>
                    <a:p>
                      <a:r>
                        <a:rPr lang="en-GB" sz="1800" b="1" dirty="0" smtClean="0"/>
                        <a:t>Gap 5 – The Perception Gap</a:t>
                      </a:r>
                      <a:endParaRPr lang="en-GB" sz="1800" b="1" dirty="0"/>
                    </a:p>
                  </a:txBody>
                  <a:tcPr marL="91439" marR="91439" marT="45723" marB="45723"/>
                </a:tc>
                <a:tc>
                  <a:txBody>
                    <a:bodyPr/>
                    <a:lstStyle/>
                    <a:p>
                      <a:r>
                        <a:rPr lang="en-GB" sz="1800" i="1" dirty="0" err="1" smtClean="0"/>
                        <a:t>Tangibilise</a:t>
                      </a:r>
                      <a:r>
                        <a:rPr lang="en-GB" sz="1800" i="1" baseline="0" dirty="0" smtClean="0"/>
                        <a:t> and communicate the service quality delivered</a:t>
                      </a:r>
                      <a:endParaRPr lang="en-GB" sz="1800" i="1" dirty="0"/>
                    </a:p>
                  </a:txBody>
                  <a:tcPr marL="91439" marR="91439" marT="45723" marB="45723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63123">
                <a:tc>
                  <a:txBody>
                    <a:bodyPr/>
                    <a:lstStyle/>
                    <a:p>
                      <a:r>
                        <a:rPr lang="en-GB" sz="1800" b="1" dirty="0" smtClean="0"/>
                        <a:t>Gap 6 – The Service Quality Gap</a:t>
                      </a:r>
                      <a:endParaRPr lang="en-GB" sz="1800" b="1" dirty="0"/>
                    </a:p>
                  </a:txBody>
                  <a:tcPr marL="91439" marR="91439" marT="45723" marB="45723"/>
                </a:tc>
                <a:tc>
                  <a:txBody>
                    <a:bodyPr/>
                    <a:lstStyle/>
                    <a:p>
                      <a:r>
                        <a:rPr lang="en-GB" sz="1800" i="1" dirty="0" smtClean="0"/>
                        <a:t>Close</a:t>
                      </a:r>
                      <a:r>
                        <a:rPr lang="en-GB" sz="1800" i="1" baseline="0" dirty="0" smtClean="0"/>
                        <a:t> Gaps 1 – 5 to consistently meet customer expectations.</a:t>
                      </a:r>
                    </a:p>
                    <a:p>
                      <a:r>
                        <a:rPr lang="en-GB" sz="1800" i="1" baseline="0" dirty="0" smtClean="0"/>
                        <a:t>Gap 6 is the accumulated outcome of all the other gaps. It will be closed when Gaps 1 – 5 have been addressed.</a:t>
                      </a:r>
                      <a:endParaRPr lang="en-GB" sz="1800" i="1" dirty="0"/>
                    </a:p>
                  </a:txBody>
                  <a:tcPr marL="91439" marR="91439" marT="45723" marB="45723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26653" name="Picture 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308" y="6228414"/>
            <a:ext cx="1911246" cy="57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5027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0" dirty="0">
                <a:ea typeface="Helvetica" panose="020B0604020202020204" pitchFamily="34" charset="0"/>
                <a:cs typeface="Helvetica" panose="020B0604020202020204" pitchFamily="34" charset="0"/>
              </a:rPr>
              <a:t>Blueprinting the Restaurant Experience</a:t>
            </a:r>
            <a:r>
              <a:rPr lang="en-US" altLang="en-US" b="0" dirty="0" smtClean="0">
                <a:ea typeface="Helvetica" panose="020B0604020202020204" pitchFamily="34" charset="0"/>
                <a:cs typeface="Helvetica" panose="020B0604020202020204" pitchFamily="34" charset="0"/>
              </a:rPr>
              <a:t>:</a:t>
            </a:r>
            <a:endParaRPr lang="en-GB" b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2023248" y="6142194"/>
            <a:ext cx="5486400" cy="2286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sz="800" dirty="0" smtClean="0"/>
              <a:t>Source: Lovelock </a:t>
            </a:r>
            <a:r>
              <a:rPr lang="en-GB" altLang="en-US" sz="800" dirty="0"/>
              <a:t>and </a:t>
            </a:r>
            <a:r>
              <a:rPr lang="en-GB" altLang="en-US" sz="800" dirty="0" err="1"/>
              <a:t>Wirtz</a:t>
            </a:r>
            <a:r>
              <a:rPr lang="en-GB" altLang="en-US" sz="800" dirty="0"/>
              <a:t> (2010), </a:t>
            </a:r>
            <a:r>
              <a:rPr lang="en-GB" altLang="en-US" sz="800" i="1" dirty="0"/>
              <a:t>Services Marketing 7e</a:t>
            </a:r>
            <a:endParaRPr lang="en-GB" altLang="en-US" sz="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6" name="Picture 50" descr="PPTB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785813"/>
            <a:ext cx="5929313" cy="528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542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6209" y="345773"/>
            <a:ext cx="6005683" cy="524177"/>
          </a:xfrm>
        </p:spPr>
        <p:txBody>
          <a:bodyPr/>
          <a:lstStyle/>
          <a:p>
            <a:pPr algn="ctr"/>
            <a:r>
              <a:rPr lang="en-IE" sz="2800" dirty="0"/>
              <a:t>Experiential Marketing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2"/>
          </p:nvPr>
        </p:nvSpPr>
        <p:spPr>
          <a:xfrm>
            <a:off x="376718" y="1057294"/>
            <a:ext cx="8575056" cy="5169555"/>
          </a:xfrm>
        </p:spPr>
        <p:txBody>
          <a:bodyPr/>
          <a:lstStyle/>
          <a:p>
            <a:r>
              <a:rPr lang="en-US" sz="2000" dirty="0"/>
              <a:t>Through </a:t>
            </a:r>
            <a:r>
              <a:rPr lang="en-US" sz="2000" i="1" dirty="0">
                <a:solidFill>
                  <a:schemeClr val="accent4"/>
                </a:solidFill>
              </a:rPr>
              <a:t>experiential marketing</a:t>
            </a:r>
            <a:r>
              <a:rPr lang="en-US" sz="2000" dirty="0"/>
              <a:t>, </a:t>
            </a:r>
            <a:r>
              <a:rPr lang="en-US" sz="2000" dirty="0" err="1" smtClean="0"/>
              <a:t>organisations</a:t>
            </a:r>
            <a:r>
              <a:rPr lang="en-US" sz="2000" dirty="0" smtClean="0"/>
              <a:t> </a:t>
            </a:r>
            <a:r>
              <a:rPr lang="en-US" sz="2000" dirty="0" err="1" smtClean="0"/>
              <a:t>recognise</a:t>
            </a:r>
            <a:r>
              <a:rPr lang="en-US" sz="2000" dirty="0" smtClean="0"/>
              <a:t> </a:t>
            </a:r>
            <a:r>
              <a:rPr lang="en-US" sz="2000" dirty="0"/>
              <a:t>the important role of emotions in consumer decision-making.</a:t>
            </a:r>
          </a:p>
          <a:p>
            <a:endParaRPr lang="en-US" dirty="0"/>
          </a:p>
          <a:p>
            <a:endParaRPr lang="en-IE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14</a:t>
            </a:fld>
            <a:endParaRPr lang="en-US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90271047"/>
              </p:ext>
            </p:extLst>
          </p:nvPr>
        </p:nvGraphicFramePr>
        <p:xfrm>
          <a:off x="1691083" y="193857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5478996" y="2474147"/>
            <a:ext cx="3665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Marketing appeals to customers’ </a:t>
            </a:r>
          </a:p>
          <a:p>
            <a:r>
              <a:rPr lang="en-GB" dirty="0" smtClean="0"/>
              <a:t>inner emotions (Schmitt 1999)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766560" y="5303520"/>
            <a:ext cx="21852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Appealing to target</a:t>
            </a:r>
          </a:p>
          <a:p>
            <a:r>
              <a:rPr lang="en-GB" dirty="0"/>
              <a:t>c</a:t>
            </a:r>
            <a:r>
              <a:rPr lang="en-GB" dirty="0" smtClean="0"/>
              <a:t>ustomers’ creative</a:t>
            </a:r>
          </a:p>
          <a:p>
            <a:r>
              <a:rPr lang="en-GB" dirty="0" smtClean="0"/>
              <a:t>sense of creativity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8388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12822"/>
            <a:ext cx="8785647" cy="496069"/>
          </a:xfrm>
        </p:spPr>
        <p:txBody>
          <a:bodyPr/>
          <a:lstStyle/>
          <a:p>
            <a:pPr algn="ctr"/>
            <a:r>
              <a:rPr lang="en-IE" sz="2800" dirty="0"/>
              <a:t>Experiential </a:t>
            </a:r>
            <a:r>
              <a:rPr lang="en-IE" sz="2800" dirty="0" smtClean="0"/>
              <a:t>Marketing (creative cognition)</a:t>
            </a:r>
            <a:endParaRPr lang="en-IE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7170" name="Picture 2" descr="C:\Users\FWHELANRYAN.FWRYANLPTP16\Desktop\2874d946b1868a1a7887482e59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" y="1019907"/>
            <a:ext cx="7491047" cy="4630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551847" y="5650522"/>
            <a:ext cx="77255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solidFill>
                  <a:schemeClr val="accent4"/>
                </a:solidFill>
              </a:rPr>
              <a:t>Exhibit 7.7 The </a:t>
            </a:r>
            <a:r>
              <a:rPr lang="en-US" sz="1200" b="1" dirty="0" err="1">
                <a:solidFill>
                  <a:schemeClr val="accent4"/>
                </a:solidFill>
              </a:rPr>
              <a:t>Ribena</a:t>
            </a:r>
            <a:r>
              <a:rPr lang="en-US" sz="1200" b="1" dirty="0">
                <a:solidFill>
                  <a:schemeClr val="accent4"/>
                </a:solidFill>
              </a:rPr>
              <a:t> ‘</a:t>
            </a:r>
            <a:r>
              <a:rPr lang="en-US" sz="1200" b="1" dirty="0" err="1">
                <a:solidFill>
                  <a:schemeClr val="accent4"/>
                </a:solidFill>
              </a:rPr>
              <a:t>Colouring</a:t>
            </a:r>
            <a:r>
              <a:rPr lang="en-US" sz="1200" b="1" dirty="0">
                <a:solidFill>
                  <a:schemeClr val="accent4"/>
                </a:solidFill>
              </a:rPr>
              <a:t> Cafe’ was a one-day experiential event in London organized by the drinks brand and Brass Agency, aimed at people who ‘wanted to grab life by the felt tip’.</a:t>
            </a:r>
            <a:endParaRPr lang="en-IE" sz="12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3038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fr-FR" dirty="0"/>
              <a:t/>
            </a:r>
            <a:br>
              <a:rPr lang="en-US" altLang="fr-FR" dirty="0"/>
            </a:br>
            <a:endParaRPr lang="en-GB" dirty="0"/>
          </a:p>
        </p:txBody>
      </p:sp>
      <p:sp>
        <p:nvSpPr>
          <p:cNvPr id="27663" name="Rectangle 2"/>
          <p:cNvSpPr txBox="1">
            <a:spLocks noChangeArrowheads="1"/>
          </p:cNvSpPr>
          <p:nvPr/>
        </p:nvSpPr>
        <p:spPr bwMode="auto">
          <a:xfrm>
            <a:off x="1154513" y="329058"/>
            <a:ext cx="6911975" cy="869950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+mj-lt"/>
              </a:rPr>
              <a:t>The Services Marketing Mix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519764" y="1457325"/>
            <a:ext cx="8181474" cy="4486275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  <a:extLst/>
        </p:spPr>
        <p:txBody>
          <a:bodyPr/>
          <a:lstStyle>
            <a:lvl1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fr-FR" sz="2600" dirty="0"/>
              <a:t>The services marketing mix is an extension of the 4P’s: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fr-FR" sz="2600" dirty="0"/>
              <a:t>Product;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fr-FR" sz="2600" dirty="0"/>
              <a:t>Price;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fr-FR" sz="2600" dirty="0"/>
              <a:t>Promotion;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fr-FR" sz="2600" dirty="0"/>
              <a:t>Place.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fr-FR" sz="2600" dirty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fr-FR" sz="2600" dirty="0"/>
              <a:t>The additional elements of the mix are: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fr-FR" sz="2600" dirty="0"/>
              <a:t>Physical evidence;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fr-FR" sz="2600" dirty="0"/>
              <a:t>People;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fr-FR" sz="2600" dirty="0"/>
              <a:t>Process;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fr-FR" sz="2600" dirty="0">
                <a:solidFill>
                  <a:srgbClr val="FF0000"/>
                </a:solidFill>
              </a:rPr>
              <a:t>Service Branding</a:t>
            </a:r>
            <a:r>
              <a:rPr lang="en-GB" altLang="fr-FR" sz="2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62351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1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1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2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20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2000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3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200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99926"/>
            <a:ext cx="6858000" cy="822960"/>
          </a:xfrm>
        </p:spPr>
        <p:txBody>
          <a:bodyPr/>
          <a:lstStyle/>
          <a:p>
            <a:pPr algn="ctr"/>
            <a:r>
              <a:rPr lang="fr-FR" altLang="en-US" sz="3200" dirty="0"/>
              <a:t>Service </a:t>
            </a:r>
            <a:r>
              <a:rPr lang="fr-FR" altLang="en-US" sz="3200" dirty="0" err="1"/>
              <a:t>Branding</a:t>
            </a:r>
            <a:endParaRPr lang="en-IE" sz="3200" dirty="0"/>
          </a:p>
        </p:txBody>
      </p:sp>
      <p:sp>
        <p:nvSpPr>
          <p:cNvPr id="4" name="Rectangle 3"/>
          <p:cNvSpPr/>
          <p:nvPr/>
        </p:nvSpPr>
        <p:spPr>
          <a:xfrm>
            <a:off x="1219200" y="5752347"/>
            <a:ext cx="71276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solidFill>
                  <a:schemeClr val="accent4"/>
                </a:solidFill>
              </a:rPr>
              <a:t>Exhibit 7.4 Starbucks’ brand imagery has become so strong that the actual brand name is no longer required to identify the company.</a:t>
            </a:r>
            <a:endParaRPr lang="en-IE" sz="1200" dirty="0">
              <a:solidFill>
                <a:schemeClr val="accent4"/>
              </a:solidFill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A17F9F1-9704-44FF-9B74-D581F117F0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1748" y="1618937"/>
            <a:ext cx="4993993" cy="3327816"/>
          </a:xfrm>
        </p:spPr>
      </p:pic>
    </p:spTree>
    <p:extLst>
      <p:ext uri="{BB962C8B-B14F-4D97-AF65-F5344CB8AC3E}">
        <p14:creationId xmlns:p14="http://schemas.microsoft.com/office/powerpoint/2010/main" val="341992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re 1"/>
          <p:cNvSpPr>
            <a:spLocks noGrp="1"/>
          </p:cNvSpPr>
          <p:nvPr>
            <p:ph type="title"/>
          </p:nvPr>
        </p:nvSpPr>
        <p:spPr>
          <a:xfrm>
            <a:off x="1204119" y="420648"/>
            <a:ext cx="6858000" cy="822960"/>
          </a:xfrm>
        </p:spPr>
        <p:txBody>
          <a:bodyPr/>
          <a:lstStyle/>
          <a:p>
            <a:pPr algn="ctr" eaLnBrk="1" hangingPunct="1"/>
            <a:r>
              <a:rPr lang="fr-FR" altLang="en-US" sz="3200" dirty="0"/>
              <a:t>Service </a:t>
            </a:r>
            <a:r>
              <a:rPr lang="fr-FR" altLang="en-US" sz="3200" dirty="0" err="1"/>
              <a:t>Branding</a:t>
            </a:r>
            <a:endParaRPr lang="fr-FR" altLang="en-US" sz="3200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462012" y="1243608"/>
            <a:ext cx="8450981" cy="4770330"/>
          </a:xfrm>
        </p:spPr>
        <p:txBody>
          <a:bodyPr rtlCol="0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/>
              <a:t>Research on service </a:t>
            </a:r>
            <a:r>
              <a:rPr lang="en-GB" sz="2400" dirty="0" smtClean="0"/>
              <a:t>organisations </a:t>
            </a:r>
            <a:r>
              <a:rPr lang="en-GB" sz="2400" dirty="0"/>
              <a:t>has identified four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/>
              <a:t>characteristics of successful brand names:</a:t>
            </a:r>
            <a:endParaRPr lang="en-GB" sz="2400" b="1" dirty="0"/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400" b="1" dirty="0"/>
              <a:t>Distinctiveness: </a:t>
            </a:r>
            <a:r>
              <a:rPr lang="en-GB" sz="2400" dirty="0"/>
              <a:t>it immediately identifies the service provider and differentiates it from the competition;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400" b="1" dirty="0"/>
              <a:t>Relevance: </a:t>
            </a:r>
            <a:r>
              <a:rPr lang="en-GB" sz="2400" dirty="0"/>
              <a:t>it communicates the nature of the service and the service benefit;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400" b="1" dirty="0"/>
              <a:t>Memorability: </a:t>
            </a:r>
            <a:r>
              <a:rPr lang="en-GB" sz="2400" dirty="0"/>
              <a:t>it is easily understood and remembered;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400" b="1" dirty="0"/>
              <a:t>Flexibility: </a:t>
            </a:r>
            <a:r>
              <a:rPr lang="en-GB" sz="2400" dirty="0"/>
              <a:t>it not only expresses the service </a:t>
            </a:r>
            <a:r>
              <a:rPr lang="en-GB" sz="2400" dirty="0" smtClean="0"/>
              <a:t>organisation’s </a:t>
            </a:r>
            <a:r>
              <a:rPr lang="en-GB" sz="2400" dirty="0"/>
              <a:t>current business but also is broad enough to cover foreseeable new ventures.</a:t>
            </a:r>
          </a:p>
        </p:txBody>
      </p:sp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298" y="6150307"/>
            <a:ext cx="1978702" cy="635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0816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911" y="117730"/>
            <a:ext cx="8417735" cy="822960"/>
          </a:xfrm>
        </p:spPr>
        <p:txBody>
          <a:bodyPr/>
          <a:lstStyle/>
          <a:p>
            <a:r>
              <a:rPr lang="en-GB" sz="2400" b="0" dirty="0" smtClean="0"/>
              <a:t>Case study: </a:t>
            </a:r>
            <a:r>
              <a:rPr lang="en-GB" sz="2400" b="0" dirty="0" err="1" smtClean="0"/>
              <a:t>Fjallraven</a:t>
            </a:r>
            <a:r>
              <a:rPr lang="en-GB" sz="2400" b="0" dirty="0" smtClean="0"/>
              <a:t> (the Arctic Fox) – Globally creating value &amp; competitive advantage</a:t>
            </a:r>
            <a:endParaRPr lang="en-GB" sz="2400" b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dirty="0" err="1" smtClean="0"/>
              <a:t>Fahy</a:t>
            </a:r>
            <a:r>
              <a:rPr lang="en-GB" dirty="0" smtClean="0"/>
              <a:t>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6" name="Picture 2" descr="Kanke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06" y="931495"/>
            <a:ext cx="4822347" cy="4822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67912" y="5956663"/>
            <a:ext cx="3121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3"/>
              </a:rPr>
              <a:t>www.fjallraven.com/uk/en-gb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298589" y="1577245"/>
            <a:ext cx="4578497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Activity: </a:t>
            </a:r>
            <a:r>
              <a:rPr lang="en-GB" sz="2000" dirty="0" smtClean="0"/>
              <a:t>Click on the link below and</a:t>
            </a:r>
          </a:p>
          <a:p>
            <a:r>
              <a:rPr lang="en-GB" sz="2000" dirty="0"/>
              <a:t>e</a:t>
            </a:r>
            <a:r>
              <a:rPr lang="en-GB" sz="2000" dirty="0" smtClean="0"/>
              <a:t>xplore this website to try to get an </a:t>
            </a:r>
          </a:p>
          <a:p>
            <a:r>
              <a:rPr lang="en-GB" sz="2000" dirty="0" smtClean="0"/>
              <a:t>understanding of the organisation and</a:t>
            </a:r>
          </a:p>
          <a:p>
            <a:r>
              <a:rPr lang="en-GB" sz="2000" dirty="0" smtClean="0"/>
              <a:t>then answer the following questions:</a:t>
            </a:r>
          </a:p>
          <a:p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</a:t>
            </a:r>
            <a:r>
              <a:rPr lang="en-GB" sz="2000" dirty="0" smtClean="0"/>
              <a:t>rovide examples of how </a:t>
            </a:r>
            <a:r>
              <a:rPr lang="en-GB" sz="2000" dirty="0" err="1" smtClean="0"/>
              <a:t>Fjallraven</a:t>
            </a:r>
            <a:endParaRPr lang="en-GB" sz="2000" dirty="0" smtClean="0"/>
          </a:p>
          <a:p>
            <a:r>
              <a:rPr lang="en-GB" sz="2000" dirty="0" smtClean="0"/>
              <a:t>    creates value for its customers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in which ways does the organisation</a:t>
            </a:r>
          </a:p>
          <a:p>
            <a:r>
              <a:rPr lang="en-GB" sz="2000" dirty="0" smtClean="0"/>
              <a:t>    connect with its customers?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provide examples of how the organisation has raised global awareness of its brand?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56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911" y="117730"/>
            <a:ext cx="8417735" cy="1554316"/>
          </a:xfrm>
        </p:spPr>
        <p:txBody>
          <a:bodyPr/>
          <a:lstStyle/>
          <a:p>
            <a:r>
              <a:rPr lang="en-GB" sz="2400" b="0" dirty="0"/>
              <a:t>Case study: </a:t>
            </a:r>
            <a:r>
              <a:rPr lang="en-GB" sz="2400" b="0" dirty="0" err="1"/>
              <a:t>Fjallraven</a:t>
            </a:r>
            <a:r>
              <a:rPr lang="en-GB" sz="2400" b="0" dirty="0"/>
              <a:t> (the Arctic Fox) – Globally creating value &amp; competitive </a:t>
            </a:r>
            <a:r>
              <a:rPr lang="en-GB" sz="2400" b="0" dirty="0" smtClean="0"/>
              <a:t>advantage – connecting with customers</a:t>
            </a:r>
            <a:br>
              <a:rPr lang="en-GB" sz="2400" b="0" dirty="0" smtClean="0"/>
            </a:br>
            <a:r>
              <a:rPr lang="en-GB" sz="2400" b="0" dirty="0" smtClean="0"/>
              <a:t/>
            </a:r>
            <a:br>
              <a:rPr lang="en-GB" sz="2400" b="0" dirty="0" smtClean="0"/>
            </a:br>
            <a:r>
              <a:rPr lang="en-GB" sz="2400" b="0" dirty="0"/>
              <a:t>C</a:t>
            </a:r>
            <a:br>
              <a:rPr lang="en-GB" sz="2400" b="0" dirty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31966"/>
            <a:ext cx="8784976" cy="5184576"/>
          </a:xfrm>
        </p:spPr>
        <p:txBody>
          <a:bodyPr/>
          <a:lstStyle/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://classic.fjallraven.com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https://foxtrail.fjallraven.com/adventures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https://polar.fjallraven.com</a:t>
            </a:r>
            <a:r>
              <a:rPr lang="en-GB" dirty="0" smtClean="0">
                <a:hlinkClick r:id="rId4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5"/>
              </a:rPr>
              <a:t>https</a:t>
            </a:r>
            <a:r>
              <a:rPr lang="en-GB" dirty="0">
                <a:hlinkClick r:id="rId5"/>
              </a:rPr>
              <a:t>://www.fjallraven.com/uk/en-gb/about-fjallraven/the-arctic-fox-initiative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smtClean="0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6" name="Picture 4" descr="Image result for fjallraven kanken logo | Kanken, Logo google, Fjallrave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496" y="3957128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0050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906" y="183044"/>
            <a:ext cx="6858000" cy="822960"/>
          </a:xfrm>
        </p:spPr>
        <p:txBody>
          <a:bodyPr/>
          <a:lstStyle/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Case study: </a:t>
            </a:r>
            <a:r>
              <a:rPr lang="en-GB" sz="240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Fjallraven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 – (the arctic fox)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dirty="0" smtClean="0">
                <a:hlinkClick r:id="rId2"/>
              </a:rPr>
              <a:t/>
            </a:r>
            <a:br>
              <a:rPr lang="en-GB" dirty="0" smtClean="0">
                <a:hlinkClick r:id="rId2"/>
              </a:rPr>
            </a:br>
            <a:r>
              <a:rPr lang="en-GB" dirty="0">
                <a:hlinkClick r:id="rId2"/>
              </a:rPr>
              <a:t/>
            </a:r>
            <a:br>
              <a:rPr lang="en-GB" dirty="0">
                <a:hlinkClick r:id="rId2"/>
              </a:rPr>
            </a:br>
            <a:r>
              <a:rPr lang="en-GB" dirty="0" smtClean="0">
                <a:hlinkClick r:id="rId2"/>
              </a:rPr>
              <a:t/>
            </a:r>
            <a:br>
              <a:rPr lang="en-GB" dirty="0" smtClean="0">
                <a:hlinkClick r:id="rId2"/>
              </a:rPr>
            </a:br>
            <a:r>
              <a:rPr lang="en-GB" dirty="0">
                <a:hlinkClick r:id="rId2"/>
              </a:rPr>
              <a:t/>
            </a:r>
            <a:br>
              <a:rPr lang="en-GB" dirty="0">
                <a:hlinkClick r:id="rId2"/>
              </a:rPr>
            </a:br>
            <a:r>
              <a:rPr lang="en-GB" b="0" dirty="0" smtClean="0">
                <a:hlinkClick r:id="rId2"/>
              </a:rPr>
              <a:t>https</a:t>
            </a:r>
            <a:r>
              <a:rPr lang="en-GB" b="0" dirty="0">
                <a:hlinkClick r:id="rId2"/>
              </a:rPr>
              <a:t>://</a:t>
            </a:r>
            <a:r>
              <a:rPr lang="en-GB" b="0" dirty="0" smtClean="0">
                <a:hlinkClick r:id="rId2"/>
              </a:rPr>
              <a:t>www.fjallraven.com/eu/en-gb/our-adventures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Organisations selected for the Arctic Fox Initiative (2020)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14046" y="5488413"/>
            <a:ext cx="3822449" cy="793443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smtClean="0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78823" y="3056609"/>
            <a:ext cx="7889965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cap="all" dirty="0">
                <a:latin typeface="Calibri" panose="020F0502020204030204" pitchFamily="34" charset="0"/>
                <a:cs typeface="Calibri" panose="020F0502020204030204" pitchFamily="34" charset="0"/>
              </a:rPr>
              <a:t>ARCTIC FOX CONSERVATION </a:t>
            </a:r>
            <a:r>
              <a:rPr lang="en-GB" sz="2400" cap="all" dirty="0" smtClean="0">
                <a:latin typeface="Calibri" panose="020F0502020204030204" pitchFamily="34" charset="0"/>
                <a:cs typeface="Calibri" panose="020F0502020204030204" pitchFamily="34" charset="0"/>
              </a:rPr>
              <a:t>PROJECT with </a:t>
            </a:r>
            <a:r>
              <a:rPr lang="en-GB" sz="2400" cap="all" dirty="0">
                <a:latin typeface="Calibri" panose="020F0502020204030204" pitchFamily="34" charset="0"/>
                <a:cs typeface="Calibri" panose="020F0502020204030204" pitchFamily="34" charset="0"/>
              </a:rPr>
              <a:t>WWF </a:t>
            </a:r>
            <a:r>
              <a:rPr lang="en-GB" sz="2400" cap="all" dirty="0" smtClean="0">
                <a:latin typeface="Calibri" panose="020F0502020204030204" pitchFamily="34" charset="0"/>
                <a:cs typeface="Calibri" panose="020F0502020204030204" pitchFamily="34" charset="0"/>
              </a:rPr>
              <a:t>FINLAND</a:t>
            </a:r>
          </a:p>
          <a:p>
            <a:endParaRPr lang="en-GB" sz="2400" cap="all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School Hiking Guides with German Ramblers Association</a:t>
            </a:r>
          </a:p>
          <a:p>
            <a:endParaRPr lang="en-GB" sz="2400" cap="all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Power to Be</a:t>
            </a:r>
          </a:p>
          <a:p>
            <a:endParaRPr lang="en-GB" b="1" cap="all" dirty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58147" y="2197668"/>
            <a:ext cx="81481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>
                <a:hlinkClick r:id="rId3"/>
              </a:rPr>
              <a:t>https://foxtrail.fjallraven.com/articles/2020-afi/?_ga=2.148624823.1699300158.1620817005-1181244298.1620817005</a:t>
            </a:r>
            <a:endParaRPr lang="en-GB" sz="1200" dirty="0"/>
          </a:p>
        </p:txBody>
      </p:sp>
      <p:pic>
        <p:nvPicPr>
          <p:cNvPr id="1028" name="Picture 4" descr="Image result for fjallraven kanken logo | Kanken, Logo google, Fjallrave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906" y="64397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40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581" y="184239"/>
            <a:ext cx="6962937" cy="846368"/>
          </a:xfrm>
        </p:spPr>
        <p:txBody>
          <a:bodyPr/>
          <a:lstStyle/>
          <a:p>
            <a:pPr algn="ctr"/>
            <a:r>
              <a:rPr lang="en-IE" sz="3200" dirty="0"/>
              <a:t>Physical Evidence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2"/>
          </p:nvPr>
        </p:nvSpPr>
        <p:spPr>
          <a:xfrm>
            <a:off x="394821" y="899962"/>
            <a:ext cx="8428459" cy="5444614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Customers look for clues to examine the likely quality of a service by inspecting the tangible evidence or the </a:t>
            </a:r>
            <a:r>
              <a:rPr lang="en-US" sz="2000" i="1" dirty="0" smtClean="0">
                <a:solidFill>
                  <a:schemeClr val="accent4"/>
                </a:solidFill>
              </a:rPr>
              <a:t>service-scape</a:t>
            </a:r>
            <a:r>
              <a:rPr lang="en-US" sz="2000" i="1" dirty="0">
                <a:solidFill>
                  <a:schemeClr val="accent4"/>
                </a:solidFill>
              </a:rPr>
              <a:t>.</a:t>
            </a:r>
          </a:p>
          <a:p>
            <a:endParaRPr lang="en-US" sz="2000" i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Includes the décor, furnishings and lighting.</a:t>
            </a:r>
          </a:p>
          <a:p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ambience of a retail store is highly dependent on décor, and colour can play an important role in establishing mood because colour has meaning.</a:t>
            </a:r>
          </a:p>
          <a:p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Changes in the physical evidence are often part of a marketer’s effort to reposition a brand</a:t>
            </a:r>
            <a:r>
              <a:rPr lang="en-US" sz="2000" dirty="0" smtClean="0"/>
              <a:t>.</a:t>
            </a:r>
          </a:p>
          <a:p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smtClean="0"/>
              <a:t>Discussion question: </a:t>
            </a:r>
            <a:r>
              <a:rPr lang="en-US" sz="24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examples of physical evidence have you identified so far by exploring </a:t>
            </a:r>
            <a:r>
              <a:rPr lang="en-US" sz="2400" i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Fjallraven’s</a:t>
            </a:r>
            <a:r>
              <a:rPr lang="en-US" sz="24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 website?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endParaRPr lang="en-US" sz="2000" dirty="0"/>
          </a:p>
          <a:p>
            <a:endParaRPr lang="en-US" dirty="0"/>
          </a:p>
          <a:p>
            <a:endParaRPr lang="en-IE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7" name="Picture 4" descr="Image result for fjallraven kanken logo | Kanken, Logo google, Fjallrav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434" y="0"/>
            <a:ext cx="1214846" cy="1214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433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1771" y="403780"/>
            <a:ext cx="4287860" cy="572702"/>
          </a:xfrm>
        </p:spPr>
        <p:txBody>
          <a:bodyPr/>
          <a:lstStyle/>
          <a:p>
            <a:pPr algn="ctr"/>
            <a:r>
              <a:rPr lang="en-IE" sz="3200" dirty="0"/>
              <a:t>People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2"/>
          </p:nvPr>
        </p:nvSpPr>
        <p:spPr>
          <a:xfrm>
            <a:off x="462539" y="1078030"/>
            <a:ext cx="8218921" cy="496663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term </a:t>
            </a:r>
            <a:r>
              <a:rPr lang="en-US" sz="2000" i="1" dirty="0">
                <a:solidFill>
                  <a:schemeClr val="accent4"/>
                </a:solidFill>
              </a:rPr>
              <a:t>service encounter</a:t>
            </a:r>
            <a:r>
              <a:rPr lang="en-US" sz="2000" dirty="0">
                <a:solidFill>
                  <a:schemeClr val="accent4"/>
                </a:solidFill>
              </a:rPr>
              <a:t> </a:t>
            </a:r>
            <a:r>
              <a:rPr lang="en-US" sz="2000" dirty="0"/>
              <a:t>is used to describe an interaction between a service provider and a customer.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In order for service employees to be in the frame of mind to treat customers well, they need to feel that their company is treating them well.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This has given rise to the idea of the </a:t>
            </a:r>
            <a:r>
              <a:rPr lang="en-US" sz="2000" i="1" dirty="0">
                <a:solidFill>
                  <a:schemeClr val="accent4"/>
                </a:solidFill>
              </a:rPr>
              <a:t>service profit chain</a:t>
            </a:r>
            <a:r>
              <a:rPr lang="en-US" sz="2000" dirty="0">
                <a:solidFill>
                  <a:schemeClr val="accent4"/>
                </a:solidFill>
              </a:rPr>
              <a:t> </a:t>
            </a:r>
            <a:r>
              <a:rPr lang="en-US" sz="2000" dirty="0"/>
              <a:t>whereby having a happy workforce leads to having happy customers and, ultimately, superior profitability.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solidFill>
                  <a:schemeClr val="accent4"/>
                </a:solidFill>
              </a:rPr>
              <a:t>Internal marketing </a:t>
            </a:r>
            <a:r>
              <a:rPr lang="en-US" sz="2000" dirty="0"/>
              <a:t>– that is, selecting, training, and motivating staff members to provide customer satisfaction.</a:t>
            </a:r>
            <a:endParaRPr lang="en-IE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277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5996" y="409765"/>
            <a:ext cx="3972007" cy="494919"/>
          </a:xfrm>
        </p:spPr>
        <p:txBody>
          <a:bodyPr/>
          <a:lstStyle/>
          <a:p>
            <a:pPr algn="ctr"/>
            <a:r>
              <a:rPr lang="en-IE" sz="2800" dirty="0"/>
              <a:t>Process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2"/>
          </p:nvPr>
        </p:nvSpPr>
        <p:spPr>
          <a:xfrm>
            <a:off x="594206" y="1072106"/>
            <a:ext cx="7955585" cy="5061292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service process refers to the procedures, mechanisms, and flow of activities by which a service is acquired.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service process usually contains two elements, namely, that which is visible to the customer and where the </a:t>
            </a:r>
            <a:r>
              <a:rPr lang="en-US" sz="2000" dirty="0">
                <a:solidFill>
                  <a:schemeClr val="accent4"/>
                </a:solidFill>
              </a:rPr>
              <a:t>service encounter </a:t>
            </a:r>
            <a:r>
              <a:rPr lang="en-US" sz="2000" dirty="0"/>
              <a:t>takes place and that which is invisible to the customer but is still critical to service delivery.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Service process decisions usually involve some trade-off between levels of service </a:t>
            </a:r>
            <a:r>
              <a:rPr lang="en-US" sz="2000" dirty="0">
                <a:solidFill>
                  <a:schemeClr val="accent4"/>
                </a:solidFill>
              </a:rPr>
              <a:t>quality</a:t>
            </a:r>
            <a:r>
              <a:rPr lang="en-US" sz="2000" dirty="0"/>
              <a:t> (effectiveness) and service </a:t>
            </a:r>
            <a:r>
              <a:rPr lang="en-US" sz="2000" dirty="0">
                <a:solidFill>
                  <a:schemeClr val="accent4"/>
                </a:solidFill>
              </a:rPr>
              <a:t>productivity </a:t>
            </a:r>
            <a:r>
              <a:rPr lang="en-US" sz="2000" dirty="0"/>
              <a:t>(efficiency).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service process will also be significantly influenced by the service provider’s attitude towards investments in technology.</a:t>
            </a:r>
          </a:p>
          <a:p>
            <a:endParaRPr lang="en-IE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7" name="Picture 4" descr="Image result for fjallraven kanken logo | Kanken, Logo google, Fjallrav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434" y="0"/>
            <a:ext cx="1214846" cy="1214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03600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7198" y="314178"/>
            <a:ext cx="3406862" cy="822960"/>
          </a:xfrm>
        </p:spPr>
        <p:txBody>
          <a:bodyPr/>
          <a:lstStyle/>
          <a:p>
            <a:pPr algn="ctr"/>
            <a:r>
              <a:rPr lang="en-IE" sz="3200" dirty="0"/>
              <a:t>People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373626" y="5729137"/>
            <a:ext cx="847084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>
                <a:solidFill>
                  <a:schemeClr val="accent4"/>
                </a:solidFill>
              </a:rPr>
              <a:t>Exhibit 7.3 Service providers like Emirates frequently use images of their staff in their advertising.</a:t>
            </a:r>
            <a:endParaRPr lang="en-IE" sz="1400" dirty="0">
              <a:solidFill>
                <a:schemeClr val="accent4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8CE8AA-50C8-4C2B-B88F-431F2CC92A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829" y="1137138"/>
            <a:ext cx="6775600" cy="4313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5401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418" y="225085"/>
            <a:ext cx="6975265" cy="698694"/>
          </a:xfrm>
        </p:spPr>
        <p:txBody>
          <a:bodyPr/>
          <a:lstStyle/>
          <a:p>
            <a:pPr algn="ctr"/>
            <a:r>
              <a:rPr lang="en-IE" sz="2800" dirty="0"/>
              <a:t>Relationship Marketing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2"/>
          </p:nvPr>
        </p:nvSpPr>
        <p:spPr>
          <a:xfrm>
            <a:off x="368911" y="1024720"/>
            <a:ext cx="8416736" cy="4808560"/>
          </a:xfrm>
        </p:spPr>
        <p:txBody>
          <a:bodyPr/>
          <a:lstStyle/>
          <a:p>
            <a:r>
              <a:rPr lang="en-US" sz="1800" dirty="0"/>
              <a:t>The intangible nature of services means that customers may also value having a close relationship with a service provider.</a:t>
            </a:r>
          </a:p>
          <a:p>
            <a:r>
              <a:rPr lang="en-US" sz="1800" dirty="0"/>
              <a:t>The idea of relationship marketing can be applied to many industries. It is particularly important in services since there is often direct contact between service provider and consumer.</a:t>
            </a:r>
          </a:p>
          <a:p>
            <a:r>
              <a:rPr lang="en-US" sz="1800" dirty="0"/>
              <a:t>The following conditions suggest the use of relationship marketing activities.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There is an ongoing or periodic desire for the service by the customer, e.g. insurance or theatre service versus funeral service.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The customer controls the selection of a service provider, e.g. selecting a hotel versus entering the first taxi in an airport waiting line.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The customer has alternatives from which to choose, e.g. selecting a restaurant versus buying water from the only utility company service in a community.</a:t>
            </a:r>
          </a:p>
          <a:p>
            <a:endParaRPr lang="en-IE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6" name="Picture 4" descr="Image result for fjallraven kanken logo | Kanken, Logo google, Fjallrav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8917" y="5116924"/>
            <a:ext cx="1214846" cy="1214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40795" y="5308849"/>
            <a:ext cx="72679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Discussion question: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Provide examples of how </a:t>
            </a:r>
            <a:r>
              <a:rPr lang="en-GB" sz="2400" i="1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Fjallraven</a:t>
            </a:r>
            <a:r>
              <a:rPr lang="en-GB" sz="24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GB" sz="24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evelops sustainable customer relationships</a:t>
            </a:r>
            <a:endParaRPr lang="en-GB" sz="24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2309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re 1"/>
          <p:cNvSpPr>
            <a:spLocks noGrp="1"/>
          </p:cNvSpPr>
          <p:nvPr>
            <p:ph type="title"/>
          </p:nvPr>
        </p:nvSpPr>
        <p:spPr>
          <a:xfrm>
            <a:off x="1143000" y="514643"/>
            <a:ext cx="6858000" cy="822960"/>
          </a:xfrm>
        </p:spPr>
        <p:txBody>
          <a:bodyPr/>
          <a:lstStyle/>
          <a:p>
            <a:pPr algn="ctr" eaLnBrk="1" hangingPunct="1"/>
            <a:r>
              <a:rPr lang="en-US" altLang="fr-FR" sz="2800" dirty="0"/>
              <a:t>Relationship Marketing</a:t>
            </a:r>
            <a:endParaRPr lang="fr-FR" altLang="en-US" sz="2800" dirty="0"/>
          </a:p>
        </p:txBody>
      </p:sp>
      <p:sp>
        <p:nvSpPr>
          <p:cNvPr id="25604" name="Text Placeholder 2"/>
          <p:cNvSpPr txBox="1">
            <a:spLocks/>
          </p:cNvSpPr>
          <p:nvPr/>
        </p:nvSpPr>
        <p:spPr bwMode="auto">
          <a:xfrm>
            <a:off x="827584" y="1412776"/>
            <a:ext cx="7776864" cy="4519101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indent="0" eaLnBrk="1" hangingPunct="1">
              <a:buNone/>
            </a:pPr>
            <a:r>
              <a:rPr lang="en-US" altLang="fr-FR" sz="2800" dirty="0"/>
              <a:t>Six Benefits of Strong Customer Relationships:</a:t>
            </a:r>
          </a:p>
          <a:p>
            <a:pPr marL="0" indent="0" eaLnBrk="1" hangingPunct="1">
              <a:buNone/>
            </a:pPr>
            <a:endParaRPr lang="fr-FR" altLang="en-US" sz="2800" dirty="0"/>
          </a:p>
          <a:p>
            <a:pPr marL="514350" indent="-514350" eaLnBrk="1" hangingPunct="1">
              <a:buFont typeface="+mj-lt"/>
              <a:buAutoNum type="arabicPeriod"/>
            </a:pPr>
            <a:r>
              <a:rPr lang="en-US" altLang="fr-FR" sz="2800" dirty="0"/>
              <a:t>Increased purchases;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US" altLang="fr-FR" sz="2800" dirty="0"/>
              <a:t>Lower costs;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US" altLang="fr-FR" sz="2800" dirty="0"/>
              <a:t>Lifetime value;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US" altLang="fr-FR" sz="2800" dirty="0"/>
              <a:t>Sustainable competitive advantage;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US" altLang="fr-FR" sz="2800" dirty="0"/>
              <a:t>Word of mouth promotion;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US" altLang="fr-FR" sz="2800" dirty="0"/>
              <a:t>Decreased staff turnover.</a:t>
            </a:r>
          </a:p>
        </p:txBody>
      </p:sp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466" y="6021387"/>
            <a:ext cx="2233534" cy="764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21038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3"/>
          <p:cNvSpPr txBox="1">
            <a:spLocks noChangeArrowheads="1"/>
          </p:cNvSpPr>
          <p:nvPr/>
        </p:nvSpPr>
        <p:spPr bwMode="auto">
          <a:xfrm>
            <a:off x="3733800" y="289560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3686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7225" y="323850"/>
            <a:ext cx="77724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2800" b="1" smtClean="0">
                <a:cs typeface="Times New Roman" panose="02020603050405020304" pitchFamily="18" charset="0"/>
              </a:rPr>
              <a:t>The Customer Relationship Life Cycle</a:t>
            </a:r>
            <a:r>
              <a:rPr lang="en-GB" altLang="en-US" sz="2400" b="1" smtClean="0"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36868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425" y="1898650"/>
            <a:ext cx="6410325" cy="350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2318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re 1"/>
          <p:cNvSpPr>
            <a:spLocks noGrp="1"/>
          </p:cNvSpPr>
          <p:nvPr>
            <p:ph type="title"/>
          </p:nvPr>
        </p:nvSpPr>
        <p:spPr>
          <a:xfrm>
            <a:off x="2908981" y="348736"/>
            <a:ext cx="3819077" cy="777419"/>
          </a:xfrm>
        </p:spPr>
        <p:txBody>
          <a:bodyPr/>
          <a:lstStyle/>
          <a:p>
            <a:pPr eaLnBrk="1" hangingPunct="1"/>
            <a:r>
              <a:rPr lang="fr-FR" altLang="en-US" sz="2800" dirty="0"/>
              <a:t>Ladder of </a:t>
            </a:r>
            <a:r>
              <a:rPr lang="fr-FR" altLang="en-US" sz="2800" dirty="0" err="1"/>
              <a:t>Loyalty</a:t>
            </a:r>
            <a:endParaRPr lang="fr-FR" altLang="en-US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24C0777-E788-4D25-B7B3-5090864C43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549" y="1524000"/>
            <a:ext cx="8361045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5032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6616" y="274320"/>
            <a:ext cx="8238744" cy="1775205"/>
          </a:xfrm>
        </p:spPr>
        <p:txBody>
          <a:bodyPr/>
          <a:lstStyle/>
          <a:p>
            <a:pPr algn="l"/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TED TALK: Experiential Marketing – Layne </a:t>
            </a:r>
            <a:r>
              <a:rPr lang="en-GB" sz="240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Braunstein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sz="2400" b="0" dirty="0" smtClean="0">
                <a:latin typeface="Calibri" panose="020F0502020204030204" pitchFamily="34" charset="0"/>
                <a:cs typeface="Calibri" panose="020F0502020204030204" pitchFamily="34" charset="0"/>
              </a:rPr>
              <a:t>Co-founder at </a:t>
            </a:r>
            <a:r>
              <a:rPr lang="en-GB" sz="2400" b="0" dirty="0">
                <a:latin typeface="Calibri" panose="020F0502020204030204" pitchFamily="34" charset="0"/>
                <a:cs typeface="Calibri" panose="020F0502020204030204" pitchFamily="34" charset="0"/>
              </a:rPr>
              <a:t>Fake Love, now a New York Times company, Layne leads the conceptual creative practice. 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2"/>
          </p:nvPr>
        </p:nvSpPr>
        <p:spPr>
          <a:xfrm>
            <a:off x="414037" y="1935225"/>
            <a:ext cx="6975265" cy="4707890"/>
          </a:xfrm>
        </p:spPr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 smtClean="0">
                <a:hlinkClick r:id="rId2"/>
              </a:rPr>
              <a:t>https://www.ted.com/talks/layne_braunstein_experiential_marketing_is_the_future_of_advertising?language=en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smtClean="0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6574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7188" y="143343"/>
            <a:ext cx="8384283" cy="464742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GB" sz="2800" b="1" dirty="0" smtClean="0"/>
              <a:t>Exercise:</a:t>
            </a:r>
            <a:endParaRPr lang="en-GB" sz="2800" b="1" dirty="0"/>
          </a:p>
          <a:p>
            <a:pPr eaLnBrk="1" hangingPunct="1">
              <a:defRPr/>
            </a:pPr>
            <a:endParaRPr lang="en-GB" sz="2800" dirty="0"/>
          </a:p>
          <a:p>
            <a:pPr marL="457200" indent="-457200" eaLnBrk="1" hangingPunct="1">
              <a:defRPr/>
            </a:pPr>
            <a:endParaRPr lang="en-GB" sz="2000" i="1" dirty="0"/>
          </a:p>
          <a:p>
            <a:pPr eaLnBrk="1" hangingPunct="1">
              <a:defRPr/>
            </a:pPr>
            <a:r>
              <a:rPr lang="en-GB" sz="2000" b="1" i="1" dirty="0" smtClean="0"/>
              <a:t>1.    Prepare </a:t>
            </a:r>
            <a:r>
              <a:rPr lang="en-GB" sz="2000" b="1" i="1" dirty="0"/>
              <a:t>a blueprint for a service with which you are familiar. On</a:t>
            </a:r>
          </a:p>
          <a:p>
            <a:pPr marL="457200" indent="-457200" eaLnBrk="1" hangingPunct="1">
              <a:defRPr/>
            </a:pPr>
            <a:r>
              <a:rPr lang="en-GB" sz="2000" b="1" i="1" dirty="0"/>
              <a:t>	completion consider the following:</a:t>
            </a:r>
          </a:p>
          <a:p>
            <a:pPr marL="457200" indent="-457200" eaLnBrk="1" hangingPunct="1">
              <a:defRPr/>
            </a:pPr>
            <a:r>
              <a:rPr lang="en-GB" sz="2000" b="1" i="1" dirty="0"/>
              <a:t>		</a:t>
            </a:r>
            <a:r>
              <a:rPr lang="en-GB" sz="2000" i="1" dirty="0"/>
              <a:t>- the tangible cues or indicators of quality from a customer’s</a:t>
            </a:r>
          </a:p>
          <a:p>
            <a:pPr marL="457200" indent="-457200" eaLnBrk="1" hangingPunct="1">
              <a:defRPr/>
            </a:pPr>
            <a:r>
              <a:rPr lang="en-GB" sz="2000" i="1" dirty="0"/>
              <a:t>		perspective</a:t>
            </a:r>
          </a:p>
          <a:p>
            <a:pPr marL="457200" indent="-457200" eaLnBrk="1" hangingPunct="1">
              <a:defRPr/>
            </a:pPr>
            <a:r>
              <a:rPr lang="en-GB" sz="2000" i="1" dirty="0"/>
              <a:t>		- whether all steps in the process are necessary</a:t>
            </a:r>
          </a:p>
          <a:p>
            <a:pPr marL="457200" indent="-457200" eaLnBrk="1" hangingPunct="1">
              <a:defRPr/>
            </a:pPr>
            <a:r>
              <a:rPr lang="en-GB" sz="2000" i="1" dirty="0"/>
              <a:t>		- the extent to which standardisation is possible and advisable</a:t>
            </a:r>
          </a:p>
          <a:p>
            <a:pPr marL="457200" indent="-457200" eaLnBrk="1" hangingPunct="1">
              <a:defRPr/>
            </a:pPr>
            <a:r>
              <a:rPr lang="en-GB" sz="2000" i="1" dirty="0"/>
              <a:t>		through the process</a:t>
            </a:r>
          </a:p>
          <a:p>
            <a:pPr marL="457200" indent="-457200" eaLnBrk="1" hangingPunct="1">
              <a:defRPr/>
            </a:pPr>
            <a:r>
              <a:rPr lang="en-GB" sz="2000" i="1" dirty="0"/>
              <a:t>		- the location of potential fail points and how they could be</a:t>
            </a:r>
          </a:p>
          <a:p>
            <a:pPr marL="457200" indent="-457200" eaLnBrk="1" hangingPunct="1">
              <a:defRPr/>
            </a:pPr>
            <a:r>
              <a:rPr lang="en-GB" sz="2000" i="1" dirty="0"/>
              <a:t>		designed out of the process and what service recovery </a:t>
            </a:r>
          </a:p>
          <a:p>
            <a:pPr marL="457200" indent="-457200" eaLnBrk="1" hangingPunct="1">
              <a:defRPr/>
            </a:pPr>
            <a:r>
              <a:rPr lang="en-GB" sz="2000" i="1" dirty="0"/>
              <a:t>		procedures could be introduced</a:t>
            </a:r>
          </a:p>
          <a:p>
            <a:pPr marL="457200" indent="-457200" eaLnBrk="1" hangingPunct="1">
              <a:defRPr/>
            </a:pPr>
            <a:r>
              <a:rPr lang="en-GB" sz="2000" i="1" dirty="0"/>
              <a:t>		- the potential measures of process performance</a:t>
            </a:r>
          </a:p>
        </p:txBody>
      </p:sp>
    </p:spTree>
    <p:extLst>
      <p:ext uri="{BB962C8B-B14F-4D97-AF65-F5344CB8AC3E}">
        <p14:creationId xmlns:p14="http://schemas.microsoft.com/office/powerpoint/2010/main" val="249629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1"/>
          <p:cNvSpPr>
            <a:spLocks noGrp="1"/>
          </p:cNvSpPr>
          <p:nvPr>
            <p:ph type="title"/>
          </p:nvPr>
        </p:nvSpPr>
        <p:spPr bwMode="auto">
          <a:xfrm>
            <a:off x="1774460" y="445957"/>
            <a:ext cx="5829300" cy="857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/>
          </a:bodyPr>
          <a:lstStyle/>
          <a:p>
            <a:pPr eaLnBrk="1" hangingPunct="1"/>
            <a:r>
              <a:rPr lang="en-US" altLang="en-US" sz="2800" dirty="0" smtClean="0"/>
              <a:t>Holistic Marketing</a:t>
            </a:r>
          </a:p>
        </p:txBody>
      </p:sp>
      <p:sp>
        <p:nvSpPr>
          <p:cNvPr id="49154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634865" y="5461105"/>
            <a:ext cx="2622342" cy="342900"/>
          </a:xfrm>
        </p:spPr>
        <p:txBody>
          <a:bodyPr/>
          <a:lstStyle/>
          <a:p>
            <a:pPr algn="l">
              <a:defRPr/>
            </a:pPr>
            <a:r>
              <a:rPr lang="en-US" sz="1200" dirty="0" smtClean="0">
                <a:latin typeface="Arial" pitchFamily="34" charset="0"/>
                <a:cs typeface="Arial" pitchFamily="34" charset="0"/>
              </a:rPr>
              <a:t>Source: </a:t>
            </a:r>
            <a:r>
              <a:rPr lang="en-US" sz="1200" dirty="0" err="1" smtClean="0">
                <a:latin typeface="Arial" pitchFamily="34" charset="0"/>
                <a:cs typeface="Arial" pitchFamily="34" charset="0"/>
              </a:rPr>
              <a:t>Kotler</a:t>
            </a:r>
            <a:r>
              <a:rPr lang="en-US" sz="1200" dirty="0" smtClean="0">
                <a:latin typeface="Arial" pitchFamily="34" charset="0"/>
                <a:cs typeface="Arial" pitchFamily="34" charset="0"/>
              </a:rPr>
              <a:t>, Keller (2012)</a:t>
            </a:r>
            <a:r>
              <a:rPr lang="en-US" dirty="0"/>
              <a:t>			</a:t>
            </a:r>
          </a:p>
        </p:txBody>
      </p:sp>
      <p:pic>
        <p:nvPicPr>
          <p:cNvPr id="9011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2" y="1401581"/>
            <a:ext cx="6486916" cy="37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57299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re 1"/>
          <p:cNvSpPr>
            <a:spLocks noGrp="1"/>
          </p:cNvSpPr>
          <p:nvPr>
            <p:ph type="title"/>
          </p:nvPr>
        </p:nvSpPr>
        <p:spPr>
          <a:xfrm>
            <a:off x="1142999" y="0"/>
            <a:ext cx="6858000" cy="1136137"/>
          </a:xfrm>
        </p:spPr>
        <p:txBody>
          <a:bodyPr/>
          <a:lstStyle/>
          <a:p>
            <a:pPr algn="ctr" eaLnBrk="1" hangingPunct="1"/>
            <a:r>
              <a:rPr lang="fr-FR" altLang="en-US" sz="3200" dirty="0" smtClean="0">
                <a:latin typeface="Calibri" panose="020F0502020204030204" pitchFamily="34" charset="0"/>
              </a:rPr>
              <a:t>Session Objectives</a:t>
            </a:r>
            <a:endParaRPr lang="fr-FR" altLang="en-US" sz="3200" dirty="0">
              <a:latin typeface="Calibri" panose="020F0502020204030204" pitchFamily="34" charset="0"/>
            </a:endParaRPr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91886" y="508106"/>
            <a:ext cx="8752114" cy="6252457"/>
          </a:xfrm>
        </p:spPr>
        <p:txBody>
          <a:bodyPr rtlCol="0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>
                <a:latin typeface="Calibri" panose="020F0502020204030204" pitchFamily="34" charset="0"/>
              </a:rPr>
              <a:t>1. </a:t>
            </a:r>
            <a:r>
              <a:rPr lang="en-GB" sz="2000" dirty="0" smtClean="0">
                <a:latin typeface="Calibri" panose="020F0502020204030204" pitchFamily="34" charset="0"/>
              </a:rPr>
              <a:t>To assess the unique </a:t>
            </a:r>
            <a:r>
              <a:rPr lang="en-GB" sz="2000" dirty="0" smtClean="0">
                <a:solidFill>
                  <a:schemeClr val="accent4"/>
                </a:solidFill>
                <a:latin typeface="Calibri" panose="020F0502020204030204" pitchFamily="34" charset="0"/>
              </a:rPr>
              <a:t>characteristics </a:t>
            </a:r>
            <a:r>
              <a:rPr lang="en-GB" sz="2000" dirty="0">
                <a:solidFill>
                  <a:schemeClr val="accent4"/>
                </a:solidFill>
                <a:latin typeface="Calibri" panose="020F0502020204030204" pitchFamily="34" charset="0"/>
              </a:rPr>
              <a:t>of services</a:t>
            </a:r>
            <a:r>
              <a:rPr lang="en-GB" sz="2000" dirty="0">
                <a:latin typeface="Calibri" panose="020F0502020204030204" pitchFamily="34" charset="0"/>
              </a:rPr>
              <a:t>, namely intangibility, inseparability, variability, and perishability.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>
                <a:latin typeface="Calibri" panose="020F0502020204030204" pitchFamily="34" charset="0"/>
              </a:rPr>
              <a:t>2. </a:t>
            </a:r>
            <a:r>
              <a:rPr lang="en-GB" sz="2000" dirty="0" smtClean="0">
                <a:latin typeface="Calibri" panose="020F0502020204030204" pitchFamily="34" charset="0"/>
              </a:rPr>
              <a:t>To evaluate the </a:t>
            </a:r>
            <a:r>
              <a:rPr lang="en-GB" sz="2000" dirty="0" smtClean="0">
                <a:solidFill>
                  <a:schemeClr val="accent4"/>
                </a:solidFill>
                <a:latin typeface="Calibri" panose="020F0502020204030204" pitchFamily="34" charset="0"/>
              </a:rPr>
              <a:t>four </a:t>
            </a:r>
            <a:r>
              <a:rPr lang="en-GB" sz="2000" dirty="0">
                <a:solidFill>
                  <a:schemeClr val="accent4"/>
                </a:solidFill>
                <a:latin typeface="Calibri" panose="020F0502020204030204" pitchFamily="34" charset="0"/>
              </a:rPr>
              <a:t>key elements </a:t>
            </a:r>
            <a:r>
              <a:rPr lang="en-GB" sz="2000" dirty="0">
                <a:latin typeface="Calibri" panose="020F0502020204030204" pitchFamily="34" charset="0"/>
              </a:rPr>
              <a:t>of managing services enterprises, namely, physical evidence, people, process, and service branding.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>
                <a:latin typeface="Calibri" panose="020F0502020204030204" pitchFamily="34" charset="0"/>
              </a:rPr>
              <a:t>3. </a:t>
            </a:r>
            <a:r>
              <a:rPr lang="en-GB" sz="2000" dirty="0" smtClean="0">
                <a:latin typeface="Calibri" panose="020F0502020204030204" pitchFamily="34" charset="0"/>
              </a:rPr>
              <a:t>To appraise the relevance of </a:t>
            </a:r>
            <a:r>
              <a:rPr lang="en-GB" sz="2000" dirty="0" smtClean="0">
                <a:solidFill>
                  <a:schemeClr val="accent4"/>
                </a:solidFill>
                <a:latin typeface="Calibri" panose="020F0502020204030204" pitchFamily="34" charset="0"/>
              </a:rPr>
              <a:t>Internal </a:t>
            </a: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</a:rPr>
              <a:t>marketing</a:t>
            </a:r>
            <a:r>
              <a:rPr lang="en-GB" sz="2000" dirty="0">
                <a:latin typeface="Calibri" panose="020F0502020204030204" pitchFamily="34" charset="0"/>
              </a:rPr>
              <a:t> to frontline employees </a:t>
            </a:r>
            <a:r>
              <a:rPr lang="en-GB" sz="2000" dirty="0" smtClean="0">
                <a:latin typeface="Calibri" panose="020F0502020204030204" pitchFamily="34" charset="0"/>
              </a:rPr>
              <a:t>and how the activity contributes to the success </a:t>
            </a:r>
            <a:r>
              <a:rPr lang="en-GB" sz="2000" dirty="0">
                <a:latin typeface="Calibri" panose="020F0502020204030204" pitchFamily="34" charset="0"/>
              </a:rPr>
              <a:t>of a service </a:t>
            </a:r>
            <a:r>
              <a:rPr lang="en-GB" sz="2000" dirty="0" smtClean="0">
                <a:latin typeface="Calibri" panose="020F0502020204030204" pitchFamily="34" charset="0"/>
              </a:rPr>
              <a:t>organisation.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4. To analyse to what extent </a:t>
            </a:r>
            <a:r>
              <a:rPr lang="en-GB" sz="2000" dirty="0">
                <a:latin typeface="Calibri" panose="020F0502020204030204" pitchFamily="34" charset="0"/>
              </a:rPr>
              <a:t>e</a:t>
            </a:r>
            <a:r>
              <a:rPr lang="en-GB" sz="2000" dirty="0" smtClean="0">
                <a:latin typeface="Calibri" panose="020F0502020204030204" pitchFamily="34" charset="0"/>
              </a:rPr>
              <a:t>mployee </a:t>
            </a:r>
            <a:r>
              <a:rPr lang="en-GB" sz="2000" dirty="0">
                <a:latin typeface="Calibri" panose="020F0502020204030204" pitchFamily="34" charset="0"/>
              </a:rPr>
              <a:t>empowerment is a key element of service quality and service recovery.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5. To appraise the importance of measuring how service </a:t>
            </a:r>
            <a:r>
              <a:rPr lang="en-GB" sz="2000" dirty="0">
                <a:latin typeface="Calibri" panose="020F0502020204030204" pitchFamily="34" charset="0"/>
              </a:rPr>
              <a:t>perceptions match up against the expectations that customers have of the service </a:t>
            </a:r>
            <a:r>
              <a:rPr lang="en-GB" sz="2000" dirty="0" smtClean="0">
                <a:latin typeface="Calibri" panose="020F0502020204030204" pitchFamily="34" charset="0"/>
              </a:rPr>
              <a:t>provider and to identify service delivery gaps</a:t>
            </a:r>
          </a:p>
          <a:p>
            <a:pPr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6. To evaluate how </a:t>
            </a:r>
            <a:r>
              <a:rPr lang="en-GB" sz="2000" dirty="0" smtClean="0">
                <a:solidFill>
                  <a:schemeClr val="accent4"/>
                </a:solidFill>
                <a:latin typeface="Calibri" panose="020F0502020204030204" pitchFamily="34" charset="0"/>
              </a:rPr>
              <a:t>Relationship </a:t>
            </a:r>
            <a:r>
              <a:rPr lang="en-GB" sz="2000" dirty="0">
                <a:solidFill>
                  <a:schemeClr val="accent4"/>
                </a:solidFill>
                <a:latin typeface="Calibri" panose="020F0502020204030204" pitchFamily="34" charset="0"/>
              </a:rPr>
              <a:t>marketing </a:t>
            </a:r>
            <a:r>
              <a:rPr lang="en-GB" sz="2000" dirty="0">
                <a:latin typeface="Calibri" panose="020F0502020204030204" pitchFamily="34" charset="0"/>
              </a:rPr>
              <a:t>raises levels of attitudinal </a:t>
            </a:r>
            <a:r>
              <a:rPr lang="en-GB" sz="2000" dirty="0" smtClean="0">
                <a:latin typeface="Calibri" panose="020F0502020204030204" pitchFamily="34" charset="0"/>
              </a:rPr>
              <a:t>loyalty and to what extent value </a:t>
            </a:r>
            <a:r>
              <a:rPr lang="en-GB" sz="2000" dirty="0">
                <a:latin typeface="Calibri" panose="020F0502020204030204" pitchFamily="34" charset="0"/>
              </a:rPr>
              <a:t>can also be created through the provision of customer experiences which can be used to improve the consumer’s relationship with the </a:t>
            </a:r>
            <a:r>
              <a:rPr lang="en-GB" sz="2000" dirty="0" smtClean="0">
                <a:latin typeface="Calibri" panose="020F0502020204030204" pitchFamily="34" charset="0"/>
              </a:rPr>
              <a:t>organisation.</a:t>
            </a:r>
          </a:p>
          <a:p>
            <a:pPr>
              <a:defRPr/>
            </a:pPr>
            <a:r>
              <a:rPr lang="en-GB" sz="2000" dirty="0" smtClean="0">
                <a:latin typeface="Calibri" panose="020F0502020204030204" pitchFamily="34" charset="0"/>
              </a:rPr>
              <a:t>7. To explore experiential marketing for further relationship building and loyalty</a:t>
            </a:r>
            <a:endParaRPr lang="en-GB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43494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 Box 5"/>
          <p:cNvSpPr txBox="1">
            <a:spLocks noChangeArrowheads="1"/>
          </p:cNvSpPr>
          <p:nvPr/>
        </p:nvSpPr>
        <p:spPr bwMode="auto">
          <a:xfrm>
            <a:off x="126347" y="148571"/>
            <a:ext cx="8371844" cy="5755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3200" b="1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 b="1" dirty="0"/>
              <a:t>Further reading: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3200" b="1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 err="1" smtClean="0"/>
              <a:t>Parasuraman</a:t>
            </a:r>
            <a:r>
              <a:rPr lang="en-GB" altLang="en-US" sz="2400" dirty="0"/>
              <a:t>, A., </a:t>
            </a:r>
            <a:r>
              <a:rPr lang="en-GB" altLang="en-US" sz="2400" dirty="0" err="1"/>
              <a:t>Zeithaml</a:t>
            </a:r>
            <a:r>
              <a:rPr lang="en-GB" altLang="en-US" sz="2400" dirty="0"/>
              <a:t>, V., and Berry, L. (1988), </a:t>
            </a:r>
            <a:endParaRPr lang="en-GB" altLang="en-US" sz="2400" i="1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i="1" dirty="0"/>
              <a:t>SERVQUAL: a multiple item scale measuring consumer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i="1" dirty="0"/>
              <a:t>perceptions of service quality, </a:t>
            </a:r>
            <a:r>
              <a:rPr lang="en-GB" altLang="en-US" sz="2400" dirty="0"/>
              <a:t>Journal of Retailing,</a:t>
            </a:r>
            <a:r>
              <a:rPr lang="en-GB" altLang="en-US" sz="2400" i="1" dirty="0"/>
              <a:t> </a:t>
            </a:r>
            <a:r>
              <a:rPr lang="en-GB" altLang="en-US" sz="2400" dirty="0"/>
              <a:t>64, 1,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/>
              <a:t>12 – 40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/>
              <a:t>Lovelock, C., </a:t>
            </a:r>
            <a:r>
              <a:rPr lang="en-GB" altLang="en-US" sz="2400" dirty="0" err="1"/>
              <a:t>Wirtz</a:t>
            </a:r>
            <a:r>
              <a:rPr lang="en-GB" altLang="en-US" sz="2400" dirty="0"/>
              <a:t>, J., (2007), </a:t>
            </a:r>
            <a:r>
              <a:rPr lang="en-GB" altLang="en-US" sz="2400" i="1" dirty="0"/>
              <a:t>Services Marketing: People,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i="1" dirty="0"/>
              <a:t>Technology, Strategy. </a:t>
            </a:r>
            <a:r>
              <a:rPr lang="en-GB" altLang="en-US" sz="2400" dirty="0"/>
              <a:t>Pearson, 7</a:t>
            </a:r>
            <a:r>
              <a:rPr lang="en-GB" altLang="en-US" sz="2400" baseline="30000" dirty="0"/>
              <a:t>th</a:t>
            </a:r>
            <a:r>
              <a:rPr lang="en-GB" altLang="en-US" sz="2400" dirty="0"/>
              <a:t> ed. </a:t>
            </a:r>
            <a:endParaRPr lang="en-GB" altLang="en-US" sz="2400" dirty="0" smtClean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 dirty="0"/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GB" sz="2400" dirty="0" smtClean="0">
                <a:hlinkClick r:id="rId2"/>
              </a:rPr>
              <a:t>McKinsey (June, 2020) The Value of Value Creation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GB" sz="1600" dirty="0" smtClean="0">
                <a:hlinkClick r:id="rId2"/>
              </a:rPr>
              <a:t>https</a:t>
            </a:r>
            <a:r>
              <a:rPr lang="en-GB" sz="1600" dirty="0">
                <a:hlinkClick r:id="rId2"/>
              </a:rPr>
              <a:t>://</a:t>
            </a:r>
            <a:r>
              <a:rPr lang="en-GB" sz="1600" dirty="0" smtClean="0">
                <a:hlinkClick r:id="rId2"/>
              </a:rPr>
              <a:t>www.mckinsey.com/business-functions/strategy-and-corporate-finance/our-insights/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GB" sz="1600" dirty="0" smtClean="0">
                <a:hlinkClick r:id="rId2"/>
              </a:rPr>
              <a:t>the-value-of-value-creation</a:t>
            </a: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20364295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912" y="150842"/>
            <a:ext cx="8668584" cy="822960"/>
          </a:xfrm>
        </p:spPr>
        <p:txBody>
          <a:bodyPr/>
          <a:lstStyle/>
          <a:p>
            <a:pPr algn="ctr"/>
            <a:r>
              <a:rPr lang="en-GB" sz="2800" dirty="0" smtClean="0"/>
              <a:t>Customer Insights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562322"/>
            <a:ext cx="8784976" cy="5184576"/>
          </a:xfrm>
        </p:spPr>
        <p:txBody>
          <a:bodyPr/>
          <a:lstStyle/>
          <a:p>
            <a:r>
              <a:rPr lang="en-GB" sz="2800" dirty="0" smtClean="0"/>
              <a:t>Customer insight magazine produced by TLF research</a:t>
            </a:r>
          </a:p>
          <a:p>
            <a:r>
              <a:rPr lang="en-GB" sz="2800" dirty="0" smtClean="0">
                <a:hlinkClick r:id="rId2"/>
              </a:rPr>
              <a:t>https://www.tlfresearch.com/customer-insight/</a:t>
            </a:r>
            <a:endParaRPr lang="en-GB" sz="2800" dirty="0"/>
          </a:p>
          <a:p>
            <a:endParaRPr lang="en-GB" sz="2800" dirty="0" smtClean="0"/>
          </a:p>
          <a:p>
            <a:r>
              <a:rPr lang="en-GB" sz="2800" dirty="0" smtClean="0"/>
              <a:t>Take a look at the latest copy!</a:t>
            </a:r>
          </a:p>
          <a:p>
            <a:r>
              <a:rPr lang="en-GB" sz="2800" dirty="0" smtClean="0"/>
              <a:t>Plus additional articles on: Customer Experience</a:t>
            </a:r>
          </a:p>
          <a:p>
            <a:r>
              <a:rPr lang="en-GB" sz="2800" dirty="0" smtClean="0">
                <a:hlinkClick r:id="rId3"/>
              </a:rPr>
              <a:t>https://www.tlfresearch.com/customer-experience/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800" dirty="0" smtClean="0"/>
              <a:t>Article: From service to loyalty</a:t>
            </a:r>
            <a:endParaRPr lang="en-GB" sz="2800" dirty="0"/>
          </a:p>
          <a:p>
            <a:r>
              <a:rPr lang="en-GB" sz="2800" dirty="0" smtClean="0">
                <a:hlinkClick r:id="rId4"/>
              </a:rPr>
              <a:t>https://www.tlfresearch.com/downloads/CI_Autumn_19_ServiceToLoyalty.pdf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smtClean="0"/>
              <a:t>Fahy &amp; Jobber, “Foundations of Marketing, Sixth Edition"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233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3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310313"/>
            <a:ext cx="1476375" cy="54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8738" y="188913"/>
            <a:ext cx="9105900" cy="69246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dirty="0">
                <a:latin typeface="Calibri" panose="020F0502020204030204" pitchFamily="34" charset="0"/>
              </a:rPr>
              <a:t>Further reading and in addition to sources referenced in</a:t>
            </a:r>
          </a:p>
          <a:p>
            <a:pPr>
              <a:defRPr/>
            </a:pPr>
            <a:r>
              <a:rPr lang="en-GB" sz="2800" dirty="0">
                <a:latin typeface="Calibri" panose="020F0502020204030204" pitchFamily="34" charset="0"/>
              </a:rPr>
              <a:t>this presentation:</a:t>
            </a:r>
          </a:p>
          <a:p>
            <a:pPr>
              <a:defRPr/>
            </a:pPr>
            <a:endParaRPr lang="en-GB" sz="2800" dirty="0">
              <a:latin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400" dirty="0" err="1">
                <a:latin typeface="Calibri" panose="020F0502020204030204" pitchFamily="34" charset="0"/>
              </a:rPr>
              <a:t>Reichheld</a:t>
            </a:r>
            <a:r>
              <a:rPr lang="en-GB" sz="2400" dirty="0">
                <a:latin typeface="Calibri" panose="020F0502020204030204" pitchFamily="34" charset="0"/>
              </a:rPr>
              <a:t>, F. F. and </a:t>
            </a:r>
            <a:r>
              <a:rPr lang="en-GB" sz="2400" dirty="0" err="1">
                <a:latin typeface="Calibri" panose="020F0502020204030204" pitchFamily="34" charset="0"/>
              </a:rPr>
              <a:t>Sasser</a:t>
            </a:r>
            <a:r>
              <a:rPr lang="en-GB" sz="2400" dirty="0">
                <a:latin typeface="Calibri" panose="020F0502020204030204" pitchFamily="34" charset="0"/>
              </a:rPr>
              <a:t>, E. W. (1990), ‘zero defections: quality</a:t>
            </a:r>
          </a:p>
          <a:p>
            <a:pPr>
              <a:defRPr/>
            </a:pPr>
            <a:r>
              <a:rPr lang="en-GB" sz="2400" dirty="0">
                <a:latin typeface="Calibri" panose="020F0502020204030204" pitchFamily="34" charset="0"/>
              </a:rPr>
              <a:t>	comes to services’, </a:t>
            </a:r>
            <a:r>
              <a:rPr lang="en-GB" sz="2400" i="1" dirty="0">
                <a:latin typeface="Calibri" panose="020F0502020204030204" pitchFamily="34" charset="0"/>
              </a:rPr>
              <a:t>Harvard Business Review, </a:t>
            </a:r>
            <a:r>
              <a:rPr lang="en-GB" sz="2400" dirty="0">
                <a:latin typeface="Calibri" panose="020F0502020204030204" pitchFamily="34" charset="0"/>
              </a:rPr>
              <a:t>September, 105-11</a:t>
            </a:r>
          </a:p>
          <a:p>
            <a:pPr>
              <a:defRPr/>
            </a:pPr>
            <a:endParaRPr lang="en-GB" sz="2400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Calibri" panose="020F0502020204030204" pitchFamily="34" charset="0"/>
              </a:rPr>
              <a:t>Morgan, R. M. and Hunt, S. D. (1994), ‘The commitment-trust</a:t>
            </a:r>
          </a:p>
          <a:p>
            <a:pPr>
              <a:defRPr/>
            </a:pPr>
            <a:r>
              <a:rPr lang="en-GB" sz="2400" dirty="0">
                <a:latin typeface="Calibri" panose="020F0502020204030204" pitchFamily="34" charset="0"/>
              </a:rPr>
              <a:t>	theory of relationship marketing’, </a:t>
            </a:r>
            <a:r>
              <a:rPr lang="en-GB" sz="2400" i="1" dirty="0">
                <a:latin typeface="Calibri" panose="020F0502020204030204" pitchFamily="34" charset="0"/>
              </a:rPr>
              <a:t>Journal of Marketing, 58</a:t>
            </a:r>
          </a:p>
          <a:p>
            <a:pPr>
              <a:defRPr/>
            </a:pPr>
            <a:r>
              <a:rPr lang="en-GB" sz="2400" i="1" dirty="0">
                <a:latin typeface="Calibri" panose="020F0502020204030204" pitchFamily="34" charset="0"/>
              </a:rPr>
              <a:t>	</a:t>
            </a:r>
            <a:r>
              <a:rPr lang="en-GB" sz="2400" dirty="0">
                <a:latin typeface="Calibri" panose="020F0502020204030204" pitchFamily="34" charset="0"/>
              </a:rPr>
              <a:t>(July), 20-38</a:t>
            </a:r>
          </a:p>
          <a:p>
            <a:pPr>
              <a:defRPr/>
            </a:pPr>
            <a:endParaRPr lang="en-GB" sz="2400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Calibri" panose="020F0502020204030204" pitchFamily="34" charset="0"/>
              </a:rPr>
              <a:t>Meyer, C. and </a:t>
            </a:r>
            <a:r>
              <a:rPr lang="en-GB" sz="2400" dirty="0" err="1">
                <a:latin typeface="Calibri" panose="020F0502020204030204" pitchFamily="34" charset="0"/>
              </a:rPr>
              <a:t>Schwager</a:t>
            </a:r>
            <a:r>
              <a:rPr lang="en-GB" sz="2400" dirty="0">
                <a:latin typeface="Calibri" panose="020F0502020204030204" pitchFamily="34" charset="0"/>
              </a:rPr>
              <a:t>, A. (2007), ‘Understanding customer</a:t>
            </a:r>
          </a:p>
          <a:p>
            <a:pPr>
              <a:defRPr/>
            </a:pPr>
            <a:r>
              <a:rPr lang="en-GB" sz="2400" dirty="0">
                <a:latin typeface="Calibri" panose="020F0502020204030204" pitchFamily="34" charset="0"/>
              </a:rPr>
              <a:t>	experience’, </a:t>
            </a:r>
            <a:r>
              <a:rPr lang="en-GB" sz="2400" i="1" dirty="0">
                <a:latin typeface="Calibri" panose="020F0502020204030204" pitchFamily="34" charset="0"/>
              </a:rPr>
              <a:t>Harvard Business Review, </a:t>
            </a:r>
            <a:r>
              <a:rPr lang="en-GB" sz="2400" dirty="0">
                <a:latin typeface="Calibri" panose="020F0502020204030204" pitchFamily="34" charset="0"/>
              </a:rPr>
              <a:t>February, 117-26</a:t>
            </a:r>
          </a:p>
          <a:p>
            <a:pPr>
              <a:defRPr/>
            </a:pPr>
            <a:endParaRPr lang="en-GB" sz="2400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 err="1">
                <a:latin typeface="Calibri" panose="020F0502020204030204" pitchFamily="34" charset="0"/>
              </a:rPr>
              <a:t>Parasuraman</a:t>
            </a:r>
            <a:r>
              <a:rPr lang="en-GB" sz="2400" dirty="0">
                <a:latin typeface="Calibri" panose="020F0502020204030204" pitchFamily="34" charset="0"/>
              </a:rPr>
              <a:t>, A., </a:t>
            </a:r>
            <a:r>
              <a:rPr lang="en-GB" sz="2400" dirty="0" err="1">
                <a:latin typeface="Calibri" panose="020F0502020204030204" pitchFamily="34" charset="0"/>
              </a:rPr>
              <a:t>Zeithaml</a:t>
            </a:r>
            <a:r>
              <a:rPr lang="en-GB" sz="2400" dirty="0">
                <a:latin typeface="Calibri" panose="020F0502020204030204" pitchFamily="34" charset="0"/>
              </a:rPr>
              <a:t>, V., and Berry, L. L. (1988), ‘SERVQUAL: a </a:t>
            </a:r>
          </a:p>
          <a:p>
            <a:pPr>
              <a:defRPr/>
            </a:pPr>
            <a:r>
              <a:rPr lang="en-GB" sz="2400" dirty="0">
                <a:latin typeface="Calibri" panose="020F0502020204030204" pitchFamily="34" charset="0"/>
              </a:rPr>
              <a:t>    	multiple-item scale for measuring consumer perceptions of </a:t>
            </a:r>
          </a:p>
          <a:p>
            <a:pPr>
              <a:defRPr/>
            </a:pPr>
            <a:r>
              <a:rPr lang="en-GB" sz="2400" dirty="0">
                <a:latin typeface="Calibri" panose="020F0502020204030204" pitchFamily="34" charset="0"/>
              </a:rPr>
              <a:t>	service quality’, </a:t>
            </a:r>
            <a:r>
              <a:rPr lang="en-GB" sz="2400" i="1" dirty="0">
                <a:latin typeface="Calibri" panose="020F0502020204030204" pitchFamily="34" charset="0"/>
              </a:rPr>
              <a:t>Journal of Retailing</a:t>
            </a:r>
            <a:r>
              <a:rPr lang="en-GB" sz="2400" dirty="0">
                <a:latin typeface="Calibri" panose="020F0502020204030204" pitchFamily="34" charset="0"/>
              </a:rPr>
              <a:t>, 64, 1, 5–37</a:t>
            </a:r>
            <a:r>
              <a:rPr lang="en-GB" sz="2400" dirty="0"/>
              <a:t>.</a:t>
            </a:r>
          </a:p>
          <a:p>
            <a:pPr>
              <a:defRPr/>
            </a:pPr>
            <a:endParaRPr lang="en-GB" sz="2400" dirty="0">
              <a:latin typeface="Calibri" panose="020F0502020204030204" pitchFamily="34" charset="0"/>
            </a:endParaRPr>
          </a:p>
          <a:p>
            <a:pPr>
              <a:defRPr/>
            </a:pPr>
            <a:endParaRPr lang="en-GB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33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ChangeArrowheads="1"/>
          </p:cNvSpPr>
          <p:nvPr/>
        </p:nvSpPr>
        <p:spPr bwMode="auto">
          <a:xfrm>
            <a:off x="481013" y="908050"/>
            <a:ext cx="8208962" cy="569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2800">
                <a:latin typeface="Calibri" panose="020F0502020204030204" pitchFamily="34" charset="0"/>
              </a:rPr>
              <a:t>Association for the Advancement of Relationship Marketing </a:t>
            </a:r>
            <a:br>
              <a:rPr lang="en-GB" altLang="en-US" sz="2800">
                <a:latin typeface="Calibri" panose="020F0502020204030204" pitchFamily="34" charset="0"/>
              </a:rPr>
            </a:br>
            <a:r>
              <a:rPr lang="en-GB" altLang="en-US" sz="2800">
                <a:latin typeface="Calibri" panose="020F0502020204030204" pitchFamily="34" charset="0"/>
                <a:hlinkClick r:id="rId2"/>
              </a:rPr>
              <a:t>http://www.aarm.org/</a:t>
            </a:r>
            <a:endParaRPr lang="en-GB" altLang="en-US" sz="2800">
              <a:latin typeface="Calibri" panose="020F050202020403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800">
                <a:latin typeface="Calibri" panose="020F0502020204030204" pitchFamily="34" charset="0"/>
              </a:rPr>
              <a:t>The CMO Council</a:t>
            </a:r>
            <a:br>
              <a:rPr lang="en-GB" altLang="en-US" sz="2800">
                <a:latin typeface="Calibri" panose="020F0502020204030204" pitchFamily="34" charset="0"/>
              </a:rPr>
            </a:br>
            <a:r>
              <a:rPr lang="en-GB" altLang="en-US" sz="2800">
                <a:latin typeface="Calibri" panose="020F0502020204030204" pitchFamily="34" charset="0"/>
                <a:hlinkClick r:id="rId3"/>
              </a:rPr>
              <a:t>http://www.cmocouncil.org</a:t>
            </a:r>
            <a:endParaRPr lang="en-GB" altLang="en-US" sz="2800">
              <a:latin typeface="Calibri" panose="020F050202020403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400">
                <a:latin typeface="Calibri" panose="020F0502020204030204" pitchFamily="34" charset="0"/>
              </a:rPr>
              <a:t>The Customer Experience Professionals Association (CXPA)</a:t>
            </a:r>
            <a:br>
              <a:rPr lang="en-GB" altLang="en-US" sz="2400">
                <a:latin typeface="Calibri" panose="020F0502020204030204" pitchFamily="34" charset="0"/>
              </a:rPr>
            </a:br>
            <a:r>
              <a:rPr lang="en-GB" altLang="en-US" sz="2400">
                <a:latin typeface="Calibri" panose="020F0502020204030204" pitchFamily="34" charset="0"/>
                <a:hlinkClick r:id="rId4"/>
              </a:rPr>
              <a:t>http://www.cxpa.org/</a:t>
            </a:r>
            <a:endParaRPr lang="en-GB" altLang="en-US" sz="2400">
              <a:latin typeface="Calibri" panose="020F050202020403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400">
                <a:latin typeface="Calibri" panose="020F0502020204030204" pitchFamily="34" charset="0"/>
              </a:rPr>
              <a:t>CMSWire.com</a:t>
            </a:r>
            <a:br>
              <a:rPr lang="en-GB" altLang="en-US" sz="2400">
                <a:latin typeface="Calibri" panose="020F0502020204030204" pitchFamily="34" charset="0"/>
              </a:rPr>
            </a:br>
            <a:r>
              <a:rPr lang="en-GB" altLang="en-US" sz="2400">
                <a:latin typeface="Calibri" panose="020F0502020204030204" pitchFamily="34" charset="0"/>
                <a:hlinkClick r:id="rId5"/>
              </a:rPr>
              <a:t>http://www.cmswire.com/news/topic/customer+experience</a:t>
            </a:r>
            <a:r>
              <a:rPr lang="en-GB" altLang="en-US" b="1">
                <a:latin typeface="Comic Sans MS" panose="030F0702030302020204" pitchFamily="66" charset="0"/>
              </a:rPr>
              <a:t/>
            </a:r>
            <a:br>
              <a:rPr lang="en-GB" altLang="en-US" b="1">
                <a:latin typeface="Comic Sans MS" panose="030F0702030302020204" pitchFamily="66" charset="0"/>
              </a:rPr>
            </a:br>
            <a:r>
              <a:rPr lang="en-GB" altLang="en-US" b="1">
                <a:latin typeface="Comic Sans MS" panose="030F0702030302020204" pitchFamily="66" charset="0"/>
              </a:rPr>
              <a:t/>
            </a:r>
            <a:br>
              <a:rPr lang="en-GB" altLang="en-US" b="1">
                <a:latin typeface="Comic Sans MS" panose="030F0702030302020204" pitchFamily="66" charset="0"/>
              </a:rPr>
            </a:br>
            <a:r>
              <a:rPr lang="en-GB" altLang="en-US" b="1">
                <a:latin typeface="Comic Sans MS" panose="030F0702030302020204" pitchFamily="66" charset="0"/>
              </a:rPr>
              <a:t/>
            </a:r>
            <a:br>
              <a:rPr lang="en-GB" altLang="en-US" b="1">
                <a:latin typeface="Comic Sans MS" panose="030F0702030302020204" pitchFamily="66" charset="0"/>
              </a:rPr>
            </a:br>
            <a:r>
              <a:rPr lang="en-GB" altLang="en-US" b="1">
                <a:latin typeface="Comic Sans MS" panose="030F0702030302020204" pitchFamily="66" charset="0"/>
              </a:rPr>
              <a:t/>
            </a:r>
            <a:br>
              <a:rPr lang="en-GB" altLang="en-US" b="1">
                <a:latin typeface="Comic Sans MS" panose="030F0702030302020204" pitchFamily="66" charset="0"/>
              </a:rPr>
            </a:br>
            <a:endParaRPr lang="en-GB" altLang="en-US" b="1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9812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MHE PPT Theme Colors 06 15 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E21A23"/>
      </a:accent1>
      <a:accent2>
        <a:srgbClr val="FFB600"/>
      </a:accent2>
      <a:accent3>
        <a:srgbClr val="625D9C"/>
      </a:accent3>
      <a:accent4>
        <a:srgbClr val="AF1858"/>
      </a:accent4>
      <a:accent5>
        <a:srgbClr val="692146"/>
      </a:accent5>
      <a:accent6>
        <a:srgbClr val="EC7700"/>
      </a:accent6>
      <a:hlink>
        <a:srgbClr val="625D9C"/>
      </a:hlink>
      <a:folHlink>
        <a:srgbClr val="373A3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resentation1" id="{FA1891DD-A5C0-4630-81B1-08D45A7408CF}" vid="{0290D77E-F08B-4974-ADF7-14D29EE16CC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1318</TotalTime>
  <Words>2423</Words>
  <Application>Microsoft Office PowerPoint</Application>
  <PresentationFormat>On-screen Show (4:3)</PresentationFormat>
  <Paragraphs>331</Paragraphs>
  <Slides>37</Slides>
  <Notes>10</Notes>
  <HiddenSlides>4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MS PGothic</vt:lpstr>
      <vt:lpstr>Arial</vt:lpstr>
      <vt:lpstr>Calibri</vt:lpstr>
      <vt:lpstr>Comic Sans MS</vt:lpstr>
      <vt:lpstr>Helvetica</vt:lpstr>
      <vt:lpstr>Times New Roman</vt:lpstr>
      <vt:lpstr>Wingdings</vt:lpstr>
      <vt:lpstr>1_Office Theme</vt:lpstr>
      <vt:lpstr>Creating global competitive advantage  Value creation through services marketing, relationships and experiences     </vt:lpstr>
      <vt:lpstr>Session Objectives</vt:lpstr>
      <vt:lpstr> What are the characteristics of service?</vt:lpstr>
      <vt:lpstr> Intangibility </vt:lpstr>
      <vt:lpstr>  Inseparability  </vt:lpstr>
      <vt:lpstr>Inseparability </vt:lpstr>
      <vt:lpstr>Perishability</vt:lpstr>
      <vt:lpstr>Perishability</vt:lpstr>
      <vt:lpstr> Variability  </vt:lpstr>
      <vt:lpstr>SERVQUAL – 5 dimensions of service-quality</vt:lpstr>
      <vt:lpstr>SERVQUAL/Gaps model…</vt:lpstr>
      <vt:lpstr>PowerPoint Presentation</vt:lpstr>
      <vt:lpstr>Blueprinting the Restaurant Experience:</vt:lpstr>
      <vt:lpstr>Experiential Marketing</vt:lpstr>
      <vt:lpstr>Experiential Marketing (creative cognition)</vt:lpstr>
      <vt:lpstr> </vt:lpstr>
      <vt:lpstr>Service Branding</vt:lpstr>
      <vt:lpstr>Service Branding</vt:lpstr>
      <vt:lpstr>Case study: Fjallraven (the Arctic Fox) – Globally creating value &amp; competitive advantage</vt:lpstr>
      <vt:lpstr>Case study: Fjallraven (the Arctic Fox) – Globally creating value &amp; competitive advantage – connecting with customers  C </vt:lpstr>
      <vt:lpstr>Case study: Fjallraven – (the arctic fox)     https://www.fjallraven.com/eu/en-gb/our-adventures  Organisations selected for the Arctic Fox Initiative (2020) </vt:lpstr>
      <vt:lpstr>Physical Evidence</vt:lpstr>
      <vt:lpstr>People</vt:lpstr>
      <vt:lpstr>Process</vt:lpstr>
      <vt:lpstr>People</vt:lpstr>
      <vt:lpstr>Relationship Marketing</vt:lpstr>
      <vt:lpstr>Relationship Marketing</vt:lpstr>
      <vt:lpstr>The Customer Relationship Life Cycle </vt:lpstr>
      <vt:lpstr>Ladder of Loyalty</vt:lpstr>
      <vt:lpstr>TED TALK: Experiential Marketing – Layne Braunstein  Co-founder at Fake Love, now a New York Times company, Layne leads the conceptual creative practice. </vt:lpstr>
      <vt:lpstr>PowerPoint Presentation</vt:lpstr>
      <vt:lpstr>Holistic Marketing</vt:lpstr>
      <vt:lpstr>Session Objectives</vt:lpstr>
      <vt:lpstr>PowerPoint Presentation</vt:lpstr>
      <vt:lpstr>Customer Insights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DuRandt, Maggie</dc:creator>
  <cp:lastModifiedBy>Jayne Williams</cp:lastModifiedBy>
  <cp:revision>70</cp:revision>
  <cp:lastPrinted>2019-10-23T14:57:41Z</cp:lastPrinted>
  <dcterms:created xsi:type="dcterms:W3CDTF">2019-03-25T10:14:08Z</dcterms:created>
  <dcterms:modified xsi:type="dcterms:W3CDTF">2021-05-27T13:48:58Z</dcterms:modified>
</cp:coreProperties>
</file>