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5"/>
  </p:notesMasterIdLst>
  <p:handoutMasterIdLst>
    <p:handoutMasterId r:id="rId46"/>
  </p:handoutMasterIdLst>
  <p:sldIdLst>
    <p:sldId id="363" r:id="rId2"/>
    <p:sldId id="461" r:id="rId3"/>
    <p:sldId id="463" r:id="rId4"/>
    <p:sldId id="481" r:id="rId5"/>
    <p:sldId id="482" r:id="rId6"/>
    <p:sldId id="506" r:id="rId7"/>
    <p:sldId id="483" r:id="rId8"/>
    <p:sldId id="484" r:id="rId9"/>
    <p:sldId id="485" r:id="rId10"/>
    <p:sldId id="486" r:id="rId11"/>
    <p:sldId id="496" r:id="rId12"/>
    <p:sldId id="497" r:id="rId13"/>
    <p:sldId id="498" r:id="rId14"/>
    <p:sldId id="487" r:id="rId15"/>
    <p:sldId id="488" r:id="rId16"/>
    <p:sldId id="489" r:id="rId17"/>
    <p:sldId id="490" r:id="rId18"/>
    <p:sldId id="491" r:id="rId19"/>
    <p:sldId id="492" r:id="rId20"/>
    <p:sldId id="494" r:id="rId21"/>
    <p:sldId id="493" r:id="rId22"/>
    <p:sldId id="495" r:id="rId23"/>
    <p:sldId id="508" r:id="rId24"/>
    <p:sldId id="514" r:id="rId25"/>
    <p:sldId id="470" r:id="rId26"/>
    <p:sldId id="471" r:id="rId27"/>
    <p:sldId id="499" r:id="rId28"/>
    <p:sldId id="500" r:id="rId29"/>
    <p:sldId id="501" r:id="rId30"/>
    <p:sldId id="502" r:id="rId31"/>
    <p:sldId id="503" r:id="rId32"/>
    <p:sldId id="504" r:id="rId33"/>
    <p:sldId id="505" r:id="rId34"/>
    <p:sldId id="384" r:id="rId35"/>
    <p:sldId id="478" r:id="rId36"/>
    <p:sldId id="510" r:id="rId37"/>
    <p:sldId id="512" r:id="rId38"/>
    <p:sldId id="513" r:id="rId39"/>
    <p:sldId id="511" r:id="rId40"/>
    <p:sldId id="507" r:id="rId41"/>
    <p:sldId id="369" r:id="rId42"/>
    <p:sldId id="475" r:id="rId43"/>
    <p:sldId id="480" r:id="rId44"/>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B8DAD3"/>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673" autoAdjust="0"/>
    <p:restoredTop sz="96247" autoAdjust="0"/>
  </p:normalViewPr>
  <p:slideViewPr>
    <p:cSldViewPr>
      <p:cViewPr varScale="1">
        <p:scale>
          <a:sx n="111" d="100"/>
          <a:sy n="111" d="100"/>
        </p:scale>
        <p:origin x="954" y="96"/>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052EB4-EE36-44D2-987E-4C08B5715995}" type="doc">
      <dgm:prSet loTypeId="urn:microsoft.com/office/officeart/2008/layout/AlternatingHexagons" loCatId="list" qsTypeId="urn:microsoft.com/office/officeart/2005/8/quickstyle/simple1#1" qsCatId="simple" csTypeId="urn:microsoft.com/office/officeart/2005/8/colors/accent1_2#1" csCatId="accent1" phldr="1"/>
      <dgm:spPr/>
      <dgm:t>
        <a:bodyPr/>
        <a:lstStyle/>
        <a:p>
          <a:endParaRPr lang="en-GB"/>
        </a:p>
      </dgm:t>
    </dgm:pt>
    <dgm:pt modelId="{C8610BD5-3D51-44B6-92CF-EBD79A79CA28}" type="pres">
      <dgm:prSet presAssocID="{1F052EB4-EE36-44D2-987E-4C08B5715995}" presName="Name0" presStyleCnt="0">
        <dgm:presLayoutVars>
          <dgm:chMax/>
          <dgm:chPref/>
          <dgm:dir/>
          <dgm:animLvl val="lvl"/>
        </dgm:presLayoutVars>
      </dgm:prSet>
      <dgm:spPr/>
    </dgm:pt>
  </dgm:ptLst>
  <dgm:cxnLst>
    <dgm:cxn modelId="{DDB3918C-C188-4CA0-AFBE-A88EF793495B}" type="presOf" srcId="{1F052EB4-EE36-44D2-987E-4C08B5715995}" destId="{C8610BD5-3D51-44B6-92CF-EBD79A79CA28}" srcOrd="0"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34</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41</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18/10/2026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18/10/2026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18/10/2026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18/10/2026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18/10/2026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18/10/2026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18/10/2026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18/10/2026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18/10/2026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18/10/2026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18/10/2026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18/10/2026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tZGol4xtY3g"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NxTigbKp7zU?feature=oembed"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0.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M8YhaXg6H8I?feature=oembed"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9800" y="404664"/>
            <a:ext cx="7772400" cy="1512888"/>
          </a:xfrm>
        </p:spPr>
        <p:txBody>
          <a:bodyPr/>
          <a:lstStyle/>
          <a:p>
            <a:pPr eaLnBrk="1" hangingPunct="1"/>
            <a:r>
              <a:rPr lang="en-GB" altLang="en-US" b="1" dirty="0"/>
              <a:t>LCLM5001</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695400" y="4437112"/>
            <a:ext cx="10801200"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3 Lesson 3</a:t>
            </a:r>
          </a:p>
          <a:p>
            <a:pPr eaLnBrk="1" hangingPunct="1"/>
            <a:r>
              <a:rPr lang="en-GB" altLang="en-US" sz="4000" dirty="0">
                <a:solidFill>
                  <a:srgbClr val="FFFF00"/>
                </a:solidFill>
              </a:rPr>
              <a:t>Internal and External Stakeholders benefits </a:t>
            </a:r>
            <a:r>
              <a:rPr lang="en-GB" altLang="en-US" sz="4000">
                <a:solidFill>
                  <a:srgbClr val="FFFF00"/>
                </a:solidFill>
              </a:rPr>
              <a:t>and challenges </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Understanding and Engaging Stakeholders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B6D42-59FA-6053-CD7A-456D79EB832F}"/>
              </a:ext>
            </a:extLst>
          </p:cNvPr>
          <p:cNvSpPr>
            <a:spLocks noGrp="1"/>
          </p:cNvSpPr>
          <p:nvPr>
            <p:ph type="title"/>
          </p:nvPr>
        </p:nvSpPr>
        <p:spPr>
          <a:xfrm>
            <a:off x="609601" y="273050"/>
            <a:ext cx="4011084" cy="1162050"/>
          </a:xfrm>
        </p:spPr>
        <p:txBody>
          <a:bodyPr wrap="square" anchor="b">
            <a:normAutofit/>
          </a:bodyPr>
          <a:lstStyle/>
          <a:p>
            <a:r>
              <a:rPr lang="en-GB" dirty="0"/>
              <a:t>Class Management </a:t>
            </a:r>
          </a:p>
        </p:txBody>
      </p:sp>
      <p:pic>
        <p:nvPicPr>
          <p:cNvPr id="4" name="Picture 3">
            <a:extLst>
              <a:ext uri="{FF2B5EF4-FFF2-40B4-BE49-F238E27FC236}">
                <a16:creationId xmlns:a16="http://schemas.microsoft.com/office/drawing/2014/main" id="{9924DD39-B083-9520-4381-FDF667A5F6AD}"/>
              </a:ext>
            </a:extLst>
          </p:cNvPr>
          <p:cNvPicPr>
            <a:picLocks noChangeAspect="1"/>
          </p:cNvPicPr>
          <p:nvPr/>
        </p:nvPicPr>
        <p:blipFill>
          <a:blip r:embed="rId2"/>
          <a:stretch>
            <a:fillRect/>
          </a:stretch>
        </p:blipFill>
        <p:spPr>
          <a:xfrm>
            <a:off x="4766733" y="587248"/>
            <a:ext cx="6815667" cy="4543778"/>
          </a:xfrm>
          <a:prstGeom prst="rect">
            <a:avLst/>
          </a:prstGeom>
          <a:noFill/>
        </p:spPr>
      </p:pic>
      <p:sp>
        <p:nvSpPr>
          <p:cNvPr id="3" name="Content Placeholder 2">
            <a:extLst>
              <a:ext uri="{FF2B5EF4-FFF2-40B4-BE49-F238E27FC236}">
                <a16:creationId xmlns:a16="http://schemas.microsoft.com/office/drawing/2014/main" id="{8A611D49-8BA0-A501-DE57-91F93F5AEC4E}"/>
              </a:ext>
            </a:extLst>
          </p:cNvPr>
          <p:cNvSpPr>
            <a:spLocks noGrp="1"/>
          </p:cNvSpPr>
          <p:nvPr>
            <p:ph type="body" sz="half" idx="2"/>
          </p:nvPr>
        </p:nvSpPr>
        <p:spPr>
          <a:xfrm>
            <a:off x="609601" y="1435101"/>
            <a:ext cx="4011084" cy="4029891"/>
          </a:xfrm>
        </p:spPr>
        <p:txBody>
          <a:bodyPr wrap="square" anchor="t">
            <a:normAutofit/>
          </a:bodyPr>
          <a:lstStyle/>
          <a:p>
            <a:r>
              <a:rPr lang="en-GB" dirty="0"/>
              <a:t>Please arrive to your class on time </a:t>
            </a:r>
          </a:p>
          <a:p>
            <a:r>
              <a:rPr lang="en-GB" dirty="0"/>
              <a:t>Do not get distracted with your phone</a:t>
            </a:r>
          </a:p>
          <a:p>
            <a:r>
              <a:rPr lang="en-US" b="0" i="0">
                <a:effectLst/>
              </a:rPr>
              <a:t>Respect and listen to your classmates</a:t>
            </a:r>
          </a:p>
          <a:p>
            <a:r>
              <a:rPr lang="en-GB" b="0" i="0">
                <a:effectLst/>
              </a:rPr>
              <a:t>Ask questions</a:t>
            </a:r>
          </a:p>
          <a:p>
            <a:r>
              <a:rPr lang="en-US" b="0" i="0">
                <a:effectLst/>
              </a:rPr>
              <a:t>Raise your hand to speak</a:t>
            </a:r>
          </a:p>
          <a:p>
            <a:r>
              <a:rPr lang="en-GB" b="0" i="0">
                <a:effectLst/>
              </a:rPr>
              <a:t>Contribute to discussions</a:t>
            </a:r>
            <a:endParaRPr lang="en-US" b="0" i="0">
              <a:effectLst/>
            </a:endParaRPr>
          </a:p>
          <a:p>
            <a:r>
              <a:rPr lang="en-GB" b="0" i="0">
                <a:effectLst/>
              </a:rPr>
              <a:t>Always do your best</a:t>
            </a:r>
          </a:p>
          <a:p>
            <a:endParaRPr lang="en-GB" dirty="0"/>
          </a:p>
          <a:p>
            <a:endParaRPr lang="en-GB" dirty="0"/>
          </a:p>
        </p:txBody>
      </p:sp>
    </p:spTree>
    <p:extLst>
      <p:ext uri="{BB962C8B-B14F-4D97-AF65-F5344CB8AC3E}">
        <p14:creationId xmlns:p14="http://schemas.microsoft.com/office/powerpoint/2010/main" val="3192864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9EE52-6E33-7479-7E27-2E4E7F46E4A5}"/>
              </a:ext>
            </a:extLst>
          </p:cNvPr>
          <p:cNvSpPr>
            <a:spLocks noGrp="1"/>
          </p:cNvSpPr>
          <p:nvPr>
            <p:ph type="title"/>
          </p:nvPr>
        </p:nvSpPr>
        <p:spPr/>
        <p:txBody>
          <a:bodyPr/>
          <a:lstStyle/>
          <a:p>
            <a:r>
              <a:rPr lang="en-GB" dirty="0"/>
              <a:t>Indicative content </a:t>
            </a:r>
          </a:p>
        </p:txBody>
      </p:sp>
      <p:sp>
        <p:nvSpPr>
          <p:cNvPr id="3" name="Content Placeholder 2">
            <a:extLst>
              <a:ext uri="{FF2B5EF4-FFF2-40B4-BE49-F238E27FC236}">
                <a16:creationId xmlns:a16="http://schemas.microsoft.com/office/drawing/2014/main" id="{1FF2253F-AE8D-78B5-0016-244E56B254D7}"/>
              </a:ext>
            </a:extLst>
          </p:cNvPr>
          <p:cNvSpPr>
            <a:spLocks noGrp="1"/>
          </p:cNvSpPr>
          <p:nvPr>
            <p:ph idx="1"/>
          </p:nvPr>
        </p:nvSpPr>
        <p:spPr/>
        <p:txBody>
          <a:bodyPr/>
          <a:lstStyle/>
          <a:p>
            <a:pPr lvl="0" fontAlgn="base">
              <a:lnSpc>
                <a:spcPct val="107000"/>
              </a:lnSpc>
              <a:spcAft>
                <a:spcPts val="800"/>
              </a:spcAft>
              <a:buSzPts val="1000"/>
              <a:buFont typeface="Wingdings" panose="05000000000000000000" pitchFamily="2" charset="2"/>
              <a:buChar char="q"/>
              <a:tabLst>
                <a:tab pos="457200" algn="l"/>
              </a:tabLst>
            </a:pP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Identifying stakeholders of an organisation Week 2 </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Stakeholder relationships – Benefits and challenges </a:t>
            </a: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3 </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Frameworks/models/theories for stakeholder engagement and management </a:t>
            </a: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4 </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Stakeholder engagement process </a:t>
            </a: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5 </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Role of the manager in stakeholder engagement </a:t>
            </a: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6</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Methods of managing conflicts of stakeholder expectations </a:t>
            </a: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7</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Evaluating the impact of stakeholder engagement on organisational performance  </a:t>
            </a: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8 </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75906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9EE52-6E33-7479-7E27-2E4E7F46E4A5}"/>
              </a:ext>
            </a:extLst>
          </p:cNvPr>
          <p:cNvSpPr>
            <a:spLocks noGrp="1"/>
          </p:cNvSpPr>
          <p:nvPr>
            <p:ph type="title"/>
          </p:nvPr>
        </p:nvSpPr>
        <p:spPr/>
        <p:txBody>
          <a:bodyPr/>
          <a:lstStyle/>
          <a:p>
            <a:r>
              <a:rPr lang="en-GB" dirty="0"/>
              <a:t>Lesson Planning  </a:t>
            </a:r>
          </a:p>
        </p:txBody>
      </p:sp>
      <p:sp>
        <p:nvSpPr>
          <p:cNvPr id="3" name="Content Placeholder 2">
            <a:extLst>
              <a:ext uri="{FF2B5EF4-FFF2-40B4-BE49-F238E27FC236}">
                <a16:creationId xmlns:a16="http://schemas.microsoft.com/office/drawing/2014/main" id="{1FF2253F-AE8D-78B5-0016-244E56B254D7}"/>
              </a:ext>
            </a:extLst>
          </p:cNvPr>
          <p:cNvSpPr>
            <a:spLocks noGrp="1"/>
          </p:cNvSpPr>
          <p:nvPr>
            <p:ph idx="1"/>
          </p:nvPr>
        </p:nvSpPr>
        <p:spPr>
          <a:xfrm>
            <a:off x="551384" y="1600200"/>
            <a:ext cx="11031016" cy="4565103"/>
          </a:xfrm>
        </p:spPr>
        <p:txBody>
          <a:bodyPr/>
          <a:lstStyle/>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highlight>
                  <a:srgbClr val="FFFF00"/>
                </a:highlight>
                <a:latin typeface="Arial" panose="020B0604020202020204" pitchFamily="34" charset="0"/>
                <a:ea typeface="Times New Roman" panose="02020603050405020304" pitchFamily="18" charset="0"/>
                <a:cs typeface="Times New Roman" panose="02020603050405020304" pitchFamily="18" charset="0"/>
              </a:rPr>
              <a:t>Introduction Week 1 </a:t>
            </a:r>
            <a:endPar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effectLst/>
                <a:highlight>
                  <a:srgbClr val="00FF00"/>
                </a:highlight>
                <a:latin typeface="Arial" panose="020B0604020202020204" pitchFamily="34" charset="0"/>
                <a:ea typeface="Times New Roman" panose="02020603050405020304" pitchFamily="18" charset="0"/>
                <a:cs typeface="Times New Roman" panose="02020603050405020304" pitchFamily="18" charset="0"/>
              </a:rPr>
              <a:t>Business objectives and Identifying stakeholders of an organisation Week 2 </a:t>
            </a:r>
            <a:endParaRPr lang="en-GB" sz="1600" b="1" kern="100" dirty="0">
              <a:effectLst/>
              <a:highlight>
                <a:srgbClr val="00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Stakeholder relationships – Benefits and challenges  and assessment discussion </a:t>
            </a: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3 </a:t>
            </a:r>
            <a:endParaRPr lang="en-GB" sz="16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Frameworks/models/theories for stakeholder engagement and management </a:t>
            </a: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4 </a:t>
            </a:r>
            <a:endParaRPr lang="en-GB" sz="16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Stakeholder engagement process </a:t>
            </a: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5 </a:t>
            </a:r>
            <a:endParaRPr lang="en-GB" sz="16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Role of the manager in stakeholder engagement </a:t>
            </a: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6</a:t>
            </a:r>
            <a:endParaRPr lang="en-GB" sz="16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Methods of managing conflicts of stakeholder expectations </a:t>
            </a: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7</a:t>
            </a: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Evaluating the impact of stakeholder engagement on organisational performance  </a:t>
            </a: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8 </a:t>
            </a:r>
          </a:p>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highlight>
                  <a:srgbClr val="C0C0C0"/>
                </a:highlight>
                <a:latin typeface="Arial" panose="020B0604020202020204" pitchFamily="34" charset="0"/>
                <a:ea typeface="Calibri" panose="020F0502020204030204" pitchFamily="34" charset="0"/>
                <a:cs typeface="Times New Roman" panose="02020603050405020304" pitchFamily="18" charset="0"/>
              </a:rPr>
              <a:t>Revision Week 9 </a:t>
            </a:r>
          </a:p>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effectLst/>
                <a:highlight>
                  <a:srgbClr val="C0C0C0"/>
                </a:highlight>
                <a:latin typeface="Arial" panose="020B0604020202020204" pitchFamily="34" charset="0"/>
                <a:ea typeface="Calibri" panose="020F0502020204030204" pitchFamily="34" charset="0"/>
                <a:cs typeface="Times New Roman" panose="02020603050405020304" pitchFamily="18" charset="0"/>
              </a:rPr>
              <a:t>Feedback and assessment Workshop Week 10 </a:t>
            </a:r>
            <a:endParaRPr lang="en-GB" sz="1600" b="1" kern="100"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11137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46E84-EAB2-439E-BFC6-DA989C108B5B}"/>
              </a:ext>
            </a:extLst>
          </p:cNvPr>
          <p:cNvSpPr>
            <a:spLocks noGrp="1"/>
          </p:cNvSpPr>
          <p:nvPr>
            <p:ph type="ctrTitle"/>
          </p:nvPr>
        </p:nvSpPr>
        <p:spPr>
          <a:xfrm>
            <a:off x="911424" y="1988841"/>
            <a:ext cx="10363200" cy="1470025"/>
          </a:xfrm>
        </p:spPr>
        <p:txBody>
          <a:bodyPr wrap="square" anchor="ctr">
            <a:normAutofit/>
          </a:bodyPr>
          <a:lstStyle/>
          <a:p>
            <a:r>
              <a:rPr lang="en-GB" dirty="0"/>
              <a:t>Session Recap </a:t>
            </a:r>
          </a:p>
        </p:txBody>
      </p:sp>
      <p:sp>
        <p:nvSpPr>
          <p:cNvPr id="8" name="Subtitle 2">
            <a:extLst>
              <a:ext uri="{FF2B5EF4-FFF2-40B4-BE49-F238E27FC236}">
                <a16:creationId xmlns:a16="http://schemas.microsoft.com/office/drawing/2014/main" id="{A119E8E1-C2DF-04C0-FF61-F5F60F2F5984}"/>
              </a:ext>
            </a:extLst>
          </p:cNvPr>
          <p:cNvSpPr>
            <a:spLocks noGrp="1"/>
          </p:cNvSpPr>
          <p:nvPr>
            <p:ph type="subTitle" idx="1"/>
          </p:nvPr>
        </p:nvSpPr>
        <p:spPr>
          <a:xfrm>
            <a:off x="1825824" y="3744615"/>
            <a:ext cx="8534400" cy="1752600"/>
          </a:xfrm>
        </p:spPr>
        <p:txBody>
          <a:bodyPr/>
          <a:lstStyle/>
          <a:p>
            <a:r>
              <a:rPr lang="en-US" dirty="0"/>
              <a:t>Recap from previous week  -  Any question ?  </a:t>
            </a:r>
          </a:p>
        </p:txBody>
      </p:sp>
    </p:spTree>
    <p:extLst>
      <p:ext uri="{BB962C8B-B14F-4D97-AF65-F5344CB8AC3E}">
        <p14:creationId xmlns:p14="http://schemas.microsoft.com/office/powerpoint/2010/main" val="1302142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44C4E-085C-6F57-CA0B-429B2924730D}"/>
              </a:ext>
            </a:extLst>
          </p:cNvPr>
          <p:cNvSpPr>
            <a:spLocks noGrp="1"/>
          </p:cNvSpPr>
          <p:nvPr>
            <p:ph type="ctrTitle"/>
          </p:nvPr>
        </p:nvSpPr>
        <p:spPr>
          <a:xfrm>
            <a:off x="911424" y="1988841"/>
            <a:ext cx="10363200" cy="1470025"/>
          </a:xfrm>
        </p:spPr>
        <p:txBody>
          <a:bodyPr wrap="square" anchor="ctr">
            <a:normAutofit/>
          </a:bodyPr>
          <a:lstStyle/>
          <a:p>
            <a:r>
              <a:rPr lang="en-GB" dirty="0"/>
              <a:t>Types of stakeholders </a:t>
            </a:r>
          </a:p>
        </p:txBody>
      </p:sp>
      <p:sp>
        <p:nvSpPr>
          <p:cNvPr id="8" name="Subtitle 2">
            <a:extLst>
              <a:ext uri="{FF2B5EF4-FFF2-40B4-BE49-F238E27FC236}">
                <a16:creationId xmlns:a16="http://schemas.microsoft.com/office/drawing/2014/main" id="{0F38E6FE-E984-ABBD-8C53-9E81CA697B53}"/>
              </a:ext>
            </a:extLst>
          </p:cNvPr>
          <p:cNvSpPr>
            <a:spLocks noGrp="1"/>
          </p:cNvSpPr>
          <p:nvPr>
            <p:ph type="subTitle" idx="1"/>
          </p:nvPr>
        </p:nvSpPr>
        <p:spPr>
          <a:xfrm>
            <a:off x="1825824" y="3744615"/>
            <a:ext cx="8534400" cy="1752600"/>
          </a:xfrm>
        </p:spPr>
        <p:txBody>
          <a:bodyPr/>
          <a:lstStyle/>
          <a:p>
            <a:r>
              <a:rPr lang="en-US" dirty="0"/>
              <a:t>Week 3 </a:t>
            </a:r>
          </a:p>
        </p:txBody>
      </p:sp>
    </p:spTree>
    <p:extLst>
      <p:ext uri="{BB962C8B-B14F-4D97-AF65-F5344CB8AC3E}">
        <p14:creationId xmlns:p14="http://schemas.microsoft.com/office/powerpoint/2010/main" val="27018755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2AD95F5-E823-C1B0-EAD8-CA72763A7D1B}"/>
              </a:ext>
            </a:extLst>
          </p:cNvPr>
          <p:cNvSpPr>
            <a:spLocks noGrp="1"/>
          </p:cNvSpPr>
          <p:nvPr>
            <p:ph type="title"/>
          </p:nvPr>
        </p:nvSpPr>
        <p:spPr>
          <a:xfrm>
            <a:off x="609600" y="274638"/>
            <a:ext cx="10972800" cy="1143000"/>
          </a:xfrm>
          <a:solidFill>
            <a:srgbClr val="B8DAD3"/>
          </a:solidFill>
        </p:spPr>
        <p:txBody>
          <a:bodyPr/>
          <a:lstStyle/>
          <a:p>
            <a:r>
              <a:rPr lang="en-US" b="1" dirty="0"/>
              <a:t>Stakeholders </a:t>
            </a:r>
          </a:p>
        </p:txBody>
      </p:sp>
      <p:pic>
        <p:nvPicPr>
          <p:cNvPr id="4" name="Content Placeholder 3" descr="A diagram of the internal employee's&#10;&#10;Description automatically generated">
            <a:extLst>
              <a:ext uri="{FF2B5EF4-FFF2-40B4-BE49-F238E27FC236}">
                <a16:creationId xmlns:a16="http://schemas.microsoft.com/office/drawing/2014/main" id="{A900ABBB-B55D-DF55-966D-679F7BFC0948}"/>
              </a:ext>
            </a:extLst>
          </p:cNvPr>
          <p:cNvPicPr>
            <a:picLocks noGrp="1" noChangeAspect="1"/>
          </p:cNvPicPr>
          <p:nvPr>
            <p:ph idx="1"/>
          </p:nvPr>
        </p:nvPicPr>
        <p:blipFill>
          <a:blip r:embed="rId2"/>
          <a:stretch>
            <a:fillRect/>
          </a:stretch>
        </p:blipFill>
        <p:spPr>
          <a:xfrm>
            <a:off x="4127642" y="1600201"/>
            <a:ext cx="3936715" cy="3917032"/>
          </a:xfrm>
          <a:prstGeom prst="rect">
            <a:avLst/>
          </a:prstGeom>
          <a:noFill/>
        </p:spPr>
      </p:pic>
    </p:spTree>
    <p:extLst>
      <p:ext uri="{BB962C8B-B14F-4D97-AF65-F5344CB8AC3E}">
        <p14:creationId xmlns:p14="http://schemas.microsoft.com/office/powerpoint/2010/main" val="3203275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A9B4C-E453-9A39-8C61-F5348960DDA8}"/>
              </a:ext>
            </a:extLst>
          </p:cNvPr>
          <p:cNvSpPr>
            <a:spLocks noGrp="1"/>
          </p:cNvSpPr>
          <p:nvPr>
            <p:ph type="title"/>
          </p:nvPr>
        </p:nvSpPr>
        <p:spPr>
          <a:xfrm>
            <a:off x="609600" y="274638"/>
            <a:ext cx="10972800" cy="1143000"/>
          </a:xfrm>
          <a:solidFill>
            <a:srgbClr val="B8DAD3"/>
          </a:solidFill>
        </p:spPr>
        <p:txBody>
          <a:bodyPr wrap="square" anchor="ctr">
            <a:normAutofit/>
          </a:bodyPr>
          <a:lstStyle/>
          <a:p>
            <a:r>
              <a:rPr lang="en-GB" b="1" dirty="0"/>
              <a:t>Types of Stakeholders </a:t>
            </a:r>
          </a:p>
        </p:txBody>
      </p:sp>
      <p:sp>
        <p:nvSpPr>
          <p:cNvPr id="3" name="Content Placeholder 2">
            <a:extLst>
              <a:ext uri="{FF2B5EF4-FFF2-40B4-BE49-F238E27FC236}">
                <a16:creationId xmlns:a16="http://schemas.microsoft.com/office/drawing/2014/main" id="{E912DF3E-9AE7-08CC-03BD-56E3DB602DB4}"/>
              </a:ext>
            </a:extLst>
          </p:cNvPr>
          <p:cNvSpPr>
            <a:spLocks noGrp="1"/>
          </p:cNvSpPr>
          <p:nvPr>
            <p:ph sz="half" idx="1"/>
          </p:nvPr>
        </p:nvSpPr>
        <p:spPr>
          <a:xfrm>
            <a:off x="609600" y="1600201"/>
            <a:ext cx="5384800" cy="3989040"/>
          </a:xfrm>
        </p:spPr>
        <p:txBody>
          <a:bodyPr wrap="square" anchor="t">
            <a:normAutofit/>
          </a:bodyPr>
          <a:lstStyle/>
          <a:p>
            <a:pPr>
              <a:buFont typeface="Wingdings" panose="05000000000000000000" pitchFamily="2" charset="2"/>
              <a:buChar char="Ø"/>
            </a:pPr>
            <a:r>
              <a:rPr lang="en-GB" b="1" dirty="0"/>
              <a:t>Internal </a:t>
            </a:r>
          </a:p>
          <a:p>
            <a:pPr>
              <a:buFont typeface="Wingdings" panose="05000000000000000000" pitchFamily="2" charset="2"/>
              <a:buChar char="Ø"/>
            </a:pPr>
            <a:r>
              <a:rPr lang="en-GB" b="1" dirty="0"/>
              <a:t>External </a:t>
            </a:r>
          </a:p>
          <a:p>
            <a:pPr>
              <a:buFont typeface="Wingdings" panose="05000000000000000000" pitchFamily="2" charset="2"/>
              <a:buChar char="Ø"/>
            </a:pPr>
            <a:r>
              <a:rPr lang="en-GB" b="1" dirty="0"/>
              <a:t>Connected </a:t>
            </a:r>
          </a:p>
        </p:txBody>
      </p:sp>
      <p:pic>
        <p:nvPicPr>
          <p:cNvPr id="5" name="Picture 4">
            <a:extLst>
              <a:ext uri="{FF2B5EF4-FFF2-40B4-BE49-F238E27FC236}">
                <a16:creationId xmlns:a16="http://schemas.microsoft.com/office/drawing/2014/main" id="{DF625C5F-DFFE-3B18-CB53-C8E448AF1469}"/>
              </a:ext>
            </a:extLst>
          </p:cNvPr>
          <p:cNvPicPr>
            <a:picLocks noChangeAspect="1"/>
          </p:cNvPicPr>
          <p:nvPr/>
        </p:nvPicPr>
        <p:blipFill>
          <a:blip r:embed="rId2"/>
          <a:stretch>
            <a:fillRect/>
          </a:stretch>
        </p:blipFill>
        <p:spPr>
          <a:xfrm>
            <a:off x="6230640" y="1600201"/>
            <a:ext cx="5318720" cy="3989040"/>
          </a:xfrm>
          <a:prstGeom prst="rect">
            <a:avLst/>
          </a:prstGeom>
          <a:noFill/>
        </p:spPr>
      </p:pic>
    </p:spTree>
    <p:extLst>
      <p:ext uri="{BB962C8B-B14F-4D97-AF65-F5344CB8AC3E}">
        <p14:creationId xmlns:p14="http://schemas.microsoft.com/office/powerpoint/2010/main" val="2868018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BCD88-74D5-2F7E-E184-66B294545B1D}"/>
              </a:ext>
            </a:extLst>
          </p:cNvPr>
          <p:cNvSpPr>
            <a:spLocks noGrp="1"/>
          </p:cNvSpPr>
          <p:nvPr>
            <p:ph type="title"/>
          </p:nvPr>
        </p:nvSpPr>
        <p:spPr>
          <a:solidFill>
            <a:srgbClr val="B8DAD3"/>
          </a:solidFill>
        </p:spPr>
        <p:txBody>
          <a:bodyPr/>
          <a:lstStyle/>
          <a:p>
            <a:r>
              <a:rPr lang="en-GB" b="1" dirty="0"/>
              <a:t>Internal stakeholders </a:t>
            </a:r>
          </a:p>
        </p:txBody>
      </p:sp>
      <p:sp>
        <p:nvSpPr>
          <p:cNvPr id="3" name="Content Placeholder 2">
            <a:extLst>
              <a:ext uri="{FF2B5EF4-FFF2-40B4-BE49-F238E27FC236}">
                <a16:creationId xmlns:a16="http://schemas.microsoft.com/office/drawing/2014/main" id="{99CFA9F5-51F2-E6E7-1591-B4604399C3D2}"/>
              </a:ext>
            </a:extLst>
          </p:cNvPr>
          <p:cNvSpPr>
            <a:spLocks noGrp="1"/>
          </p:cNvSpPr>
          <p:nvPr>
            <p:ph idx="1"/>
          </p:nvPr>
        </p:nvSpPr>
        <p:spPr/>
        <p:txBody>
          <a:bodyPr/>
          <a:lstStyle/>
          <a:p>
            <a:r>
              <a:rPr lang="en-US" b="0" i="0" dirty="0">
                <a:solidFill>
                  <a:srgbClr val="101423"/>
                </a:solidFill>
                <a:effectLst/>
                <a:latin typeface="Inter"/>
              </a:rPr>
              <a:t>Internal stakeholders are within the organization. The project directly impacts them as they serve and are employed by the organization managing it. Internal stakeholders can include </a:t>
            </a:r>
            <a:r>
              <a:rPr lang="en-US" b="1" i="0" dirty="0">
                <a:solidFill>
                  <a:srgbClr val="101423"/>
                </a:solidFill>
                <a:effectLst/>
                <a:highlight>
                  <a:srgbClr val="FFFF00"/>
                </a:highlight>
                <a:latin typeface="Inter"/>
              </a:rPr>
              <a:t>employees, owners, the board of directors, </a:t>
            </a:r>
            <a:r>
              <a:rPr lang="en-US" b="1" i="0" u="none" strike="noStrike" dirty="0">
                <a:effectLst/>
                <a:highlight>
                  <a:srgbClr val="FFFF00"/>
                </a:highlight>
                <a:latin typeface="Inter"/>
              </a:rPr>
              <a:t>project managers</a:t>
            </a:r>
            <a:r>
              <a:rPr lang="en-US" b="1" i="0" dirty="0">
                <a:solidFill>
                  <a:srgbClr val="101423"/>
                </a:solidFill>
                <a:effectLst/>
                <a:highlight>
                  <a:srgbClr val="FFFF00"/>
                </a:highlight>
                <a:latin typeface="Inter"/>
              </a:rPr>
              <a:t> and more.</a:t>
            </a:r>
            <a:endParaRPr lang="en-GB" b="1" dirty="0">
              <a:highlight>
                <a:srgbClr val="FFFF00"/>
              </a:highlight>
            </a:endParaRPr>
          </a:p>
        </p:txBody>
      </p:sp>
    </p:spTree>
    <p:extLst>
      <p:ext uri="{BB962C8B-B14F-4D97-AF65-F5344CB8AC3E}">
        <p14:creationId xmlns:p14="http://schemas.microsoft.com/office/powerpoint/2010/main" val="31617950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82561-62E3-9183-B113-B898016F04FE}"/>
              </a:ext>
            </a:extLst>
          </p:cNvPr>
          <p:cNvSpPr>
            <a:spLocks noGrp="1"/>
          </p:cNvSpPr>
          <p:nvPr>
            <p:ph type="title"/>
          </p:nvPr>
        </p:nvSpPr>
        <p:spPr>
          <a:xfrm>
            <a:off x="767408" y="220662"/>
            <a:ext cx="10972800" cy="1143000"/>
          </a:xfrm>
          <a:solidFill>
            <a:srgbClr val="B8DAD3"/>
          </a:solidFill>
        </p:spPr>
        <p:txBody>
          <a:bodyPr/>
          <a:lstStyle/>
          <a:p>
            <a:r>
              <a:rPr lang="en-GB" b="1" dirty="0"/>
              <a:t>External Stakeholders </a:t>
            </a:r>
          </a:p>
        </p:txBody>
      </p:sp>
      <p:sp>
        <p:nvSpPr>
          <p:cNvPr id="3" name="Content Placeholder 2">
            <a:extLst>
              <a:ext uri="{FF2B5EF4-FFF2-40B4-BE49-F238E27FC236}">
                <a16:creationId xmlns:a16="http://schemas.microsoft.com/office/drawing/2014/main" id="{06220B17-BC9A-76CC-51FA-945E9402A1A0}"/>
              </a:ext>
            </a:extLst>
          </p:cNvPr>
          <p:cNvSpPr>
            <a:spLocks noGrp="1"/>
          </p:cNvSpPr>
          <p:nvPr>
            <p:ph idx="1"/>
          </p:nvPr>
        </p:nvSpPr>
        <p:spPr/>
        <p:txBody>
          <a:bodyPr/>
          <a:lstStyle/>
          <a:p>
            <a:r>
              <a:rPr lang="en-US" dirty="0"/>
              <a:t>External stakeholders are outside of the organization and are indirectly impacted by the project. </a:t>
            </a:r>
          </a:p>
          <a:p>
            <a:r>
              <a:rPr lang="en-US" dirty="0"/>
              <a:t>They are influenced by the organization’s work but are </a:t>
            </a:r>
            <a:r>
              <a:rPr lang="en-US" b="1" u="sng" dirty="0"/>
              <a:t>not</a:t>
            </a:r>
            <a:r>
              <a:rPr lang="en-US" dirty="0"/>
              <a:t> employees of the organization. </a:t>
            </a:r>
          </a:p>
          <a:p>
            <a:r>
              <a:rPr lang="en-US" dirty="0"/>
              <a:t>These people can be </a:t>
            </a:r>
            <a:r>
              <a:rPr lang="en-US" b="1" dirty="0"/>
              <a:t>environmental agencies, government , media and society </a:t>
            </a:r>
            <a:endParaRPr lang="en-GB" b="1" dirty="0"/>
          </a:p>
        </p:txBody>
      </p:sp>
    </p:spTree>
    <p:extLst>
      <p:ext uri="{BB962C8B-B14F-4D97-AF65-F5344CB8AC3E}">
        <p14:creationId xmlns:p14="http://schemas.microsoft.com/office/powerpoint/2010/main" val="726541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C1A55-9A58-5819-17CC-5014158B0B09}"/>
              </a:ext>
            </a:extLst>
          </p:cNvPr>
          <p:cNvSpPr>
            <a:spLocks noGrp="1"/>
          </p:cNvSpPr>
          <p:nvPr>
            <p:ph type="title"/>
          </p:nvPr>
        </p:nvSpPr>
        <p:spPr>
          <a:solidFill>
            <a:srgbClr val="B8DAD3"/>
          </a:solidFill>
        </p:spPr>
        <p:txBody>
          <a:bodyPr/>
          <a:lstStyle/>
          <a:p>
            <a:r>
              <a:rPr lang="en-GB" b="1" dirty="0"/>
              <a:t>Connected stakeholders </a:t>
            </a:r>
          </a:p>
        </p:txBody>
      </p:sp>
      <p:sp>
        <p:nvSpPr>
          <p:cNvPr id="3" name="Content Placeholder 2">
            <a:extLst>
              <a:ext uri="{FF2B5EF4-FFF2-40B4-BE49-F238E27FC236}">
                <a16:creationId xmlns:a16="http://schemas.microsoft.com/office/drawing/2014/main" id="{1FED8456-DBC5-8C85-D2FB-321B666B0660}"/>
              </a:ext>
            </a:extLst>
          </p:cNvPr>
          <p:cNvSpPr>
            <a:spLocks noGrp="1"/>
          </p:cNvSpPr>
          <p:nvPr>
            <p:ph idx="1"/>
          </p:nvPr>
        </p:nvSpPr>
        <p:spPr/>
        <p:txBody>
          <a:bodyPr/>
          <a:lstStyle/>
          <a:p>
            <a:pPr marL="0" indent="0">
              <a:buNone/>
            </a:pPr>
            <a:r>
              <a:rPr lang="en-GB" sz="2800" b="1" dirty="0"/>
              <a:t>"Connected stakeholders" </a:t>
            </a:r>
            <a:r>
              <a:rPr lang="en-GB" sz="2800" dirty="0"/>
              <a:t>are individuals, groups, or organizations that are </a:t>
            </a:r>
            <a:r>
              <a:rPr lang="en-GB" sz="2800" dirty="0">
                <a:highlight>
                  <a:srgbClr val="FFFF00"/>
                </a:highlight>
              </a:rPr>
              <a:t>not</a:t>
            </a:r>
            <a:r>
              <a:rPr lang="en-GB" sz="2800" dirty="0"/>
              <a:t> directly involved in the core operations of a business or project, but are still significantly affected by or have influence over its activities and outcomes.</a:t>
            </a:r>
          </a:p>
          <a:p>
            <a:pPr marL="0" indent="0">
              <a:buNone/>
            </a:pPr>
            <a:r>
              <a:rPr lang="en-GB" sz="2800" dirty="0"/>
              <a:t>The connected stakeholders include but not limited to </a:t>
            </a:r>
          </a:p>
          <a:p>
            <a:pPr marL="0" indent="0">
              <a:buNone/>
            </a:pPr>
            <a:r>
              <a:rPr lang="en-GB" sz="2800" b="1" dirty="0"/>
              <a:t>Customers</a:t>
            </a:r>
            <a:r>
              <a:rPr lang="en-GB" sz="2800" dirty="0"/>
              <a:t> – also the consumers and are primarily interested in advertisements , ethics, consumer protection and value for money  </a:t>
            </a:r>
          </a:p>
          <a:p>
            <a:pPr marL="0" indent="0">
              <a:buNone/>
            </a:pPr>
            <a:endParaRPr lang="en-GB" sz="2400" dirty="0"/>
          </a:p>
        </p:txBody>
      </p:sp>
    </p:spTree>
    <p:extLst>
      <p:ext uri="{BB962C8B-B14F-4D97-AF65-F5344CB8AC3E}">
        <p14:creationId xmlns:p14="http://schemas.microsoft.com/office/powerpoint/2010/main" val="2712871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C1A55-9A58-5819-17CC-5014158B0B09}"/>
              </a:ext>
            </a:extLst>
          </p:cNvPr>
          <p:cNvSpPr>
            <a:spLocks noGrp="1"/>
          </p:cNvSpPr>
          <p:nvPr>
            <p:ph type="title"/>
          </p:nvPr>
        </p:nvSpPr>
        <p:spPr>
          <a:solidFill>
            <a:srgbClr val="B8DAD3"/>
          </a:solidFill>
        </p:spPr>
        <p:txBody>
          <a:bodyPr/>
          <a:lstStyle/>
          <a:p>
            <a:r>
              <a:rPr lang="en-GB" b="1" dirty="0"/>
              <a:t>Connected stakeholders </a:t>
            </a:r>
          </a:p>
        </p:txBody>
      </p:sp>
      <p:sp>
        <p:nvSpPr>
          <p:cNvPr id="3" name="Content Placeholder 2">
            <a:extLst>
              <a:ext uri="{FF2B5EF4-FFF2-40B4-BE49-F238E27FC236}">
                <a16:creationId xmlns:a16="http://schemas.microsoft.com/office/drawing/2014/main" id="{1FED8456-DBC5-8C85-D2FB-321B666B0660}"/>
              </a:ext>
            </a:extLst>
          </p:cNvPr>
          <p:cNvSpPr>
            <a:spLocks noGrp="1"/>
          </p:cNvSpPr>
          <p:nvPr>
            <p:ph idx="1"/>
          </p:nvPr>
        </p:nvSpPr>
        <p:spPr/>
        <p:txBody>
          <a:bodyPr/>
          <a:lstStyle/>
          <a:p>
            <a:pPr marL="0" indent="0">
              <a:buNone/>
            </a:pPr>
            <a:r>
              <a:rPr lang="en-GB" b="1" dirty="0"/>
              <a:t>Competitors </a:t>
            </a:r>
            <a:r>
              <a:rPr lang="en-GB" dirty="0"/>
              <a:t>– They are interested in the degree of competition between each other in their own industry and the range of the potential threat and rivalry from the entry of new players into their industry or territories.</a:t>
            </a:r>
          </a:p>
          <a:p>
            <a:pPr marL="0" indent="0">
              <a:buNone/>
            </a:pPr>
            <a:r>
              <a:rPr lang="en-GB" dirty="0"/>
              <a:t>Competitors are the challenging forces against the business, its underlying economics and exist in any industry and in several forms </a:t>
            </a:r>
          </a:p>
        </p:txBody>
      </p:sp>
    </p:spTree>
    <p:extLst>
      <p:ext uri="{BB962C8B-B14F-4D97-AF65-F5344CB8AC3E}">
        <p14:creationId xmlns:p14="http://schemas.microsoft.com/office/powerpoint/2010/main" val="37647707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C1A55-9A58-5819-17CC-5014158B0B09}"/>
              </a:ext>
            </a:extLst>
          </p:cNvPr>
          <p:cNvSpPr>
            <a:spLocks noGrp="1"/>
          </p:cNvSpPr>
          <p:nvPr>
            <p:ph type="title"/>
          </p:nvPr>
        </p:nvSpPr>
        <p:spPr>
          <a:solidFill>
            <a:srgbClr val="B8DAD3"/>
          </a:solidFill>
        </p:spPr>
        <p:txBody>
          <a:bodyPr/>
          <a:lstStyle/>
          <a:p>
            <a:r>
              <a:rPr lang="en-GB" b="1" dirty="0"/>
              <a:t>Connected stakeholders </a:t>
            </a:r>
          </a:p>
        </p:txBody>
      </p:sp>
      <p:sp>
        <p:nvSpPr>
          <p:cNvPr id="3" name="Content Placeholder 2">
            <a:extLst>
              <a:ext uri="{FF2B5EF4-FFF2-40B4-BE49-F238E27FC236}">
                <a16:creationId xmlns:a16="http://schemas.microsoft.com/office/drawing/2014/main" id="{1FED8456-DBC5-8C85-D2FB-321B666B0660}"/>
              </a:ext>
            </a:extLst>
          </p:cNvPr>
          <p:cNvSpPr>
            <a:spLocks noGrp="1"/>
          </p:cNvSpPr>
          <p:nvPr>
            <p:ph idx="1"/>
          </p:nvPr>
        </p:nvSpPr>
        <p:spPr>
          <a:xfrm>
            <a:off x="609600" y="1628800"/>
            <a:ext cx="10972800" cy="3917032"/>
          </a:xfrm>
        </p:spPr>
        <p:txBody>
          <a:bodyPr/>
          <a:lstStyle/>
          <a:p>
            <a:pPr marL="0" indent="0">
              <a:buNone/>
            </a:pPr>
            <a:r>
              <a:rPr lang="en-GB" sz="2400" b="1" dirty="0"/>
              <a:t>Suppliers – </a:t>
            </a:r>
            <a:r>
              <a:rPr lang="en-GB" sz="2400" dirty="0"/>
              <a:t>They are interested in timely payment , a good deal or fair price, sustainable business and profits. Most companies acquire services and uses them to produce an output. Advances in  information processing and inventory control have made changes to businesses relationships with its suppliers . New concept of having zero inventory called JIT or just in time are saving companies huge money from having storage spaces and cost of owning which comes with maintenance and personnel . This results in more suppliers' supply chains and a network of close relationships between these supplier's and the organisations consisting of quality control and lead time deliveries </a:t>
            </a:r>
          </a:p>
        </p:txBody>
      </p:sp>
    </p:spTree>
    <p:extLst>
      <p:ext uri="{BB962C8B-B14F-4D97-AF65-F5344CB8AC3E}">
        <p14:creationId xmlns:p14="http://schemas.microsoft.com/office/powerpoint/2010/main" val="41398711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28E2A-DEDC-A742-FEC3-B9294A65DF21}"/>
              </a:ext>
            </a:extLst>
          </p:cNvPr>
          <p:cNvSpPr>
            <a:spLocks noGrp="1"/>
          </p:cNvSpPr>
          <p:nvPr>
            <p:ph type="title"/>
          </p:nvPr>
        </p:nvSpPr>
        <p:spPr>
          <a:xfrm>
            <a:off x="609600" y="274638"/>
            <a:ext cx="10972800" cy="1143000"/>
          </a:xfrm>
          <a:solidFill>
            <a:srgbClr val="B8DAD3"/>
          </a:solidFill>
        </p:spPr>
        <p:txBody>
          <a:bodyPr wrap="square" anchor="ctr">
            <a:normAutofit/>
          </a:bodyPr>
          <a:lstStyle/>
          <a:p>
            <a:r>
              <a:rPr lang="en-GB" dirty="0"/>
              <a:t>Stakeholder </a:t>
            </a:r>
          </a:p>
        </p:txBody>
      </p:sp>
      <p:sp>
        <p:nvSpPr>
          <p:cNvPr id="3" name="Content Placeholder 2">
            <a:extLst>
              <a:ext uri="{FF2B5EF4-FFF2-40B4-BE49-F238E27FC236}">
                <a16:creationId xmlns:a16="http://schemas.microsoft.com/office/drawing/2014/main" id="{0757B6DA-2DD8-4F50-E149-A6501ECB0D3B}"/>
              </a:ext>
            </a:extLst>
          </p:cNvPr>
          <p:cNvSpPr>
            <a:spLocks noGrp="1"/>
          </p:cNvSpPr>
          <p:nvPr>
            <p:ph sz="half" idx="1"/>
          </p:nvPr>
        </p:nvSpPr>
        <p:spPr>
          <a:xfrm>
            <a:off x="609600" y="1600201"/>
            <a:ext cx="5384800" cy="3989040"/>
          </a:xfrm>
        </p:spPr>
        <p:txBody>
          <a:bodyPr wrap="square" anchor="t">
            <a:normAutofit/>
          </a:bodyPr>
          <a:lstStyle/>
          <a:p>
            <a:r>
              <a:rPr lang="en-GB" dirty="0">
                <a:hlinkClick r:id="rId2"/>
              </a:rPr>
              <a:t>https://www.youtube.com/watch?v=tZGol4xtY3g</a:t>
            </a:r>
            <a:endParaRPr lang="en-GB" dirty="0"/>
          </a:p>
        </p:txBody>
      </p:sp>
      <p:pic>
        <p:nvPicPr>
          <p:cNvPr id="4" name="Picture 3">
            <a:extLst>
              <a:ext uri="{FF2B5EF4-FFF2-40B4-BE49-F238E27FC236}">
                <a16:creationId xmlns:a16="http://schemas.microsoft.com/office/drawing/2014/main" id="{B2D7928B-37B8-4D20-AA0E-23D0298465AF}"/>
              </a:ext>
            </a:extLst>
          </p:cNvPr>
          <p:cNvPicPr>
            <a:picLocks noChangeAspect="1"/>
          </p:cNvPicPr>
          <p:nvPr/>
        </p:nvPicPr>
        <p:blipFill>
          <a:blip r:embed="rId3"/>
          <a:stretch>
            <a:fillRect/>
          </a:stretch>
        </p:blipFill>
        <p:spPr>
          <a:xfrm>
            <a:off x="6197600" y="1716302"/>
            <a:ext cx="5384800" cy="3756837"/>
          </a:xfrm>
          <a:prstGeom prst="rect">
            <a:avLst/>
          </a:prstGeom>
          <a:noFill/>
        </p:spPr>
      </p:pic>
    </p:spTree>
    <p:extLst>
      <p:ext uri="{BB962C8B-B14F-4D97-AF65-F5344CB8AC3E}">
        <p14:creationId xmlns:p14="http://schemas.microsoft.com/office/powerpoint/2010/main" val="33729970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8B2FE-41F4-BA20-B825-9D351BF13D8B}"/>
              </a:ext>
            </a:extLst>
          </p:cNvPr>
          <p:cNvSpPr>
            <a:spLocks noGrp="1"/>
          </p:cNvSpPr>
          <p:nvPr>
            <p:ph type="title"/>
          </p:nvPr>
        </p:nvSpPr>
        <p:spPr>
          <a:solidFill>
            <a:srgbClr val="B8DAD3"/>
          </a:solidFill>
        </p:spPr>
        <p:txBody>
          <a:bodyPr/>
          <a:lstStyle/>
          <a:p>
            <a:r>
              <a:rPr lang="en-GB" b="1" dirty="0"/>
              <a:t>Stakeholder Examples </a:t>
            </a:r>
          </a:p>
        </p:txBody>
      </p:sp>
      <p:sp>
        <p:nvSpPr>
          <p:cNvPr id="3" name="Content Placeholder 2">
            <a:extLst>
              <a:ext uri="{FF2B5EF4-FFF2-40B4-BE49-F238E27FC236}">
                <a16:creationId xmlns:a16="http://schemas.microsoft.com/office/drawing/2014/main" id="{288CC1DF-CB7B-40AA-4663-6D82F7D36B91}"/>
              </a:ext>
            </a:extLst>
          </p:cNvPr>
          <p:cNvSpPr>
            <a:spLocks noGrp="1"/>
          </p:cNvSpPr>
          <p:nvPr>
            <p:ph idx="1"/>
          </p:nvPr>
        </p:nvSpPr>
        <p:spPr/>
        <p:txBody>
          <a:bodyPr/>
          <a:lstStyle/>
          <a:p>
            <a:pPr algn="l">
              <a:buFont typeface="Arial" panose="020B0604020202020204" pitchFamily="34" charset="0"/>
              <a:buChar char="•"/>
            </a:pPr>
            <a:r>
              <a:rPr lang="en-US" sz="2400" b="1" i="0" dirty="0">
                <a:solidFill>
                  <a:srgbClr val="101423"/>
                </a:solidFill>
                <a:effectLst/>
                <a:latin typeface="Inter"/>
              </a:rPr>
              <a:t>Investors:</a:t>
            </a:r>
            <a:r>
              <a:rPr lang="en-US" sz="2400" b="0" i="0" dirty="0">
                <a:solidFill>
                  <a:srgbClr val="101423"/>
                </a:solidFill>
                <a:effectLst/>
                <a:latin typeface="Inter"/>
              </a:rPr>
              <a:t> These are stakeholders looking for a financial return and can be shareholders and debtholders. They have invested capital in the business and want a return on that investment.</a:t>
            </a:r>
          </a:p>
          <a:p>
            <a:pPr algn="l">
              <a:buFont typeface="Arial" panose="020B0604020202020204" pitchFamily="34" charset="0"/>
              <a:buChar char="•"/>
            </a:pPr>
            <a:r>
              <a:rPr lang="en-US" sz="2400" b="1" i="0" dirty="0">
                <a:solidFill>
                  <a:srgbClr val="101423"/>
                </a:solidFill>
                <a:effectLst/>
                <a:latin typeface="Inter"/>
              </a:rPr>
              <a:t>Employees:</a:t>
            </a:r>
            <a:r>
              <a:rPr lang="en-US" sz="2400" b="0" i="0" dirty="0">
                <a:solidFill>
                  <a:srgbClr val="101423"/>
                </a:solidFill>
                <a:effectLst/>
                <a:latin typeface="Inter"/>
              </a:rPr>
              <a:t> These stakeholders rely on their employment and job security. They have a direct stake in the organization as it supports them and provides them with benefits.</a:t>
            </a:r>
          </a:p>
          <a:p>
            <a:pPr algn="l">
              <a:buFont typeface="Arial" panose="020B0604020202020204" pitchFamily="34" charset="0"/>
              <a:buChar char="•"/>
            </a:pPr>
            <a:r>
              <a:rPr lang="en-US" sz="2400" b="1" i="0" dirty="0">
                <a:solidFill>
                  <a:srgbClr val="101423"/>
                </a:solidFill>
                <a:effectLst/>
                <a:latin typeface="Inter"/>
              </a:rPr>
              <a:t>Customers:</a:t>
            </a:r>
            <a:r>
              <a:rPr lang="en-US" sz="2400" b="0" i="0" dirty="0">
                <a:solidFill>
                  <a:srgbClr val="101423"/>
                </a:solidFill>
                <a:effectLst/>
                <a:latin typeface="Inter"/>
              </a:rPr>
              <a:t> These stakeholders want the product or service that the project delivers and they expect it to be of quality and contain value.</a:t>
            </a:r>
          </a:p>
          <a:p>
            <a:endParaRPr lang="en-GB" dirty="0"/>
          </a:p>
        </p:txBody>
      </p:sp>
    </p:spTree>
    <p:extLst>
      <p:ext uri="{BB962C8B-B14F-4D97-AF65-F5344CB8AC3E}">
        <p14:creationId xmlns:p14="http://schemas.microsoft.com/office/powerpoint/2010/main" val="21310421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8B2FE-41F4-BA20-B825-9D351BF13D8B}"/>
              </a:ext>
            </a:extLst>
          </p:cNvPr>
          <p:cNvSpPr>
            <a:spLocks noGrp="1"/>
          </p:cNvSpPr>
          <p:nvPr>
            <p:ph type="title"/>
          </p:nvPr>
        </p:nvSpPr>
        <p:spPr>
          <a:solidFill>
            <a:srgbClr val="B8DAD3"/>
          </a:solidFill>
        </p:spPr>
        <p:txBody>
          <a:bodyPr/>
          <a:lstStyle/>
          <a:p>
            <a:r>
              <a:rPr lang="en-GB" b="1" dirty="0"/>
              <a:t>Stakeholder Examples </a:t>
            </a:r>
          </a:p>
        </p:txBody>
      </p:sp>
      <p:sp>
        <p:nvSpPr>
          <p:cNvPr id="3" name="Content Placeholder 2">
            <a:extLst>
              <a:ext uri="{FF2B5EF4-FFF2-40B4-BE49-F238E27FC236}">
                <a16:creationId xmlns:a16="http://schemas.microsoft.com/office/drawing/2014/main" id="{288CC1DF-CB7B-40AA-4663-6D82F7D36B91}"/>
              </a:ext>
            </a:extLst>
          </p:cNvPr>
          <p:cNvSpPr>
            <a:spLocks noGrp="1"/>
          </p:cNvSpPr>
          <p:nvPr>
            <p:ph idx="1"/>
          </p:nvPr>
        </p:nvSpPr>
        <p:spPr/>
        <p:txBody>
          <a:bodyPr/>
          <a:lstStyle/>
          <a:p>
            <a:pPr algn="l">
              <a:buFont typeface="Arial" panose="020B0604020202020204" pitchFamily="34" charset="0"/>
              <a:buChar char="•"/>
            </a:pPr>
            <a:r>
              <a:rPr lang="en-US" sz="2400" b="1" i="0" dirty="0">
                <a:solidFill>
                  <a:srgbClr val="101423"/>
                </a:solidFill>
                <a:effectLst/>
                <a:latin typeface="Inter"/>
              </a:rPr>
              <a:t>Suppliers and Vendors:</a:t>
            </a:r>
            <a:r>
              <a:rPr lang="en-US" sz="2400" b="0" i="0" dirty="0">
                <a:solidFill>
                  <a:srgbClr val="101423"/>
                </a:solidFill>
                <a:effectLst/>
                <a:latin typeface="Inter"/>
              </a:rPr>
              <a:t> These stakeholders have their revenue tied up with the project as they sell goods and services to the business managing the project. Project success means more business for them.</a:t>
            </a:r>
          </a:p>
          <a:p>
            <a:pPr algn="l">
              <a:buFont typeface="Arial" panose="020B0604020202020204" pitchFamily="34" charset="0"/>
              <a:buChar char="•"/>
            </a:pPr>
            <a:r>
              <a:rPr lang="en-US" sz="2400" b="1" i="0" dirty="0">
                <a:solidFill>
                  <a:srgbClr val="101423"/>
                </a:solidFill>
                <a:effectLst/>
                <a:latin typeface="Inter"/>
              </a:rPr>
              <a:t>Communities:</a:t>
            </a:r>
            <a:r>
              <a:rPr lang="en-US" sz="2400" b="0" i="0" dirty="0">
                <a:solidFill>
                  <a:srgbClr val="101423"/>
                </a:solidFill>
                <a:effectLst/>
                <a:latin typeface="Inter"/>
              </a:rPr>
              <a:t> These stakeholders don’t want the project to negatively impact their health, safety or economic development. The organizations that are housed in their communities or working on projects in their communities can impact job creation, spending and more.</a:t>
            </a:r>
          </a:p>
          <a:p>
            <a:pPr algn="l">
              <a:buFont typeface="Arial" panose="020B0604020202020204" pitchFamily="34" charset="0"/>
              <a:buChar char="•"/>
            </a:pPr>
            <a:r>
              <a:rPr lang="en-US" sz="2400" b="1" i="0" dirty="0">
                <a:solidFill>
                  <a:srgbClr val="101423"/>
                </a:solidFill>
                <a:effectLst/>
                <a:latin typeface="Inter"/>
              </a:rPr>
              <a:t>Government:</a:t>
            </a:r>
            <a:r>
              <a:rPr lang="en-US" sz="2400" b="0" i="0" dirty="0">
                <a:solidFill>
                  <a:srgbClr val="101423"/>
                </a:solidFill>
                <a:effectLst/>
                <a:latin typeface="Inter"/>
              </a:rPr>
              <a:t> These stakeholders get taxes and gross domestic product from a project. They are major stakeholders as they collect taxes from both the company on a corporate level and individually from those it employs.</a:t>
            </a:r>
          </a:p>
          <a:p>
            <a:endParaRPr lang="en-GB" dirty="0"/>
          </a:p>
        </p:txBody>
      </p:sp>
    </p:spTree>
    <p:extLst>
      <p:ext uri="{BB962C8B-B14F-4D97-AF65-F5344CB8AC3E}">
        <p14:creationId xmlns:p14="http://schemas.microsoft.com/office/powerpoint/2010/main" val="1050786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2E3EF-1D68-759C-3059-9691AD124DA7}"/>
              </a:ext>
            </a:extLst>
          </p:cNvPr>
          <p:cNvSpPr>
            <a:spLocks noGrp="1"/>
          </p:cNvSpPr>
          <p:nvPr>
            <p:ph type="title"/>
          </p:nvPr>
        </p:nvSpPr>
        <p:spPr>
          <a:solidFill>
            <a:srgbClr val="B8DAD3"/>
          </a:solidFill>
        </p:spPr>
        <p:txBody>
          <a:bodyPr/>
          <a:lstStyle/>
          <a:p>
            <a:r>
              <a:rPr lang="en-GB" b="1" dirty="0"/>
              <a:t>Why do Stakeholders matter </a:t>
            </a:r>
          </a:p>
        </p:txBody>
      </p:sp>
      <p:sp>
        <p:nvSpPr>
          <p:cNvPr id="3" name="Content Placeholder 2">
            <a:extLst>
              <a:ext uri="{FF2B5EF4-FFF2-40B4-BE49-F238E27FC236}">
                <a16:creationId xmlns:a16="http://schemas.microsoft.com/office/drawing/2014/main" id="{98AE3B8A-932B-73FD-71FE-8B86D4743681}"/>
              </a:ext>
            </a:extLst>
          </p:cNvPr>
          <p:cNvSpPr>
            <a:spLocks noGrp="1"/>
          </p:cNvSpPr>
          <p:nvPr>
            <p:ph idx="1"/>
          </p:nvPr>
        </p:nvSpPr>
        <p:spPr/>
        <p:txBody>
          <a:bodyPr/>
          <a:lstStyle/>
          <a:p>
            <a:r>
              <a:rPr lang="en-US" b="0" i="0" dirty="0">
                <a:solidFill>
                  <a:srgbClr val="000000"/>
                </a:solidFill>
                <a:effectLst/>
                <a:latin typeface="Avenir-Medium"/>
              </a:rPr>
              <a:t>Stakeholders is essential for an organization to be effective, accountable, and ethical (e.g., maintaining equitable power dynamics).</a:t>
            </a:r>
          </a:p>
          <a:p>
            <a:endParaRPr lang="en-GB" dirty="0"/>
          </a:p>
        </p:txBody>
      </p:sp>
    </p:spTree>
    <p:extLst>
      <p:ext uri="{BB962C8B-B14F-4D97-AF65-F5344CB8AC3E}">
        <p14:creationId xmlns:p14="http://schemas.microsoft.com/office/powerpoint/2010/main" val="233106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35971-D632-CF54-C756-681ED5C7738D}"/>
              </a:ext>
            </a:extLst>
          </p:cNvPr>
          <p:cNvSpPr>
            <a:spLocks noGrp="1"/>
          </p:cNvSpPr>
          <p:nvPr>
            <p:ph type="title"/>
          </p:nvPr>
        </p:nvSpPr>
        <p:spPr/>
        <p:txBody>
          <a:bodyPr/>
          <a:lstStyle/>
          <a:p>
            <a:r>
              <a:rPr lang="en-GB" b="1" dirty="0"/>
              <a:t>Why Stakeholders Matter</a:t>
            </a:r>
          </a:p>
        </p:txBody>
      </p:sp>
      <p:sp>
        <p:nvSpPr>
          <p:cNvPr id="3" name="Content Placeholder 2">
            <a:extLst>
              <a:ext uri="{FF2B5EF4-FFF2-40B4-BE49-F238E27FC236}">
                <a16:creationId xmlns:a16="http://schemas.microsoft.com/office/drawing/2014/main" id="{9F235105-40C5-C145-062B-4D3DEA5F02C1}"/>
              </a:ext>
            </a:extLst>
          </p:cNvPr>
          <p:cNvSpPr>
            <a:spLocks noGrp="1"/>
          </p:cNvSpPr>
          <p:nvPr>
            <p:ph idx="1"/>
          </p:nvPr>
        </p:nvSpPr>
        <p:spPr/>
        <p:txBody>
          <a:bodyPr/>
          <a:lstStyle/>
          <a:p>
            <a:pPr marL="0" indent="0">
              <a:buNone/>
            </a:pPr>
            <a:r>
              <a:rPr lang="en-GB" dirty="0"/>
              <a:t>They Matter for : </a:t>
            </a:r>
          </a:p>
          <a:p>
            <a:pPr>
              <a:buFont typeface="Wingdings" panose="05000000000000000000" pitchFamily="2" charset="2"/>
              <a:buChar char="Ø"/>
            </a:pPr>
            <a:r>
              <a:rPr lang="en-GB" dirty="0"/>
              <a:t>Effectiveness </a:t>
            </a:r>
          </a:p>
          <a:p>
            <a:pPr>
              <a:buFont typeface="Wingdings" panose="05000000000000000000" pitchFamily="2" charset="2"/>
              <a:buChar char="Ø"/>
            </a:pPr>
            <a:r>
              <a:rPr lang="en-GB" dirty="0"/>
              <a:t>Accountability </a:t>
            </a:r>
          </a:p>
          <a:p>
            <a:pPr>
              <a:buFont typeface="Wingdings" panose="05000000000000000000" pitchFamily="2" charset="2"/>
              <a:buChar char="Ø"/>
            </a:pPr>
            <a:r>
              <a:rPr lang="en-GB" dirty="0"/>
              <a:t>Ethical values </a:t>
            </a:r>
          </a:p>
          <a:p>
            <a:pPr marL="0" indent="0">
              <a:buNone/>
            </a:pPr>
            <a:endParaRPr lang="en-GB" dirty="0"/>
          </a:p>
        </p:txBody>
      </p:sp>
    </p:spTree>
    <p:extLst>
      <p:ext uri="{BB962C8B-B14F-4D97-AF65-F5344CB8AC3E}">
        <p14:creationId xmlns:p14="http://schemas.microsoft.com/office/powerpoint/2010/main" val="29777120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4EC93-93CC-4987-8DA6-A6C992CCB6BF}"/>
              </a:ext>
            </a:extLst>
          </p:cNvPr>
          <p:cNvSpPr>
            <a:spLocks noGrp="1"/>
          </p:cNvSpPr>
          <p:nvPr>
            <p:ph type="title"/>
          </p:nvPr>
        </p:nvSpPr>
        <p:spPr>
          <a:solidFill>
            <a:srgbClr val="B8DAD3"/>
          </a:solidFill>
        </p:spPr>
        <p:txBody>
          <a:bodyPr/>
          <a:lstStyle/>
          <a:p>
            <a:r>
              <a:rPr lang="en-GB" b="1" dirty="0"/>
              <a:t>Effectiveness </a:t>
            </a:r>
          </a:p>
        </p:txBody>
      </p:sp>
      <p:sp>
        <p:nvSpPr>
          <p:cNvPr id="3" name="Content Placeholder 2">
            <a:extLst>
              <a:ext uri="{FF2B5EF4-FFF2-40B4-BE49-F238E27FC236}">
                <a16:creationId xmlns:a16="http://schemas.microsoft.com/office/drawing/2014/main" id="{218961A8-ACC0-3768-B2FB-FA9663233EE8}"/>
              </a:ext>
            </a:extLst>
          </p:cNvPr>
          <p:cNvSpPr>
            <a:spLocks noGrp="1"/>
          </p:cNvSpPr>
          <p:nvPr>
            <p:ph idx="1"/>
          </p:nvPr>
        </p:nvSpPr>
        <p:spPr/>
        <p:txBody>
          <a:bodyPr/>
          <a:lstStyle/>
          <a:p>
            <a:pPr marL="0" indent="0">
              <a:buNone/>
            </a:pPr>
            <a:r>
              <a:rPr lang="en-US" sz="2000" b="0" i="0" dirty="0">
                <a:solidFill>
                  <a:srgbClr val="000000"/>
                </a:solidFill>
                <a:effectLst/>
                <a:latin typeface="Avenir-Medium"/>
              </a:rPr>
              <a:t>In past decades, nonprofit organizations generally focused on developing relationships with those with whom they directly interacted, such as the people they served and funders. </a:t>
            </a:r>
          </a:p>
          <a:p>
            <a:pPr marL="0" indent="0">
              <a:buNone/>
            </a:pPr>
            <a:r>
              <a:rPr lang="en-US" sz="2000" b="0" i="0" dirty="0">
                <a:solidFill>
                  <a:srgbClr val="000000"/>
                </a:solidFill>
                <a:effectLst/>
                <a:latin typeface="Avenir-Medium"/>
              </a:rPr>
              <a:t>Now, organizations increasingly recognize that mission delivery requires a more holistic approach, since the complex problems nonprofits deal with cut across sectors and transcend geographic boundaries. </a:t>
            </a:r>
          </a:p>
          <a:p>
            <a:pPr marL="0" indent="0">
              <a:buNone/>
            </a:pPr>
            <a:r>
              <a:rPr lang="en-US" sz="2000" b="0" i="0" dirty="0">
                <a:solidFill>
                  <a:srgbClr val="000000"/>
                </a:solidFill>
                <a:effectLst/>
                <a:latin typeface="Avenir-Medium"/>
              </a:rPr>
              <a:t>For example, hospitals must attend to factors directly related to patient care, such as being able to recruit and retain qualified staff. Yet they must also pay attention to broader issues, such as national healthcare policies (e.g., insurance coverage and reimbursement rates) and socioeconomic factors that impact public health (e.g., homelessness, nutrition)—what are often called the “social determinants of health.”</a:t>
            </a:r>
          </a:p>
          <a:p>
            <a:pPr marL="0" indent="0">
              <a:buNone/>
            </a:pPr>
            <a:r>
              <a:rPr lang="en-US" sz="2000" b="0" i="0" dirty="0">
                <a:solidFill>
                  <a:srgbClr val="000000"/>
                </a:solidFill>
                <a:effectLst/>
                <a:latin typeface="Avenir-Medium"/>
              </a:rPr>
              <a:t> Complex problems require the input and cooperation of numerous stakeholders with multiple points of view to create solutions.</a:t>
            </a:r>
            <a:endParaRPr lang="en-GB" sz="2000" dirty="0"/>
          </a:p>
        </p:txBody>
      </p:sp>
    </p:spTree>
    <p:extLst>
      <p:ext uri="{BB962C8B-B14F-4D97-AF65-F5344CB8AC3E}">
        <p14:creationId xmlns:p14="http://schemas.microsoft.com/office/powerpoint/2010/main" val="17201392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4EC93-93CC-4987-8DA6-A6C992CCB6BF}"/>
              </a:ext>
            </a:extLst>
          </p:cNvPr>
          <p:cNvSpPr>
            <a:spLocks noGrp="1"/>
          </p:cNvSpPr>
          <p:nvPr>
            <p:ph type="title"/>
          </p:nvPr>
        </p:nvSpPr>
        <p:spPr>
          <a:solidFill>
            <a:srgbClr val="B8DAD3"/>
          </a:solidFill>
        </p:spPr>
        <p:txBody>
          <a:bodyPr/>
          <a:lstStyle/>
          <a:p>
            <a:r>
              <a:rPr lang="en-GB" b="1" dirty="0"/>
              <a:t>Effectiveness </a:t>
            </a:r>
          </a:p>
        </p:txBody>
      </p:sp>
      <p:sp>
        <p:nvSpPr>
          <p:cNvPr id="3" name="Content Placeholder 2">
            <a:extLst>
              <a:ext uri="{FF2B5EF4-FFF2-40B4-BE49-F238E27FC236}">
                <a16:creationId xmlns:a16="http://schemas.microsoft.com/office/drawing/2014/main" id="{218961A8-ACC0-3768-B2FB-FA9663233EE8}"/>
              </a:ext>
            </a:extLst>
          </p:cNvPr>
          <p:cNvSpPr>
            <a:spLocks noGrp="1"/>
          </p:cNvSpPr>
          <p:nvPr>
            <p:ph idx="1"/>
          </p:nvPr>
        </p:nvSpPr>
        <p:spPr>
          <a:xfrm>
            <a:off x="609600" y="1628800"/>
            <a:ext cx="10972800" cy="3917032"/>
          </a:xfrm>
        </p:spPr>
        <p:txBody>
          <a:bodyPr/>
          <a:lstStyle/>
          <a:p>
            <a:pPr marL="0" indent="0">
              <a:buNone/>
            </a:pPr>
            <a:r>
              <a:rPr lang="en-US" sz="2400" b="0" i="0" dirty="0">
                <a:solidFill>
                  <a:srgbClr val="000000"/>
                </a:solidFill>
                <a:effectLst/>
                <a:latin typeface="Avenir-Medium"/>
              </a:rPr>
              <a:t>At the organizational level, it’s one reason why advocacy has become so important. Organizations increasingly recognize that their ability to advance their mission depends on many variables beyond their direct control.</a:t>
            </a:r>
            <a:r>
              <a:rPr lang="en-US" sz="2400" b="0" i="0" baseline="30000" dirty="0">
                <a:solidFill>
                  <a:srgbClr val="000000"/>
                </a:solidFill>
                <a:effectLst/>
                <a:latin typeface="Avenir-Medium"/>
              </a:rPr>
              <a:t>1</a:t>
            </a:r>
            <a:r>
              <a:rPr lang="en-US" sz="2400" b="0" i="0" dirty="0">
                <a:solidFill>
                  <a:srgbClr val="000000"/>
                </a:solidFill>
                <a:effectLst/>
                <a:latin typeface="Avenir-Medium"/>
              </a:rPr>
              <a:t> Understanding who has a stake in an organization’s performance is one way to develop a more holistic perspective, because it helps illuminate manifold issues and how these are interrelated.</a:t>
            </a:r>
            <a:endParaRPr lang="en-GB" sz="2400" dirty="0"/>
          </a:p>
        </p:txBody>
      </p:sp>
    </p:spTree>
    <p:extLst>
      <p:ext uri="{BB962C8B-B14F-4D97-AF65-F5344CB8AC3E}">
        <p14:creationId xmlns:p14="http://schemas.microsoft.com/office/powerpoint/2010/main" val="13360134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4E674-C1C7-3BB1-D41F-E86EB02E9D5F}"/>
              </a:ext>
            </a:extLst>
          </p:cNvPr>
          <p:cNvSpPr>
            <a:spLocks noGrp="1"/>
          </p:cNvSpPr>
          <p:nvPr>
            <p:ph type="title"/>
          </p:nvPr>
        </p:nvSpPr>
        <p:spPr>
          <a:solidFill>
            <a:srgbClr val="B8DAD3"/>
          </a:solidFill>
        </p:spPr>
        <p:txBody>
          <a:bodyPr/>
          <a:lstStyle/>
          <a:p>
            <a:r>
              <a:rPr lang="en-GB" b="1" dirty="0"/>
              <a:t>Accountability </a:t>
            </a:r>
          </a:p>
        </p:txBody>
      </p:sp>
      <p:sp>
        <p:nvSpPr>
          <p:cNvPr id="3" name="Content Placeholder 2">
            <a:extLst>
              <a:ext uri="{FF2B5EF4-FFF2-40B4-BE49-F238E27FC236}">
                <a16:creationId xmlns:a16="http://schemas.microsoft.com/office/drawing/2014/main" id="{0932A0D8-8DA0-7C3C-503C-EAFD47B729F2}"/>
              </a:ext>
            </a:extLst>
          </p:cNvPr>
          <p:cNvSpPr>
            <a:spLocks noGrp="1"/>
          </p:cNvSpPr>
          <p:nvPr>
            <p:ph idx="1"/>
          </p:nvPr>
        </p:nvSpPr>
        <p:spPr/>
        <p:txBody>
          <a:bodyPr/>
          <a:lstStyle/>
          <a:p>
            <a:pPr marL="0" indent="0">
              <a:buNone/>
            </a:pPr>
            <a:r>
              <a:rPr lang="en-US" sz="2400" b="0" i="0" dirty="0">
                <a:solidFill>
                  <a:srgbClr val="000000"/>
                </a:solidFill>
                <a:effectLst/>
                <a:latin typeface="Avenir-Medium"/>
              </a:rPr>
              <a:t>Another way to think about stakeholders is to ask, </a:t>
            </a:r>
            <a:r>
              <a:rPr lang="en-US" sz="2400" b="1" i="0" dirty="0">
                <a:solidFill>
                  <a:srgbClr val="000000"/>
                </a:solidFill>
                <a:effectLst/>
                <a:latin typeface="Avenir-Medium"/>
              </a:rPr>
              <a:t>“Who are we accountable to, and what is important to them?”</a:t>
            </a:r>
            <a:r>
              <a:rPr lang="en-US" sz="2400" b="0" i="0" dirty="0">
                <a:solidFill>
                  <a:srgbClr val="000000"/>
                </a:solidFill>
                <a:effectLst/>
                <a:latin typeface="Avenir-Medium"/>
              </a:rPr>
              <a:t> Accountability means taking responsibility for our choices and their consequences. It also means preventing and rectifying abuses of power.</a:t>
            </a:r>
            <a:endParaRPr lang="en-US" sz="2400" baseline="30000" dirty="0">
              <a:solidFill>
                <a:srgbClr val="000000"/>
              </a:solidFill>
              <a:latin typeface="Avenir-Medium"/>
            </a:endParaRPr>
          </a:p>
          <a:p>
            <a:pPr marL="0" indent="0">
              <a:buNone/>
            </a:pPr>
            <a:r>
              <a:rPr lang="en-US" sz="2400" b="0" i="0" dirty="0">
                <a:solidFill>
                  <a:srgbClr val="000000"/>
                </a:solidFill>
                <a:effectLst/>
                <a:latin typeface="Avenir-Medium"/>
              </a:rPr>
              <a:t>Accountability is thus multidimensional. </a:t>
            </a:r>
            <a:r>
              <a:rPr lang="en-US" sz="2400" b="0" i="1" dirty="0">
                <a:solidFill>
                  <a:srgbClr val="000000"/>
                </a:solidFill>
                <a:effectLst/>
                <a:latin typeface="Avenir-Medium"/>
              </a:rPr>
              <a:t>Vertical accountability</a:t>
            </a:r>
            <a:r>
              <a:rPr lang="en-US" sz="2400" b="0" i="0" dirty="0">
                <a:solidFill>
                  <a:srgbClr val="000000"/>
                </a:solidFill>
                <a:effectLst/>
                <a:latin typeface="Avenir-Medium"/>
              </a:rPr>
              <a:t> focuses our attention on compliance—living up to our formal obligations (such as laws, contracts, and regulations), and having legal redress when things go wrong. </a:t>
            </a:r>
          </a:p>
          <a:p>
            <a:pPr marL="0" indent="0">
              <a:buNone/>
            </a:pPr>
            <a:r>
              <a:rPr lang="en-US" sz="2400" b="0" i="1" dirty="0">
                <a:solidFill>
                  <a:srgbClr val="000000"/>
                </a:solidFill>
                <a:effectLst/>
                <a:latin typeface="Avenir-Medium"/>
              </a:rPr>
              <a:t>Horizontal accountability</a:t>
            </a:r>
            <a:r>
              <a:rPr lang="en-US" sz="2400" b="0" i="0" dirty="0">
                <a:solidFill>
                  <a:srgbClr val="000000"/>
                </a:solidFill>
                <a:effectLst/>
                <a:latin typeface="Avenir-Medium"/>
              </a:rPr>
              <a:t>, also known as </a:t>
            </a:r>
            <a:r>
              <a:rPr lang="en-US" sz="2400" b="0" i="1" dirty="0">
                <a:solidFill>
                  <a:srgbClr val="000000"/>
                </a:solidFill>
                <a:effectLst/>
                <a:latin typeface="Avenir-Medium"/>
              </a:rPr>
              <a:t>relational accountability</a:t>
            </a:r>
            <a:r>
              <a:rPr lang="en-US" sz="2400" b="0" i="0" dirty="0">
                <a:solidFill>
                  <a:srgbClr val="000000"/>
                </a:solidFill>
                <a:effectLst/>
                <a:latin typeface="Avenir-Medium"/>
              </a:rPr>
              <a:t>,</a:t>
            </a:r>
            <a:r>
              <a:rPr lang="en-US" sz="2400" b="0" i="0" baseline="30000" dirty="0">
                <a:solidFill>
                  <a:srgbClr val="000000"/>
                </a:solidFill>
                <a:effectLst/>
                <a:latin typeface="Avenir-Medium"/>
              </a:rPr>
              <a:t>4</a:t>
            </a:r>
            <a:r>
              <a:rPr lang="en-US" sz="2400" b="0" i="0" dirty="0">
                <a:solidFill>
                  <a:srgbClr val="000000"/>
                </a:solidFill>
                <a:effectLst/>
                <a:latin typeface="Avenir-Medium"/>
              </a:rPr>
              <a:t> entails voluntarily maintaining parity and reciprocity in our relationships rather than being forced to do so through legal mandates.</a:t>
            </a:r>
            <a:endParaRPr lang="en-GB" sz="2400" dirty="0"/>
          </a:p>
        </p:txBody>
      </p:sp>
    </p:spTree>
    <p:extLst>
      <p:ext uri="{BB962C8B-B14F-4D97-AF65-F5344CB8AC3E}">
        <p14:creationId xmlns:p14="http://schemas.microsoft.com/office/powerpoint/2010/main" val="13612123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D40A0-6A18-733C-8926-40F1D1F946B0}"/>
              </a:ext>
            </a:extLst>
          </p:cNvPr>
          <p:cNvSpPr>
            <a:spLocks noGrp="1"/>
          </p:cNvSpPr>
          <p:nvPr>
            <p:ph type="title"/>
          </p:nvPr>
        </p:nvSpPr>
        <p:spPr>
          <a:solidFill>
            <a:srgbClr val="B8DAD3"/>
          </a:solidFill>
        </p:spPr>
        <p:txBody>
          <a:bodyPr/>
          <a:lstStyle/>
          <a:p>
            <a:r>
              <a:rPr lang="en-US" sz="3600" b="1" dirty="0"/>
              <a:t>Ethics—Promoting Equitable Power Dynamics</a:t>
            </a:r>
            <a:r>
              <a:rPr lang="en-US" sz="3600" dirty="0"/>
              <a:t>.</a:t>
            </a:r>
            <a:endParaRPr lang="en-GB" sz="3600" dirty="0"/>
          </a:p>
        </p:txBody>
      </p:sp>
      <p:sp>
        <p:nvSpPr>
          <p:cNvPr id="3" name="Content Placeholder 2">
            <a:extLst>
              <a:ext uri="{FF2B5EF4-FFF2-40B4-BE49-F238E27FC236}">
                <a16:creationId xmlns:a16="http://schemas.microsoft.com/office/drawing/2014/main" id="{6B0DFAB2-31FD-332F-25C9-95B3CC63FB43}"/>
              </a:ext>
            </a:extLst>
          </p:cNvPr>
          <p:cNvSpPr>
            <a:spLocks noGrp="1"/>
          </p:cNvSpPr>
          <p:nvPr>
            <p:ph idx="1"/>
          </p:nvPr>
        </p:nvSpPr>
        <p:spPr/>
        <p:txBody>
          <a:bodyPr/>
          <a:lstStyle/>
          <a:p>
            <a:pPr marL="0" indent="0">
              <a:buNone/>
            </a:pPr>
            <a:r>
              <a:rPr lang="en-US" sz="2000" dirty="0"/>
              <a:t>The nonprofit sector is rooted in relational accountability. It fosters trust in civil society while also being dependent upon the public’s trust to remain viable.</a:t>
            </a:r>
          </a:p>
          <a:p>
            <a:pPr marL="0" indent="0">
              <a:buNone/>
            </a:pPr>
            <a:r>
              <a:rPr lang="en-US" sz="2000" dirty="0"/>
              <a:t>However, business pressures can sometimes cause nonprofit organizations to lose sight of this, resulting in mission creep and abandoning of essential programs that cannot pay for themselves. </a:t>
            </a:r>
          </a:p>
          <a:p>
            <a:pPr marL="0" indent="0">
              <a:buNone/>
            </a:pPr>
            <a:r>
              <a:rPr lang="en-US" sz="2000" dirty="0"/>
              <a:t>As Nonprofit Quarterly’s editors have described, explicitly identifying stakeholders is an effective way to counter such pressures, because it brings ethics and relational accountability to the forefront of organizational decision making.</a:t>
            </a:r>
          </a:p>
          <a:p>
            <a:pPr marL="0" indent="0">
              <a:buNone/>
            </a:pPr>
            <a:r>
              <a:rPr lang="en-US" sz="2000" dirty="0"/>
              <a:t> It ensures that those with the least power have a meaningful voice and equitable opportunities to advance their interests.</a:t>
            </a:r>
            <a:endParaRPr lang="en-GB" sz="2000" dirty="0"/>
          </a:p>
        </p:txBody>
      </p:sp>
    </p:spTree>
    <p:extLst>
      <p:ext uri="{BB962C8B-B14F-4D97-AF65-F5344CB8AC3E}">
        <p14:creationId xmlns:p14="http://schemas.microsoft.com/office/powerpoint/2010/main" val="37552881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71C6F-A95A-6E25-7D77-05C531E5A911}"/>
              </a:ext>
            </a:extLst>
          </p:cNvPr>
          <p:cNvSpPr>
            <a:spLocks noGrp="1"/>
          </p:cNvSpPr>
          <p:nvPr>
            <p:ph type="title"/>
          </p:nvPr>
        </p:nvSpPr>
        <p:spPr/>
        <p:txBody>
          <a:bodyPr/>
          <a:lstStyle/>
          <a:p>
            <a:r>
              <a:rPr lang="en-US" dirty="0"/>
              <a:t>Internal and External Stakeholders</a:t>
            </a:r>
          </a:p>
        </p:txBody>
      </p:sp>
      <p:pic>
        <p:nvPicPr>
          <p:cNvPr id="4" name="Online Media 3" title="The Interests of Internal and External Stakeholders">
            <a:hlinkClick r:id="" action="ppaction://media"/>
            <a:extLst>
              <a:ext uri="{FF2B5EF4-FFF2-40B4-BE49-F238E27FC236}">
                <a16:creationId xmlns:a16="http://schemas.microsoft.com/office/drawing/2014/main" id="{67BF30B9-1735-6ACA-96FD-37C09C3AE5D2}"/>
              </a:ext>
            </a:extLst>
          </p:cNvPr>
          <p:cNvPicPr>
            <a:picLocks noGrp="1" noRot="1" noChangeAspect="1"/>
          </p:cNvPicPr>
          <p:nvPr>
            <p:ph idx="1"/>
            <a:videoFile r:link="rId1"/>
          </p:nvPr>
        </p:nvPicPr>
        <p:blipFill>
          <a:blip r:embed="rId3"/>
          <a:stretch>
            <a:fillRect/>
          </a:stretch>
        </p:blipFill>
        <p:spPr>
          <a:xfrm>
            <a:off x="2630488" y="1600200"/>
            <a:ext cx="6931025" cy="3916363"/>
          </a:xfrm>
        </p:spPr>
      </p:pic>
    </p:spTree>
    <p:extLst>
      <p:ext uri="{BB962C8B-B14F-4D97-AF65-F5344CB8AC3E}">
        <p14:creationId xmlns:p14="http://schemas.microsoft.com/office/powerpoint/2010/main" val="2952801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FB88D-FF44-11F8-7E57-A12F2F24DA0A}"/>
              </a:ext>
            </a:extLst>
          </p:cNvPr>
          <p:cNvSpPr>
            <a:spLocks noGrp="1"/>
          </p:cNvSpPr>
          <p:nvPr>
            <p:ph type="title"/>
          </p:nvPr>
        </p:nvSpPr>
        <p:spPr/>
        <p:txBody>
          <a:bodyPr/>
          <a:lstStyle/>
          <a:p>
            <a:r>
              <a:rPr lang="en-GB" dirty="0">
                <a:solidFill>
                  <a:srgbClr val="0000FF"/>
                </a:solidFill>
              </a:rPr>
              <a:t>Class Activity 20 Minutes</a:t>
            </a:r>
          </a:p>
        </p:txBody>
      </p:sp>
      <p:sp>
        <p:nvSpPr>
          <p:cNvPr id="3" name="Content Placeholder 2">
            <a:extLst>
              <a:ext uri="{FF2B5EF4-FFF2-40B4-BE49-F238E27FC236}">
                <a16:creationId xmlns:a16="http://schemas.microsoft.com/office/drawing/2014/main" id="{5E6FCEF9-0BAE-152A-198F-D1D1656D09F0}"/>
              </a:ext>
            </a:extLst>
          </p:cNvPr>
          <p:cNvSpPr>
            <a:spLocks noGrp="1"/>
          </p:cNvSpPr>
          <p:nvPr>
            <p:ph idx="1"/>
          </p:nvPr>
        </p:nvSpPr>
        <p:spPr>
          <a:xfrm>
            <a:off x="609600" y="1196752"/>
            <a:ext cx="10972800" cy="4464495"/>
          </a:xfrm>
        </p:spPr>
        <p:txBody>
          <a:bodyPr/>
          <a:lstStyle/>
          <a:p>
            <a:r>
              <a:rPr lang="en-GB" dirty="0"/>
              <a:t>Identify various stakeholders of an  international retail and e-commerce organisation:</a:t>
            </a:r>
          </a:p>
          <a:p>
            <a:r>
              <a:rPr lang="en-GB" dirty="0"/>
              <a:t>Internal Stakeholders</a:t>
            </a:r>
          </a:p>
          <a:p>
            <a:r>
              <a:rPr lang="en-GB" dirty="0"/>
              <a:t>External Stakeholders</a:t>
            </a:r>
          </a:p>
          <a:p>
            <a:r>
              <a:rPr lang="en-GB" dirty="0">
                <a:solidFill>
                  <a:srgbClr val="0000FF"/>
                </a:solidFill>
              </a:rPr>
              <a:t>Discuss their interest and in fluence</a:t>
            </a:r>
          </a:p>
          <a:p>
            <a:endParaRPr lang="en-GB" dirty="0"/>
          </a:p>
          <a:p>
            <a:r>
              <a:rPr lang="en-GB" dirty="0">
                <a:solidFill>
                  <a:srgbClr val="0000FF"/>
                </a:solidFill>
              </a:rPr>
              <a:t>Discuss the benefits of engaging stakeholders ?</a:t>
            </a:r>
          </a:p>
          <a:p>
            <a:endParaRPr lang="en-GB" dirty="0"/>
          </a:p>
        </p:txBody>
      </p:sp>
    </p:spTree>
    <p:extLst>
      <p:ext uri="{BB962C8B-B14F-4D97-AF65-F5344CB8AC3E}">
        <p14:creationId xmlns:p14="http://schemas.microsoft.com/office/powerpoint/2010/main" val="10263726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5500F-1365-6B5F-C94B-34E3C014171A}"/>
              </a:ext>
            </a:extLst>
          </p:cNvPr>
          <p:cNvSpPr>
            <a:spLocks noGrp="1"/>
          </p:cNvSpPr>
          <p:nvPr>
            <p:ph type="title"/>
          </p:nvPr>
        </p:nvSpPr>
        <p:spPr>
          <a:xfrm>
            <a:off x="609600" y="274638"/>
            <a:ext cx="10972800" cy="1143000"/>
          </a:xfrm>
        </p:spPr>
        <p:txBody>
          <a:bodyPr wrap="square" anchor="ctr">
            <a:normAutofit/>
          </a:bodyPr>
          <a:lstStyle/>
          <a:p>
            <a:r>
              <a:rPr lang="en-GB" dirty="0"/>
              <a:t>Break </a:t>
            </a:r>
          </a:p>
        </p:txBody>
      </p:sp>
      <p:pic>
        <p:nvPicPr>
          <p:cNvPr id="4" name="Content Placeholder 3">
            <a:extLst>
              <a:ext uri="{FF2B5EF4-FFF2-40B4-BE49-F238E27FC236}">
                <a16:creationId xmlns:a16="http://schemas.microsoft.com/office/drawing/2014/main" id="{F1A9C812-4554-CDB4-94A8-CB890F2FBB25}"/>
              </a:ext>
            </a:extLst>
          </p:cNvPr>
          <p:cNvPicPr>
            <a:picLocks noGrp="1" noChangeAspect="1"/>
          </p:cNvPicPr>
          <p:nvPr>
            <p:ph sz="half" idx="1"/>
          </p:nvPr>
        </p:nvPicPr>
        <p:blipFill>
          <a:blip r:embed="rId2"/>
          <a:stretch>
            <a:fillRect/>
          </a:stretch>
        </p:blipFill>
        <p:spPr>
          <a:xfrm>
            <a:off x="681725" y="1600201"/>
            <a:ext cx="5312676" cy="3989040"/>
          </a:xfrm>
          <a:prstGeom prst="rect">
            <a:avLst/>
          </a:prstGeom>
          <a:noFill/>
        </p:spPr>
      </p:pic>
      <p:pic>
        <p:nvPicPr>
          <p:cNvPr id="6" name="Content Placeholder 5">
            <a:extLst>
              <a:ext uri="{FF2B5EF4-FFF2-40B4-BE49-F238E27FC236}">
                <a16:creationId xmlns:a16="http://schemas.microsoft.com/office/drawing/2014/main" id="{00F23CA9-01D6-231A-DE03-0431C618F31D}"/>
              </a:ext>
            </a:extLst>
          </p:cNvPr>
          <p:cNvPicPr>
            <a:picLocks noGrp="1" noChangeAspect="1"/>
          </p:cNvPicPr>
          <p:nvPr>
            <p:ph sz="half" idx="2"/>
          </p:nvPr>
        </p:nvPicPr>
        <p:blipFill>
          <a:blip r:embed="rId3"/>
          <a:stretch>
            <a:fillRect/>
          </a:stretch>
        </p:blipFill>
        <p:spPr>
          <a:xfrm>
            <a:off x="7842250" y="2547144"/>
            <a:ext cx="2095500" cy="2095500"/>
          </a:xfrm>
          <a:prstGeom prst="rect">
            <a:avLst/>
          </a:prstGeom>
        </p:spPr>
      </p:pic>
    </p:spTree>
    <p:extLst>
      <p:ext uri="{BB962C8B-B14F-4D97-AF65-F5344CB8AC3E}">
        <p14:creationId xmlns:p14="http://schemas.microsoft.com/office/powerpoint/2010/main" val="31134050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CF547-9993-53E0-45D2-690F0A49E7C1}"/>
              </a:ext>
            </a:extLst>
          </p:cNvPr>
          <p:cNvSpPr>
            <a:spLocks noGrp="1"/>
          </p:cNvSpPr>
          <p:nvPr>
            <p:ph type="ctrTitle"/>
          </p:nvPr>
        </p:nvSpPr>
        <p:spPr>
          <a:xfrm>
            <a:off x="911424" y="1988841"/>
            <a:ext cx="10363200" cy="1470025"/>
          </a:xfrm>
        </p:spPr>
        <p:txBody>
          <a:bodyPr wrap="square" anchor="ctr">
            <a:normAutofit/>
          </a:bodyPr>
          <a:lstStyle/>
          <a:p>
            <a:r>
              <a:rPr lang="en-GB" dirty="0"/>
              <a:t>Session 2 </a:t>
            </a:r>
          </a:p>
        </p:txBody>
      </p:sp>
      <p:sp>
        <p:nvSpPr>
          <p:cNvPr id="8" name="Subtitle 2">
            <a:extLst>
              <a:ext uri="{FF2B5EF4-FFF2-40B4-BE49-F238E27FC236}">
                <a16:creationId xmlns:a16="http://schemas.microsoft.com/office/drawing/2014/main" id="{E0351766-7CF3-2918-5710-8CEE9301EDC6}"/>
              </a:ext>
            </a:extLst>
          </p:cNvPr>
          <p:cNvSpPr>
            <a:spLocks noGrp="1"/>
          </p:cNvSpPr>
          <p:nvPr>
            <p:ph type="subTitle" idx="1"/>
          </p:nvPr>
        </p:nvSpPr>
        <p:spPr>
          <a:xfrm>
            <a:off x="1825824" y="3744615"/>
            <a:ext cx="8534400" cy="1752600"/>
          </a:xfrm>
        </p:spPr>
        <p:txBody>
          <a:bodyPr/>
          <a:lstStyle/>
          <a:p>
            <a:r>
              <a:rPr lang="en-US" dirty="0"/>
              <a:t>Welcome to UES session 2 </a:t>
            </a:r>
          </a:p>
        </p:txBody>
      </p:sp>
    </p:spTree>
    <p:extLst>
      <p:ext uri="{BB962C8B-B14F-4D97-AF65-F5344CB8AC3E}">
        <p14:creationId xmlns:p14="http://schemas.microsoft.com/office/powerpoint/2010/main" val="2342016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911DD-DDC0-1F31-7184-87A626D72DDC}"/>
              </a:ext>
            </a:extLst>
          </p:cNvPr>
          <p:cNvSpPr>
            <a:spLocks noGrp="1"/>
          </p:cNvSpPr>
          <p:nvPr>
            <p:ph type="title"/>
          </p:nvPr>
        </p:nvSpPr>
        <p:spPr>
          <a:solidFill>
            <a:srgbClr val="B8DAD3"/>
          </a:solidFill>
        </p:spPr>
        <p:txBody>
          <a:bodyPr/>
          <a:lstStyle/>
          <a:p>
            <a:r>
              <a:rPr lang="en-GB" b="1" dirty="0"/>
              <a:t>The two categories of stakeholders </a:t>
            </a:r>
          </a:p>
        </p:txBody>
      </p:sp>
      <p:sp>
        <p:nvSpPr>
          <p:cNvPr id="3" name="Content Placeholder 2">
            <a:extLst>
              <a:ext uri="{FF2B5EF4-FFF2-40B4-BE49-F238E27FC236}">
                <a16:creationId xmlns:a16="http://schemas.microsoft.com/office/drawing/2014/main" id="{BEC2AB83-FEFC-FCF0-E2AE-08695430832C}"/>
              </a:ext>
            </a:extLst>
          </p:cNvPr>
          <p:cNvSpPr>
            <a:spLocks noGrp="1"/>
          </p:cNvSpPr>
          <p:nvPr>
            <p:ph idx="1"/>
          </p:nvPr>
        </p:nvSpPr>
        <p:spPr/>
        <p:txBody>
          <a:bodyPr/>
          <a:lstStyle/>
          <a:p>
            <a:pPr algn="l">
              <a:buFont typeface="Arial" panose="020B0604020202020204" pitchFamily="34" charset="0"/>
              <a:buChar char="•"/>
            </a:pPr>
            <a:r>
              <a:rPr lang="en-US" b="1" i="0" dirty="0">
                <a:effectLst/>
                <a:latin typeface="Avenir"/>
              </a:rPr>
              <a:t>Internal stakeholders </a:t>
            </a:r>
            <a:r>
              <a:rPr lang="en-US" b="0" i="0" dirty="0">
                <a:effectLst/>
                <a:latin typeface="Avenir"/>
              </a:rPr>
              <a:t>are individuals or businesses whose relationship with a business is determined by their existence within the structure of the business.</a:t>
            </a:r>
          </a:p>
          <a:p>
            <a:pPr algn="l">
              <a:buFont typeface="Arial" panose="020B0604020202020204" pitchFamily="34" charset="0"/>
              <a:buChar char="•"/>
            </a:pPr>
            <a:r>
              <a:rPr lang="en-US" b="1" i="0" dirty="0">
                <a:effectLst/>
                <a:latin typeface="Avenir"/>
              </a:rPr>
              <a:t>External stakeholders </a:t>
            </a:r>
            <a:r>
              <a:rPr lang="en-US" b="0" i="0" dirty="0">
                <a:effectLst/>
                <a:latin typeface="Avenir"/>
              </a:rPr>
              <a:t>are those with an interest in the operations of a business but do not necessarily have a role in the decisions of the business. They do have the ability to influence the success or failure based on their vested influence and can be every bit as powerful as internal stakeholders.</a:t>
            </a:r>
          </a:p>
          <a:p>
            <a:endParaRPr lang="en-GB" dirty="0"/>
          </a:p>
        </p:txBody>
      </p:sp>
    </p:spTree>
    <p:extLst>
      <p:ext uri="{BB962C8B-B14F-4D97-AF65-F5344CB8AC3E}">
        <p14:creationId xmlns:p14="http://schemas.microsoft.com/office/powerpoint/2010/main" val="13748928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22334-F6F0-BCC5-E68C-8F7397C39F61}"/>
              </a:ext>
            </a:extLst>
          </p:cNvPr>
          <p:cNvSpPr>
            <a:spLocks noGrp="1"/>
          </p:cNvSpPr>
          <p:nvPr>
            <p:ph type="title"/>
          </p:nvPr>
        </p:nvSpPr>
        <p:spPr>
          <a:solidFill>
            <a:srgbClr val="B8DAD3"/>
          </a:solidFill>
        </p:spPr>
        <p:txBody>
          <a:bodyPr/>
          <a:lstStyle/>
          <a:p>
            <a:r>
              <a:rPr lang="en-GB" b="1" dirty="0"/>
              <a:t>Advantages of stakeholders </a:t>
            </a:r>
          </a:p>
        </p:txBody>
      </p:sp>
      <p:sp>
        <p:nvSpPr>
          <p:cNvPr id="3" name="Content Placeholder 2">
            <a:extLst>
              <a:ext uri="{FF2B5EF4-FFF2-40B4-BE49-F238E27FC236}">
                <a16:creationId xmlns:a16="http://schemas.microsoft.com/office/drawing/2014/main" id="{92715EEF-252B-ED16-C8BA-7AE76739197E}"/>
              </a:ext>
            </a:extLst>
          </p:cNvPr>
          <p:cNvSpPr>
            <a:spLocks noGrp="1"/>
          </p:cNvSpPr>
          <p:nvPr>
            <p:ph idx="1"/>
          </p:nvPr>
        </p:nvSpPr>
        <p:spPr/>
        <p:txBody>
          <a:bodyPr/>
          <a:lstStyle/>
          <a:p>
            <a:pPr marL="0" indent="0">
              <a:lnSpc>
                <a:spcPct val="150000"/>
              </a:lnSpc>
              <a:buNone/>
            </a:pPr>
            <a:r>
              <a:rPr lang="en-GB" sz="2400" b="1" dirty="0">
                <a:latin typeface="Arial" panose="020B0604020202020204" pitchFamily="34" charset="0"/>
                <a:cs typeface="Arial" panose="020B0604020202020204" pitchFamily="34" charset="0"/>
              </a:rPr>
              <a:t>Business experience </a:t>
            </a:r>
            <a:r>
              <a:rPr lang="en-GB" sz="2800" dirty="0"/>
              <a:t>- </a:t>
            </a:r>
            <a:r>
              <a:rPr lang="en-US" sz="2400" b="0" i="0" dirty="0">
                <a:effectLst/>
                <a:latin typeface="Avenir"/>
              </a:rPr>
              <a:t>Stakeholders are often individuals that a company hopes to attract who have displayed an ability to successfully manage other businesses or have developed important relationships. Typically, these individuals are found on a company’s </a:t>
            </a:r>
            <a:r>
              <a:rPr lang="en-US" sz="2400" b="0" i="0" u="none" strike="noStrike" dirty="0">
                <a:effectLst/>
                <a:latin typeface="Avenir"/>
              </a:rPr>
              <a:t>board of directors</a:t>
            </a:r>
            <a:r>
              <a:rPr lang="en-US" sz="2400" b="0" i="0" dirty="0">
                <a:effectLst/>
                <a:latin typeface="Avenir"/>
              </a:rPr>
              <a:t>, where they do not necessarily play a role in the day-to-day operations of a business but provide a “big picture” view of things, set plans in order for long-term success, and help the company’s management team avoid costly mistakes.</a:t>
            </a:r>
            <a:endParaRPr lang="en-GB" sz="2400" dirty="0"/>
          </a:p>
        </p:txBody>
      </p:sp>
    </p:spTree>
    <p:extLst>
      <p:ext uri="{BB962C8B-B14F-4D97-AF65-F5344CB8AC3E}">
        <p14:creationId xmlns:p14="http://schemas.microsoft.com/office/powerpoint/2010/main" val="16297650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22334-F6F0-BCC5-E68C-8F7397C39F61}"/>
              </a:ext>
            </a:extLst>
          </p:cNvPr>
          <p:cNvSpPr>
            <a:spLocks noGrp="1"/>
          </p:cNvSpPr>
          <p:nvPr>
            <p:ph type="title"/>
          </p:nvPr>
        </p:nvSpPr>
        <p:spPr>
          <a:solidFill>
            <a:srgbClr val="B8DAD3"/>
          </a:solidFill>
        </p:spPr>
        <p:txBody>
          <a:bodyPr/>
          <a:lstStyle/>
          <a:p>
            <a:r>
              <a:rPr lang="en-GB" b="1" dirty="0"/>
              <a:t>Advantages of stakeholders </a:t>
            </a:r>
          </a:p>
        </p:txBody>
      </p:sp>
      <p:sp>
        <p:nvSpPr>
          <p:cNvPr id="3" name="Content Placeholder 2">
            <a:extLst>
              <a:ext uri="{FF2B5EF4-FFF2-40B4-BE49-F238E27FC236}">
                <a16:creationId xmlns:a16="http://schemas.microsoft.com/office/drawing/2014/main" id="{92715EEF-252B-ED16-C8BA-7AE76739197E}"/>
              </a:ext>
            </a:extLst>
          </p:cNvPr>
          <p:cNvSpPr>
            <a:spLocks noGrp="1"/>
          </p:cNvSpPr>
          <p:nvPr>
            <p:ph idx="1"/>
          </p:nvPr>
        </p:nvSpPr>
        <p:spPr/>
        <p:txBody>
          <a:bodyPr/>
          <a:lstStyle/>
          <a:p>
            <a:pPr>
              <a:lnSpc>
                <a:spcPct val="150000"/>
              </a:lnSpc>
            </a:pPr>
            <a:r>
              <a:rPr lang="en-GB" sz="2400" b="1" dirty="0">
                <a:latin typeface="Arial" panose="020B0604020202020204" pitchFamily="34" charset="0"/>
                <a:cs typeface="Arial" panose="020B0604020202020204" pitchFamily="34" charset="0"/>
              </a:rPr>
              <a:t>Business </a:t>
            </a:r>
            <a:r>
              <a:rPr lang="en-US" sz="2400" b="1" i="0" dirty="0">
                <a:effectLst/>
                <a:latin typeface="Arial" panose="020B0604020202020204" pitchFamily="34" charset="0"/>
                <a:cs typeface="Arial" panose="020B0604020202020204" pitchFamily="34" charset="0"/>
              </a:rPr>
              <a:t>acumen.</a:t>
            </a:r>
            <a:r>
              <a:rPr lang="en-US" sz="2400" b="0" i="0" dirty="0">
                <a:effectLst/>
                <a:latin typeface="Arial" panose="020B0604020202020204" pitchFamily="34" charset="0"/>
                <a:cs typeface="Arial" panose="020B0604020202020204" pitchFamily="34" charset="0"/>
              </a:rPr>
              <a:t> Companies want to attract individuals who can provide guidance when matters get a little sticky. Whereas board members are looking ahead three or five years down the road, sometimes a company needs someone who knows how to deal with a situation happening in the here and now. Perhaps an opportunity arises that could be extremely beneficial to the company but certain matters have to be handled delicately. A level of expertise is required to do this.</a:t>
            </a:r>
          </a:p>
          <a:p>
            <a:endParaRPr lang="en-GB" sz="2800" dirty="0"/>
          </a:p>
        </p:txBody>
      </p:sp>
    </p:spTree>
    <p:extLst>
      <p:ext uri="{BB962C8B-B14F-4D97-AF65-F5344CB8AC3E}">
        <p14:creationId xmlns:p14="http://schemas.microsoft.com/office/powerpoint/2010/main" val="17493992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1919F-9EF3-5F62-4722-6258EEA57DE8}"/>
              </a:ext>
            </a:extLst>
          </p:cNvPr>
          <p:cNvSpPr>
            <a:spLocks noGrp="1"/>
          </p:cNvSpPr>
          <p:nvPr>
            <p:ph type="title"/>
          </p:nvPr>
        </p:nvSpPr>
        <p:spPr>
          <a:solidFill>
            <a:srgbClr val="B8DAD3"/>
          </a:solidFill>
        </p:spPr>
        <p:txBody>
          <a:bodyPr/>
          <a:lstStyle/>
          <a:p>
            <a:r>
              <a:rPr lang="en-GB" b="1" dirty="0"/>
              <a:t>Disadvantages of stakeholders </a:t>
            </a:r>
          </a:p>
        </p:txBody>
      </p:sp>
      <p:sp>
        <p:nvSpPr>
          <p:cNvPr id="3" name="Content Placeholder 2">
            <a:extLst>
              <a:ext uri="{FF2B5EF4-FFF2-40B4-BE49-F238E27FC236}">
                <a16:creationId xmlns:a16="http://schemas.microsoft.com/office/drawing/2014/main" id="{BC0E0196-0635-682A-9CC9-E4F05B2E774C}"/>
              </a:ext>
            </a:extLst>
          </p:cNvPr>
          <p:cNvSpPr>
            <a:spLocks noGrp="1"/>
          </p:cNvSpPr>
          <p:nvPr>
            <p:ph idx="1"/>
          </p:nvPr>
        </p:nvSpPr>
        <p:spPr/>
        <p:txBody>
          <a:bodyPr/>
          <a:lstStyle/>
          <a:p>
            <a:pPr>
              <a:lnSpc>
                <a:spcPct val="150000"/>
              </a:lnSpc>
            </a:pPr>
            <a:r>
              <a:rPr lang="en-US" sz="2400" b="1" i="0" dirty="0">
                <a:effectLst/>
                <a:latin typeface="Arial" panose="020B0604020202020204" pitchFamily="34" charset="0"/>
                <a:cs typeface="Arial" panose="020B0604020202020204" pitchFamily="34" charset="0"/>
              </a:rPr>
              <a:t>Looking out for number one.</a:t>
            </a:r>
            <a:r>
              <a:rPr lang="en-US" sz="2400" b="0" i="0" dirty="0">
                <a:effectLst/>
                <a:latin typeface="Arial" panose="020B0604020202020204" pitchFamily="34" charset="0"/>
                <a:cs typeface="Arial" panose="020B0604020202020204" pitchFamily="34" charset="0"/>
              </a:rPr>
              <a:t> Perhaps it’s only human nature for people to often place their own interests above those of the business they claim to support. Whenever the issues of money and power intersect, even the best-intentioned individuals can make or force decisions that protect their own pocketbooks or their standing with their own constituents.</a:t>
            </a:r>
          </a:p>
          <a:p>
            <a:endParaRPr lang="en-GB" dirty="0"/>
          </a:p>
        </p:txBody>
      </p:sp>
    </p:spTree>
    <p:extLst>
      <p:ext uri="{BB962C8B-B14F-4D97-AF65-F5344CB8AC3E}">
        <p14:creationId xmlns:p14="http://schemas.microsoft.com/office/powerpoint/2010/main" val="4558293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1919F-9EF3-5F62-4722-6258EEA57DE8}"/>
              </a:ext>
            </a:extLst>
          </p:cNvPr>
          <p:cNvSpPr>
            <a:spLocks noGrp="1"/>
          </p:cNvSpPr>
          <p:nvPr>
            <p:ph type="title"/>
          </p:nvPr>
        </p:nvSpPr>
        <p:spPr>
          <a:solidFill>
            <a:srgbClr val="B8DAD3"/>
          </a:solidFill>
        </p:spPr>
        <p:txBody>
          <a:bodyPr/>
          <a:lstStyle/>
          <a:p>
            <a:r>
              <a:rPr lang="en-GB" b="1" dirty="0"/>
              <a:t>Disadvantages of stakeholders </a:t>
            </a:r>
          </a:p>
        </p:txBody>
      </p:sp>
      <p:sp>
        <p:nvSpPr>
          <p:cNvPr id="3" name="Content Placeholder 2">
            <a:extLst>
              <a:ext uri="{FF2B5EF4-FFF2-40B4-BE49-F238E27FC236}">
                <a16:creationId xmlns:a16="http://schemas.microsoft.com/office/drawing/2014/main" id="{BC0E0196-0635-682A-9CC9-E4F05B2E774C}"/>
              </a:ext>
            </a:extLst>
          </p:cNvPr>
          <p:cNvSpPr>
            <a:spLocks noGrp="1"/>
          </p:cNvSpPr>
          <p:nvPr>
            <p:ph idx="1"/>
          </p:nvPr>
        </p:nvSpPr>
        <p:spPr/>
        <p:txBody>
          <a:bodyPr/>
          <a:lstStyle/>
          <a:p>
            <a:pPr algn="l">
              <a:lnSpc>
                <a:spcPct val="150000"/>
              </a:lnSpc>
              <a:buFont typeface="Arial" panose="020B0604020202020204" pitchFamily="34" charset="0"/>
              <a:buChar char="•"/>
            </a:pPr>
            <a:r>
              <a:rPr lang="en-US" sz="2400" b="1" i="0" dirty="0">
                <a:effectLst/>
                <a:latin typeface="Arial" panose="020B0604020202020204" pitchFamily="34" charset="0"/>
                <a:cs typeface="Arial" panose="020B0604020202020204" pitchFamily="34" charset="0"/>
              </a:rPr>
              <a:t>Standing in the way of progress.</a:t>
            </a:r>
            <a:r>
              <a:rPr lang="en-US" sz="2400" b="0" i="0" dirty="0">
                <a:effectLst/>
                <a:latin typeface="Arial" panose="020B0604020202020204" pitchFamily="34" charset="0"/>
                <a:cs typeface="Arial" panose="020B0604020202020204" pitchFamily="34" charset="0"/>
              </a:rPr>
              <a:t> People are often wary of change, and in today’s business climate, change is happening at a breathtaking pace. Communication and technological advances are radically affecting relationships between individuals, companies and even countries. For instance, labor and management are often at conflict on key issues, from the impact of globalization on workers’ rights to the effect of automation on jobs traditionally performed by human workers.</a:t>
            </a:r>
          </a:p>
          <a:p>
            <a:endParaRPr lang="en-GB" dirty="0"/>
          </a:p>
        </p:txBody>
      </p:sp>
    </p:spTree>
    <p:extLst>
      <p:ext uri="{BB962C8B-B14F-4D97-AF65-F5344CB8AC3E}">
        <p14:creationId xmlns:p14="http://schemas.microsoft.com/office/powerpoint/2010/main" val="42527465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1919F-9EF3-5F62-4722-6258EEA57DE8}"/>
              </a:ext>
            </a:extLst>
          </p:cNvPr>
          <p:cNvSpPr>
            <a:spLocks noGrp="1"/>
          </p:cNvSpPr>
          <p:nvPr>
            <p:ph type="title"/>
          </p:nvPr>
        </p:nvSpPr>
        <p:spPr>
          <a:solidFill>
            <a:srgbClr val="B8DAD3"/>
          </a:solidFill>
        </p:spPr>
        <p:txBody>
          <a:bodyPr/>
          <a:lstStyle/>
          <a:p>
            <a:r>
              <a:rPr lang="en-GB" b="1" dirty="0"/>
              <a:t>Disadvantages of stakeholders </a:t>
            </a:r>
          </a:p>
        </p:txBody>
      </p:sp>
      <p:sp>
        <p:nvSpPr>
          <p:cNvPr id="3" name="Content Placeholder 2">
            <a:extLst>
              <a:ext uri="{FF2B5EF4-FFF2-40B4-BE49-F238E27FC236}">
                <a16:creationId xmlns:a16="http://schemas.microsoft.com/office/drawing/2014/main" id="{BC0E0196-0635-682A-9CC9-E4F05B2E774C}"/>
              </a:ext>
            </a:extLst>
          </p:cNvPr>
          <p:cNvSpPr>
            <a:spLocks noGrp="1"/>
          </p:cNvSpPr>
          <p:nvPr>
            <p:ph idx="1"/>
          </p:nvPr>
        </p:nvSpPr>
        <p:spPr/>
        <p:txBody>
          <a:bodyPr/>
          <a:lstStyle/>
          <a:p>
            <a:pPr marL="0" indent="0">
              <a:lnSpc>
                <a:spcPct val="150000"/>
              </a:lnSpc>
              <a:buNone/>
            </a:pPr>
            <a:r>
              <a:rPr lang="en-US" sz="2400" b="1" i="0" dirty="0">
                <a:effectLst/>
                <a:latin typeface="Arial" panose="020B0604020202020204" pitchFamily="34" charset="0"/>
                <a:cs typeface="Arial" panose="020B0604020202020204" pitchFamily="34" charset="0"/>
              </a:rPr>
              <a:t>Fearing Failure.</a:t>
            </a:r>
            <a:r>
              <a:rPr lang="en-US" sz="2400" b="0" i="0" dirty="0">
                <a:effectLst/>
                <a:latin typeface="Arial" panose="020B0604020202020204" pitchFamily="34" charset="0"/>
                <a:cs typeface="Arial" panose="020B0604020202020204" pitchFamily="34" charset="0"/>
              </a:rPr>
              <a:t> Factors that can contribute to a party interfering with a business’ operation out of a fear that things will not work out is an issue. This is caused by a lack of effective communication in which parties are not kept abreast of developments, creating a lack of control over key decisions, or limiting the responsibilities and power of interests used in exerting a large amount of influence.</a:t>
            </a:r>
          </a:p>
          <a:p>
            <a:pPr marL="0" indent="0" algn="l">
              <a:lnSpc>
                <a:spcPct val="150000"/>
              </a:lnSpc>
              <a:buNone/>
            </a:pPr>
            <a:endParaRPr lang="en-US" sz="2400" b="0" i="0" dirty="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7490946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7A509-F83B-90BD-B7DB-9BA3083654C4}"/>
              </a:ext>
            </a:extLst>
          </p:cNvPr>
          <p:cNvSpPr>
            <a:spLocks noGrp="1"/>
          </p:cNvSpPr>
          <p:nvPr>
            <p:ph type="title"/>
          </p:nvPr>
        </p:nvSpPr>
        <p:spPr>
          <a:solidFill>
            <a:srgbClr val="B8DAD3"/>
          </a:solidFill>
        </p:spPr>
        <p:txBody>
          <a:bodyPr/>
          <a:lstStyle/>
          <a:p>
            <a:r>
              <a:rPr lang="en-GB" b="1" dirty="0"/>
              <a:t>Influence of stakeholders </a:t>
            </a:r>
          </a:p>
        </p:txBody>
      </p:sp>
      <p:graphicFrame>
        <p:nvGraphicFramePr>
          <p:cNvPr id="10" name="Content Placeholder 9">
            <a:extLst>
              <a:ext uri="{FF2B5EF4-FFF2-40B4-BE49-F238E27FC236}">
                <a16:creationId xmlns:a16="http://schemas.microsoft.com/office/drawing/2014/main" id="{5A852521-85A3-DE46-A382-A8A43F51CC87}"/>
              </a:ext>
            </a:extLst>
          </p:cNvPr>
          <p:cNvGraphicFramePr>
            <a:graphicFrameLocks noGrp="1"/>
          </p:cNvGraphicFramePr>
          <p:nvPr>
            <p:ph idx="1"/>
          </p:nvPr>
        </p:nvGraphicFramePr>
        <p:xfrm>
          <a:off x="609600" y="1417638"/>
          <a:ext cx="10972800" cy="4098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 name="Picture 14" descr="A diagram of a player or other stakeholder&#10;&#10;Description automatically generated">
            <a:extLst>
              <a:ext uri="{FF2B5EF4-FFF2-40B4-BE49-F238E27FC236}">
                <a16:creationId xmlns:a16="http://schemas.microsoft.com/office/drawing/2014/main" id="{4FAD779E-9362-A6AB-FD9D-A38B1766F4DB}"/>
              </a:ext>
            </a:extLst>
          </p:cNvPr>
          <p:cNvPicPr>
            <a:picLocks noChangeAspect="1"/>
          </p:cNvPicPr>
          <p:nvPr/>
        </p:nvPicPr>
        <p:blipFill>
          <a:blip r:embed="rId7"/>
          <a:stretch>
            <a:fillRect/>
          </a:stretch>
        </p:blipFill>
        <p:spPr>
          <a:xfrm>
            <a:off x="2047875" y="1503722"/>
            <a:ext cx="8096250" cy="3850555"/>
          </a:xfrm>
          <a:prstGeom prst="rect">
            <a:avLst/>
          </a:prstGeom>
        </p:spPr>
      </p:pic>
    </p:spTree>
    <p:extLst>
      <p:ext uri="{BB962C8B-B14F-4D97-AF65-F5344CB8AC3E}">
        <p14:creationId xmlns:p14="http://schemas.microsoft.com/office/powerpoint/2010/main" val="21487144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3789040"/>
            <a:ext cx="11089232" cy="1656184"/>
          </a:xfrm>
        </p:spPr>
        <p:txBody>
          <a:bodyPr/>
          <a:lstStyle/>
          <a:p>
            <a:pPr algn="just" eaLnBrk="1" hangingPunct="1"/>
            <a:r>
              <a:rPr lang="en-GB" altLang="en-US" sz="3200" b="1" dirty="0">
                <a:solidFill>
                  <a:schemeClr val="tx2">
                    <a:lumMod val="75000"/>
                  </a:schemeClr>
                </a:solidFill>
              </a:rPr>
              <a:t>Do you have any question as yet ?</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solidFill>
            <a:srgbClr val="B8DAD3"/>
          </a:solidFill>
          <a:ln>
            <a:noFill/>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87888" y="1117036"/>
            <a:ext cx="2492896" cy="2492896"/>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AD424-0C15-8816-36D4-CAE798CFC73A}"/>
              </a:ext>
            </a:extLst>
          </p:cNvPr>
          <p:cNvSpPr>
            <a:spLocks noGrp="1"/>
          </p:cNvSpPr>
          <p:nvPr>
            <p:ph type="title"/>
          </p:nvPr>
        </p:nvSpPr>
        <p:spPr>
          <a:solidFill>
            <a:schemeClr val="accent6">
              <a:lumMod val="40000"/>
              <a:lumOff val="60000"/>
            </a:schemeClr>
          </a:solidFill>
        </p:spPr>
        <p:txBody>
          <a:bodyPr/>
          <a:lstStyle/>
          <a:p>
            <a:r>
              <a:rPr lang="en-GB" b="1" dirty="0"/>
              <a:t>Activity 1 – Group work / discussion</a:t>
            </a:r>
            <a:br>
              <a:rPr lang="en-GB" b="1" dirty="0"/>
            </a:br>
            <a:r>
              <a:rPr lang="en-GB" b="1" dirty="0"/>
              <a:t> 20 minutes </a:t>
            </a:r>
          </a:p>
        </p:txBody>
      </p:sp>
      <p:sp>
        <p:nvSpPr>
          <p:cNvPr id="3" name="Content Placeholder 2">
            <a:extLst>
              <a:ext uri="{FF2B5EF4-FFF2-40B4-BE49-F238E27FC236}">
                <a16:creationId xmlns:a16="http://schemas.microsoft.com/office/drawing/2014/main" id="{45C50558-AE08-A57D-0F44-0C0B0553374D}"/>
              </a:ext>
            </a:extLst>
          </p:cNvPr>
          <p:cNvSpPr>
            <a:spLocks noGrp="1"/>
          </p:cNvSpPr>
          <p:nvPr>
            <p:ph idx="1"/>
          </p:nvPr>
        </p:nvSpPr>
        <p:spPr/>
        <p:txBody>
          <a:bodyPr/>
          <a:lstStyle/>
          <a:p>
            <a:pPr marL="0" indent="0">
              <a:buNone/>
            </a:pPr>
            <a:r>
              <a:rPr lang="en-GB" dirty="0"/>
              <a:t>Assuming working on a new project in a  international retail and e-commerce organisation for </a:t>
            </a:r>
            <a:r>
              <a:rPr lang="en-GB" dirty="0" err="1"/>
              <a:t>GreenPath</a:t>
            </a:r>
            <a:r>
              <a:rPr lang="en-GB" dirty="0"/>
              <a:t> 360 initiative. Identify the </a:t>
            </a:r>
            <a:r>
              <a:rPr lang="en-GB" b="1" dirty="0"/>
              <a:t>key stakeholders </a:t>
            </a:r>
            <a:r>
              <a:rPr lang="en-GB" dirty="0"/>
              <a:t>and the role they play . </a:t>
            </a:r>
          </a:p>
          <a:p>
            <a:pPr marL="0" indent="0">
              <a:buNone/>
            </a:pPr>
            <a:r>
              <a:rPr lang="en-GB" dirty="0"/>
              <a:t>Share our answer with the class </a:t>
            </a:r>
          </a:p>
          <a:p>
            <a:pPr marL="0" indent="0">
              <a:buNone/>
            </a:pPr>
            <a:endParaRPr lang="en-GB" dirty="0"/>
          </a:p>
          <a:p>
            <a:pPr marL="0" indent="0">
              <a:buNone/>
            </a:pPr>
            <a:r>
              <a:rPr lang="en-GB" dirty="0"/>
              <a:t> </a:t>
            </a:r>
            <a:r>
              <a:rPr lang="en-GB" sz="1400" b="1" dirty="0">
                <a:highlight>
                  <a:srgbClr val="FFFF00"/>
                </a:highlight>
              </a:rPr>
              <a:t>Tips : Save your answer for your assessment </a:t>
            </a:r>
          </a:p>
        </p:txBody>
      </p:sp>
    </p:spTree>
    <p:extLst>
      <p:ext uri="{BB962C8B-B14F-4D97-AF65-F5344CB8AC3E}">
        <p14:creationId xmlns:p14="http://schemas.microsoft.com/office/powerpoint/2010/main" val="16620422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08F92-5173-A601-00B9-087690ED7DDA}"/>
              </a:ext>
            </a:extLst>
          </p:cNvPr>
          <p:cNvSpPr>
            <a:spLocks noGrp="1"/>
          </p:cNvSpPr>
          <p:nvPr>
            <p:ph type="ctrTitle"/>
          </p:nvPr>
        </p:nvSpPr>
        <p:spPr/>
        <p:txBody>
          <a:bodyPr/>
          <a:lstStyle/>
          <a:p>
            <a:r>
              <a:rPr lang="en-US" dirty="0"/>
              <a:t>Seminar </a:t>
            </a:r>
          </a:p>
        </p:txBody>
      </p:sp>
      <p:sp>
        <p:nvSpPr>
          <p:cNvPr id="3" name="Subtitle 2">
            <a:extLst>
              <a:ext uri="{FF2B5EF4-FFF2-40B4-BE49-F238E27FC236}">
                <a16:creationId xmlns:a16="http://schemas.microsoft.com/office/drawing/2014/main" id="{B77255EB-E925-1F3C-6FEE-77ED1E402BB7}"/>
              </a:ext>
            </a:extLst>
          </p:cNvPr>
          <p:cNvSpPr>
            <a:spLocks noGrp="1"/>
          </p:cNvSpPr>
          <p:nvPr>
            <p:ph type="subTitle" idx="1"/>
          </p:nvPr>
        </p:nvSpPr>
        <p:spPr/>
        <p:txBody>
          <a:bodyPr/>
          <a:lstStyle/>
          <a:p>
            <a:r>
              <a:rPr lang="en-US" dirty="0">
                <a:solidFill>
                  <a:schemeClr val="bg1"/>
                </a:solidFill>
              </a:rPr>
              <a:t>Tutor Led activities </a:t>
            </a:r>
            <a:endParaRPr lang="en-US" dirty="0"/>
          </a:p>
        </p:txBody>
      </p:sp>
    </p:spTree>
    <p:extLst>
      <p:ext uri="{BB962C8B-B14F-4D97-AF65-F5344CB8AC3E}">
        <p14:creationId xmlns:p14="http://schemas.microsoft.com/office/powerpoint/2010/main" val="2947534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BF749-096C-D624-DD7E-F0DF291ED9E8}"/>
              </a:ext>
            </a:extLst>
          </p:cNvPr>
          <p:cNvSpPr>
            <a:spLocks noGrp="1"/>
          </p:cNvSpPr>
          <p:nvPr>
            <p:ph type="title"/>
          </p:nvPr>
        </p:nvSpPr>
        <p:spPr>
          <a:xfrm>
            <a:off x="479376" y="457201"/>
            <a:ext cx="10972800" cy="1143000"/>
          </a:xfrm>
          <a:solidFill>
            <a:schemeClr val="accent3">
              <a:lumMod val="20000"/>
              <a:lumOff val="80000"/>
            </a:schemeClr>
          </a:solidFill>
        </p:spPr>
        <p:txBody>
          <a:bodyPr/>
          <a:lstStyle/>
          <a:p>
            <a:r>
              <a:rPr lang="en-GB" sz="4000" b="1" dirty="0"/>
              <a:t>Potential Stakeholders for the health Care service </a:t>
            </a:r>
          </a:p>
        </p:txBody>
      </p:sp>
      <p:sp>
        <p:nvSpPr>
          <p:cNvPr id="3" name="Content Placeholder 2">
            <a:extLst>
              <a:ext uri="{FF2B5EF4-FFF2-40B4-BE49-F238E27FC236}">
                <a16:creationId xmlns:a16="http://schemas.microsoft.com/office/drawing/2014/main" id="{F694E757-3C37-FC41-FC5E-9532E3FF0F47}"/>
              </a:ext>
            </a:extLst>
          </p:cNvPr>
          <p:cNvSpPr>
            <a:spLocks noGrp="1"/>
          </p:cNvSpPr>
          <p:nvPr>
            <p:ph idx="1"/>
          </p:nvPr>
        </p:nvSpPr>
        <p:spPr/>
        <p:txBody>
          <a:bodyPr/>
          <a:lstStyle/>
          <a:p>
            <a:pPr marL="0" indent="0">
              <a:buNone/>
            </a:pPr>
            <a:r>
              <a:rPr lang="en-GB" sz="2000" b="1" dirty="0"/>
              <a:t>Internal Stakeholders Example </a:t>
            </a:r>
          </a:p>
        </p:txBody>
      </p:sp>
      <p:graphicFrame>
        <p:nvGraphicFramePr>
          <p:cNvPr id="5" name="Table 4">
            <a:extLst>
              <a:ext uri="{FF2B5EF4-FFF2-40B4-BE49-F238E27FC236}">
                <a16:creationId xmlns:a16="http://schemas.microsoft.com/office/drawing/2014/main" id="{90DFDE0F-AE9B-26C3-3AB8-E9DC2FA8FD49}"/>
              </a:ext>
            </a:extLst>
          </p:cNvPr>
          <p:cNvGraphicFramePr>
            <a:graphicFrameLocks noGrp="1"/>
          </p:cNvGraphicFramePr>
          <p:nvPr>
            <p:extLst>
              <p:ext uri="{D42A27DB-BD31-4B8C-83A1-F6EECF244321}">
                <p14:modId xmlns:p14="http://schemas.microsoft.com/office/powerpoint/2010/main" val="4204632007"/>
              </p:ext>
            </p:extLst>
          </p:nvPr>
        </p:nvGraphicFramePr>
        <p:xfrm>
          <a:off x="2032000" y="2060848"/>
          <a:ext cx="8127999" cy="3526916"/>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3808297974"/>
                    </a:ext>
                  </a:extLst>
                </a:gridCol>
                <a:gridCol w="2709333">
                  <a:extLst>
                    <a:ext uri="{9D8B030D-6E8A-4147-A177-3AD203B41FA5}">
                      <a16:colId xmlns:a16="http://schemas.microsoft.com/office/drawing/2014/main" val="1831152409"/>
                    </a:ext>
                  </a:extLst>
                </a:gridCol>
                <a:gridCol w="2709333">
                  <a:extLst>
                    <a:ext uri="{9D8B030D-6E8A-4147-A177-3AD203B41FA5}">
                      <a16:colId xmlns:a16="http://schemas.microsoft.com/office/drawing/2014/main" val="610756987"/>
                    </a:ext>
                  </a:extLst>
                </a:gridCol>
              </a:tblGrid>
              <a:tr h="460138">
                <a:tc>
                  <a:txBody>
                    <a:bodyPr/>
                    <a:lstStyle/>
                    <a:p>
                      <a:r>
                        <a:rPr lang="en-GB" dirty="0"/>
                        <a:t>Stakeholders</a:t>
                      </a:r>
                    </a:p>
                  </a:txBody>
                  <a:tcPr/>
                </a:tc>
                <a:tc>
                  <a:txBody>
                    <a:bodyPr/>
                    <a:lstStyle/>
                    <a:p>
                      <a:r>
                        <a:rPr lang="en-GB" dirty="0"/>
                        <a:t>Roles</a:t>
                      </a:r>
                    </a:p>
                  </a:txBody>
                  <a:tcPr/>
                </a:tc>
                <a:tc>
                  <a:txBody>
                    <a:bodyPr/>
                    <a:lstStyle/>
                    <a:p>
                      <a:r>
                        <a:rPr lang="en-GB" dirty="0"/>
                        <a:t>Responsibilities </a:t>
                      </a:r>
                    </a:p>
                  </a:txBody>
                  <a:tcPr/>
                </a:tc>
                <a:extLst>
                  <a:ext uri="{0D108BD9-81ED-4DB2-BD59-A6C34878D82A}">
                    <a16:rowId xmlns:a16="http://schemas.microsoft.com/office/drawing/2014/main" val="1335216479"/>
                  </a:ext>
                </a:extLst>
              </a:tr>
              <a:tr h="686980">
                <a:tc>
                  <a:txBody>
                    <a:bodyPr/>
                    <a:lstStyle/>
                    <a:p>
                      <a:r>
                        <a:rPr lang="en-GB" sz="1200" dirty="0"/>
                        <a:t>Physicians / Clinicians</a:t>
                      </a:r>
                    </a:p>
                  </a:txBody>
                  <a:tcPr/>
                </a:tc>
                <a:tc>
                  <a:txBody>
                    <a:bodyPr/>
                    <a:lstStyle/>
                    <a:p>
                      <a:r>
                        <a:rPr lang="en-GB" sz="1200" dirty="0"/>
                        <a:t>Interpret wearable data to support diagnosis and treatment.</a:t>
                      </a:r>
                    </a:p>
                  </a:txBody>
                  <a:tcPr/>
                </a:tc>
                <a:tc>
                  <a:txBody>
                    <a:bodyPr/>
                    <a:lstStyle/>
                    <a:p>
                      <a:r>
                        <a:rPr lang="en-GB" sz="1200" dirty="0"/>
                        <a:t>Communicate insights to patients ethically and clearly.</a:t>
                      </a:r>
                    </a:p>
                  </a:txBody>
                  <a:tcPr/>
                </a:tc>
                <a:extLst>
                  <a:ext uri="{0D108BD9-81ED-4DB2-BD59-A6C34878D82A}">
                    <a16:rowId xmlns:a16="http://schemas.microsoft.com/office/drawing/2014/main" val="1805772584"/>
                  </a:ext>
                </a:extLst>
              </a:tr>
              <a:tr h="480885">
                <a:tc>
                  <a:txBody>
                    <a:bodyPr/>
                    <a:lstStyle/>
                    <a:p>
                      <a:r>
                        <a:rPr lang="en-GB" sz="1200" dirty="0"/>
                        <a:t>Nurses and Allied Health Professionals</a:t>
                      </a:r>
                    </a:p>
                  </a:txBody>
                  <a:tcPr/>
                </a:tc>
                <a:tc>
                  <a:txBody>
                    <a:bodyPr/>
                    <a:lstStyle/>
                    <a:p>
                      <a:r>
                        <a:rPr lang="en-GB" sz="1200" dirty="0"/>
                        <a:t>Assist patients with device setup and use.</a:t>
                      </a:r>
                    </a:p>
                  </a:txBody>
                  <a:tcPr/>
                </a:tc>
                <a:tc>
                  <a:txBody>
                    <a:bodyPr/>
                    <a:lstStyle/>
                    <a:p>
                      <a:r>
                        <a:rPr lang="en-GB" sz="1200" dirty="0"/>
                        <a:t>Report critical data trends to physicians.</a:t>
                      </a:r>
                    </a:p>
                  </a:txBody>
                  <a:tcPr/>
                </a:tc>
                <a:extLst>
                  <a:ext uri="{0D108BD9-81ED-4DB2-BD59-A6C34878D82A}">
                    <a16:rowId xmlns:a16="http://schemas.microsoft.com/office/drawing/2014/main" val="611197125"/>
                  </a:ext>
                </a:extLst>
              </a:tr>
              <a:tr h="893073">
                <a:tc>
                  <a:txBody>
                    <a:bodyPr/>
                    <a:lstStyle/>
                    <a:p>
                      <a:r>
                        <a:rPr lang="en-GB" sz="1200" dirty="0"/>
                        <a:t>IT / Health Informatics Department</a:t>
                      </a:r>
                    </a:p>
                  </a:txBody>
                  <a:tcPr/>
                </a:tc>
                <a:tc>
                  <a:txBody>
                    <a:bodyPr/>
                    <a:lstStyle/>
                    <a:p>
                      <a:r>
                        <a:rPr lang="en-GB" sz="1200" dirty="0"/>
                        <a:t>Manage technical integration of wearable data with hospital systems.</a:t>
                      </a:r>
                    </a:p>
                  </a:txBody>
                  <a:tcPr/>
                </a:tc>
                <a:tc>
                  <a:txBody>
                    <a:bodyPr/>
                    <a:lstStyle/>
                    <a:p>
                      <a:r>
                        <a:rPr lang="en-GB" sz="1200" dirty="0"/>
                        <a:t>Maintain data integrity, storage, and accessibility</a:t>
                      </a:r>
                    </a:p>
                  </a:txBody>
                  <a:tcPr/>
                </a:tc>
                <a:extLst>
                  <a:ext uri="{0D108BD9-81ED-4DB2-BD59-A6C34878D82A}">
                    <a16:rowId xmlns:a16="http://schemas.microsoft.com/office/drawing/2014/main" val="2988160314"/>
                  </a:ext>
                </a:extLst>
              </a:tr>
              <a:tr h="935308">
                <a:tc>
                  <a:txBody>
                    <a:bodyPr/>
                    <a:lstStyle/>
                    <a:p>
                      <a:r>
                        <a:rPr lang="en-GB" sz="1200" dirty="0"/>
                        <a:t>Healthcare Administrators / Management</a:t>
                      </a:r>
                    </a:p>
                  </a:txBody>
                  <a:tcPr/>
                </a:tc>
                <a:tc>
                  <a:txBody>
                    <a:bodyPr/>
                    <a:lstStyle/>
                    <a:p>
                      <a:r>
                        <a:rPr lang="en-GB" sz="1200" dirty="0"/>
                        <a:t>Manage policies, budgets, and integration efforts.</a:t>
                      </a:r>
                    </a:p>
                  </a:txBody>
                  <a:tcPr/>
                </a:tc>
                <a:tc>
                  <a:txBody>
                    <a:bodyPr/>
                    <a:lstStyle/>
                    <a:p>
                      <a:endParaRPr lang="en-GB" sz="1200" dirty="0"/>
                    </a:p>
                    <a:p>
                      <a:pPr lvl="1"/>
                      <a:r>
                        <a:rPr lang="en-GB" sz="1200" dirty="0"/>
                        <a:t>Evaluate performance and outcomes of the wearable program.</a:t>
                      </a:r>
                    </a:p>
                    <a:p>
                      <a:endParaRPr lang="en-GB" sz="1200" dirty="0"/>
                    </a:p>
                  </a:txBody>
                  <a:tcPr/>
                </a:tc>
                <a:extLst>
                  <a:ext uri="{0D108BD9-81ED-4DB2-BD59-A6C34878D82A}">
                    <a16:rowId xmlns:a16="http://schemas.microsoft.com/office/drawing/2014/main" val="3310534467"/>
                  </a:ext>
                </a:extLst>
              </a:tr>
            </a:tbl>
          </a:graphicData>
        </a:graphic>
      </p:graphicFrame>
    </p:spTree>
    <p:extLst>
      <p:ext uri="{BB962C8B-B14F-4D97-AF65-F5344CB8AC3E}">
        <p14:creationId xmlns:p14="http://schemas.microsoft.com/office/powerpoint/2010/main" val="228020063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6E27E3-DAD8-1F5B-EE04-B165DD7D02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F1AC1E-07DB-A629-5CA1-7E42FCFCAD50}"/>
              </a:ext>
            </a:extLst>
          </p:cNvPr>
          <p:cNvSpPr>
            <a:spLocks noGrp="1"/>
          </p:cNvSpPr>
          <p:nvPr>
            <p:ph type="title"/>
          </p:nvPr>
        </p:nvSpPr>
        <p:spPr>
          <a:xfrm>
            <a:off x="479376" y="457201"/>
            <a:ext cx="10972800" cy="1143000"/>
          </a:xfrm>
          <a:solidFill>
            <a:schemeClr val="accent3">
              <a:lumMod val="20000"/>
              <a:lumOff val="80000"/>
            </a:schemeClr>
          </a:solidFill>
        </p:spPr>
        <p:txBody>
          <a:bodyPr/>
          <a:lstStyle/>
          <a:p>
            <a:r>
              <a:rPr lang="en-GB" sz="4000" b="1" dirty="0"/>
              <a:t>Potential Stakeholders for the health Care service </a:t>
            </a:r>
          </a:p>
        </p:txBody>
      </p:sp>
      <p:sp>
        <p:nvSpPr>
          <p:cNvPr id="3" name="Content Placeholder 2">
            <a:extLst>
              <a:ext uri="{FF2B5EF4-FFF2-40B4-BE49-F238E27FC236}">
                <a16:creationId xmlns:a16="http://schemas.microsoft.com/office/drawing/2014/main" id="{21CE51EA-A437-8480-00EA-5110BA48D20D}"/>
              </a:ext>
            </a:extLst>
          </p:cNvPr>
          <p:cNvSpPr>
            <a:spLocks noGrp="1"/>
          </p:cNvSpPr>
          <p:nvPr>
            <p:ph idx="1"/>
          </p:nvPr>
        </p:nvSpPr>
        <p:spPr/>
        <p:txBody>
          <a:bodyPr/>
          <a:lstStyle/>
          <a:p>
            <a:pPr marL="0" indent="0">
              <a:buNone/>
            </a:pPr>
            <a:r>
              <a:rPr lang="en-GB" sz="2000" b="1" dirty="0"/>
              <a:t>External Stakeholders Example </a:t>
            </a:r>
          </a:p>
        </p:txBody>
      </p:sp>
      <p:graphicFrame>
        <p:nvGraphicFramePr>
          <p:cNvPr id="5" name="Table 4">
            <a:extLst>
              <a:ext uri="{FF2B5EF4-FFF2-40B4-BE49-F238E27FC236}">
                <a16:creationId xmlns:a16="http://schemas.microsoft.com/office/drawing/2014/main" id="{245FEC6F-270C-706C-A20E-0ED02CAA5BB3}"/>
              </a:ext>
            </a:extLst>
          </p:cNvPr>
          <p:cNvGraphicFramePr>
            <a:graphicFrameLocks noGrp="1"/>
          </p:cNvGraphicFramePr>
          <p:nvPr>
            <p:extLst>
              <p:ext uri="{D42A27DB-BD31-4B8C-83A1-F6EECF244321}">
                <p14:modId xmlns:p14="http://schemas.microsoft.com/office/powerpoint/2010/main" val="1516493041"/>
              </p:ext>
            </p:extLst>
          </p:nvPr>
        </p:nvGraphicFramePr>
        <p:xfrm>
          <a:off x="2032000" y="2060848"/>
          <a:ext cx="8127999" cy="3456384"/>
        </p:xfrm>
        <a:graphic>
          <a:graphicData uri="http://schemas.openxmlformats.org/drawingml/2006/table">
            <a:tbl>
              <a:tblPr firstRow="1" bandRow="1">
                <a:tableStyleId>{5C22544A-7EE6-4342-B048-85BDC9FD1C3A}</a:tableStyleId>
              </a:tblPr>
              <a:tblGrid>
                <a:gridCol w="2695848">
                  <a:extLst>
                    <a:ext uri="{9D8B030D-6E8A-4147-A177-3AD203B41FA5}">
                      <a16:colId xmlns:a16="http://schemas.microsoft.com/office/drawing/2014/main" val="3808297974"/>
                    </a:ext>
                  </a:extLst>
                </a:gridCol>
                <a:gridCol w="2736304">
                  <a:extLst>
                    <a:ext uri="{9D8B030D-6E8A-4147-A177-3AD203B41FA5}">
                      <a16:colId xmlns:a16="http://schemas.microsoft.com/office/drawing/2014/main" val="1831152409"/>
                    </a:ext>
                  </a:extLst>
                </a:gridCol>
                <a:gridCol w="2695847">
                  <a:extLst>
                    <a:ext uri="{9D8B030D-6E8A-4147-A177-3AD203B41FA5}">
                      <a16:colId xmlns:a16="http://schemas.microsoft.com/office/drawing/2014/main" val="610756987"/>
                    </a:ext>
                  </a:extLst>
                </a:gridCol>
              </a:tblGrid>
              <a:tr h="460138">
                <a:tc>
                  <a:txBody>
                    <a:bodyPr/>
                    <a:lstStyle/>
                    <a:p>
                      <a:r>
                        <a:rPr lang="en-GB" dirty="0"/>
                        <a:t>Stakeholders</a:t>
                      </a:r>
                    </a:p>
                  </a:txBody>
                  <a:tcPr/>
                </a:tc>
                <a:tc>
                  <a:txBody>
                    <a:bodyPr/>
                    <a:lstStyle/>
                    <a:p>
                      <a:r>
                        <a:rPr lang="en-GB" dirty="0"/>
                        <a:t>Roles</a:t>
                      </a:r>
                    </a:p>
                  </a:txBody>
                  <a:tcPr/>
                </a:tc>
                <a:tc>
                  <a:txBody>
                    <a:bodyPr/>
                    <a:lstStyle/>
                    <a:p>
                      <a:r>
                        <a:rPr lang="en-GB" dirty="0"/>
                        <a:t>Responsibilities </a:t>
                      </a:r>
                    </a:p>
                  </a:txBody>
                  <a:tcPr/>
                </a:tc>
                <a:extLst>
                  <a:ext uri="{0D108BD9-81ED-4DB2-BD59-A6C34878D82A}">
                    <a16:rowId xmlns:a16="http://schemas.microsoft.com/office/drawing/2014/main" val="1335216479"/>
                  </a:ext>
                </a:extLst>
              </a:tr>
              <a:tr h="686980">
                <a:tc>
                  <a:txBody>
                    <a:bodyPr/>
                    <a:lstStyle/>
                    <a:p>
                      <a:r>
                        <a:rPr lang="en-GB" sz="1200" dirty="0"/>
                        <a:t>Patients / End Users</a:t>
                      </a:r>
                    </a:p>
                  </a:txBody>
                  <a:tcPr/>
                </a:tc>
                <a:tc>
                  <a:txBody>
                    <a:bodyPr/>
                    <a:lstStyle/>
                    <a:p>
                      <a:r>
                        <a:rPr lang="en-GB" sz="1200" dirty="0"/>
                        <a:t>Primary users of the wearable device.</a:t>
                      </a:r>
                    </a:p>
                  </a:txBody>
                  <a:tcPr/>
                </a:tc>
                <a:tc>
                  <a:txBody>
                    <a:bodyPr/>
                    <a:lstStyle/>
                    <a:p>
                      <a:r>
                        <a:rPr lang="en-GB" sz="1200" dirty="0"/>
                        <a:t>Review their own health data and comply with monitoring instructions.</a:t>
                      </a:r>
                    </a:p>
                  </a:txBody>
                  <a:tcPr/>
                </a:tc>
                <a:extLst>
                  <a:ext uri="{0D108BD9-81ED-4DB2-BD59-A6C34878D82A}">
                    <a16:rowId xmlns:a16="http://schemas.microsoft.com/office/drawing/2014/main" val="1805772584"/>
                  </a:ext>
                </a:extLst>
              </a:tr>
              <a:tr h="480885">
                <a:tc>
                  <a:txBody>
                    <a:bodyPr/>
                    <a:lstStyle/>
                    <a:p>
                      <a:r>
                        <a:rPr lang="en-GB" sz="1200" dirty="0"/>
                        <a:t>Regulatory and Compliance Authorities such  FDA, MHRA</a:t>
                      </a:r>
                    </a:p>
                  </a:txBody>
                  <a:tcPr/>
                </a:tc>
                <a:tc>
                  <a:txBody>
                    <a:bodyPr/>
                    <a:lstStyle/>
                    <a:p>
                      <a:r>
                        <a:rPr lang="en-GB" sz="1200" dirty="0"/>
                        <a:t>Approve, certify, and monitor medical devices and data practices.</a:t>
                      </a:r>
                    </a:p>
                  </a:txBody>
                  <a:tcPr/>
                </a:tc>
                <a:tc>
                  <a:txBody>
                    <a:bodyPr/>
                    <a:lstStyle/>
                    <a:p>
                      <a:r>
                        <a:rPr lang="en-GB" sz="1200" dirty="0"/>
                        <a:t>Oversee post-market surveillance and compliance.</a:t>
                      </a:r>
                    </a:p>
                  </a:txBody>
                  <a:tcPr/>
                </a:tc>
                <a:extLst>
                  <a:ext uri="{0D108BD9-81ED-4DB2-BD59-A6C34878D82A}">
                    <a16:rowId xmlns:a16="http://schemas.microsoft.com/office/drawing/2014/main" val="611197125"/>
                  </a:ext>
                </a:extLst>
              </a:tr>
              <a:tr h="893073">
                <a:tc>
                  <a:txBody>
                    <a:bodyPr/>
                    <a:lstStyle/>
                    <a:p>
                      <a:r>
                        <a:rPr lang="en-GB" sz="1200" dirty="0"/>
                        <a:t>Insurance Companies / Payers</a:t>
                      </a:r>
                    </a:p>
                  </a:txBody>
                  <a:tcPr/>
                </a:tc>
                <a:tc>
                  <a:txBody>
                    <a:bodyPr/>
                    <a:lstStyle/>
                    <a:p>
                      <a:r>
                        <a:rPr lang="en-GB" sz="1200" dirty="0"/>
                        <a:t>Evaluate whether the wearable and its data-driven insights qualify for reimbursement..</a:t>
                      </a:r>
                    </a:p>
                  </a:txBody>
                  <a:tcPr/>
                </a:tc>
                <a:tc>
                  <a:txBody>
                    <a:bodyPr/>
                    <a:lstStyle/>
                    <a:p>
                      <a:pPr lvl="1"/>
                      <a:r>
                        <a:rPr lang="en-GB" sz="1200" dirty="0"/>
                        <a:t>Assess clinical and financial benefits for patients and providers</a:t>
                      </a:r>
                      <a:r>
                        <a:rPr lang="en-GB" dirty="0"/>
                        <a:t>.</a:t>
                      </a:r>
                    </a:p>
                  </a:txBody>
                  <a:tcPr/>
                </a:tc>
                <a:extLst>
                  <a:ext uri="{0D108BD9-81ED-4DB2-BD59-A6C34878D82A}">
                    <a16:rowId xmlns:a16="http://schemas.microsoft.com/office/drawing/2014/main" val="2988160314"/>
                  </a:ext>
                </a:extLst>
              </a:tr>
              <a:tr h="935308">
                <a:tc>
                  <a:txBody>
                    <a:bodyPr/>
                    <a:lstStyle/>
                    <a:p>
                      <a:r>
                        <a:rPr lang="en-GB" sz="1200" dirty="0"/>
                        <a:t>Investors / Funding Partners</a:t>
                      </a:r>
                    </a:p>
                  </a:txBody>
                  <a:tcPr/>
                </a:tc>
                <a:tc>
                  <a:txBody>
                    <a:bodyPr/>
                    <a:lstStyle/>
                    <a:p>
                      <a:r>
                        <a:rPr lang="en-GB" sz="1200" dirty="0"/>
                        <a:t>Provide financial backing for product development or healthcare integration.</a:t>
                      </a:r>
                    </a:p>
                  </a:txBody>
                  <a:tcPr/>
                </a:tc>
                <a:tc>
                  <a:txBody>
                    <a:bodyPr/>
                    <a:lstStyle/>
                    <a:p>
                      <a:endParaRPr lang="en-GB" sz="1200" dirty="0"/>
                    </a:p>
                    <a:p>
                      <a:pPr lvl="1"/>
                      <a:r>
                        <a:rPr lang="en-GB" sz="1200" dirty="0"/>
                        <a:t>Monitor outcomes, ROI, and scalability.</a:t>
                      </a:r>
                    </a:p>
                  </a:txBody>
                  <a:tcPr/>
                </a:tc>
                <a:extLst>
                  <a:ext uri="{0D108BD9-81ED-4DB2-BD59-A6C34878D82A}">
                    <a16:rowId xmlns:a16="http://schemas.microsoft.com/office/drawing/2014/main" val="3310534467"/>
                  </a:ext>
                </a:extLst>
              </a:tr>
            </a:tbl>
          </a:graphicData>
        </a:graphic>
      </p:graphicFrame>
    </p:spTree>
    <p:extLst>
      <p:ext uri="{BB962C8B-B14F-4D97-AF65-F5344CB8AC3E}">
        <p14:creationId xmlns:p14="http://schemas.microsoft.com/office/powerpoint/2010/main" val="16414044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C742D-420B-635E-DF6E-2F73F79747CC}"/>
              </a:ext>
            </a:extLst>
          </p:cNvPr>
          <p:cNvSpPr>
            <a:spLocks noGrp="1"/>
          </p:cNvSpPr>
          <p:nvPr>
            <p:ph type="title"/>
          </p:nvPr>
        </p:nvSpPr>
        <p:spPr/>
        <p:txBody>
          <a:bodyPr/>
          <a:lstStyle/>
          <a:p>
            <a:r>
              <a:rPr lang="en-US" dirty="0"/>
              <a:t>Collaborating with stakeholders </a:t>
            </a:r>
          </a:p>
        </p:txBody>
      </p:sp>
      <p:pic>
        <p:nvPicPr>
          <p:cNvPr id="4" name="Online Media 3" title="Collaborating With Stakeholders">
            <a:hlinkClick r:id="" action="ppaction://media"/>
            <a:extLst>
              <a:ext uri="{FF2B5EF4-FFF2-40B4-BE49-F238E27FC236}">
                <a16:creationId xmlns:a16="http://schemas.microsoft.com/office/drawing/2014/main" id="{C3EEFC2A-B995-81A4-E723-E0D9A1E96774}"/>
              </a:ext>
            </a:extLst>
          </p:cNvPr>
          <p:cNvPicPr>
            <a:picLocks noGrp="1" noRot="1" noChangeAspect="1"/>
          </p:cNvPicPr>
          <p:nvPr>
            <p:ph idx="1"/>
            <a:videoFile r:link="rId1"/>
          </p:nvPr>
        </p:nvPicPr>
        <p:blipFill>
          <a:blip r:embed="rId3"/>
          <a:stretch>
            <a:fillRect/>
          </a:stretch>
        </p:blipFill>
        <p:spPr>
          <a:xfrm>
            <a:off x="2630488" y="1600200"/>
            <a:ext cx="6931025" cy="3916363"/>
          </a:xfrm>
        </p:spPr>
      </p:pic>
    </p:spTree>
    <p:extLst>
      <p:ext uri="{BB962C8B-B14F-4D97-AF65-F5344CB8AC3E}">
        <p14:creationId xmlns:p14="http://schemas.microsoft.com/office/powerpoint/2010/main" val="2424857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8EEE-2C63-D16A-A3D1-EA4C110EC944}"/>
              </a:ext>
            </a:extLst>
          </p:cNvPr>
          <p:cNvSpPr>
            <a:spLocks noGrp="1"/>
          </p:cNvSpPr>
          <p:nvPr>
            <p:ph type="title"/>
          </p:nvPr>
        </p:nvSpPr>
        <p:spPr>
          <a:solidFill>
            <a:schemeClr val="accent5">
              <a:lumMod val="20000"/>
              <a:lumOff val="80000"/>
            </a:schemeClr>
          </a:solidFill>
        </p:spPr>
        <p:txBody>
          <a:bodyPr/>
          <a:lstStyle/>
          <a:p>
            <a:r>
              <a:rPr lang="en-GB" b="1" dirty="0"/>
              <a:t>Activity 2 – End of day Activity </a:t>
            </a:r>
          </a:p>
        </p:txBody>
      </p:sp>
      <p:sp>
        <p:nvSpPr>
          <p:cNvPr id="3" name="Content Placeholder 2">
            <a:extLst>
              <a:ext uri="{FF2B5EF4-FFF2-40B4-BE49-F238E27FC236}">
                <a16:creationId xmlns:a16="http://schemas.microsoft.com/office/drawing/2014/main" id="{171C8BB8-E93B-DEC6-3215-F9B7DB3C158F}"/>
              </a:ext>
            </a:extLst>
          </p:cNvPr>
          <p:cNvSpPr>
            <a:spLocks noGrp="1"/>
          </p:cNvSpPr>
          <p:nvPr>
            <p:ph idx="1"/>
          </p:nvPr>
        </p:nvSpPr>
        <p:spPr/>
        <p:txBody>
          <a:bodyPr/>
          <a:lstStyle/>
          <a:p>
            <a:r>
              <a:rPr lang="en-GB" dirty="0"/>
              <a:t>Reflect on what you have learnt today and whether you will be able to explain stakeholders and their importance in your assignment . </a:t>
            </a:r>
          </a:p>
        </p:txBody>
      </p:sp>
    </p:spTree>
    <p:extLst>
      <p:ext uri="{BB962C8B-B14F-4D97-AF65-F5344CB8AC3E}">
        <p14:creationId xmlns:p14="http://schemas.microsoft.com/office/powerpoint/2010/main" val="31981788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a:solidFill>
            <a:schemeClr val="accent5">
              <a:lumMod val="20000"/>
              <a:lumOff val="80000"/>
            </a:schemeClr>
          </a:solidFill>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464496" cy="2130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Enjoy the rest of the week and 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par>
                          <p:cTn id="21" fill="hold">
                            <p:stCondLst>
                              <p:cond delay="2000"/>
                            </p:stCondLst>
                            <p:childTnLst>
                              <p:par>
                                <p:cTn id="22" presetID="53" presetClass="entr" presetSubtype="16"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30B76-520A-930E-6749-93C48D5C153E}"/>
              </a:ext>
            </a:extLst>
          </p:cNvPr>
          <p:cNvSpPr>
            <a:spLocks noGrp="1"/>
          </p:cNvSpPr>
          <p:nvPr>
            <p:ph type="title"/>
          </p:nvPr>
        </p:nvSpPr>
        <p:spPr>
          <a:solidFill>
            <a:srgbClr val="B8DAD3"/>
          </a:solidFill>
        </p:spPr>
        <p:txBody>
          <a:bodyPr/>
          <a:lstStyle/>
          <a:p>
            <a:r>
              <a:rPr lang="en-GB" b="1" dirty="0"/>
              <a:t>References </a:t>
            </a:r>
          </a:p>
        </p:txBody>
      </p:sp>
      <p:sp>
        <p:nvSpPr>
          <p:cNvPr id="3" name="Content Placeholder 2">
            <a:extLst>
              <a:ext uri="{FF2B5EF4-FFF2-40B4-BE49-F238E27FC236}">
                <a16:creationId xmlns:a16="http://schemas.microsoft.com/office/drawing/2014/main" id="{FAD620A8-DB5B-5807-FDEA-3C95FA63E5D9}"/>
              </a:ext>
            </a:extLst>
          </p:cNvPr>
          <p:cNvSpPr>
            <a:spLocks noGrp="1"/>
          </p:cNvSpPr>
          <p:nvPr>
            <p:ph idx="1"/>
          </p:nvPr>
        </p:nvSpPr>
        <p:spPr/>
        <p:txBody>
          <a:bodyPr/>
          <a:lstStyle/>
          <a:p>
            <a:r>
              <a:rPr lang="en-GB" sz="2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Christopher, M., Payne, A., &amp; Ballantyne, D. (2013). Relationship Marketing: Creating Stakeholder Value. Saint Louis: Taylor and Francis.   </a:t>
            </a:r>
          </a:p>
          <a:p>
            <a:r>
              <a:rPr lang="en-US" sz="2400" b="0" i="0" dirty="0">
                <a:solidFill>
                  <a:srgbClr val="000000"/>
                </a:solidFill>
                <a:effectLst/>
                <a:latin typeface="Arial" panose="020B0604020202020204" pitchFamily="34" charset="0"/>
                <a:cs typeface="Arial" panose="020B0604020202020204" pitchFamily="34" charset="0"/>
              </a:rPr>
              <a:t>See Andreas </a:t>
            </a:r>
            <a:r>
              <a:rPr lang="en-US" sz="2400" b="0" i="0" dirty="0" err="1">
                <a:solidFill>
                  <a:srgbClr val="000000"/>
                </a:solidFill>
                <a:effectLst/>
                <a:latin typeface="Arial" panose="020B0604020202020204" pitchFamily="34" charset="0"/>
                <a:cs typeface="Arial" panose="020B0604020202020204" pitchFamily="34" charset="0"/>
              </a:rPr>
              <a:t>Schedler</a:t>
            </a:r>
            <a:r>
              <a:rPr lang="en-US" sz="2400" b="0" i="0" dirty="0">
                <a:solidFill>
                  <a:srgbClr val="000000"/>
                </a:solidFill>
                <a:effectLst/>
                <a:latin typeface="Arial" panose="020B0604020202020204" pitchFamily="34" charset="0"/>
                <a:cs typeface="Arial" panose="020B0604020202020204" pitchFamily="34" charset="0"/>
              </a:rPr>
              <a:t>, “Conceptualizing Accountability,” in </a:t>
            </a:r>
            <a:r>
              <a:rPr lang="en-US" sz="2400" b="0" i="1" dirty="0">
                <a:solidFill>
                  <a:srgbClr val="000000"/>
                </a:solidFill>
                <a:effectLst/>
                <a:latin typeface="Arial" panose="020B0604020202020204" pitchFamily="34" charset="0"/>
                <a:cs typeface="Arial" panose="020B0604020202020204" pitchFamily="34" charset="0"/>
              </a:rPr>
              <a:t>The Self-Restraining State: Power and Accountability in New Democracies</a:t>
            </a:r>
            <a:r>
              <a:rPr lang="en-US" sz="2400" b="0" i="0" dirty="0">
                <a:solidFill>
                  <a:srgbClr val="000000"/>
                </a:solidFill>
                <a:effectLst/>
                <a:latin typeface="Arial" panose="020B0604020202020204" pitchFamily="34" charset="0"/>
                <a:cs typeface="Arial" panose="020B0604020202020204" pitchFamily="34" charset="0"/>
              </a:rPr>
              <a:t>, ed. Andreas </a:t>
            </a:r>
            <a:r>
              <a:rPr lang="en-US" sz="2400" b="0" i="0" dirty="0" err="1">
                <a:solidFill>
                  <a:srgbClr val="000000"/>
                </a:solidFill>
                <a:effectLst/>
                <a:latin typeface="Arial" panose="020B0604020202020204" pitchFamily="34" charset="0"/>
                <a:cs typeface="Arial" panose="020B0604020202020204" pitchFamily="34" charset="0"/>
              </a:rPr>
              <a:t>Schedler</a:t>
            </a:r>
            <a:r>
              <a:rPr lang="en-US" sz="2400" b="0" i="0" dirty="0">
                <a:solidFill>
                  <a:srgbClr val="000000"/>
                </a:solidFill>
                <a:effectLst/>
                <a:latin typeface="Arial" panose="020B0604020202020204" pitchFamily="34" charset="0"/>
                <a:cs typeface="Arial" panose="020B0604020202020204" pitchFamily="34" charset="0"/>
              </a:rPr>
              <a:t>, Larry Diamond, and Marc F. Plattner (Boulder, CO: Lynne </a:t>
            </a:r>
            <a:r>
              <a:rPr lang="en-US" sz="2400" b="0" i="0" dirty="0" err="1">
                <a:solidFill>
                  <a:srgbClr val="000000"/>
                </a:solidFill>
                <a:effectLst/>
                <a:latin typeface="Arial" panose="020B0604020202020204" pitchFamily="34" charset="0"/>
                <a:cs typeface="Arial" panose="020B0604020202020204" pitchFamily="34" charset="0"/>
              </a:rPr>
              <a:t>Rienner</a:t>
            </a:r>
            <a:r>
              <a:rPr lang="en-US" sz="2400" b="0" i="0" dirty="0">
                <a:solidFill>
                  <a:srgbClr val="000000"/>
                </a:solidFill>
                <a:effectLst/>
                <a:latin typeface="Arial" panose="020B0604020202020204" pitchFamily="34" charset="0"/>
                <a:cs typeface="Arial" panose="020B0604020202020204" pitchFamily="34" charset="0"/>
              </a:rPr>
              <a:t> Publishers, 1999), 13–28.</a:t>
            </a:r>
          </a:p>
          <a:p>
            <a:r>
              <a:rPr lang="en-US" sz="2400" b="0" i="0" dirty="0">
                <a:solidFill>
                  <a:srgbClr val="000000"/>
                </a:solidFill>
                <a:effectLst/>
                <a:latin typeface="inherit"/>
              </a:rPr>
              <a:t>The editors, “</a:t>
            </a:r>
            <a:r>
              <a:rPr lang="en-US" sz="2400" b="0" i="0" u="none" strike="noStrike" dirty="0">
                <a:solidFill>
                  <a:srgbClr val="E10111"/>
                </a:solidFill>
                <a:effectLst/>
                <a:latin typeface="inherit"/>
              </a:rPr>
              <a:t>Unbalanced: A Map of Nonprofit Stakeholders</a:t>
            </a:r>
            <a:r>
              <a:rPr lang="en-US" sz="2400" b="0" i="0" dirty="0">
                <a:solidFill>
                  <a:srgbClr val="000000"/>
                </a:solidFill>
                <a:effectLst/>
                <a:latin typeface="inherit"/>
              </a:rPr>
              <a:t>,” </a:t>
            </a:r>
            <a:r>
              <a:rPr lang="en-US" sz="2400" b="0" i="1" dirty="0">
                <a:solidFill>
                  <a:srgbClr val="000000"/>
                </a:solidFill>
                <a:effectLst/>
                <a:latin typeface="Avenir-Medium"/>
              </a:rPr>
              <a:t>Nonprofit Quarterly</a:t>
            </a:r>
            <a:r>
              <a:rPr lang="en-US" sz="2400" b="0" i="0" dirty="0">
                <a:solidFill>
                  <a:srgbClr val="000000"/>
                </a:solidFill>
                <a:effectLst/>
                <a:latin typeface="inherit"/>
              </a:rPr>
              <a:t> 26, no. 2 (Summer 2019): 20–22, published online August 24, 2019. ( Accessed on 28</a:t>
            </a:r>
            <a:r>
              <a:rPr lang="en-US" sz="2400" b="0" i="0" baseline="30000" dirty="0">
                <a:solidFill>
                  <a:srgbClr val="000000"/>
                </a:solidFill>
                <a:effectLst/>
                <a:latin typeface="inherit"/>
              </a:rPr>
              <a:t>th</a:t>
            </a:r>
            <a:r>
              <a:rPr lang="en-US" sz="2400" b="0" i="0" dirty="0">
                <a:solidFill>
                  <a:srgbClr val="000000"/>
                </a:solidFill>
                <a:effectLst/>
                <a:latin typeface="inherit"/>
              </a:rPr>
              <a:t> July 2023) </a:t>
            </a:r>
          </a:p>
          <a:p>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17348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7A9A5-9165-CED5-1FD2-6AFD6C8FC9F1}"/>
              </a:ext>
            </a:extLst>
          </p:cNvPr>
          <p:cNvSpPr>
            <a:spLocks noGrp="1"/>
          </p:cNvSpPr>
          <p:nvPr>
            <p:ph type="title"/>
          </p:nvPr>
        </p:nvSpPr>
        <p:spPr/>
        <p:txBody>
          <a:bodyPr/>
          <a:lstStyle/>
          <a:p>
            <a:r>
              <a:rPr lang="en-GB" dirty="0"/>
              <a:t>Next Week Plan </a:t>
            </a:r>
          </a:p>
        </p:txBody>
      </p:sp>
      <p:sp>
        <p:nvSpPr>
          <p:cNvPr id="3" name="Content Placeholder 2">
            <a:extLst>
              <a:ext uri="{FF2B5EF4-FFF2-40B4-BE49-F238E27FC236}">
                <a16:creationId xmlns:a16="http://schemas.microsoft.com/office/drawing/2014/main" id="{6CC0C28E-62C7-EBAD-92A7-BE3A1F280BE3}"/>
              </a:ext>
            </a:extLst>
          </p:cNvPr>
          <p:cNvSpPr>
            <a:spLocks noGrp="1"/>
          </p:cNvSpPr>
          <p:nvPr>
            <p:ph idx="1"/>
          </p:nvPr>
        </p:nvSpPr>
        <p:spPr/>
        <p:txBody>
          <a:bodyPr/>
          <a:lstStyle/>
          <a:p>
            <a:r>
              <a:rPr lang="en-GB" dirty="0"/>
              <a:t>In week 4, we will focus on theories of stakeholders </a:t>
            </a:r>
          </a:p>
        </p:txBody>
      </p:sp>
    </p:spTree>
    <p:extLst>
      <p:ext uri="{BB962C8B-B14F-4D97-AF65-F5344CB8AC3E}">
        <p14:creationId xmlns:p14="http://schemas.microsoft.com/office/powerpoint/2010/main" val="9779062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4668</TotalTime>
  <Words>2248</Words>
  <Application>Microsoft Office PowerPoint</Application>
  <PresentationFormat>Widescreen</PresentationFormat>
  <Paragraphs>172</Paragraphs>
  <Slides>43</Slides>
  <Notes>2</Notes>
  <HiddenSlides>0</HiddenSlides>
  <MMClips>2</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43</vt:i4>
      </vt:variant>
    </vt:vector>
  </HeadingPairs>
  <TitlesOfParts>
    <vt:vector size="55" baseType="lpstr">
      <vt:lpstr>Avenir</vt:lpstr>
      <vt:lpstr>Avenir-Medium</vt:lpstr>
      <vt:lpstr>inherit</vt:lpstr>
      <vt:lpstr>Inter</vt:lpstr>
      <vt:lpstr>Myriad Pro</vt:lpstr>
      <vt:lpstr>Aharoni</vt:lpstr>
      <vt:lpstr>Arial</vt:lpstr>
      <vt:lpstr>Calibri</vt:lpstr>
      <vt:lpstr>Symbol</vt:lpstr>
      <vt:lpstr>Verdana</vt:lpstr>
      <vt:lpstr>Wingdings</vt:lpstr>
      <vt:lpstr>20140311PresentationUWTSDTemplate</vt:lpstr>
      <vt:lpstr>LCLM5001</vt:lpstr>
      <vt:lpstr>Class Management </vt:lpstr>
      <vt:lpstr>Indicative content </vt:lpstr>
      <vt:lpstr>Lesson Planning  </vt:lpstr>
      <vt:lpstr>Session Recap </vt:lpstr>
      <vt:lpstr>Types of stakeholders </vt:lpstr>
      <vt:lpstr>Stakeholders </vt:lpstr>
      <vt:lpstr>Types of Stakeholders </vt:lpstr>
      <vt:lpstr>Internal stakeholders </vt:lpstr>
      <vt:lpstr>External Stakeholders </vt:lpstr>
      <vt:lpstr>Connected stakeholders </vt:lpstr>
      <vt:lpstr>Connected stakeholders </vt:lpstr>
      <vt:lpstr>Connected stakeholders </vt:lpstr>
      <vt:lpstr>Stakeholder </vt:lpstr>
      <vt:lpstr>Stakeholder Examples </vt:lpstr>
      <vt:lpstr>Stakeholder Examples </vt:lpstr>
      <vt:lpstr>Why do Stakeholders matter </vt:lpstr>
      <vt:lpstr>Why Stakeholders Matter</vt:lpstr>
      <vt:lpstr>Effectiveness </vt:lpstr>
      <vt:lpstr>Effectiveness </vt:lpstr>
      <vt:lpstr>Accountability </vt:lpstr>
      <vt:lpstr>Ethics—Promoting Equitable Power Dynamics.</vt:lpstr>
      <vt:lpstr>Internal and External Stakeholders</vt:lpstr>
      <vt:lpstr>Class Activity 20 Minutes</vt:lpstr>
      <vt:lpstr>Break </vt:lpstr>
      <vt:lpstr>Session 2 </vt:lpstr>
      <vt:lpstr>The two categories of stakeholders </vt:lpstr>
      <vt:lpstr>Advantages of stakeholders </vt:lpstr>
      <vt:lpstr>Advantages of stakeholders </vt:lpstr>
      <vt:lpstr>Disadvantages of stakeholders </vt:lpstr>
      <vt:lpstr>Disadvantages of stakeholders </vt:lpstr>
      <vt:lpstr>Disadvantages of stakeholders </vt:lpstr>
      <vt:lpstr>Influence of stakeholders </vt:lpstr>
      <vt:lpstr>Do you have any question as yet ?</vt:lpstr>
      <vt:lpstr>Activity 1 – Group work / discussion  20 minutes </vt:lpstr>
      <vt:lpstr>Seminar </vt:lpstr>
      <vt:lpstr>Potential Stakeholders for the health Care service </vt:lpstr>
      <vt:lpstr>Potential Stakeholders for the health Care service </vt:lpstr>
      <vt:lpstr>Collaborating with stakeholders </vt:lpstr>
      <vt:lpstr>Activity 2 – End of day Activity </vt:lpstr>
      <vt:lpstr>Any Questions?</vt:lpstr>
      <vt:lpstr>References </vt:lpstr>
      <vt:lpstr>Next Week Plan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Nadeem Mirza</cp:lastModifiedBy>
  <cp:revision>419</cp:revision>
  <cp:lastPrinted>2018-07-09T15:27:01Z</cp:lastPrinted>
  <dcterms:created xsi:type="dcterms:W3CDTF">2002-10-07T19:43:58Z</dcterms:created>
  <dcterms:modified xsi:type="dcterms:W3CDTF">2026-10-18T15:48:57Z</dcterms:modified>
</cp:coreProperties>
</file>