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8" r:id="rId3"/>
    <p:sldId id="257" r:id="rId4"/>
    <p:sldId id="259" r:id="rId5"/>
    <p:sldId id="262" r:id="rId6"/>
    <p:sldId id="261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87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AE855B-30D6-CE5F-ACB5-304F86D1B891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46A673-92A8-15AE-1582-02B8A3AB5037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F4DA725D-FF38-45BE-B8A9-743E282B8266}" type="datetime1">
              <a:rPr lang="en-GB"/>
              <a:pPr lvl="0"/>
              <a:t>21/01/2026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E70D3807-DC49-8135-6DB8-F68324347C5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BCF1ABC8-539F-0885-29D3-30D00B591C1E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7FE553-F81C-FF12-164F-95168154BB1D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28B2E-40BC-93AA-20E8-CB169DCB1944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54E94F19-C22B-4454-A013-DB796287514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51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B0563D-8CF0-6927-A89F-9F78C6CCFC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F6D66F-6231-3370-E756-E052DEA9E02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US"/>
              <a:t>My dissertation research focuses on whether the construction industry has the education, training, and understanding needed in the drive towards the delivery of Net Zero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E8CB17-C3BC-EC6E-064F-D2376CE47872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4CD0797-2F74-4FB5-8B78-54FD2F3F48E1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09E7F1-9A8C-7BF5-A5EB-CAB517E98C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B7C09D-0818-3665-3140-7036DB442D9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US"/>
              <a:t>The aim is to investigate the skills gap in biophilic construction methods in Wales </a:t>
            </a:r>
          </a:p>
          <a:p>
            <a:pPr lvl="0"/>
            <a:endParaRPr lang="en-US"/>
          </a:p>
          <a:p>
            <a:pPr lvl="0"/>
            <a:r>
              <a:rPr lang="en-US"/>
              <a:t>and understand how this affects Net Zero delivery.</a:t>
            </a:r>
          </a:p>
          <a:p>
            <a:pPr lvl="0"/>
            <a:br>
              <a:rPr lang="en-US"/>
            </a:br>
            <a:r>
              <a:rPr lang="en-US"/>
              <a:t>The objectives focus on assessing industry awareness, identifying training and education gaps, </a:t>
            </a:r>
          </a:p>
          <a:p>
            <a:pPr lvl="0"/>
            <a:r>
              <a:rPr lang="en-US"/>
              <a:t> and exploring barriers of upskilling and retraining existing industry professionals. </a:t>
            </a:r>
          </a:p>
          <a:p>
            <a:pPr lvl="0"/>
            <a:r>
              <a:rPr lang="en-US"/>
              <a:t> 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1645D8-3C57-3C63-C1A6-C160D35F738B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1B01045-1648-43F5-8D8D-52A894E1A8C2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9690AE-F543-8859-9F3A-E591C1888B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07D2F4-B724-4006-E08F-844996DE6E5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US"/>
              <a:t>Biophilia refers to the innate human connection to nature, a concept first introduced by Edward O. Wilson. Stephen Kellert later applied this idea to the built environment.</a:t>
            </a:r>
          </a:p>
          <a:p>
            <a:pPr lvl="0"/>
            <a:br>
              <a:rPr lang="en-US"/>
            </a:br>
            <a:r>
              <a:rPr lang="en-US"/>
              <a:t>Biophilic construction involves using natural materials and </a:t>
            </a:r>
          </a:p>
          <a:p>
            <a:pPr lvl="0"/>
            <a:endParaRPr lang="en-US"/>
          </a:p>
          <a:p>
            <a:pPr lvl="0"/>
            <a:r>
              <a:rPr lang="en-US"/>
              <a:t>design principles that support environmental sustainability </a:t>
            </a:r>
          </a:p>
          <a:p>
            <a:pPr lvl="0"/>
            <a:endParaRPr lang="en-US"/>
          </a:p>
          <a:p>
            <a:pPr lvl="0"/>
            <a:r>
              <a:rPr lang="en-US"/>
              <a:t>while also improving occupant health and wellbein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F2D16E-B0C0-2CEE-E11C-F6140FC42E4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64E4C43-ECF6-4850-B1CE-379DD499E50C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62A36A-B71F-0E2C-E7CD-F799E31432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D0EFC7-E7BF-B328-718E-A3F4DB5FA5C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US"/>
              <a:t>Wales has committed to achieving Net Zero by 2050, </a:t>
            </a:r>
          </a:p>
          <a:p>
            <a:pPr lvl="0"/>
            <a:endParaRPr lang="en-US"/>
          </a:p>
          <a:p>
            <a:pPr lvl="0"/>
            <a:r>
              <a:rPr lang="en-US"/>
              <a:t>with the construction and built environment sector playing a critical role in reducing carbon emissions.</a:t>
            </a:r>
          </a:p>
          <a:p>
            <a:pPr lvl="0"/>
            <a:br>
              <a:rPr lang="en-US"/>
            </a:br>
            <a:r>
              <a:rPr lang="en-US"/>
              <a:t>However, industry reports highlight that skills shortages in low-carbon construction methods</a:t>
            </a:r>
          </a:p>
          <a:p>
            <a:pPr lvl="0"/>
            <a:endParaRPr lang="en-US"/>
          </a:p>
          <a:p>
            <a:pPr lvl="0"/>
            <a:r>
              <a:rPr lang="en-US"/>
              <a:t>Without a trained workforce in sustainable practices, Net Zero can’t be delivered effectively. 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4EA785-7C48-289A-ACE1-D3C644CDBAB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BB8FF0E-717A-4017-818F-AA292960FB35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9DE50C-B043-0B66-82E1-21AD788160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B7B555-9AC4-7962-0726-FD6669651C9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US"/>
              <a:t>The literature review has identified a clear gap in skills and education. </a:t>
            </a:r>
          </a:p>
          <a:p>
            <a:pPr lvl="0"/>
            <a:endParaRPr lang="en-US"/>
          </a:p>
          <a:p>
            <a:pPr lvl="0"/>
            <a:r>
              <a:rPr lang="en-US"/>
              <a:t>Construction training is typically focused on conventional methods, with limited coverage of biophilic or natural construction approaches.</a:t>
            </a:r>
          </a:p>
          <a:p>
            <a:pPr lvl="0"/>
            <a:br>
              <a:rPr lang="en-US"/>
            </a:br>
            <a:r>
              <a:rPr lang="en-US"/>
              <a:t>Trades often lack both the skills and the understanding of why biophilic construction matters. </a:t>
            </a:r>
          </a:p>
          <a:p>
            <a:pPr lvl="0"/>
            <a:endParaRPr lang="en-US"/>
          </a:p>
          <a:p>
            <a:pPr lvl="0"/>
            <a:r>
              <a:rPr lang="en-US"/>
              <a:t>And time and financial pressures limit retraining and upskilling. 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1FB70C-6D7C-D71A-C73A-EFF7263492E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AD58AA6-01B8-411E-B2C2-557960B2F63F}" type="slidenum">
              <a:t>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54109C-8736-7611-00CF-2AAD6458D8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F8397A-E26A-35DE-29A0-A44A14626E9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US"/>
              <a:t>This research adopts a qualitative methodology using semi-structured interviews </a:t>
            </a:r>
          </a:p>
          <a:p>
            <a:pPr lvl="0"/>
            <a:endParaRPr lang="en-US"/>
          </a:p>
          <a:p>
            <a:pPr lvl="0"/>
            <a:r>
              <a:rPr lang="en-US"/>
              <a:t> construction trades, architects, and training providers in Wales.</a:t>
            </a:r>
          </a:p>
          <a:p>
            <a:pPr lvl="0"/>
            <a:br>
              <a:rPr lang="en-US"/>
            </a:br>
            <a:r>
              <a:rPr lang="en-US"/>
              <a:t>I feel this approach is appropriate as it allows exploration of perceptions, experiences, and barriers related to biophilic construction skills and education.</a:t>
            </a:r>
          </a:p>
          <a:p>
            <a:pPr lvl="0"/>
            <a:endParaRPr lang="en-US"/>
          </a:p>
          <a:p>
            <a:pPr lvl="0"/>
            <a:r>
              <a:rPr lang="en-US"/>
              <a:t>These factors are subjective and can’t be fully explored through quantitative methods.</a:t>
            </a:r>
          </a:p>
          <a:p>
            <a:pPr lvl="0"/>
            <a:endParaRPr lang="en-US"/>
          </a:p>
          <a:p>
            <a:pPr lvl="0"/>
            <a:r>
              <a:rPr lang="en-US"/>
              <a:t>The interview data will be analysed using thematic analysis to identify any key patterns and themes. </a:t>
            </a:r>
          </a:p>
          <a:p>
            <a:pPr lvl="0"/>
            <a:endParaRPr lang="en-US"/>
          </a:p>
          <a:p>
            <a:pPr lvl="0"/>
            <a:r>
              <a:rPr lang="en-US"/>
              <a:t>Linked back to literature </a:t>
            </a: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832035-9E6A-2CB7-79D7-629D4FD5739B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EFDB161-817F-4725-BB7C-E2FC14C00CAA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2A45D-7363-6C39-B0E6-CF6F3BF4627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D1307B-00C9-2A2C-C004-041EB572A20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E6BB06-CC1E-E7C6-60CE-586B658064A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B3CAF8-9C76-4AF9-850E-6A86B2858EB8}" type="datetime1">
              <a:rPr lang="en-GB"/>
              <a:pPr lvl="0"/>
              <a:t>21/01/2026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996F5-B806-4347-6CDF-139D2C9D2A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D95E25-91E0-0E35-9230-5B492B155C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B5444B-FDDB-411A-85CF-934FB8444B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82321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8CE09-4196-E4F9-E63B-B714FCF087F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D341F-FFE9-4D9D-31B2-9A3F1139971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C6589-B9CB-C75D-603C-C86C4BA2871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8E1C3E-9048-4A41-B2B9-C35DA3D7B553}" type="datetime1">
              <a:rPr lang="en-GB"/>
              <a:pPr lvl="0"/>
              <a:t>21/01/2026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4792E-A120-A1D5-EA5F-05F64F8447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80A6C-A867-1997-16A3-802420769A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44E1C9-A608-4806-946C-C5DCFE60D43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20446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9B56D-D518-D5F1-B46F-24704E5B11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DFCE98-30A2-3906-FBC8-B4F37B29D9F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EAB5A-203E-F68B-E3F4-B7AD985F78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380971-E0A1-49B5-A767-45EE4D5F730E}" type="datetime1">
              <a:rPr lang="en-GB"/>
              <a:pPr lvl="0"/>
              <a:t>21/01/2026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BFAE4A-8C30-50E8-0324-F478DADA47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812384-2B67-CA6A-A186-F6A5822FCF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46798E-E152-4E33-94DA-66C0BA75908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858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CBA05-D1DB-10FB-FF11-F50A3E06760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2FC4D-C659-96B1-E060-501C3F05C17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03D49D-9324-8A5A-95DC-8376E7425C0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3A689A-2664-88D5-9DA7-EAE54CB74E5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83222E-B740-4BDB-8DFE-DC687D135BBE}" type="datetime1">
              <a:rPr lang="en-GB"/>
              <a:pPr lvl="0"/>
              <a:t>21/01/2026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79A398-EF37-A03C-B633-64C20623627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D7E258-D26C-14A1-DD45-B4A4ECD2426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E294F8-7DE8-4F25-8168-040786CFC7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414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C131D-6F88-F47D-8D04-81329B9858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C9CF12-A174-B3F2-803A-A4373D81CA5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3E5C56-8A96-8908-3ACA-A4D5C7C56E7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5175D5-5032-D3B9-426B-64908E66632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74151-2306-A15E-03C4-9FF4843D4C51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83B486-E0CB-2547-FE82-A8B81E8338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65F7EB-6AF4-4B16-8A7B-F4294F812098}" type="datetime1">
              <a:rPr lang="en-GB"/>
              <a:pPr lvl="0"/>
              <a:t>21/01/2026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B9BD3D-5DE9-041B-C08E-D9AD2945E9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53E4DC-34FD-08A1-3373-1EE5CFDFED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375123-3638-453C-A380-2249FEB2E02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971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5AA4C-F22A-69E3-FF3A-C3BDB44A058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BEF9C7-D972-2138-6F1B-09E362039AD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A81CA7-3C66-4B78-90E6-94EF088E19D1}" type="datetime1">
              <a:rPr lang="en-GB"/>
              <a:pPr lvl="0"/>
              <a:t>21/01/2026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A9B0B6-76BC-622E-8601-CD5950BC30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8A33F7-F083-7540-5A18-504D18C1215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C5ABC1-D8D6-4D67-8B98-F5DC77974AD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382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7E55FD-F4A4-7699-5720-F910CB842E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EEA75D-1C98-457D-944D-68A112DDABF7}" type="datetime1">
              <a:rPr lang="en-GB"/>
              <a:pPr lvl="0"/>
              <a:t>21/01/2026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B1343C-7712-0CF8-DAD1-69C42D88E0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E7FAD3-E2D8-5D72-D997-C78AD80578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A28CC1-5760-4061-870D-64B793D01E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91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A4722-5BC5-505F-F989-BEC234184DA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BE8A7-6336-10E0-3069-C0D5644EA84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88E338-1CAF-6E39-1666-2E1B2E32F41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FC2B02-BDE2-0888-7C46-A6FF7D8704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743409-9AB0-45FE-A197-61DDC751A545}" type="datetime1">
              <a:rPr lang="en-GB"/>
              <a:pPr lvl="0"/>
              <a:t>21/01/2026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A056A6-B798-8C76-FF68-312353832DD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0E3D39-B095-11C5-1580-0E37E6158B9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01FCA1-4CFA-4B93-9EE8-606FB4FA29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551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4BA11-0306-938F-A7CC-E7BC17EC1C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830E34-46E1-E531-7163-B3C90BD8E19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F59B43-9DE3-B21C-BD04-CCD0E35DFEF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10E89D-2685-B811-7B20-8C77072557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28C295-B8E9-442E-82F6-F0D41814B12C}" type="datetime1">
              <a:rPr lang="en-GB"/>
              <a:pPr lvl="0"/>
              <a:t>21/01/2026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2677F0-DA5C-0F41-3154-EF66579911D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028F1A-7945-58BA-9056-C531EA67E5D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4DB3BC-7856-4746-B7F8-757FDB2470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816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4AA31-4514-03E8-A13B-0407A9D3151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C3EEF3-E5CE-7E1A-CF2D-32E1B9D5CD1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5CF6E-35A8-240D-8093-8A3FD8D7373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E6DED0-EA49-40D9-AC3A-A8BC69D908BC}" type="datetime1">
              <a:rPr lang="en-GB"/>
              <a:pPr lvl="0"/>
              <a:t>21/01/2026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9C26C0-7E53-80EE-A6CA-9899CC578A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6389F-82CA-62F6-ABB3-945283C056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5A2EB5-D069-4D86-B723-5B2318DBE8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193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F0ABA-8C94-91C5-9E24-3ADA373611B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D9387D-C098-6834-74D3-485D106C1CC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3A626-8554-E5EE-7F88-97F3B65C2D9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E5B933-8707-471C-8D13-58C92B1EC084}" type="datetime1">
              <a:rPr lang="en-GB"/>
              <a:pPr lvl="0"/>
              <a:t>21/01/2026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9F5393-C114-EDA4-5910-C455F9F92B9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F072D-CBA1-567C-820E-CE3AE019996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D868DA-2ABF-4D68-AE7B-8BA5CB4328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839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47BC88-E3F5-AC99-3B49-D107A13FB4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310CBD-EC18-638B-9D8F-8C128568D34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F5E4E8-EFD6-43BE-FBE6-54077A0B2FA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221EA9EC-C0AF-435D-AA84-475C9C1656D6}" type="datetime1">
              <a:rPr lang="en-GB"/>
              <a:pPr lvl="0"/>
              <a:t>21/01/2026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45097-AAF6-9BC0-7635-D93B37BA130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EBD55D-9995-20D7-E29A-A8ADCB0D960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0FBBCE44-BF58-4457-889F-BFBF65085502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70C2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A glass building with plants on the terrace">
            <a:extLst>
              <a:ext uri="{FF2B5EF4-FFF2-40B4-BE49-F238E27FC236}">
                <a16:creationId xmlns:a16="http://schemas.microsoft.com/office/drawing/2014/main" id="{674C5787-C8B9-4EDA-683B-5750DD641136}"/>
              </a:ext>
            </a:extLst>
          </p:cNvPr>
          <p:cNvPicPr>
            <a:picLocks noMove="1" noResize="1"/>
          </p:cNvPicPr>
          <p:nvPr/>
        </p:nvPicPr>
        <p:blipFill>
          <a:blip r:embed="rId3"/>
          <a:srcRect l="22778"/>
          <a:stretch>
            <a:fillRect/>
          </a:stretch>
        </p:blipFill>
        <p:spPr>
          <a:xfrm>
            <a:off x="0" y="0"/>
            <a:ext cx="7945761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9">
            <a:extLst>
              <a:ext uri="{FF2B5EF4-FFF2-40B4-BE49-F238E27FC236}">
                <a16:creationId xmlns:a16="http://schemas.microsoft.com/office/drawing/2014/main" id="{99BFB463-16A4-2DAD-4190-A7882E353BA9}"/>
              </a:ext>
            </a:extLst>
          </p:cNvPr>
          <p:cNvSpPr txBox="1"/>
          <p:nvPr/>
        </p:nvSpPr>
        <p:spPr>
          <a:xfrm>
            <a:off x="5157216" y="1328422"/>
            <a:ext cx="6205731" cy="420114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300" b="1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Addressing the Skills Gap in Biophilic Construction Methods in Wales: Implications for NetZero and the Built Environment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200" b="1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200" b="1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200" b="1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Robyn Lewis </a:t>
            </a:r>
          </a:p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2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BSc Construction Management </a:t>
            </a:r>
          </a:p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University Of Wales Trinity St Davids </a:t>
            </a:r>
          </a:p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2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Supervisor: Ian Brown </a:t>
            </a:r>
          </a:p>
        </p:txBody>
      </p:sp>
      <p:pic>
        <p:nvPicPr>
          <p:cNvPr id="4" name="Picture 12">
            <a:extLst>
              <a:ext uri="{FF2B5EF4-FFF2-40B4-BE49-F238E27FC236}">
                <a16:creationId xmlns:a16="http://schemas.microsoft.com/office/drawing/2014/main" id="{DB547D24-E682-ED4F-EEA2-7650E0D3EF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27004" y="5961467"/>
            <a:ext cx="1406274" cy="46515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7"/>
    </mc:Choice>
    <mc:Fallback>
      <p:transition spd="slow" advTm="88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gradFill>
          <a:gsLst>
            <a:gs pos="0">
              <a:srgbClr val="F2FBFE"/>
            </a:gs>
            <a:gs pos="100000">
              <a:srgbClr val="88D8F7"/>
            </a:gs>
          </a:gsLst>
          <a:path path="circle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3839445-50C2-A841-79DE-DABB58C4CF6E}"/>
              </a:ext>
            </a:extLst>
          </p:cNvPr>
          <p:cNvSpPr txBox="1"/>
          <p:nvPr/>
        </p:nvSpPr>
        <p:spPr>
          <a:xfrm>
            <a:off x="768096" y="659821"/>
            <a:ext cx="8790428" cy="513986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3B7D23"/>
                </a:solidFill>
                <a:uFillTx/>
                <a:latin typeface="Aptos"/>
              </a:rPr>
              <a:t>Research Aim and Objectives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3B7D23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3B7D23"/>
                </a:solidFill>
                <a:uFillTx/>
                <a:latin typeface="Aptos"/>
              </a:rPr>
              <a:t>Aim: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To investigate the skills gap in biophilic construction methods in the Welsh construction industry and its implications for achieving NetZero.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3B7D23"/>
                </a:solidFill>
                <a:uFillTx/>
                <a:latin typeface="Aptos"/>
              </a:rPr>
              <a:t>Objectives 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1. Assess the current levels of understanding and awareness of biophilic construction methods with trades and construction professionals in Wales.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2. Identify gaps within existing education, training and professional development relating to biophilic construction methods.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3. Explore barriers preventing upskilling and the adoption of biophilic construction practices.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82"/>
    </mc:Choice>
    <mc:Fallback>
      <p:transition spd="slow" advTm="128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2E3793FA-F8DE-3519-4443-2307D2614728}"/>
              </a:ext>
            </a:extLst>
          </p:cNvPr>
          <p:cNvSpPr txBox="1"/>
          <p:nvPr/>
        </p:nvSpPr>
        <p:spPr>
          <a:xfrm>
            <a:off x="778629" y="644085"/>
            <a:ext cx="5122304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13501B"/>
                </a:solidFill>
                <a:uFillTx/>
                <a:latin typeface="Aptos"/>
              </a:rPr>
              <a:t>What is Biophilic Construction? </a:t>
            </a:r>
          </a:p>
        </p:txBody>
      </p:sp>
      <p:sp>
        <p:nvSpPr>
          <p:cNvPr id="3" name="TextBox 7">
            <a:extLst>
              <a:ext uri="{FF2B5EF4-FFF2-40B4-BE49-F238E27FC236}">
                <a16:creationId xmlns:a16="http://schemas.microsoft.com/office/drawing/2014/main" id="{05D37BF1-4AFF-944C-A293-48864EB75355}"/>
              </a:ext>
            </a:extLst>
          </p:cNvPr>
          <p:cNvSpPr txBox="1"/>
          <p:nvPr/>
        </p:nvSpPr>
        <p:spPr>
          <a:xfrm>
            <a:off x="623556" y="2321003"/>
            <a:ext cx="7135803" cy="2215993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Biophilia: Human Connection to Nature. A theory introduced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Edward O. Wilson. 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(Wilson, 1984)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Later applied to the built environment by Stephen Kellert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Focuses on constructing using natural materials, incorporating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Nature and prioritising social well-being and health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.(Kellert, 2018</a:t>
            </a: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)</a:t>
            </a:r>
          </a:p>
        </p:txBody>
      </p:sp>
      <p:pic>
        <p:nvPicPr>
          <p:cNvPr id="4" name="Picture 11">
            <a:extLst>
              <a:ext uri="{FF2B5EF4-FFF2-40B4-BE49-F238E27FC236}">
                <a16:creationId xmlns:a16="http://schemas.microsoft.com/office/drawing/2014/main" id="{9F0BE104-A365-2817-7798-C4617EED7FEA}"/>
              </a:ext>
            </a:extLst>
          </p:cNvPr>
          <p:cNvPicPr>
            <a:picLocks noMove="1" noResize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065257" y="905694"/>
            <a:ext cx="4693916" cy="476284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12">
            <a:extLst>
              <a:ext uri="{FF2B5EF4-FFF2-40B4-BE49-F238E27FC236}">
                <a16:creationId xmlns:a16="http://schemas.microsoft.com/office/drawing/2014/main" id="{800E38C0-0E02-FAC0-B7CF-E8F93D21AB50}"/>
              </a:ext>
            </a:extLst>
          </p:cNvPr>
          <p:cNvSpPr txBox="1"/>
          <p:nvPr/>
        </p:nvSpPr>
        <p:spPr>
          <a:xfrm>
            <a:off x="9412220" y="5952305"/>
            <a:ext cx="2694435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Biophilic Centre of Excellence, n.d. 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path path="circle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F2B07401-6E91-DF76-533A-442F24D016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0369" y="1079065"/>
            <a:ext cx="2903997" cy="204215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3415B25B-A7CE-C396-70CA-C4FB9DB6AD51}"/>
              </a:ext>
            </a:extLst>
          </p:cNvPr>
          <p:cNvSpPr txBox="1"/>
          <p:nvPr/>
        </p:nvSpPr>
        <p:spPr>
          <a:xfrm>
            <a:off x="9446108" y="3163814"/>
            <a:ext cx="2250466" cy="307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(Welsh Government, 2022)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58D76508-2225-C632-39C2-99D5EDFE5611}"/>
              </a:ext>
            </a:extLst>
          </p:cNvPr>
          <p:cNvSpPr txBox="1"/>
          <p:nvPr/>
        </p:nvSpPr>
        <p:spPr>
          <a:xfrm>
            <a:off x="721004" y="886273"/>
            <a:ext cx="7550529" cy="412420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3B7D23"/>
                </a:solidFill>
                <a:uFillTx/>
                <a:latin typeface="Aptos"/>
              </a:rPr>
              <a:t>NetZero Targets in Wales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The Welsh Government has committed to the delivery of Net Zero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by 2050. 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(Welsh Government, 2022)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The construction industry produces 40% of total carbon emissions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and has a key part to play in achieving NetZero. 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CITB, 2021)</a:t>
            </a: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Skills gap threatens delivery of Net Zero in Wales.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CITB, 2021)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726893DC-7180-06B5-38A8-2AFFA77029D8}"/>
              </a:ext>
            </a:extLst>
          </p:cNvPr>
          <p:cNvPicPr>
            <a:picLocks noMove="1" noResize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6408" y="3953207"/>
            <a:ext cx="2887958" cy="162924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9">
            <a:extLst>
              <a:ext uri="{FF2B5EF4-FFF2-40B4-BE49-F238E27FC236}">
                <a16:creationId xmlns:a16="http://schemas.microsoft.com/office/drawing/2014/main" id="{3CD9FCA3-228B-30B3-FF48-BCE5DC49DB43}"/>
              </a:ext>
            </a:extLst>
          </p:cNvPr>
          <p:cNvSpPr txBox="1"/>
          <p:nvPr/>
        </p:nvSpPr>
        <p:spPr>
          <a:xfrm>
            <a:off x="10571341" y="5625050"/>
            <a:ext cx="2250466" cy="307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(CITB, 2022)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gradFill>
          <a:gsLst>
            <a:gs pos="0">
              <a:srgbClr val="F0F8FD"/>
            </a:gs>
            <a:gs pos="100000">
              <a:srgbClr val="ABDBF2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0F3D3B31-218F-6BD1-7C0D-54EA290377C6}"/>
              </a:ext>
            </a:extLst>
          </p:cNvPr>
          <p:cNvSpPr txBox="1"/>
          <p:nvPr/>
        </p:nvSpPr>
        <p:spPr>
          <a:xfrm>
            <a:off x="524252" y="851141"/>
            <a:ext cx="4114781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3B7D23"/>
                </a:solidFill>
                <a:uFillTx/>
                <a:latin typeface="Aptos"/>
              </a:rPr>
              <a:t>Skills and Education Gap </a:t>
            </a:r>
          </a:p>
        </p:txBody>
      </p:sp>
      <p:sp>
        <p:nvSpPr>
          <p:cNvPr id="3" name="TextBox 7">
            <a:extLst>
              <a:ext uri="{FF2B5EF4-FFF2-40B4-BE49-F238E27FC236}">
                <a16:creationId xmlns:a16="http://schemas.microsoft.com/office/drawing/2014/main" id="{7D13073C-B1F3-40D8-7A7D-10ED652A8591}"/>
              </a:ext>
            </a:extLst>
          </p:cNvPr>
          <p:cNvSpPr txBox="1"/>
          <p:nvPr/>
        </p:nvSpPr>
        <p:spPr>
          <a:xfrm>
            <a:off x="524252" y="1647977"/>
            <a:ext cx="9129168" cy="3231654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Reports highlight a significant skills gap in Wales’s construction industry that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could hinder our ability to achieve a low-carbon, sustainable future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(</a:t>
            </a:r>
            <a:r>
              <a:rPr lang="en-US" sz="12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ECITB, 2024)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1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1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Current training provisions aren’t fully aligned with low-carbon construction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methods. </a:t>
            </a:r>
            <a:r>
              <a:rPr lang="en-US" sz="12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(Wales Centre for Public Policy, 2023)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Time and cost pressures limit opportunities for retraining existing trades. 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CITB, 2021)</a:t>
            </a: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endParaRPr lang="en-GB" sz="1200" b="0" i="1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4" name="Picture 9">
            <a:extLst>
              <a:ext uri="{FF2B5EF4-FFF2-40B4-BE49-F238E27FC236}">
                <a16:creationId xmlns:a16="http://schemas.microsoft.com/office/drawing/2014/main" id="{ADE9646A-D1E1-DD8C-F2DB-3E63A9A69F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39657" y="533168"/>
            <a:ext cx="1681572" cy="240223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10">
            <a:extLst>
              <a:ext uri="{FF2B5EF4-FFF2-40B4-BE49-F238E27FC236}">
                <a16:creationId xmlns:a16="http://schemas.microsoft.com/office/drawing/2014/main" id="{327A921B-7FA6-8FCB-A803-5AEA0155421B}"/>
              </a:ext>
            </a:extLst>
          </p:cNvPr>
          <p:cNvSpPr txBox="1"/>
          <p:nvPr/>
        </p:nvSpPr>
        <p:spPr>
          <a:xfrm>
            <a:off x="10021824" y="2935406"/>
            <a:ext cx="102291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ECITB, 2024.</a:t>
            </a: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6" name="Picture 14">
            <a:extLst>
              <a:ext uri="{FF2B5EF4-FFF2-40B4-BE49-F238E27FC236}">
                <a16:creationId xmlns:a16="http://schemas.microsoft.com/office/drawing/2014/main" id="{DB000B02-2353-EE2A-C03E-6D7795DC0C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39657" y="3429000"/>
            <a:ext cx="1681572" cy="240519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15">
            <a:extLst>
              <a:ext uri="{FF2B5EF4-FFF2-40B4-BE49-F238E27FC236}">
                <a16:creationId xmlns:a16="http://schemas.microsoft.com/office/drawing/2014/main" id="{7A44087C-54A8-7D73-E320-DB41936E83AC}"/>
              </a:ext>
            </a:extLst>
          </p:cNvPr>
          <p:cNvSpPr txBox="1"/>
          <p:nvPr/>
        </p:nvSpPr>
        <p:spPr>
          <a:xfrm>
            <a:off x="9168387" y="5986275"/>
            <a:ext cx="3589193" cy="5539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(Wales Centre for Public Policy, 2023)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gradFill>
          <a:gsLst>
            <a:gs pos="0">
              <a:srgbClr val="F0F8FD"/>
            </a:gs>
            <a:gs pos="100000">
              <a:srgbClr val="B6E0F4"/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800C33FF-2411-5720-E0C1-9FF499BDA736}"/>
              </a:ext>
            </a:extLst>
          </p:cNvPr>
          <p:cNvSpPr txBox="1"/>
          <p:nvPr/>
        </p:nvSpPr>
        <p:spPr>
          <a:xfrm>
            <a:off x="975363" y="788779"/>
            <a:ext cx="7729724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3B7D23"/>
                </a:solidFill>
                <a:uFillTx/>
                <a:latin typeface="Aptos"/>
              </a:rPr>
              <a:t>Methodology  </a:t>
            </a:r>
            <a:r>
              <a:rPr lang="en-GB" sz="2800" b="0" i="0" u="none" strike="noStrike" kern="1200" cap="none" spc="0" baseline="0">
                <a:solidFill>
                  <a:srgbClr val="3B7D23"/>
                </a:solidFill>
                <a:uFillTx/>
                <a:latin typeface="Aptos"/>
              </a:rPr>
              <a:t> 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7E91F5EC-6A43-E02A-AB47-5138D9137419}"/>
              </a:ext>
            </a:extLst>
          </p:cNvPr>
          <p:cNvSpPr txBox="1"/>
          <p:nvPr/>
        </p:nvSpPr>
        <p:spPr>
          <a:xfrm>
            <a:off x="975363" y="1632194"/>
            <a:ext cx="10589154" cy="4247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Qualitative Research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Semi-Structured interviews;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Interviewing built environment professionals;-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Trades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SME’s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Architects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Colleges &amp; Universities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Training Providers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Thematic Analysis to identify key patterns and themes</a:t>
            </a:r>
            <a:r>
              <a:rPr lang="en-GB" sz="1800" b="0" i="0" u="none" strike="noStrike" kern="1200" cap="none" spc="0" baseline="0">
                <a:solidFill>
                  <a:srgbClr val="3B7D23"/>
                </a:solidFill>
                <a:uFillTx/>
                <a:latin typeface="Aptos"/>
              </a:rPr>
              <a:t>. </a:t>
            </a:r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275BD291-A355-9DB7-A91E-9346D3E69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3" y="3082954"/>
            <a:ext cx="5341312" cy="16125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8">
            <a:extLst>
              <a:ext uri="{FF2B5EF4-FFF2-40B4-BE49-F238E27FC236}">
                <a16:creationId xmlns:a16="http://schemas.microsoft.com/office/drawing/2014/main" id="{43E57161-D0EE-F36F-FEF8-532DA10C0F15}"/>
              </a:ext>
            </a:extLst>
          </p:cNvPr>
          <p:cNvSpPr txBox="1"/>
          <p:nvPr/>
        </p:nvSpPr>
        <p:spPr>
          <a:xfrm>
            <a:off x="5638803" y="2974844"/>
            <a:ext cx="914400" cy="9144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9">
            <a:extLst>
              <a:ext uri="{FF2B5EF4-FFF2-40B4-BE49-F238E27FC236}">
                <a16:creationId xmlns:a16="http://schemas.microsoft.com/office/drawing/2014/main" id="{B4A3B92B-3583-EF3B-367D-9CEF6A499503}"/>
              </a:ext>
            </a:extLst>
          </p:cNvPr>
          <p:cNvSpPr txBox="1"/>
          <p:nvPr/>
        </p:nvSpPr>
        <p:spPr>
          <a:xfrm>
            <a:off x="5638803" y="2047625"/>
            <a:ext cx="18472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30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10F158DE-8D5B-8426-E623-0C940CE99EB9}"/>
              </a:ext>
            </a:extLst>
          </p:cNvPr>
          <p:cNvSpPr txBox="1"/>
          <p:nvPr/>
        </p:nvSpPr>
        <p:spPr>
          <a:xfrm>
            <a:off x="524252" y="512064"/>
            <a:ext cx="2224387" cy="553998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000" b="1" i="0" u="none" strike="noStrike" kern="1200" cap="none" spc="0" baseline="0">
                <a:solidFill>
                  <a:srgbClr val="3B7D23"/>
                </a:solidFill>
                <a:uFillTx/>
                <a:latin typeface="Aptos"/>
              </a:rPr>
              <a:t>References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6F9724D-8D0B-CDD4-BECE-F2ED45BEF3C8}"/>
              </a:ext>
            </a:extLst>
          </p:cNvPr>
          <p:cNvSpPr/>
          <p:nvPr/>
        </p:nvSpPr>
        <p:spPr>
          <a:xfrm>
            <a:off x="524252" y="1250259"/>
            <a:ext cx="8964823" cy="366253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CITB, 2021. 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Building Skills for Net Zero in Wales. 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[Online] </a:t>
            </a:r>
            <a:b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</a:b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Available at: </a:t>
            </a:r>
            <a:r>
              <a:rPr lang="en-GB" sz="1200" b="0" i="0" u="sng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https://www.citb.co.uk/media/bdrbdlmo/b06414_net_zero_report_wales_v7.pdf</a:t>
            </a:r>
            <a:b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</a:b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[Accessed 3 December 2025].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ECITB, 2024. 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2024 Workforce Census. 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[Online] </a:t>
            </a:r>
            <a:b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</a:b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Available at: </a:t>
            </a:r>
            <a:r>
              <a:rPr lang="en-GB" sz="1200" b="0" i="0" u="sng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https://www.ecitb.org.uk/wp-content/uploads/2025/01/ECITB-Workforce-Census-2024-Report.pdf</a:t>
            </a:r>
            <a:b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</a:b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[Accessed 5 December 2025].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Kellert, S. R., 2018. 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Nature By Design: The Practice of Biophilic Design. 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s.l.:Yale University Press.</a:t>
            </a:r>
            <a:endParaRPr lang="en-GB" sz="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Miller, 2024. 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Net zero sector skills, 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s.l.: s.n.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Wales Sector for Public Policy, 2023. 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Net zero skills: Insights and evidence from emissions sectors in Wales. 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[Online] </a:t>
            </a:r>
            <a:b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</a:b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Available at: </a:t>
            </a:r>
            <a:r>
              <a:rPr lang="en-GB" sz="1200" b="0" i="0" u="sng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https://wcpp.org.uk/wp-content/uploads/Net-zero-skills-Insights-and-evidence-from-emissions-sectors-in-Wales-1.pdf</a:t>
            </a:r>
            <a:b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</a:b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[Accessed 4 December 2025].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Welsh Government, 2022. 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Net Zero Strateigic Plan. 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[Online] 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</a:b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Available at: </a:t>
            </a:r>
            <a:r>
              <a:rPr lang="en-GB" sz="1200" b="0" i="0" u="sng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https://www.gov.wales/sites/default/files/publications/2022-12/welsh-government-net-zero-strategic-plan.pdf</a:t>
            </a:r>
            <a:b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</a:b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[Accessed 3 December 2025].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Wilson, E. O., 1984. 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Biophilia. 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Cambridge, MA: Harvard University Press.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3021</TotalTime>
  <Words>945</Words>
  <Application>Microsoft Office PowerPoint</Application>
  <PresentationFormat>Widescreen</PresentationFormat>
  <Paragraphs>125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Robyn Lewis</dc:creator>
  <cp:lastModifiedBy>Robyn Lewis</cp:lastModifiedBy>
  <cp:revision>33</cp:revision>
  <dcterms:created xsi:type="dcterms:W3CDTF">2026-01-18T22:09:51Z</dcterms:created>
  <dcterms:modified xsi:type="dcterms:W3CDTF">2026-01-21T09:51:20Z</dcterms:modified>
</cp:coreProperties>
</file>