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360" r:id="rId3"/>
    <p:sldId id="361" r:id="rId4"/>
    <p:sldId id="362" r:id="rId5"/>
    <p:sldId id="363" r:id="rId6"/>
    <p:sldId id="364" r:id="rId7"/>
    <p:sldId id="365" r:id="rId8"/>
    <p:sldId id="366" r:id="rId9"/>
    <p:sldId id="367" r:id="rId10"/>
    <p:sldId id="368" r:id="rId11"/>
    <p:sldId id="369" r:id="rId12"/>
    <p:sldId id="370" r:id="rId13"/>
    <p:sldId id="371" r:id="rId14"/>
    <p:sldId id="372" r:id="rId15"/>
    <p:sldId id="373" r:id="rId16"/>
    <p:sldId id="374" r:id="rId17"/>
    <p:sldId id="375" r:id="rId18"/>
    <p:sldId id="376" r:id="rId19"/>
    <p:sldId id="377" r:id="rId20"/>
    <p:sldId id="378" r:id="rId21"/>
    <p:sldId id="379" r:id="rId22"/>
    <p:sldId id="380" r:id="rId23"/>
    <p:sldId id="381" r:id="rId24"/>
    <p:sldId id="382" r:id="rId25"/>
    <p:sldId id="383" r:id="rId26"/>
    <p:sldId id="384" r:id="rId27"/>
    <p:sldId id="385" r:id="rId28"/>
    <p:sldId id="386" r:id="rId29"/>
    <p:sldId id="387" r:id="rId30"/>
    <p:sldId id="388" r:id="rId3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408000"/>
    <a:srgbClr val="EFFEE8"/>
    <a:srgbClr val="D0FDB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67" autoAdjust="0"/>
    <p:restoredTop sz="94660"/>
  </p:normalViewPr>
  <p:slideViewPr>
    <p:cSldViewPr>
      <p:cViewPr varScale="1">
        <p:scale>
          <a:sx n="40" d="100"/>
          <a:sy n="40" d="100"/>
        </p:scale>
        <p:origin x="-6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image" Target="../media/image36.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AB573-4824-4557-AAD0-219B113512C9}" type="datetimeFigureOut">
              <a:rPr lang="en-US" smtClean="0"/>
              <a:pPr/>
              <a:t>1/28/2011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E63FED-3AB0-4552-A0CA-261F3D4758B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3</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4</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5</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6</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7</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8</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9</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10</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11</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12</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13</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14</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15</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16</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17</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18</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19</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20</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21</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22</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23</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24</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25</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26</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27</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28</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29</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DDCFBC6-5606-4E61-8CEE-67AD6C382090}" type="slidenum">
              <a:rPr lang="en-GB"/>
              <a:pPr/>
              <a:t>30</a:t>
            </a:fld>
            <a:endParaRPr lang="en-GB"/>
          </a:p>
        </p:txBody>
      </p:sp>
      <p:sp>
        <p:nvSpPr>
          <p:cNvPr id="13313" name="Rectangle 1"/>
          <p:cNvSpPr txBox="1">
            <a:spLocks noGrp="1" noRot="1" noChangeAspect="1" noChangeArrowheads="1"/>
          </p:cNvSpPr>
          <p:nvPr>
            <p:ph type="sldImg"/>
          </p:nvPr>
        </p:nvSpPr>
        <p:spPr bwMode="auto">
          <a:xfrm>
            <a:off x="1143000" y="695325"/>
            <a:ext cx="4570413" cy="3427413"/>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85512" y="4343230"/>
            <a:ext cx="5486976" cy="4115139"/>
          </a:xfrm>
          <a:prstGeom prst="rect">
            <a:avLst/>
          </a:prstGeom>
          <a:noFill/>
          <a:ln>
            <a:round/>
            <a:headEnd/>
            <a:tailEnd/>
          </a:ln>
        </p:spPr>
        <p:txBody>
          <a:bodyPr wrap="none" anchor="ct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4213" y="2133600"/>
            <a:ext cx="7772400" cy="1470025"/>
          </a:xfrm>
        </p:spPr>
        <p:txBody>
          <a:bodyPr/>
          <a:lstStyle>
            <a:lvl1pPr>
              <a:defRPr sz="4000"/>
            </a:lvl1pPr>
          </a:lstStyle>
          <a:p>
            <a:r>
              <a:rPr lang="en-US" smtClean="0"/>
              <a:t>Click to edit Master title style</a:t>
            </a:r>
            <a:endParaRPr lang="en-GB"/>
          </a:p>
        </p:txBody>
      </p:sp>
      <p:sp>
        <p:nvSpPr>
          <p:cNvPr id="3075" name="Rectangle 3"/>
          <p:cNvSpPr>
            <a:spLocks noGrp="1" noChangeArrowheads="1"/>
          </p:cNvSpPr>
          <p:nvPr>
            <p:ph type="subTitle" idx="1"/>
          </p:nvPr>
        </p:nvSpPr>
        <p:spPr>
          <a:xfrm>
            <a:off x="1403350" y="3860800"/>
            <a:ext cx="6400800" cy="1752600"/>
          </a:xfrm>
        </p:spPr>
        <p:txBody>
          <a:bodyPr/>
          <a:lstStyle>
            <a:lvl1pPr marL="0" indent="0" algn="ctr">
              <a:buFontTx/>
              <a:buNone/>
              <a:defRPr sz="3200" b="1"/>
            </a:lvl1pPr>
          </a:lstStyle>
          <a:p>
            <a:r>
              <a:rPr lang="en-US" smtClean="0"/>
              <a:t>Click to edit Master subtitle style</a:t>
            </a:r>
            <a:endParaRPr lang="en-GB"/>
          </a:p>
        </p:txBody>
      </p:sp>
      <p:sp>
        <p:nvSpPr>
          <p:cNvPr id="3076" name="Rectangle 4"/>
          <p:cNvSpPr>
            <a:spLocks noGrp="1" noChangeArrowheads="1"/>
          </p:cNvSpPr>
          <p:nvPr>
            <p:ph type="dt" sz="half" idx="2"/>
          </p:nvPr>
        </p:nvSpPr>
        <p:spPr>
          <a:xfrm>
            <a:off x="457200" y="6245225"/>
            <a:ext cx="2133600" cy="476250"/>
          </a:xfrm>
        </p:spPr>
        <p:txBody>
          <a:bodyPr/>
          <a:lstStyle>
            <a:lvl1pPr>
              <a:defRPr sz="1400"/>
            </a:lvl1pPr>
          </a:lstStyle>
          <a:p>
            <a:endParaRPr lang="en-GB"/>
          </a:p>
        </p:txBody>
      </p:sp>
      <p:sp>
        <p:nvSpPr>
          <p:cNvPr id="3077" name="Rectangle 5"/>
          <p:cNvSpPr>
            <a:spLocks noGrp="1" noChangeArrowheads="1"/>
          </p:cNvSpPr>
          <p:nvPr>
            <p:ph type="ftr" sz="quarter" idx="3"/>
          </p:nvPr>
        </p:nvSpPr>
        <p:spPr>
          <a:xfrm>
            <a:off x="3124200" y="6245225"/>
            <a:ext cx="2895600" cy="476250"/>
          </a:xfrm>
        </p:spPr>
        <p:txBody>
          <a:bodyPr/>
          <a:lstStyle>
            <a:lvl1pPr>
              <a:defRPr sz="1400"/>
            </a:lvl1pPr>
          </a:lstStyle>
          <a:p>
            <a:endParaRPr lang="en-GB"/>
          </a:p>
        </p:txBody>
      </p:sp>
      <p:sp>
        <p:nvSpPr>
          <p:cNvPr id="3078" name="Rectangle 6"/>
          <p:cNvSpPr>
            <a:spLocks noGrp="1" noChangeArrowheads="1"/>
          </p:cNvSpPr>
          <p:nvPr>
            <p:ph type="sldNum" sz="quarter" idx="4"/>
          </p:nvPr>
        </p:nvSpPr>
        <p:spPr>
          <a:xfrm>
            <a:off x="6553200" y="6245225"/>
            <a:ext cx="2133600" cy="476250"/>
          </a:xfrm>
        </p:spPr>
        <p:txBody>
          <a:bodyPr/>
          <a:lstStyle>
            <a:lvl1pPr>
              <a:defRPr sz="1400"/>
            </a:lvl1pPr>
          </a:lstStyle>
          <a:p>
            <a:fld id="{022379C4-B884-4D15-A1BA-6A72B04D6EEB}" type="slidenum">
              <a:rPr lang="en-GB"/>
              <a:pPr/>
              <a:t>‹#›</a:t>
            </a:fld>
            <a:endParaRPr lang="en-GB"/>
          </a:p>
        </p:txBody>
      </p:sp>
      <p:sp>
        <p:nvSpPr>
          <p:cNvPr id="3079" name="Rectangle 7"/>
          <p:cNvSpPr>
            <a:spLocks noChangeArrowheads="1"/>
          </p:cNvSpPr>
          <p:nvPr/>
        </p:nvSpPr>
        <p:spPr bwMode="auto">
          <a:xfrm>
            <a:off x="684213" y="260350"/>
            <a:ext cx="7772400" cy="1470025"/>
          </a:xfrm>
          <a:prstGeom prst="rect">
            <a:avLst/>
          </a:prstGeom>
          <a:noFill/>
          <a:ln w="9525">
            <a:noFill/>
            <a:miter lim="800000"/>
            <a:headEnd/>
            <a:tailEnd/>
          </a:ln>
          <a:effectLst/>
        </p:spPr>
        <p:txBody>
          <a:bodyPr anchor="ctr"/>
          <a:lstStyle/>
          <a:p>
            <a:pPr algn="ctr"/>
            <a:endParaRPr lang="en-US" sz="4000" b="1">
              <a:solidFill>
                <a:schemeClr val="tx2"/>
              </a:solidFill>
            </a:endParaRPr>
          </a:p>
        </p:txBody>
      </p:sp>
      <p:sp>
        <p:nvSpPr>
          <p:cNvPr id="3081" name="Text Box 9"/>
          <p:cNvSpPr txBox="1">
            <a:spLocks noChangeArrowheads="1"/>
          </p:cNvSpPr>
          <p:nvPr/>
        </p:nvSpPr>
        <p:spPr bwMode="auto">
          <a:xfrm>
            <a:off x="684213" y="404813"/>
            <a:ext cx="7704137" cy="762000"/>
          </a:xfrm>
          <a:prstGeom prst="rect">
            <a:avLst/>
          </a:prstGeom>
          <a:noFill/>
          <a:ln w="9525">
            <a:noFill/>
            <a:miter lim="800000"/>
            <a:headEnd/>
            <a:tailEnd/>
          </a:ln>
          <a:effectLst/>
        </p:spPr>
        <p:txBody>
          <a:bodyPr>
            <a:spAutoFit/>
          </a:bodyPr>
          <a:lstStyle/>
          <a:p>
            <a:pPr>
              <a:spcBef>
                <a:spcPct val="50000"/>
              </a:spcBef>
            </a:pPr>
            <a:endParaRPr lang="en-US" sz="4400"/>
          </a:p>
        </p:txBody>
      </p:sp>
      <p:pic>
        <p:nvPicPr>
          <p:cNvPr id="3082" name="Picture 10" descr="SMU-Logo-colour-Longline"/>
          <p:cNvPicPr>
            <a:picLocks noChangeAspect="1" noChangeArrowheads="1"/>
          </p:cNvPicPr>
          <p:nvPr/>
        </p:nvPicPr>
        <p:blipFill>
          <a:blip r:embed="rId2" cstate="print"/>
          <a:srcRect/>
          <a:stretch>
            <a:fillRect/>
          </a:stretch>
        </p:blipFill>
        <p:spPr bwMode="auto">
          <a:xfrm>
            <a:off x="611188" y="260350"/>
            <a:ext cx="7958137" cy="881063"/>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0A6FABB0-A7AA-4193-848B-4BF84C301163}"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1F4BE76-E958-4695-B0DF-66D14568E867}"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414EE862-6ED4-4DE6-956F-36DBFC8ACCB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DC3E20D2-83BF-42E3-9DC2-9E67648C62B2}"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F67A1C08-094C-4DBD-AAB4-BC5FB20F0701}"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DAD89E4B-31B9-4A5D-B4F2-5AA453B4055E}"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69FC5E9-94E8-44B3-BE68-2AEAA9436A8C}"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D051A91-7B57-4ECE-8C7D-63F27AC90D4F}"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B27E8AB0-B64F-491C-A943-857BC86F21EB}"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894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13F1C684-6150-4AAE-9C6E-4D6336527D31}"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468313" y="1628775"/>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sp>
        <p:nvSpPr>
          <p:cNvPr id="1028" name="Rectangle 4"/>
          <p:cNvSpPr>
            <a:spLocks noGrp="1" noChangeArrowheads="1"/>
          </p:cNvSpPr>
          <p:nvPr>
            <p:ph type="dt" sz="half" idx="2"/>
          </p:nvPr>
        </p:nvSpPr>
        <p:spPr bwMode="auto">
          <a:xfrm>
            <a:off x="468313" y="6237288"/>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029" name="Rectangle 5"/>
          <p:cNvSpPr>
            <a:spLocks noGrp="1" noChangeArrowheads="1"/>
          </p:cNvSpPr>
          <p:nvPr>
            <p:ph type="ftr" sz="quarter" idx="3"/>
          </p:nvPr>
        </p:nvSpPr>
        <p:spPr bwMode="auto">
          <a:xfrm>
            <a:off x="3132138" y="6237288"/>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endParaRPr lang="en-GB"/>
          </a:p>
        </p:txBody>
      </p:sp>
      <p:sp>
        <p:nvSpPr>
          <p:cNvPr id="1030" name="Rectangle 6"/>
          <p:cNvSpPr>
            <a:spLocks noGrp="1" noChangeArrowheads="1"/>
          </p:cNvSpPr>
          <p:nvPr>
            <p:ph type="sldNum" sz="quarter" idx="4"/>
          </p:nvPr>
        </p:nvSpPr>
        <p:spPr bwMode="auto">
          <a:xfrm>
            <a:off x="6588125" y="6237288"/>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8826E118-BB69-4A5C-B791-EB800E545E4F}"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3200" b="1">
          <a:solidFill>
            <a:schemeClr val="tx2"/>
          </a:solidFill>
          <a:latin typeface="+mj-lt"/>
          <a:ea typeface="+mj-ea"/>
          <a:cs typeface="+mj-cs"/>
        </a:defRPr>
      </a:lvl1pPr>
      <a:lvl2pPr algn="ctr" rtl="0" eaLnBrk="1" fontAlgn="base" hangingPunct="1">
        <a:spcBef>
          <a:spcPct val="0"/>
        </a:spcBef>
        <a:spcAft>
          <a:spcPct val="0"/>
        </a:spcAft>
        <a:defRPr sz="3200" b="1">
          <a:solidFill>
            <a:schemeClr val="tx2"/>
          </a:solidFill>
          <a:latin typeface="Arial" charset="0"/>
          <a:cs typeface="Arial" charset="0"/>
        </a:defRPr>
      </a:lvl2pPr>
      <a:lvl3pPr algn="ctr" rtl="0" eaLnBrk="1" fontAlgn="base" hangingPunct="1">
        <a:spcBef>
          <a:spcPct val="0"/>
        </a:spcBef>
        <a:spcAft>
          <a:spcPct val="0"/>
        </a:spcAft>
        <a:defRPr sz="3200" b="1">
          <a:solidFill>
            <a:schemeClr val="tx2"/>
          </a:solidFill>
          <a:latin typeface="Arial" charset="0"/>
          <a:cs typeface="Arial" charset="0"/>
        </a:defRPr>
      </a:lvl3pPr>
      <a:lvl4pPr algn="ctr" rtl="0" eaLnBrk="1" fontAlgn="base" hangingPunct="1">
        <a:spcBef>
          <a:spcPct val="0"/>
        </a:spcBef>
        <a:spcAft>
          <a:spcPct val="0"/>
        </a:spcAft>
        <a:defRPr sz="3200" b="1">
          <a:solidFill>
            <a:schemeClr val="tx2"/>
          </a:solidFill>
          <a:latin typeface="Arial" charset="0"/>
          <a:cs typeface="Arial" charset="0"/>
        </a:defRPr>
      </a:lvl4pPr>
      <a:lvl5pPr algn="ctr" rtl="0" eaLnBrk="1" fontAlgn="base" hangingPunct="1">
        <a:spcBef>
          <a:spcPct val="0"/>
        </a:spcBef>
        <a:spcAft>
          <a:spcPct val="0"/>
        </a:spcAft>
        <a:defRPr sz="3200" b="1">
          <a:solidFill>
            <a:schemeClr val="tx2"/>
          </a:solidFill>
          <a:latin typeface="Arial" charset="0"/>
          <a:cs typeface="Arial" charset="0"/>
        </a:defRPr>
      </a:lvl5pPr>
      <a:lvl6pPr marL="457200" algn="ctr" rtl="0" eaLnBrk="1" fontAlgn="base" hangingPunct="1">
        <a:spcBef>
          <a:spcPct val="0"/>
        </a:spcBef>
        <a:spcAft>
          <a:spcPct val="0"/>
        </a:spcAft>
        <a:defRPr sz="3200" b="1">
          <a:solidFill>
            <a:schemeClr val="tx2"/>
          </a:solidFill>
          <a:latin typeface="Arial" charset="0"/>
          <a:cs typeface="Arial" charset="0"/>
        </a:defRPr>
      </a:lvl6pPr>
      <a:lvl7pPr marL="914400" algn="ctr" rtl="0" eaLnBrk="1" fontAlgn="base" hangingPunct="1">
        <a:spcBef>
          <a:spcPct val="0"/>
        </a:spcBef>
        <a:spcAft>
          <a:spcPct val="0"/>
        </a:spcAft>
        <a:defRPr sz="3200" b="1">
          <a:solidFill>
            <a:schemeClr val="tx2"/>
          </a:solidFill>
          <a:latin typeface="Arial" charset="0"/>
          <a:cs typeface="Arial" charset="0"/>
        </a:defRPr>
      </a:lvl7pPr>
      <a:lvl8pPr marL="1371600" algn="ctr" rtl="0" eaLnBrk="1" fontAlgn="base" hangingPunct="1">
        <a:spcBef>
          <a:spcPct val="0"/>
        </a:spcBef>
        <a:spcAft>
          <a:spcPct val="0"/>
        </a:spcAft>
        <a:defRPr sz="3200" b="1">
          <a:solidFill>
            <a:schemeClr val="tx2"/>
          </a:solidFill>
          <a:latin typeface="Arial" charset="0"/>
          <a:cs typeface="Arial" charset="0"/>
        </a:defRPr>
      </a:lvl8pPr>
      <a:lvl9pPr marL="1828800" algn="ctr" rtl="0" eaLnBrk="1" fontAlgn="base" hangingPunct="1">
        <a:spcBef>
          <a:spcPct val="0"/>
        </a:spcBef>
        <a:spcAft>
          <a:spcPct val="0"/>
        </a:spcAft>
        <a:defRPr sz="3200" b="1">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cs typeface="+mn-cs"/>
        </a:defRPr>
      </a:lvl2pPr>
      <a:lvl3pPr marL="1143000" indent="-228600" algn="l" rtl="0" eaLnBrk="1" fontAlgn="base" hangingPunct="1">
        <a:spcBef>
          <a:spcPct val="20000"/>
        </a:spcBef>
        <a:spcAft>
          <a:spcPct val="0"/>
        </a:spcAft>
        <a:buChar char="•"/>
        <a:defRPr sz="20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5.bin"/><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6.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35.pn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2.bin"/><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35.png"/><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noChangeArrowheads="1"/>
          </p:cNvSpPr>
          <p:nvPr/>
        </p:nvSpPr>
        <p:spPr bwMode="auto">
          <a:xfrm>
            <a:off x="1928813" y="4929188"/>
            <a:ext cx="5168900" cy="1327150"/>
          </a:xfrm>
          <a:prstGeom prst="rect">
            <a:avLst/>
          </a:prstGeom>
          <a:noFill/>
          <a:ln w="9360">
            <a:noFill/>
            <a:miter lim="800000"/>
            <a:headEnd/>
            <a:tailEnd/>
          </a:ln>
          <a:effectLst/>
        </p:spPr>
        <p:txBody>
          <a:bodyPr lIns="90000" tIns="60876" rIns="90000" bIns="45000"/>
          <a:lstStyle/>
          <a:p>
            <a:pPr algn="ctr" hangingPunct="1">
              <a:tabLst>
                <a:tab pos="723900" algn="l"/>
                <a:tab pos="1447800" algn="l"/>
                <a:tab pos="2171700" algn="l"/>
                <a:tab pos="2895600" algn="l"/>
                <a:tab pos="3619500" algn="l"/>
                <a:tab pos="4343400" algn="l"/>
                <a:tab pos="5067300" algn="l"/>
              </a:tabLst>
            </a:pPr>
            <a:r>
              <a:rPr lang="en-GB" dirty="0">
                <a:solidFill>
                  <a:srgbClr val="408000"/>
                </a:solidFill>
                <a:cs typeface="Lucida Sans Unicode" charset="0"/>
              </a:rPr>
              <a:t>Level : </a:t>
            </a:r>
            <a:r>
              <a:rPr lang="en-GB" dirty="0" smtClean="0">
                <a:solidFill>
                  <a:srgbClr val="408000"/>
                </a:solidFill>
                <a:cs typeface="Lucida Sans Unicode" charset="0"/>
              </a:rPr>
              <a:t>Foundation </a:t>
            </a:r>
            <a:endParaRPr lang="en-GB" dirty="0">
              <a:solidFill>
                <a:srgbClr val="408000"/>
              </a:solidFill>
              <a:cs typeface="Lucida Sans Unicode" charset="0"/>
            </a:endParaRPr>
          </a:p>
          <a:p>
            <a:pPr algn="ctr" hangingPunct="1">
              <a:tabLst>
                <a:tab pos="723900" algn="l"/>
                <a:tab pos="1447800" algn="l"/>
                <a:tab pos="2171700" algn="l"/>
                <a:tab pos="2895600" algn="l"/>
                <a:tab pos="3619500" algn="l"/>
                <a:tab pos="4343400" algn="l"/>
                <a:tab pos="5067300" algn="l"/>
              </a:tabLst>
            </a:pPr>
            <a:r>
              <a:rPr lang="en-GB" dirty="0">
                <a:solidFill>
                  <a:srgbClr val="408000"/>
                </a:solidFill>
                <a:cs typeface="Lucida Sans Unicode" charset="0"/>
              </a:rPr>
              <a:t>Lecturer :Tim Tudor</a:t>
            </a:r>
          </a:p>
          <a:p>
            <a:pPr algn="ctr" hangingPunct="1">
              <a:tabLst>
                <a:tab pos="723900" algn="l"/>
                <a:tab pos="1447800" algn="l"/>
                <a:tab pos="2171700" algn="l"/>
                <a:tab pos="2895600" algn="l"/>
                <a:tab pos="3619500" algn="l"/>
                <a:tab pos="4343400" algn="l"/>
                <a:tab pos="5067300" algn="l"/>
              </a:tabLst>
            </a:pPr>
            <a:r>
              <a:rPr lang="en-GB" dirty="0">
                <a:solidFill>
                  <a:srgbClr val="408000"/>
                </a:solidFill>
                <a:cs typeface="Lucida Sans Unicode" charset="0"/>
              </a:rPr>
              <a:t>Email : timothy.tudor@smu.ac.uk</a:t>
            </a:r>
          </a:p>
          <a:p>
            <a:pPr algn="ctr" hangingPunct="1">
              <a:tabLst>
                <a:tab pos="723900" algn="l"/>
                <a:tab pos="1447800" algn="l"/>
                <a:tab pos="2171700" algn="l"/>
                <a:tab pos="2895600" algn="l"/>
                <a:tab pos="3619500" algn="l"/>
                <a:tab pos="4343400" algn="l"/>
                <a:tab pos="5067300" algn="l"/>
              </a:tabLst>
            </a:pPr>
            <a:r>
              <a:rPr lang="en-GB" dirty="0">
                <a:solidFill>
                  <a:srgbClr val="408000"/>
                </a:solidFill>
                <a:cs typeface="Lucida Sans Unicode" charset="0"/>
              </a:rPr>
              <a:t>Year : 2010</a:t>
            </a:r>
          </a:p>
        </p:txBody>
      </p:sp>
      <p:sp>
        <p:nvSpPr>
          <p:cNvPr id="8" name="Rectangle 2"/>
          <p:cNvSpPr txBox="1">
            <a:spLocks noChangeArrowheads="1"/>
          </p:cNvSpPr>
          <p:nvPr/>
        </p:nvSpPr>
        <p:spPr bwMode="auto">
          <a:xfrm>
            <a:off x="687388" y="1079500"/>
            <a:ext cx="7772400" cy="1619250"/>
          </a:xfrm>
          <a:prstGeom prst="rect">
            <a:avLst/>
          </a:prstGeom>
          <a:noFill/>
          <a:ln w="9525">
            <a:noFill/>
            <a:miter lim="800000"/>
            <a:headEnd/>
            <a:tailEnd/>
          </a:ln>
          <a:effectLst/>
        </p:spPr>
        <p:txBody>
          <a:bodyPr vert="horz" wrap="square" lIns="91440" tIns="83808" rIns="91440" bIns="45720" numCol="1" anchor="ctr" anchorCtr="0" compatLnSpc="1">
            <a:prstTxWarp prst="textNoShape">
              <a:avLst/>
            </a:prstTxWarp>
          </a:bodyPr>
          <a:lstStyle/>
          <a:p>
            <a:pPr lvl="0" algn="ctr">
              <a:tabLst>
                <a:tab pos="723900" algn="l"/>
                <a:tab pos="1447800" algn="l"/>
                <a:tab pos="2171700" algn="l"/>
                <a:tab pos="2895600" algn="l"/>
                <a:tab pos="3619500" algn="l"/>
                <a:tab pos="4343400" algn="l"/>
                <a:tab pos="5067300" algn="l"/>
                <a:tab pos="5791200" algn="l"/>
                <a:tab pos="6515100" algn="l"/>
                <a:tab pos="7239000" algn="l"/>
              </a:tabLst>
              <a:defRPr/>
            </a:pPr>
            <a:r>
              <a:rPr lang="en-GB" sz="4400" b="1" dirty="0" smtClean="0">
                <a:solidFill>
                  <a:srgbClr val="408000"/>
                </a:solidFill>
              </a:rPr>
              <a:t>Engineering Science</a:t>
            </a:r>
            <a:br>
              <a:rPr lang="en-GB" sz="4400" b="1" dirty="0" smtClean="0">
                <a:solidFill>
                  <a:srgbClr val="408000"/>
                </a:solidFill>
              </a:rPr>
            </a:br>
            <a:r>
              <a:rPr lang="en-GB" sz="4400" b="1" dirty="0" smtClean="0">
                <a:solidFill>
                  <a:srgbClr val="408000"/>
                </a:solidFill>
              </a:rPr>
              <a:t>Electronics</a:t>
            </a:r>
            <a:endParaRPr kumimoji="0" lang="en-GB" sz="4400" b="1" i="0" u="none" strike="noStrike" kern="0" cap="none" spc="0" normalizeH="0" baseline="0" noProof="0" dirty="0">
              <a:ln>
                <a:noFill/>
              </a:ln>
              <a:solidFill>
                <a:srgbClr val="408000"/>
              </a:solidFill>
              <a:effectLst/>
              <a:uLnTx/>
              <a:uFillTx/>
              <a:latin typeface="+mj-lt"/>
              <a:ea typeface="+mj-ea"/>
              <a:cs typeface="+mj-cs"/>
            </a:endParaRPr>
          </a:p>
        </p:txBody>
      </p:sp>
      <p:pic>
        <p:nvPicPr>
          <p:cNvPr id="9" name="Picture 3"/>
          <p:cNvPicPr>
            <a:picLocks noChangeAspect="1" noChangeArrowheads="1"/>
          </p:cNvPicPr>
          <p:nvPr/>
        </p:nvPicPr>
        <p:blipFill>
          <a:blip r:embed="rId2" cstate="print"/>
          <a:srcRect/>
          <a:stretch>
            <a:fillRect/>
          </a:stretch>
        </p:blipFill>
        <p:spPr bwMode="auto">
          <a:xfrm>
            <a:off x="2686050" y="2879725"/>
            <a:ext cx="3794125" cy="1785938"/>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We learned in Outcome 1 that Electric charge ‘Q’ is a quantity of electricity measured in Coulombs.</a:t>
            </a:r>
          </a:p>
          <a:p>
            <a:endParaRPr lang="en-GB" sz="2000" dirty="0" smtClean="0"/>
          </a:p>
          <a:p>
            <a:r>
              <a:rPr lang="en-GB" sz="2000" dirty="0" smtClean="0"/>
              <a:t>The energy possessed by the charge depends upon the voltage. </a:t>
            </a:r>
          </a:p>
          <a:p>
            <a:endParaRPr lang="en-GB" sz="2000" dirty="0" smtClean="0"/>
          </a:p>
          <a:p>
            <a:r>
              <a:rPr lang="en-GB" sz="2000" dirty="0" smtClean="0"/>
              <a:t>Relative to zero potential, the energy that a charge possesses is</a:t>
            </a:r>
          </a:p>
          <a:p>
            <a:endParaRPr lang="en-GB" sz="2000" dirty="0" smtClean="0"/>
          </a:p>
          <a:p>
            <a:endParaRPr lang="en-GB" sz="2000" dirty="0" smtClean="0"/>
          </a:p>
          <a:p>
            <a:r>
              <a:rPr lang="en-GB" sz="2000" dirty="0" smtClean="0"/>
              <a:t>E = Q V Joules. </a:t>
            </a:r>
          </a:p>
          <a:p>
            <a:endParaRPr lang="en-GB" sz="2000" dirty="0" smtClean="0"/>
          </a:p>
          <a:p>
            <a:r>
              <a:rPr lang="en-GB" sz="2000" dirty="0" smtClean="0"/>
              <a:t>When a charge is transferred as electrons in a conductor, the</a:t>
            </a:r>
          </a:p>
          <a:p>
            <a:r>
              <a:rPr lang="en-GB" sz="2000" dirty="0" smtClean="0"/>
              <a:t>charge per second is the current ‘I’ Amperes. 1 Amp =1 Coulomb/s. </a:t>
            </a:r>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11" end="1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endParaRPr lang="en-GB" sz="2000" dirty="0" smtClean="0"/>
          </a:p>
          <a:p>
            <a:r>
              <a:rPr lang="en-GB" sz="2000" dirty="0" smtClean="0"/>
              <a:t>Capacitors are basically two parallel plates separated by an insulating material called a dielectric. </a:t>
            </a:r>
          </a:p>
          <a:p>
            <a:endParaRPr lang="en-GB" sz="2000" dirty="0" smtClean="0"/>
          </a:p>
          <a:p>
            <a:r>
              <a:rPr lang="en-GB" sz="2000" dirty="0" smtClean="0"/>
              <a:t>There are many types for a variety of purposes but the basic theory is the same for all. </a:t>
            </a:r>
          </a:p>
          <a:p>
            <a:endParaRPr lang="en-GB" sz="2000" dirty="0" smtClean="0"/>
          </a:p>
          <a:p>
            <a:r>
              <a:rPr lang="en-GB" sz="2000" dirty="0" smtClean="0"/>
              <a:t>If a voltage V is connected across the plates, electrons are forced onto one plate and a corresponding number is removed from the other plate.</a:t>
            </a:r>
          </a:p>
          <a:p>
            <a:endParaRPr lang="en-GB" sz="2000" dirty="0" smtClean="0"/>
          </a:p>
          <a:p>
            <a:r>
              <a:rPr lang="en-GB" sz="2000" dirty="0" smtClean="0"/>
              <a:t> </a:t>
            </a:r>
          </a:p>
          <a:p>
            <a:endParaRPr lang="en-GB" sz="2000" dirty="0" smtClean="0"/>
          </a:p>
          <a:p>
            <a:endParaRPr lang="en-GB" sz="2000" dirty="0" smtClean="0"/>
          </a:p>
          <a:p>
            <a:endParaRPr lang="en-GB" sz="2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7" name="Picture 2"/>
          <p:cNvPicPr>
            <a:picLocks noChangeAspect="1" noChangeArrowheads="1"/>
          </p:cNvPicPr>
          <p:nvPr/>
        </p:nvPicPr>
        <p:blipFill>
          <a:blip r:embed="rId3" cstate="print"/>
          <a:srcRect/>
          <a:stretch>
            <a:fillRect/>
          </a:stretch>
        </p:blipFill>
        <p:spPr bwMode="auto">
          <a:xfrm>
            <a:off x="3643306" y="4786322"/>
            <a:ext cx="1764779" cy="1657358"/>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endParaRPr lang="en-GB" sz="2000" dirty="0" smtClean="0"/>
          </a:p>
          <a:p>
            <a:r>
              <a:rPr lang="en-GB" sz="2000" dirty="0" smtClean="0"/>
              <a:t> If a plate has a surplus of electrons it becomes negatively charged and the plate with a deficiency of electrons becomes positively charged.</a:t>
            </a:r>
          </a:p>
          <a:p>
            <a:endParaRPr lang="en-GB" sz="2000" dirty="0" smtClean="0"/>
          </a:p>
          <a:p>
            <a:r>
              <a:rPr lang="en-GB" sz="2000" dirty="0" smtClean="0"/>
              <a:t> In other words the capacitor has been made to store charge and hence</a:t>
            </a:r>
          </a:p>
          <a:p>
            <a:r>
              <a:rPr lang="en-GB" sz="2000" dirty="0" smtClean="0"/>
              <a:t>energy.</a:t>
            </a:r>
          </a:p>
          <a:p>
            <a:endParaRPr lang="en-GB" sz="2000" dirty="0" smtClean="0"/>
          </a:p>
          <a:p>
            <a:endParaRPr lang="en-GB" sz="2000" dirty="0" smtClean="0"/>
          </a:p>
          <a:p>
            <a:endParaRPr lang="en-GB" sz="2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0578" name="Picture 2"/>
          <p:cNvPicPr>
            <a:picLocks noChangeAspect="1" noChangeArrowheads="1"/>
          </p:cNvPicPr>
          <p:nvPr/>
        </p:nvPicPr>
        <p:blipFill>
          <a:blip r:embed="rId3" cstate="print"/>
          <a:srcRect/>
          <a:stretch>
            <a:fillRect/>
          </a:stretch>
        </p:blipFill>
        <p:spPr bwMode="auto">
          <a:xfrm>
            <a:off x="3643306" y="4357694"/>
            <a:ext cx="1764779" cy="1657358"/>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endParaRPr lang="en-GB" sz="2000" dirty="0" smtClean="0"/>
          </a:p>
          <a:p>
            <a:r>
              <a:rPr lang="en-GB" sz="2000" dirty="0" smtClean="0"/>
              <a:t> We may make an analogy with a vessel used to store gas under pressure. </a:t>
            </a:r>
          </a:p>
          <a:p>
            <a:endParaRPr lang="en-GB" sz="2000" dirty="0" smtClean="0"/>
          </a:p>
          <a:p>
            <a:r>
              <a:rPr lang="en-GB" sz="2000" dirty="0" smtClean="0"/>
              <a:t>These are known as accumulators. If a gas is pumped into a container, the pressure ‘p’ rises as the quantity of gas increases (e.g. pumping up a bicycle tire). </a:t>
            </a:r>
          </a:p>
          <a:p>
            <a:endParaRPr lang="en-GB" sz="2000" dirty="0" smtClean="0"/>
          </a:p>
          <a:p>
            <a:r>
              <a:rPr lang="en-GB" sz="2000" dirty="0" smtClean="0"/>
              <a:t>Work is done during the pumping and the energy used is stored in the container. </a:t>
            </a:r>
          </a:p>
          <a:p>
            <a:endParaRPr lang="en-GB" sz="2000" dirty="0" smtClean="0"/>
          </a:p>
          <a:p>
            <a:r>
              <a:rPr lang="en-GB" sz="2000" dirty="0" smtClean="0"/>
              <a:t>The energy stored is directly proportional to the pressure and the volume of the vessel. E = </a:t>
            </a:r>
            <a:r>
              <a:rPr lang="en-GB" sz="2000" dirty="0" err="1" smtClean="0"/>
              <a:t>pV</a:t>
            </a:r>
            <a:r>
              <a:rPr lang="en-GB" sz="2000" dirty="0" smtClean="0"/>
              <a:t>.</a:t>
            </a:r>
          </a:p>
          <a:p>
            <a:endParaRPr lang="en-GB" sz="2000" dirty="0" smtClean="0"/>
          </a:p>
          <a:p>
            <a:endParaRPr lang="en-GB" sz="2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endParaRPr lang="en-GB" sz="2000" dirty="0" smtClean="0"/>
          </a:p>
          <a:p>
            <a:r>
              <a:rPr lang="en-GB" sz="2000" dirty="0" smtClean="0"/>
              <a:t>A capacitor is the electrical equivalent of this.</a:t>
            </a:r>
          </a:p>
          <a:p>
            <a:endParaRPr lang="en-GB" sz="2000" dirty="0" smtClean="0"/>
          </a:p>
          <a:p>
            <a:r>
              <a:rPr lang="en-GB" sz="2000" dirty="0" smtClean="0"/>
              <a:t> Electrons (charge ‘Q’) are pumped into the capacitor and the voltage ‘V’ rises as the charge increases. The energy stored is given by the formula E = VQ</a:t>
            </a:r>
          </a:p>
          <a:p>
            <a:endParaRPr lang="en-GB" sz="2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1602" name="Picture 2"/>
          <p:cNvPicPr>
            <a:picLocks noChangeAspect="1" noChangeArrowheads="1"/>
          </p:cNvPicPr>
          <p:nvPr/>
        </p:nvPicPr>
        <p:blipFill>
          <a:blip r:embed="rId3" cstate="print"/>
          <a:srcRect/>
          <a:stretch>
            <a:fillRect/>
          </a:stretch>
        </p:blipFill>
        <p:spPr bwMode="auto">
          <a:xfrm>
            <a:off x="2143108" y="4014872"/>
            <a:ext cx="4429156" cy="2478969"/>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16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endParaRPr lang="en-GB" sz="2000" dirty="0" smtClean="0"/>
          </a:p>
          <a:p>
            <a:r>
              <a:rPr lang="en-GB" sz="2000" dirty="0" smtClean="0"/>
              <a:t>Consider two plates each with an area A and separated by a distance d.</a:t>
            </a:r>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a:p>
            <a:endParaRPr lang="en-GB" sz="2000" dirty="0" smtClean="0"/>
          </a:p>
          <a:p>
            <a:r>
              <a:rPr lang="en-GB" sz="2000" dirty="0" smtClean="0"/>
              <a:t>The material between them is the dielectric. The charge Q stored on the pair of plates depends upon the voltage and the physical dimensions and properties of the plates and dielectric.</a:t>
            </a:r>
          </a:p>
          <a:p>
            <a:endParaRPr lang="en-GB" sz="2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2626" name="Picture 2"/>
          <p:cNvPicPr>
            <a:picLocks noChangeAspect="1" noChangeArrowheads="1"/>
          </p:cNvPicPr>
          <p:nvPr/>
        </p:nvPicPr>
        <p:blipFill>
          <a:blip r:embed="rId3" cstate="print"/>
          <a:srcRect/>
          <a:stretch>
            <a:fillRect/>
          </a:stretch>
        </p:blipFill>
        <p:spPr bwMode="auto">
          <a:xfrm>
            <a:off x="3214678" y="2928934"/>
            <a:ext cx="2649852" cy="1571636"/>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Introduction</a:t>
            </a:r>
          </a:p>
          <a:p>
            <a:endParaRPr lang="en-GB" sz="2000" dirty="0" smtClean="0"/>
          </a:p>
          <a:p>
            <a:r>
              <a:rPr lang="en-GB" sz="2000" dirty="0" smtClean="0"/>
              <a:t>For a given capacitor it is found that charge is directly proportional to voltage such that</a:t>
            </a:r>
          </a:p>
          <a:p>
            <a:endParaRPr lang="en-GB" sz="2000" dirty="0" smtClean="0"/>
          </a:p>
          <a:p>
            <a:r>
              <a:rPr lang="en-GB" sz="2000" b="1" dirty="0" smtClean="0"/>
              <a:t>				Q = CV</a:t>
            </a:r>
          </a:p>
          <a:p>
            <a:endParaRPr lang="en-GB" sz="2000" b="1" dirty="0" smtClean="0"/>
          </a:p>
          <a:p>
            <a:r>
              <a:rPr lang="en-GB" sz="2000" dirty="0" smtClean="0"/>
              <a:t>The constant C is the </a:t>
            </a:r>
            <a:r>
              <a:rPr lang="en-GB" sz="2000" b="1" dirty="0" smtClean="0"/>
              <a:t>CAPACITANCE. Capacitance is measured in Farads (F) but this is a large </a:t>
            </a:r>
            <a:r>
              <a:rPr lang="en-GB" sz="2000" dirty="0" smtClean="0"/>
              <a:t>unit so we use the following multiples.</a:t>
            </a:r>
          </a:p>
          <a:p>
            <a:endParaRPr lang="en-GB" sz="2000" dirty="0" smtClean="0"/>
          </a:p>
          <a:p>
            <a:endParaRPr lang="en-GB" sz="2000" dirty="0" smtClean="0"/>
          </a:p>
          <a:p>
            <a:r>
              <a:rPr lang="en-GB" sz="2000" dirty="0" smtClean="0"/>
              <a:t>   mF = F x 10</a:t>
            </a:r>
            <a:r>
              <a:rPr lang="en-GB" sz="2000" baseline="30000" dirty="0" smtClean="0"/>
              <a:t>-3</a:t>
            </a:r>
            <a:r>
              <a:rPr lang="en-GB" sz="2000" dirty="0" smtClean="0"/>
              <a:t> 	  </a:t>
            </a:r>
            <a:r>
              <a:rPr lang="el-GR" sz="2000" dirty="0" smtClean="0"/>
              <a:t>μ</a:t>
            </a:r>
            <a:r>
              <a:rPr lang="en-GB" sz="2000" dirty="0" smtClean="0"/>
              <a:t>F = F x 10</a:t>
            </a:r>
            <a:r>
              <a:rPr lang="en-GB" sz="2000" baseline="30000" dirty="0" smtClean="0"/>
              <a:t>-6	</a:t>
            </a:r>
            <a:r>
              <a:rPr lang="en-GB" sz="2000" dirty="0" smtClean="0"/>
              <a:t> </a:t>
            </a:r>
            <a:r>
              <a:rPr lang="en-GB" sz="2000" dirty="0" err="1" smtClean="0"/>
              <a:t>nF</a:t>
            </a:r>
            <a:r>
              <a:rPr lang="en-GB" sz="2000" dirty="0" smtClean="0"/>
              <a:t> = F x 10</a:t>
            </a:r>
            <a:r>
              <a:rPr lang="en-GB" sz="2000" baseline="30000" dirty="0" smtClean="0"/>
              <a:t>-9	</a:t>
            </a:r>
            <a:r>
              <a:rPr lang="en-GB" sz="2000" dirty="0" smtClean="0"/>
              <a:t> pF = F x 10</a:t>
            </a:r>
            <a:r>
              <a:rPr lang="en-GB" sz="2000" baseline="30000" dirty="0" smtClean="0"/>
              <a:t>-12</a:t>
            </a:r>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endParaRPr lang="en-GB" sz="2000" dirty="0" smtClean="0"/>
          </a:p>
          <a:p>
            <a:r>
              <a:rPr lang="en-GB" sz="2000" dirty="0" smtClean="0"/>
              <a:t>A capacitor stores 0.05 Coulombs when the terminal voltage is 160V. What is the capacitance?</a:t>
            </a:r>
          </a:p>
          <a:p>
            <a:endParaRPr lang="en-GB" sz="2000" baseline="30000" dirty="0" smtClean="0"/>
          </a:p>
          <a:p>
            <a:r>
              <a:rPr lang="en-GB" sz="2000" b="1" dirty="0" smtClean="0"/>
              <a:t>Q = CV</a:t>
            </a:r>
            <a:endParaRPr lang="en-GB" sz="2000" baseline="30000" dirty="0" smtClean="0"/>
          </a:p>
          <a:p>
            <a:r>
              <a:rPr lang="en-GB" sz="2000" dirty="0" smtClean="0"/>
              <a:t>C = Q/V </a:t>
            </a:r>
          </a:p>
          <a:p>
            <a:r>
              <a:rPr lang="en-GB" sz="2000" dirty="0" smtClean="0"/>
              <a:t>C = 0.05/160 </a:t>
            </a:r>
          </a:p>
          <a:p>
            <a:endParaRPr lang="en-GB" sz="2000" dirty="0" smtClean="0"/>
          </a:p>
          <a:p>
            <a:r>
              <a:rPr lang="en-GB" sz="2000" dirty="0" smtClean="0"/>
              <a:t>C = 0.0003125 F </a:t>
            </a:r>
          </a:p>
          <a:p>
            <a:endParaRPr lang="en-GB" sz="2000" dirty="0" smtClean="0"/>
          </a:p>
          <a:p>
            <a:r>
              <a:rPr lang="en-GB" sz="2000" dirty="0" smtClean="0"/>
              <a:t>Or</a:t>
            </a:r>
          </a:p>
          <a:p>
            <a:endParaRPr lang="en-GB" sz="2000" dirty="0" smtClean="0"/>
          </a:p>
          <a:p>
            <a:r>
              <a:rPr lang="en-GB" sz="2000" dirty="0" smtClean="0"/>
              <a:t>C = 312.5 </a:t>
            </a:r>
            <a:r>
              <a:rPr lang="en-GB" sz="2000" dirty="0" err="1" smtClean="0"/>
              <a:t>μF</a:t>
            </a:r>
            <a:endParaRPr lang="en-GB" sz="2000" baseline="30000" dirty="0" smtClean="0"/>
          </a:p>
          <a:p>
            <a:endParaRPr lang="en-GB" sz="2000" dirty="0" smtClean="0"/>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Energy Stored</a:t>
            </a:r>
          </a:p>
          <a:p>
            <a:endParaRPr lang="en-GB" sz="2000" dirty="0" smtClean="0"/>
          </a:p>
          <a:p>
            <a:r>
              <a:rPr lang="en-GB" sz="2000" dirty="0" smtClean="0"/>
              <a:t>A charge of 1 Coulomb carries energy of 1 Joule for each volt. </a:t>
            </a:r>
          </a:p>
          <a:p>
            <a:endParaRPr lang="en-GB" sz="2000" dirty="0" smtClean="0"/>
          </a:p>
          <a:p>
            <a:r>
              <a:rPr lang="en-GB" sz="2000" dirty="0" smtClean="0"/>
              <a:t>The energy in a charge is QV.</a:t>
            </a:r>
          </a:p>
          <a:p>
            <a:endParaRPr lang="en-GB" sz="2000" dirty="0" smtClean="0"/>
          </a:p>
          <a:p>
            <a:r>
              <a:rPr lang="en-GB" sz="2000" dirty="0" smtClean="0"/>
              <a:t>When a capacitor is charged, the voltage has to build up from 0 to V so the average voltage is V/2.</a:t>
            </a:r>
          </a:p>
          <a:p>
            <a:endParaRPr lang="en-GB" sz="2000" dirty="0" smtClean="0"/>
          </a:p>
          <a:p>
            <a:r>
              <a:rPr lang="en-GB" sz="2000" dirty="0" smtClean="0"/>
              <a:t>The energy stored is hence QV/2.</a:t>
            </a:r>
          </a:p>
          <a:p>
            <a:endParaRPr lang="en-GB" sz="2000" dirty="0" smtClean="0"/>
          </a:p>
          <a:p>
            <a:r>
              <a:rPr lang="en-GB" sz="2000" dirty="0" smtClean="0"/>
              <a:t>Substituting Q = CV the energy stored in a capacitor is hence</a:t>
            </a:r>
          </a:p>
          <a:p>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7" name="Object 6"/>
          <p:cNvGraphicFramePr>
            <a:graphicFrameLocks noChangeAspect="1"/>
          </p:cNvGraphicFramePr>
          <p:nvPr/>
        </p:nvGraphicFramePr>
        <p:xfrm>
          <a:off x="3714744" y="5572140"/>
          <a:ext cx="1350828" cy="928694"/>
        </p:xfrm>
        <a:graphic>
          <a:graphicData uri="http://schemas.openxmlformats.org/presentationml/2006/ole">
            <p:oleObj spid="_x0000_s316418" name="Equation" r:id="rId4" imgW="609480" imgH="419040" progId="Equation.3">
              <p:embed/>
            </p:oleObj>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Energy Stored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A capacitor has a value of 800 </a:t>
            </a:r>
            <a:r>
              <a:rPr lang="en-GB" sz="2000" dirty="0" err="1" smtClean="0"/>
              <a:t>μF</a:t>
            </a:r>
            <a:r>
              <a:rPr lang="en-GB" sz="2000" dirty="0" smtClean="0"/>
              <a:t> and it is charged until the terminal voltage is 15V. </a:t>
            </a:r>
          </a:p>
          <a:p>
            <a:endParaRPr lang="en-GB" sz="2000" dirty="0" smtClean="0"/>
          </a:p>
          <a:p>
            <a:r>
              <a:rPr lang="en-GB" sz="2000" dirty="0" smtClean="0"/>
              <a:t>Calculate the energy stored.</a:t>
            </a:r>
            <a:endParaRPr lang="en-GB" sz="1600" dirty="0" smtClean="0"/>
          </a:p>
          <a:p>
            <a:endParaRPr lang="en-GB" sz="1600" dirty="0" smtClean="0"/>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7" name="Object 6"/>
          <p:cNvGraphicFramePr>
            <a:graphicFrameLocks noChangeAspect="1"/>
          </p:cNvGraphicFramePr>
          <p:nvPr/>
        </p:nvGraphicFramePr>
        <p:xfrm>
          <a:off x="857224" y="3786190"/>
          <a:ext cx="1350828" cy="928694"/>
        </p:xfrm>
        <a:graphic>
          <a:graphicData uri="http://schemas.openxmlformats.org/presentationml/2006/ole">
            <p:oleObj spid="_x0000_s317442" name="Equation" r:id="rId4" imgW="609480" imgH="419040" progId="Equation.3">
              <p:embed/>
            </p:oleObj>
          </a:graphicData>
        </a:graphic>
      </p:graphicFrame>
      <p:graphicFrame>
        <p:nvGraphicFramePr>
          <p:cNvPr id="284675" name="Object 3"/>
          <p:cNvGraphicFramePr>
            <a:graphicFrameLocks noChangeAspect="1"/>
          </p:cNvGraphicFramePr>
          <p:nvPr/>
        </p:nvGraphicFramePr>
        <p:xfrm>
          <a:off x="2285984" y="3786190"/>
          <a:ext cx="2449512" cy="928687"/>
        </p:xfrm>
        <a:graphic>
          <a:graphicData uri="http://schemas.openxmlformats.org/presentationml/2006/ole">
            <p:oleObj spid="_x0000_s317443" name="Equation" r:id="rId5" imgW="1104840" imgH="419040" progId="Equation.3">
              <p:embed/>
            </p:oleObj>
          </a:graphicData>
        </a:graphic>
      </p:graphicFrame>
      <p:graphicFrame>
        <p:nvGraphicFramePr>
          <p:cNvPr id="284676" name="Object 4"/>
          <p:cNvGraphicFramePr>
            <a:graphicFrameLocks noChangeAspect="1"/>
          </p:cNvGraphicFramePr>
          <p:nvPr/>
        </p:nvGraphicFramePr>
        <p:xfrm>
          <a:off x="4714876" y="4035432"/>
          <a:ext cx="1182687" cy="393700"/>
        </p:xfrm>
        <a:graphic>
          <a:graphicData uri="http://schemas.openxmlformats.org/presentationml/2006/ole">
            <p:oleObj spid="_x0000_s317444" name="Equation" r:id="rId6" imgW="533160" imgH="177480" progId="Equation.3">
              <p:embed/>
            </p:oleObj>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467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46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Types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b="1" dirty="0" smtClean="0"/>
              <a:t>Each capacitor has a maximum working voltage which if exceeded might cause the dielectric to break down and conduct.</a:t>
            </a:r>
          </a:p>
          <a:p>
            <a:endParaRPr lang="en-GB" sz="2000" b="1" dirty="0" smtClean="0"/>
          </a:p>
          <a:p>
            <a:r>
              <a:rPr lang="en-GB" sz="1600" dirty="0" smtClean="0"/>
              <a:t>Paper and Plastic:  The dielectric is made of paper or plastic, plastic being the</a:t>
            </a:r>
          </a:p>
          <a:p>
            <a:r>
              <a:rPr lang="en-GB" sz="1600" dirty="0" smtClean="0"/>
              <a:t>more modern type. </a:t>
            </a:r>
          </a:p>
          <a:p>
            <a:endParaRPr lang="en-GB" sz="1600" dirty="0" smtClean="0"/>
          </a:p>
          <a:p>
            <a:endParaRPr lang="en-GB" sz="1600" dirty="0" smtClean="0"/>
          </a:p>
          <a:p>
            <a:endParaRPr lang="en-GB" sz="1600" dirty="0" smtClean="0"/>
          </a:p>
          <a:p>
            <a:endParaRPr lang="en-GB" sz="1600" dirty="0" smtClean="0"/>
          </a:p>
          <a:p>
            <a:r>
              <a:rPr lang="en-GB" sz="1600" dirty="0" smtClean="0"/>
              <a:t>Silver Mica</a:t>
            </a:r>
          </a:p>
          <a:p>
            <a:r>
              <a:rPr lang="en-GB" sz="1600" dirty="0" smtClean="0"/>
              <a:t>A piece of mica is the dielectric with silver deposited on each side to form the plates. They are encapsulated in wax impregnated with ceramic.  Their advantage is high working voltage (typically 350V) and accuracy.</a:t>
            </a:r>
          </a:p>
          <a:p>
            <a:endParaRPr lang="en-GB" sz="1600" dirty="0" smtClean="0"/>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5701" name="Picture 5"/>
          <p:cNvPicPr>
            <a:picLocks noChangeAspect="1" noChangeArrowheads="1"/>
          </p:cNvPicPr>
          <p:nvPr/>
        </p:nvPicPr>
        <p:blipFill>
          <a:blip r:embed="rId3" cstate="print"/>
          <a:srcRect/>
          <a:stretch>
            <a:fillRect/>
          </a:stretch>
        </p:blipFill>
        <p:spPr bwMode="auto">
          <a:xfrm>
            <a:off x="2786050" y="3643314"/>
            <a:ext cx="1571636" cy="1008422"/>
          </a:xfrm>
          <a:prstGeom prst="rect">
            <a:avLst/>
          </a:prstGeom>
          <a:noFill/>
          <a:ln w="9525">
            <a:noFill/>
            <a:miter lim="800000"/>
            <a:headEnd/>
            <a:tailEnd/>
          </a:ln>
        </p:spPr>
      </p:pic>
      <p:pic>
        <p:nvPicPr>
          <p:cNvPr id="285702" name="Picture 6"/>
          <p:cNvPicPr>
            <a:picLocks noChangeAspect="1" noChangeArrowheads="1"/>
          </p:cNvPicPr>
          <p:nvPr/>
        </p:nvPicPr>
        <p:blipFill>
          <a:blip r:embed="rId4" cstate="print"/>
          <a:srcRect/>
          <a:stretch>
            <a:fillRect/>
          </a:stretch>
        </p:blipFill>
        <p:spPr bwMode="auto">
          <a:xfrm>
            <a:off x="4929190" y="3786190"/>
            <a:ext cx="949801" cy="857256"/>
          </a:xfrm>
          <a:prstGeom prst="rect">
            <a:avLst/>
          </a:prstGeom>
          <a:noFill/>
          <a:ln w="9525">
            <a:noFill/>
            <a:miter lim="800000"/>
            <a:headEnd/>
            <a:tailEnd/>
          </a:ln>
        </p:spPr>
      </p:pic>
      <p:pic>
        <p:nvPicPr>
          <p:cNvPr id="285703" name="Picture 7"/>
          <p:cNvPicPr>
            <a:picLocks noChangeAspect="1" noChangeArrowheads="1"/>
          </p:cNvPicPr>
          <p:nvPr/>
        </p:nvPicPr>
        <p:blipFill>
          <a:blip r:embed="rId5" cstate="print"/>
          <a:srcRect/>
          <a:stretch>
            <a:fillRect/>
          </a:stretch>
        </p:blipFill>
        <p:spPr bwMode="auto">
          <a:xfrm>
            <a:off x="4071934" y="5662639"/>
            <a:ext cx="415300" cy="981071"/>
          </a:xfrm>
          <a:prstGeom prst="rect">
            <a:avLst/>
          </a:prstGeom>
          <a:noFill/>
          <a:ln w="9525">
            <a:noFill/>
            <a:miter lim="800000"/>
            <a:headEnd/>
            <a:tailEnd/>
          </a:ln>
        </p:spPr>
      </p:pic>
      <p:pic>
        <p:nvPicPr>
          <p:cNvPr id="285704" name="Picture 8"/>
          <p:cNvPicPr>
            <a:picLocks noChangeAspect="1" noChangeArrowheads="1"/>
          </p:cNvPicPr>
          <p:nvPr/>
        </p:nvPicPr>
        <p:blipFill>
          <a:blip r:embed="rId6" cstate="print"/>
          <a:srcRect/>
          <a:stretch>
            <a:fillRect/>
          </a:stretch>
        </p:blipFill>
        <p:spPr bwMode="auto">
          <a:xfrm>
            <a:off x="4929191" y="5563036"/>
            <a:ext cx="1071570" cy="1052087"/>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4">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570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570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194">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194">
                                            <p:txEl>
                                              <p:pRg st="11" end="1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8570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857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Types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1600" dirty="0" smtClean="0"/>
              <a:t>Ceramic</a:t>
            </a:r>
          </a:p>
          <a:p>
            <a:r>
              <a:rPr lang="en-GB" sz="1600" dirty="0" smtClean="0"/>
              <a:t>These may be disc shaped, tubular or flat. The dielectric is ceramic and metal films are deposited to form the plates. They are encapsulated in resin or epoxy.</a:t>
            </a:r>
          </a:p>
          <a:p>
            <a:endParaRPr lang="en-GB" sz="1600" dirty="0" smtClean="0"/>
          </a:p>
          <a:p>
            <a:endParaRPr lang="en-GB" sz="1600" dirty="0" smtClean="0"/>
          </a:p>
          <a:p>
            <a:endParaRPr lang="en-GB" sz="1600" dirty="0" smtClean="0"/>
          </a:p>
          <a:p>
            <a:endParaRPr lang="en-GB" sz="1600" dirty="0" smtClean="0"/>
          </a:p>
          <a:p>
            <a:endParaRPr lang="en-GB" sz="1600" dirty="0" smtClean="0"/>
          </a:p>
          <a:p>
            <a:r>
              <a:rPr lang="en-GB" sz="1600" dirty="0" smtClean="0"/>
              <a:t>Tantalum Bead</a:t>
            </a:r>
          </a:p>
          <a:p>
            <a:r>
              <a:rPr lang="en-GB" sz="1600" dirty="0" smtClean="0"/>
              <a:t>Tantalum is used as the dielectric and produces a large capacitance in small volume but with low working voltages. These small capacitors are encapsulated in resin.</a:t>
            </a:r>
          </a:p>
          <a:p>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6722" name="Picture 2"/>
          <p:cNvPicPr>
            <a:picLocks noChangeAspect="1" noChangeArrowheads="1"/>
          </p:cNvPicPr>
          <p:nvPr/>
        </p:nvPicPr>
        <p:blipFill>
          <a:blip r:embed="rId3" cstate="print"/>
          <a:srcRect/>
          <a:stretch>
            <a:fillRect/>
          </a:stretch>
        </p:blipFill>
        <p:spPr bwMode="auto">
          <a:xfrm>
            <a:off x="3929059" y="3143248"/>
            <a:ext cx="1143007" cy="1088900"/>
          </a:xfrm>
          <a:prstGeom prst="rect">
            <a:avLst/>
          </a:prstGeom>
          <a:noFill/>
          <a:ln w="9525">
            <a:noFill/>
            <a:miter lim="800000"/>
            <a:headEnd/>
            <a:tailEnd/>
          </a:ln>
        </p:spPr>
      </p:pic>
      <p:pic>
        <p:nvPicPr>
          <p:cNvPr id="286723" name="Picture 3"/>
          <p:cNvPicPr>
            <a:picLocks noChangeAspect="1" noChangeArrowheads="1"/>
          </p:cNvPicPr>
          <p:nvPr/>
        </p:nvPicPr>
        <p:blipFill>
          <a:blip r:embed="rId4" cstate="print"/>
          <a:srcRect/>
          <a:stretch>
            <a:fillRect/>
          </a:stretch>
        </p:blipFill>
        <p:spPr bwMode="auto">
          <a:xfrm>
            <a:off x="3214678" y="3143248"/>
            <a:ext cx="647700" cy="1038225"/>
          </a:xfrm>
          <a:prstGeom prst="rect">
            <a:avLst/>
          </a:prstGeom>
          <a:noFill/>
          <a:ln w="9525">
            <a:noFill/>
            <a:miter lim="800000"/>
            <a:headEnd/>
            <a:tailEnd/>
          </a:ln>
        </p:spPr>
      </p:pic>
      <p:pic>
        <p:nvPicPr>
          <p:cNvPr id="286724" name="Picture 4"/>
          <p:cNvPicPr>
            <a:picLocks noChangeAspect="1" noChangeArrowheads="1"/>
          </p:cNvPicPr>
          <p:nvPr/>
        </p:nvPicPr>
        <p:blipFill>
          <a:blip r:embed="rId5" cstate="print"/>
          <a:srcRect/>
          <a:stretch>
            <a:fillRect/>
          </a:stretch>
        </p:blipFill>
        <p:spPr bwMode="auto">
          <a:xfrm>
            <a:off x="4214810" y="5143512"/>
            <a:ext cx="1517895" cy="857256"/>
          </a:xfrm>
          <a:prstGeom prst="rect">
            <a:avLst/>
          </a:prstGeom>
          <a:noFill/>
          <a:ln w="9525">
            <a:noFill/>
            <a:miter lim="800000"/>
            <a:headEnd/>
            <a:tailEnd/>
          </a:ln>
        </p:spPr>
      </p:pic>
      <p:pic>
        <p:nvPicPr>
          <p:cNvPr id="286725" name="Picture 5"/>
          <p:cNvPicPr>
            <a:picLocks noChangeAspect="1" noChangeArrowheads="1"/>
          </p:cNvPicPr>
          <p:nvPr/>
        </p:nvPicPr>
        <p:blipFill>
          <a:blip r:embed="rId6" cstate="print"/>
          <a:srcRect/>
          <a:stretch>
            <a:fillRect/>
          </a:stretch>
        </p:blipFill>
        <p:spPr bwMode="auto">
          <a:xfrm>
            <a:off x="3286116" y="5286388"/>
            <a:ext cx="704850" cy="72390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67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67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8672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867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Types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1600" dirty="0" smtClean="0"/>
              <a:t>Electrolytic</a:t>
            </a:r>
          </a:p>
          <a:p>
            <a:r>
              <a:rPr lang="en-GB" sz="1600" dirty="0" smtClean="0"/>
              <a:t>The construction consists of metal foil and impregnated cotton gauze layered</a:t>
            </a:r>
          </a:p>
          <a:p>
            <a:r>
              <a:rPr lang="en-GB" sz="1600" dirty="0" smtClean="0"/>
              <a:t>and rolled up into a cylinder.. Very large capacitances are possible. The dielectric is broken down by reversed current so they cannot be used with A.C. and polarity of the terminals must be observed. </a:t>
            </a:r>
          </a:p>
          <a:p>
            <a:endParaRPr lang="en-GB" sz="1600" dirty="0" smtClean="0"/>
          </a:p>
          <a:p>
            <a:r>
              <a:rPr lang="en-GB" sz="1600" dirty="0" smtClean="0"/>
              <a:t>Sizes range from less than 1 micro-Farad to many thousands of micro-Farads. The physical size also depends upon the working voltage.</a:t>
            </a:r>
            <a:endParaRPr lang="en-GB" sz="1600" b="1" dirty="0" smtClean="0">
              <a:solidFill>
                <a:srgbClr val="008000"/>
              </a:solidFill>
            </a:endParaRPr>
          </a:p>
          <a:p>
            <a:endParaRPr lang="en-GB" sz="1600" b="1" dirty="0" smtClean="0"/>
          </a:p>
          <a:p>
            <a:pPr marL="3543300" lvl="7" indent="-342900"/>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7746" name="Picture 2"/>
          <p:cNvPicPr>
            <a:picLocks noChangeAspect="1" noChangeArrowheads="1"/>
          </p:cNvPicPr>
          <p:nvPr/>
        </p:nvPicPr>
        <p:blipFill>
          <a:blip r:embed="rId3" cstate="print"/>
          <a:srcRect/>
          <a:stretch>
            <a:fillRect/>
          </a:stretch>
        </p:blipFill>
        <p:spPr bwMode="auto">
          <a:xfrm>
            <a:off x="3857620" y="4500570"/>
            <a:ext cx="933450" cy="19050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Types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1600" dirty="0" smtClean="0"/>
              <a:t>Variable</a:t>
            </a:r>
          </a:p>
          <a:p>
            <a:r>
              <a:rPr lang="en-GB" sz="1600" dirty="0" smtClean="0"/>
              <a:t>The picture shows a </a:t>
            </a:r>
            <a:r>
              <a:rPr lang="en-GB" sz="1600" dirty="0" err="1" smtClean="0"/>
              <a:t>multiplate</a:t>
            </a:r>
            <a:r>
              <a:rPr lang="en-GB" sz="1600" dirty="0" smtClean="0"/>
              <a:t> air spaced variable capacitor. There are two sets of metal plates or vanes, fixed and moving. </a:t>
            </a:r>
          </a:p>
          <a:p>
            <a:endParaRPr lang="en-GB" sz="1600" dirty="0" smtClean="0"/>
          </a:p>
          <a:p>
            <a:endParaRPr lang="en-GB" sz="1600" dirty="0" smtClean="0"/>
          </a:p>
          <a:p>
            <a:endParaRPr lang="en-GB" sz="1600" dirty="0" smtClean="0"/>
          </a:p>
          <a:p>
            <a:endParaRPr lang="en-GB" sz="1600" dirty="0" smtClean="0"/>
          </a:p>
          <a:p>
            <a:endParaRPr lang="en-GB" sz="1600" dirty="0" smtClean="0"/>
          </a:p>
          <a:p>
            <a:r>
              <a:rPr lang="en-GB" sz="1600" dirty="0" smtClean="0"/>
              <a:t> Preset or Trimmers.</a:t>
            </a:r>
          </a:p>
          <a:p>
            <a:r>
              <a:rPr lang="en-GB" sz="1600" dirty="0" smtClean="0"/>
              <a:t>These are small variable capacitors designed to be adjusted only occasionally. When a capacitance value is critical, a trimmer may be used instead of a fixed type so that the exact capacitance may be obtained. </a:t>
            </a:r>
            <a:endParaRPr lang="en-GB" sz="1600" dirty="0">
              <a:solidFill>
                <a:srgbClr val="000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8770" name="Picture 2"/>
          <p:cNvPicPr>
            <a:picLocks noChangeAspect="1" noChangeArrowheads="1"/>
          </p:cNvPicPr>
          <p:nvPr/>
        </p:nvPicPr>
        <p:blipFill>
          <a:blip r:embed="rId3" cstate="print"/>
          <a:srcRect/>
          <a:stretch>
            <a:fillRect/>
          </a:stretch>
        </p:blipFill>
        <p:spPr bwMode="auto">
          <a:xfrm>
            <a:off x="3643306" y="2928934"/>
            <a:ext cx="1857388" cy="1503991"/>
          </a:xfrm>
          <a:prstGeom prst="rect">
            <a:avLst/>
          </a:prstGeom>
          <a:noFill/>
          <a:ln w="9525">
            <a:noFill/>
            <a:miter lim="800000"/>
            <a:headEnd/>
            <a:tailEnd/>
          </a:ln>
        </p:spPr>
      </p:pic>
      <p:pic>
        <p:nvPicPr>
          <p:cNvPr id="288771" name="Picture 3"/>
          <p:cNvPicPr>
            <a:picLocks noChangeAspect="1" noChangeArrowheads="1"/>
          </p:cNvPicPr>
          <p:nvPr/>
        </p:nvPicPr>
        <p:blipFill>
          <a:blip r:embed="rId4" cstate="print"/>
          <a:srcRect/>
          <a:stretch>
            <a:fillRect/>
          </a:stretch>
        </p:blipFill>
        <p:spPr bwMode="auto">
          <a:xfrm>
            <a:off x="3857620" y="5376607"/>
            <a:ext cx="1143008" cy="1305192"/>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4">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8877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194">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8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Symbols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289794" name="Picture 2"/>
          <p:cNvPicPr>
            <a:picLocks noChangeAspect="1" noChangeArrowheads="1"/>
          </p:cNvPicPr>
          <p:nvPr/>
        </p:nvPicPr>
        <p:blipFill>
          <a:blip r:embed="rId3" cstate="print"/>
          <a:srcRect/>
          <a:stretch>
            <a:fillRect/>
          </a:stretch>
        </p:blipFill>
        <p:spPr bwMode="auto">
          <a:xfrm>
            <a:off x="2071670" y="3071810"/>
            <a:ext cx="5919410" cy="923929"/>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Charging and discharging</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It might be useful here to return to our analogy. Consider a gas bottle with a tap connected to it. If we crack open the tap and let the gas out, the pressure will fall with time until the bottle is empty.</a:t>
            </a:r>
          </a:p>
          <a:p>
            <a:endParaRPr lang="en-GB" dirty="0" smtClean="0"/>
          </a:p>
          <a:p>
            <a:r>
              <a:rPr lang="en-GB" dirty="0" smtClean="0"/>
              <a:t>This is like taking a fully charged capacitor and connecting a resistor across the terminals. The charge will flow through the resistor and the terminal voltage will fall with time.</a:t>
            </a:r>
            <a:endParaRPr lang="en-GB"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308226" name="Picture 2"/>
          <p:cNvPicPr>
            <a:picLocks noChangeAspect="1" noChangeArrowheads="1"/>
          </p:cNvPicPr>
          <p:nvPr/>
        </p:nvPicPr>
        <p:blipFill>
          <a:blip r:embed="rId3" cstate="print"/>
          <a:srcRect/>
          <a:stretch>
            <a:fillRect/>
          </a:stretch>
        </p:blipFill>
        <p:spPr bwMode="auto">
          <a:xfrm>
            <a:off x="2786050" y="4357694"/>
            <a:ext cx="3348036" cy="238122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Charging and discharging</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The pressure and voltage will fall in a manner called an EXPONENTIAL DECAY. </a:t>
            </a:r>
          </a:p>
          <a:p>
            <a:endParaRPr lang="en-GB" dirty="0" smtClean="0"/>
          </a:p>
          <a:p>
            <a:r>
              <a:rPr lang="en-GB" dirty="0" smtClean="0"/>
              <a:t>The speed at which the pressure and voltage fall depends on the capacity and the resistance. </a:t>
            </a:r>
          </a:p>
          <a:p>
            <a:endParaRPr lang="en-GB" dirty="0" smtClean="0"/>
          </a:p>
          <a:p>
            <a:r>
              <a:rPr lang="en-GB" dirty="0" smtClean="0"/>
              <a:t>If we open the valve more, the bottle will discharge more quickly.</a:t>
            </a:r>
          </a:p>
          <a:p>
            <a:endParaRPr lang="en-GB" dirty="0" smtClean="0"/>
          </a:p>
          <a:p>
            <a:r>
              <a:rPr lang="en-GB" dirty="0" smtClean="0"/>
              <a:t>If we put a lower value resistor across the terminals, the voltage will fall more quickly. </a:t>
            </a: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309250" name="Picture 2"/>
          <p:cNvPicPr>
            <a:picLocks noChangeAspect="1" noChangeArrowheads="1"/>
          </p:cNvPicPr>
          <p:nvPr/>
        </p:nvPicPr>
        <p:blipFill>
          <a:blip r:embed="rId3" cstate="print"/>
          <a:srcRect/>
          <a:stretch>
            <a:fillRect/>
          </a:stretch>
        </p:blipFill>
        <p:spPr bwMode="auto">
          <a:xfrm>
            <a:off x="3214678" y="4929198"/>
            <a:ext cx="2522350" cy="1772634"/>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92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–Discharging</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dirty="0" smtClean="0"/>
              <a:t>In the case of the electrical system, the equation that gives the discharge curve is: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V</a:t>
            </a:r>
            <a:r>
              <a:rPr lang="en-GB" sz="2000" baseline="-25000" dirty="0" smtClean="0"/>
              <a:t>s</a:t>
            </a:r>
            <a:r>
              <a:rPr lang="en-GB" sz="2000" dirty="0" smtClean="0"/>
              <a:t> is the starting voltage, t is the time and T is a time constant</a:t>
            </a:r>
          </a:p>
          <a:p>
            <a:r>
              <a:rPr lang="en-GB" sz="2000" dirty="0" smtClean="0"/>
              <a:t>given by T = RC </a:t>
            </a:r>
          </a:p>
          <a:p>
            <a:endParaRPr lang="en-GB" sz="2000" b="1" dirty="0" smtClean="0">
              <a:solidFill>
                <a:srgbClr val="008000"/>
              </a:solidFill>
              <a:ea typeface="MS Gothic" charset="0"/>
              <a:cs typeface="MS Gothic" charset="0"/>
            </a:endParaRPr>
          </a:p>
          <a:p>
            <a:r>
              <a:rPr lang="en-GB" sz="2000" dirty="0" smtClean="0"/>
              <a:t>We see that if R and C are big, </a:t>
            </a:r>
          </a:p>
          <a:p>
            <a:r>
              <a:rPr lang="en-GB" sz="2000" dirty="0" smtClean="0"/>
              <a:t>T is big and the discharge is</a:t>
            </a:r>
          </a:p>
          <a:p>
            <a:r>
              <a:rPr lang="en-GB" sz="2000" dirty="0" smtClean="0"/>
              <a:t>slow.</a:t>
            </a:r>
            <a:endParaRPr lang="en-GB" sz="2000" b="1" dirty="0" smtClean="0">
              <a:solidFill>
                <a:srgbClr val="008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309250" name="Picture 2"/>
          <p:cNvPicPr>
            <a:picLocks noChangeAspect="1" noChangeArrowheads="1"/>
          </p:cNvPicPr>
          <p:nvPr/>
        </p:nvPicPr>
        <p:blipFill>
          <a:blip r:embed="rId4" cstate="print"/>
          <a:srcRect/>
          <a:stretch>
            <a:fillRect/>
          </a:stretch>
        </p:blipFill>
        <p:spPr bwMode="auto">
          <a:xfrm>
            <a:off x="5214942" y="4643446"/>
            <a:ext cx="2522350" cy="1772634"/>
          </a:xfrm>
          <a:prstGeom prst="rect">
            <a:avLst/>
          </a:prstGeom>
          <a:noFill/>
          <a:ln w="9525">
            <a:noFill/>
            <a:miter lim="800000"/>
            <a:headEnd/>
            <a:tailEnd/>
          </a:ln>
        </p:spPr>
      </p:pic>
      <p:graphicFrame>
        <p:nvGraphicFramePr>
          <p:cNvPr id="7" name="Object 6"/>
          <p:cNvGraphicFramePr>
            <a:graphicFrameLocks noChangeAspect="1"/>
          </p:cNvGraphicFramePr>
          <p:nvPr/>
        </p:nvGraphicFramePr>
        <p:xfrm>
          <a:off x="3643306" y="3071810"/>
          <a:ext cx="1168935" cy="671516"/>
        </p:xfrm>
        <a:graphic>
          <a:graphicData uri="http://schemas.openxmlformats.org/presentationml/2006/ole">
            <p:oleObj spid="_x0000_s318466" name="Equation" r:id="rId5" imgW="596880" imgH="342720" progId="Equation.3">
              <p:embed/>
            </p:oleObj>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194">
                                            <p:txEl>
                                              <p:pRg st="7" end="7"/>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0925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194">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194">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19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Charging</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The circuit shown below can be used to charge and discharge a capacitor. </a:t>
            </a:r>
          </a:p>
          <a:p>
            <a:endParaRPr lang="en-GB" sz="2000" dirty="0" smtClean="0"/>
          </a:p>
          <a:p>
            <a:r>
              <a:rPr lang="en-GB" sz="2000" dirty="0" smtClean="0"/>
              <a:t>When the switch is connected to (1) the capacitor charges through the resistor and the voltage across the capacitor rises exponentially to the source voltage. </a:t>
            </a:r>
            <a:endParaRPr lang="en-GB" sz="2000" b="1" dirty="0" smtClean="0">
              <a:solidFill>
                <a:srgbClr val="008000"/>
              </a:solidFill>
              <a:ea typeface="MS Gothic" charset="0"/>
              <a:cs typeface="MS Gothic" charset="0"/>
            </a:endParaRP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311299" name="Picture 3"/>
          <p:cNvPicPr>
            <a:picLocks noChangeAspect="1" noChangeArrowheads="1"/>
          </p:cNvPicPr>
          <p:nvPr/>
        </p:nvPicPr>
        <p:blipFill>
          <a:blip r:embed="rId3" cstate="print"/>
          <a:srcRect/>
          <a:stretch>
            <a:fillRect/>
          </a:stretch>
        </p:blipFill>
        <p:spPr bwMode="auto">
          <a:xfrm>
            <a:off x="1857356" y="4357694"/>
            <a:ext cx="5429288" cy="212641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Charging</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dirty="0" smtClean="0"/>
              <a:t>In the case of the electrical system, the equation that gives the charge curve is: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V</a:t>
            </a:r>
            <a:r>
              <a:rPr lang="en-GB" sz="2000" baseline="-25000" dirty="0" smtClean="0"/>
              <a:t>s</a:t>
            </a:r>
            <a:r>
              <a:rPr lang="en-GB" sz="2000" dirty="0" smtClean="0"/>
              <a:t> is the starting voltage, t is the time and T is a time constant</a:t>
            </a:r>
          </a:p>
          <a:p>
            <a:r>
              <a:rPr lang="en-GB" sz="2000" dirty="0" smtClean="0"/>
              <a:t>given by T = RC </a:t>
            </a: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7" name="Object 6"/>
          <p:cNvGraphicFramePr>
            <a:graphicFrameLocks noChangeAspect="1"/>
          </p:cNvGraphicFramePr>
          <p:nvPr/>
        </p:nvGraphicFramePr>
        <p:xfrm>
          <a:off x="3635382" y="2928934"/>
          <a:ext cx="1865312" cy="946150"/>
        </p:xfrm>
        <a:graphic>
          <a:graphicData uri="http://schemas.openxmlformats.org/presentationml/2006/ole">
            <p:oleObj spid="_x0000_s319490" name="Equation" r:id="rId4" imgW="952200" imgH="482400" progId="Equation.3">
              <p:embed/>
            </p:oleObj>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19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Meaning of the time constant</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dirty="0" smtClean="0"/>
              <a:t>Starting with the equation</a:t>
            </a: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If we put t=T we have</a:t>
            </a:r>
          </a:p>
          <a:p>
            <a:endParaRPr lang="en-GB" sz="2000" dirty="0" smtClean="0"/>
          </a:p>
          <a:p>
            <a:r>
              <a:rPr lang="en-GB" sz="2000" dirty="0" smtClean="0"/>
              <a:t>So the time constant is the time taken for the</a:t>
            </a:r>
          </a:p>
          <a:p>
            <a:r>
              <a:rPr lang="en-GB" sz="2000" dirty="0" smtClean="0"/>
              <a:t>voltage to change to 63.3% of the final value.</a:t>
            </a:r>
          </a:p>
          <a:p>
            <a:r>
              <a:rPr lang="en-GB" sz="2000" dirty="0" smtClean="0"/>
              <a:t>This is useful when finding T from a graph.</a:t>
            </a:r>
          </a:p>
          <a:p>
            <a:endParaRPr lang="en-GB" sz="2000" dirty="0" smtClean="0"/>
          </a:p>
          <a:p>
            <a:r>
              <a:rPr lang="en-GB" sz="2000" dirty="0" smtClean="0"/>
              <a:t>Note in theory that the final voltage is never</a:t>
            </a:r>
          </a:p>
          <a:p>
            <a:r>
              <a:rPr lang="en-GB" sz="2000" dirty="0" smtClean="0"/>
              <a:t> reached but if we calculate the voltage at </a:t>
            </a:r>
          </a:p>
          <a:p>
            <a:r>
              <a:rPr lang="en-GB" sz="2000" dirty="0" smtClean="0"/>
              <a:t>t = 4T we find V = 98.2%VS.</a:t>
            </a: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7" name="Object 6"/>
          <p:cNvGraphicFramePr>
            <a:graphicFrameLocks noChangeAspect="1"/>
          </p:cNvGraphicFramePr>
          <p:nvPr/>
        </p:nvGraphicFramePr>
        <p:xfrm>
          <a:off x="3635382" y="2143116"/>
          <a:ext cx="1865312" cy="946150"/>
        </p:xfrm>
        <a:graphic>
          <a:graphicData uri="http://schemas.openxmlformats.org/presentationml/2006/ole">
            <p:oleObj spid="_x0000_s320514" name="Equation" r:id="rId4" imgW="952200" imgH="482400" progId="Equation.3">
              <p:embed/>
            </p:oleObj>
          </a:graphicData>
        </a:graphic>
      </p:graphicFrame>
      <p:graphicFrame>
        <p:nvGraphicFramePr>
          <p:cNvPr id="423939" name="Object 3"/>
          <p:cNvGraphicFramePr>
            <a:graphicFrameLocks noChangeAspect="1"/>
          </p:cNvGraphicFramePr>
          <p:nvPr/>
        </p:nvGraphicFramePr>
        <p:xfrm>
          <a:off x="3641730" y="3357562"/>
          <a:ext cx="1716088" cy="473075"/>
        </p:xfrm>
        <a:graphic>
          <a:graphicData uri="http://schemas.openxmlformats.org/presentationml/2006/ole">
            <p:oleObj spid="_x0000_s320515" name="Equation" r:id="rId5" imgW="876240" imgH="241200" progId="Equation.3">
              <p:embed/>
            </p:oleObj>
          </a:graphicData>
        </a:graphic>
      </p:graphicFrame>
      <p:graphicFrame>
        <p:nvGraphicFramePr>
          <p:cNvPr id="423940" name="Object 4"/>
          <p:cNvGraphicFramePr>
            <a:graphicFrameLocks noChangeAspect="1"/>
          </p:cNvGraphicFramePr>
          <p:nvPr/>
        </p:nvGraphicFramePr>
        <p:xfrm>
          <a:off x="5357818" y="3357562"/>
          <a:ext cx="1217612" cy="449262"/>
        </p:xfrm>
        <a:graphic>
          <a:graphicData uri="http://schemas.openxmlformats.org/presentationml/2006/ole">
            <p:oleObj spid="_x0000_s320516" name="Equation" r:id="rId6" imgW="622080" imgH="228600" progId="Equation.3">
              <p:embed/>
            </p:oleObj>
          </a:graphicData>
        </a:graphic>
      </p:graphicFrame>
      <p:pic>
        <p:nvPicPr>
          <p:cNvPr id="423941" name="Picture 5"/>
          <p:cNvPicPr>
            <a:picLocks noChangeAspect="1" noChangeArrowheads="1"/>
          </p:cNvPicPr>
          <p:nvPr/>
        </p:nvPicPr>
        <p:blipFill>
          <a:blip r:embed="rId7" cstate="print"/>
          <a:srcRect l="2639" r="6378"/>
          <a:stretch>
            <a:fillRect/>
          </a:stretch>
        </p:blipFill>
        <p:spPr bwMode="auto">
          <a:xfrm>
            <a:off x="5786446" y="4286256"/>
            <a:ext cx="3214710" cy="1914522"/>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39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394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194">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194">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2394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4">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194">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194">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 Parallel</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Consider three capacitors C</a:t>
            </a:r>
            <a:r>
              <a:rPr lang="en-GB" sz="2000" baseline="-25000" dirty="0" smtClean="0"/>
              <a:t>1</a:t>
            </a:r>
            <a:r>
              <a:rPr lang="en-GB" sz="2000" dirty="0" smtClean="0"/>
              <a:t>, C</a:t>
            </a:r>
            <a:r>
              <a:rPr lang="en-GB" sz="2000" baseline="-25000" dirty="0" smtClean="0"/>
              <a:t>2</a:t>
            </a:r>
            <a:r>
              <a:rPr lang="en-GB" sz="2000" dirty="0" smtClean="0"/>
              <a:t> and C</a:t>
            </a:r>
            <a:r>
              <a:rPr lang="en-GB" sz="2000" baseline="-25000" dirty="0" smtClean="0"/>
              <a:t>3</a:t>
            </a:r>
            <a:r>
              <a:rPr lang="en-GB" sz="2000" dirty="0" smtClean="0"/>
              <a:t> connected in parallel as shown.</a:t>
            </a:r>
          </a:p>
          <a:p>
            <a:endParaRPr lang="en-GB" sz="2000" dirty="0" smtClean="0"/>
          </a:p>
          <a:p>
            <a:r>
              <a:rPr lang="en-GB" sz="2000" dirty="0" smtClean="0"/>
              <a:t> The voltage is the same on each one. The charge stored on each is</a:t>
            </a:r>
          </a:p>
          <a:p>
            <a:r>
              <a:rPr lang="fr-FR" sz="2000" dirty="0" smtClean="0"/>
              <a:t>  	Q</a:t>
            </a:r>
            <a:r>
              <a:rPr lang="fr-FR" sz="2000" baseline="-25000" dirty="0" smtClean="0"/>
              <a:t>1</a:t>
            </a:r>
            <a:r>
              <a:rPr lang="fr-FR" sz="2000" dirty="0" smtClean="0"/>
              <a:t> = C</a:t>
            </a:r>
            <a:r>
              <a:rPr lang="fr-FR" sz="2000" baseline="-25000" dirty="0" smtClean="0"/>
              <a:t>1</a:t>
            </a:r>
            <a:r>
              <a:rPr lang="fr-FR" sz="2000" dirty="0" smtClean="0"/>
              <a:t> V	 Q</a:t>
            </a:r>
            <a:r>
              <a:rPr lang="fr-FR" sz="2000" baseline="-25000" dirty="0" smtClean="0"/>
              <a:t>2</a:t>
            </a:r>
            <a:r>
              <a:rPr lang="fr-FR" sz="2000" dirty="0" smtClean="0"/>
              <a:t> = C</a:t>
            </a:r>
            <a:r>
              <a:rPr lang="fr-FR" sz="2000" baseline="-25000" dirty="0" smtClean="0"/>
              <a:t>2</a:t>
            </a:r>
            <a:r>
              <a:rPr lang="fr-FR" sz="2000" dirty="0" smtClean="0"/>
              <a:t> V 	Q</a:t>
            </a:r>
            <a:r>
              <a:rPr lang="fr-FR" sz="2000" baseline="-25000" dirty="0" smtClean="0"/>
              <a:t>3</a:t>
            </a:r>
            <a:r>
              <a:rPr lang="fr-FR" sz="2000" dirty="0" smtClean="0"/>
              <a:t> = C</a:t>
            </a:r>
            <a:r>
              <a:rPr lang="fr-FR" sz="2000" baseline="-25000" dirty="0" smtClean="0"/>
              <a:t>3</a:t>
            </a:r>
            <a:r>
              <a:rPr lang="fr-FR" sz="2000" dirty="0" smtClean="0"/>
              <a:t> V</a:t>
            </a:r>
          </a:p>
          <a:p>
            <a:endParaRPr lang="en-GB" sz="2000" dirty="0" smtClean="0"/>
          </a:p>
          <a:p>
            <a:r>
              <a:rPr lang="en-GB" sz="2000" dirty="0" smtClean="0"/>
              <a:t>The total charge stored Q</a:t>
            </a:r>
            <a:r>
              <a:rPr lang="en-GB" sz="2000" baseline="-25000" dirty="0" smtClean="0"/>
              <a:t>T</a:t>
            </a:r>
            <a:r>
              <a:rPr lang="en-GB" sz="2000" dirty="0" smtClean="0"/>
              <a:t> = Q</a:t>
            </a:r>
            <a:r>
              <a:rPr lang="en-GB" sz="2000" baseline="-25000" dirty="0" smtClean="0"/>
              <a:t>1</a:t>
            </a:r>
            <a:r>
              <a:rPr lang="en-GB" sz="2000" dirty="0" smtClean="0"/>
              <a:t> +Q</a:t>
            </a:r>
            <a:r>
              <a:rPr lang="en-GB" sz="2000" baseline="-25000" dirty="0" smtClean="0"/>
              <a:t>2</a:t>
            </a:r>
            <a:r>
              <a:rPr lang="en-GB" sz="2000" dirty="0" smtClean="0"/>
              <a:t> +Q</a:t>
            </a:r>
            <a:r>
              <a:rPr lang="en-GB" sz="2000" baseline="-25000" dirty="0" smtClean="0"/>
              <a:t>3</a:t>
            </a:r>
          </a:p>
          <a:p>
            <a:r>
              <a:rPr lang="fr-FR" sz="2000" dirty="0" smtClean="0"/>
              <a:t>		            Q</a:t>
            </a:r>
            <a:r>
              <a:rPr lang="fr-FR" sz="2000" baseline="-25000" dirty="0" smtClean="0"/>
              <a:t>T</a:t>
            </a:r>
            <a:r>
              <a:rPr lang="fr-FR" sz="2000" dirty="0" smtClean="0"/>
              <a:t> = C</a:t>
            </a:r>
            <a:r>
              <a:rPr lang="fr-FR" sz="2000" baseline="-25000" dirty="0" smtClean="0"/>
              <a:t>1</a:t>
            </a:r>
            <a:r>
              <a:rPr lang="fr-FR" sz="2000" dirty="0" smtClean="0"/>
              <a:t> V + C</a:t>
            </a:r>
            <a:r>
              <a:rPr lang="fr-FR" sz="2000" baseline="-25000" dirty="0" smtClean="0"/>
              <a:t>2</a:t>
            </a:r>
            <a:r>
              <a:rPr lang="fr-FR" sz="2000" dirty="0" smtClean="0"/>
              <a:t> V + C</a:t>
            </a:r>
            <a:r>
              <a:rPr lang="fr-FR" sz="2000" baseline="-25000" dirty="0" smtClean="0"/>
              <a:t>3</a:t>
            </a:r>
            <a:r>
              <a:rPr lang="fr-FR" sz="2000" dirty="0" smtClean="0"/>
              <a:t> V </a:t>
            </a:r>
          </a:p>
          <a:p>
            <a:r>
              <a:rPr lang="fr-FR" sz="2000" dirty="0" smtClean="0"/>
              <a:t>		            Q</a:t>
            </a:r>
            <a:r>
              <a:rPr lang="fr-FR" sz="2000" baseline="-25000" dirty="0" smtClean="0"/>
              <a:t>T</a:t>
            </a:r>
            <a:r>
              <a:rPr lang="fr-FR" sz="2000" dirty="0" smtClean="0"/>
              <a:t> = V(C</a:t>
            </a:r>
            <a:r>
              <a:rPr lang="fr-FR" sz="2000" baseline="-25000" dirty="0" smtClean="0"/>
              <a:t>1</a:t>
            </a:r>
            <a:r>
              <a:rPr lang="fr-FR" sz="2000" dirty="0" smtClean="0"/>
              <a:t> +C</a:t>
            </a:r>
            <a:r>
              <a:rPr lang="fr-FR" sz="2000" baseline="-25000" dirty="0" smtClean="0"/>
              <a:t>2</a:t>
            </a:r>
            <a:r>
              <a:rPr lang="fr-FR" sz="2000" dirty="0" smtClean="0"/>
              <a:t> +C</a:t>
            </a:r>
            <a:r>
              <a:rPr lang="fr-FR" sz="2000" baseline="-25000" dirty="0" smtClean="0"/>
              <a:t>3</a:t>
            </a:r>
            <a:r>
              <a:rPr lang="fr-FR" sz="2000" dirty="0" smtClean="0"/>
              <a:t>)</a:t>
            </a:r>
          </a:p>
          <a:p>
            <a:endParaRPr lang="fr-FR" sz="2000" dirty="0" smtClean="0"/>
          </a:p>
          <a:p>
            <a:r>
              <a:rPr lang="en-GB" sz="2000" dirty="0" smtClean="0"/>
              <a:t>We define Q</a:t>
            </a:r>
            <a:r>
              <a:rPr lang="en-GB" sz="2000" baseline="-25000" dirty="0" smtClean="0"/>
              <a:t>T</a:t>
            </a:r>
            <a:r>
              <a:rPr lang="en-GB" sz="2000" dirty="0" smtClean="0"/>
              <a:t> = C</a:t>
            </a:r>
            <a:r>
              <a:rPr lang="en-GB" sz="2000" baseline="-25000" dirty="0" smtClean="0"/>
              <a:t>T</a:t>
            </a:r>
            <a:r>
              <a:rPr lang="en-GB" sz="2000" dirty="0" smtClean="0"/>
              <a:t>V where C</a:t>
            </a:r>
            <a:r>
              <a:rPr lang="en-GB" sz="2000" baseline="-25000" dirty="0" smtClean="0"/>
              <a:t>T</a:t>
            </a:r>
            <a:r>
              <a:rPr lang="en-GB" sz="2000" dirty="0" smtClean="0"/>
              <a:t> is the total capacitance so it follows that</a:t>
            </a:r>
          </a:p>
          <a:p>
            <a:r>
              <a:rPr lang="en-GB" sz="2000" b="1" dirty="0" smtClean="0"/>
              <a:t>C</a:t>
            </a:r>
            <a:r>
              <a:rPr lang="en-GB" sz="2000" b="1" baseline="-25000" dirty="0" smtClean="0"/>
              <a:t>T</a:t>
            </a:r>
            <a:r>
              <a:rPr lang="en-GB" sz="2000" b="1" dirty="0" smtClean="0"/>
              <a:t> =(C</a:t>
            </a:r>
            <a:r>
              <a:rPr lang="en-GB" sz="2000" b="1" baseline="-25000" dirty="0" smtClean="0"/>
              <a:t>1</a:t>
            </a:r>
            <a:r>
              <a:rPr lang="en-GB" sz="2000" b="1" dirty="0" smtClean="0"/>
              <a:t> +C</a:t>
            </a:r>
            <a:r>
              <a:rPr lang="en-GB" sz="2000" b="1" baseline="-25000" dirty="0" smtClean="0"/>
              <a:t>2</a:t>
            </a:r>
            <a:r>
              <a:rPr lang="en-GB" sz="2000" b="1" dirty="0" smtClean="0"/>
              <a:t> +C</a:t>
            </a:r>
            <a:r>
              <a:rPr lang="en-GB" sz="2000" b="1" baseline="-25000" dirty="0" smtClean="0"/>
              <a:t>3</a:t>
            </a:r>
            <a:r>
              <a:rPr lang="en-GB" sz="2000" b="1" dirty="0" smtClean="0"/>
              <a:t>)</a:t>
            </a:r>
          </a:p>
          <a:p>
            <a:endParaRPr lang="en-GB" sz="2000" b="1" dirty="0" smtClean="0"/>
          </a:p>
          <a:p>
            <a:r>
              <a:rPr lang="en-GB" sz="2000" dirty="0" smtClean="0"/>
              <a:t>It follows that capacitors in parallel are added together.</a:t>
            </a:r>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424965" name="Picture 5"/>
          <p:cNvPicPr>
            <a:picLocks noChangeAspect="1" noChangeArrowheads="1"/>
          </p:cNvPicPr>
          <p:nvPr/>
        </p:nvPicPr>
        <p:blipFill>
          <a:blip r:embed="rId3" cstate="print"/>
          <a:srcRect/>
          <a:stretch>
            <a:fillRect/>
          </a:stretch>
        </p:blipFill>
        <p:spPr bwMode="auto">
          <a:xfrm>
            <a:off x="7072330" y="285728"/>
            <a:ext cx="1390650" cy="2028825"/>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4">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4">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4">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In Series</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Consider three capacitors in series with a voltage V across the</a:t>
            </a:r>
          </a:p>
          <a:p>
            <a:r>
              <a:rPr lang="en-GB" dirty="0" smtClean="0"/>
              <a:t>total but the voltage on each one is V</a:t>
            </a:r>
            <a:r>
              <a:rPr lang="en-GB" baseline="-25000" dirty="0" smtClean="0"/>
              <a:t>1</a:t>
            </a:r>
            <a:r>
              <a:rPr lang="en-GB" dirty="0" smtClean="0"/>
              <a:t>, V</a:t>
            </a:r>
            <a:r>
              <a:rPr lang="en-GB" baseline="-25000" dirty="0" smtClean="0"/>
              <a:t>2</a:t>
            </a:r>
            <a:r>
              <a:rPr lang="en-GB" dirty="0" smtClean="0"/>
              <a:t> and V</a:t>
            </a:r>
            <a:r>
              <a:rPr lang="en-GB" baseline="-25000" dirty="0" smtClean="0"/>
              <a:t>3</a:t>
            </a:r>
            <a:r>
              <a:rPr lang="en-GB" dirty="0" smtClean="0"/>
              <a:t>.</a:t>
            </a:r>
          </a:p>
          <a:p>
            <a:endParaRPr lang="en-GB" dirty="0" smtClean="0"/>
          </a:p>
          <a:p>
            <a:r>
              <a:rPr lang="en-GB" dirty="0" smtClean="0"/>
              <a:t>Since the movement of electrons must be the same onto and off all</a:t>
            </a:r>
          </a:p>
          <a:p>
            <a:r>
              <a:rPr lang="en-GB" dirty="0" smtClean="0"/>
              <a:t>the plates, the charge stored on each capacitor is the same and</a:t>
            </a:r>
          </a:p>
          <a:p>
            <a:r>
              <a:rPr lang="en-GB" dirty="0" smtClean="0"/>
              <a:t>equal to the total charge.</a:t>
            </a:r>
          </a:p>
          <a:p>
            <a:endParaRPr lang="en-GB" dirty="0" smtClean="0"/>
          </a:p>
          <a:p>
            <a:r>
              <a:rPr lang="en-GB" dirty="0" smtClean="0"/>
              <a:t>Q</a:t>
            </a:r>
            <a:r>
              <a:rPr lang="en-GB" baseline="-25000" dirty="0" smtClean="0"/>
              <a:t>T</a:t>
            </a:r>
            <a:r>
              <a:rPr lang="en-GB" dirty="0" smtClean="0"/>
              <a:t> = Q</a:t>
            </a:r>
            <a:r>
              <a:rPr lang="en-GB" baseline="-25000" dirty="0" smtClean="0"/>
              <a:t>1</a:t>
            </a:r>
            <a:r>
              <a:rPr lang="en-GB" dirty="0" smtClean="0"/>
              <a:t> = Q</a:t>
            </a:r>
            <a:r>
              <a:rPr lang="en-GB" baseline="-25000" dirty="0" smtClean="0"/>
              <a:t>2</a:t>
            </a:r>
            <a:r>
              <a:rPr lang="en-GB" dirty="0" smtClean="0"/>
              <a:t> = Q</a:t>
            </a:r>
            <a:r>
              <a:rPr lang="en-GB" baseline="-25000" dirty="0" smtClean="0"/>
              <a:t>3</a:t>
            </a:r>
          </a:p>
          <a:p>
            <a:r>
              <a:rPr lang="en-GB" dirty="0" smtClean="0"/>
              <a:t>V = Q</a:t>
            </a:r>
            <a:r>
              <a:rPr lang="en-GB" baseline="-25000" dirty="0" smtClean="0"/>
              <a:t>T</a:t>
            </a:r>
            <a:r>
              <a:rPr lang="en-GB" dirty="0" smtClean="0"/>
              <a:t> /C</a:t>
            </a:r>
            <a:r>
              <a:rPr lang="en-GB" baseline="-25000" dirty="0" smtClean="0"/>
              <a:t>T</a:t>
            </a:r>
            <a:r>
              <a:rPr lang="en-GB" dirty="0" smtClean="0"/>
              <a:t> and V</a:t>
            </a:r>
            <a:r>
              <a:rPr lang="en-GB" baseline="-25000" dirty="0" smtClean="0"/>
              <a:t>1</a:t>
            </a:r>
            <a:r>
              <a:rPr lang="en-GB" dirty="0" smtClean="0"/>
              <a:t> = Q</a:t>
            </a:r>
            <a:r>
              <a:rPr lang="en-GB" baseline="-25000" dirty="0" smtClean="0"/>
              <a:t>1</a:t>
            </a:r>
            <a:r>
              <a:rPr lang="en-GB" dirty="0" smtClean="0"/>
              <a:t> /C</a:t>
            </a:r>
            <a:r>
              <a:rPr lang="en-GB" baseline="-25000" dirty="0" smtClean="0"/>
              <a:t>1</a:t>
            </a:r>
            <a:r>
              <a:rPr lang="en-GB" dirty="0" smtClean="0"/>
              <a:t> , V</a:t>
            </a:r>
            <a:r>
              <a:rPr lang="en-GB" baseline="-25000" dirty="0" smtClean="0"/>
              <a:t>2</a:t>
            </a:r>
            <a:r>
              <a:rPr lang="en-GB" dirty="0" smtClean="0"/>
              <a:t>= Q</a:t>
            </a:r>
            <a:r>
              <a:rPr lang="en-GB" baseline="-25000" dirty="0" smtClean="0"/>
              <a:t>2</a:t>
            </a:r>
            <a:r>
              <a:rPr lang="en-GB" dirty="0" smtClean="0"/>
              <a:t> /C</a:t>
            </a:r>
            <a:r>
              <a:rPr lang="en-GB" baseline="-25000" dirty="0" smtClean="0"/>
              <a:t>2</a:t>
            </a:r>
            <a:r>
              <a:rPr lang="en-GB" dirty="0" smtClean="0"/>
              <a:t> and V</a:t>
            </a:r>
            <a:r>
              <a:rPr lang="en-GB" baseline="-25000" dirty="0" smtClean="0"/>
              <a:t>3</a:t>
            </a:r>
            <a:r>
              <a:rPr lang="en-GB" dirty="0" smtClean="0"/>
              <a:t> =Q</a:t>
            </a:r>
            <a:r>
              <a:rPr lang="en-GB" baseline="-25000" dirty="0" smtClean="0"/>
              <a:t>3</a:t>
            </a:r>
            <a:r>
              <a:rPr lang="en-GB" dirty="0" smtClean="0"/>
              <a:t> /C</a:t>
            </a:r>
            <a:r>
              <a:rPr lang="en-GB" baseline="-25000" dirty="0" smtClean="0"/>
              <a:t>3</a:t>
            </a:r>
          </a:p>
          <a:p>
            <a:r>
              <a:rPr lang="en-GB" dirty="0" smtClean="0"/>
              <a:t>Since V = V</a:t>
            </a:r>
            <a:r>
              <a:rPr lang="en-GB" baseline="-25000" dirty="0" smtClean="0"/>
              <a:t>1</a:t>
            </a:r>
            <a:r>
              <a:rPr lang="en-GB" dirty="0" smtClean="0"/>
              <a:t> + V</a:t>
            </a:r>
            <a:r>
              <a:rPr lang="en-GB" baseline="-25000" dirty="0" smtClean="0"/>
              <a:t>2</a:t>
            </a:r>
            <a:r>
              <a:rPr lang="en-GB" dirty="0" smtClean="0"/>
              <a:t> + V</a:t>
            </a:r>
            <a:r>
              <a:rPr lang="en-GB" baseline="-25000" dirty="0" smtClean="0"/>
              <a:t>3</a:t>
            </a:r>
            <a:r>
              <a:rPr lang="en-GB" dirty="0" smtClean="0"/>
              <a:t> then Q /C</a:t>
            </a:r>
            <a:r>
              <a:rPr lang="en-GB" baseline="-25000" dirty="0" smtClean="0"/>
              <a:t>T</a:t>
            </a:r>
            <a:r>
              <a:rPr lang="en-GB" dirty="0" smtClean="0"/>
              <a:t> = Q/C</a:t>
            </a:r>
            <a:r>
              <a:rPr lang="en-GB" baseline="-25000" dirty="0" smtClean="0"/>
              <a:t>1</a:t>
            </a:r>
            <a:r>
              <a:rPr lang="en-GB" dirty="0" smtClean="0"/>
              <a:t> + Q /C</a:t>
            </a:r>
            <a:r>
              <a:rPr lang="en-GB" baseline="-25000" dirty="0" smtClean="0"/>
              <a:t>2</a:t>
            </a:r>
            <a:r>
              <a:rPr lang="en-GB" dirty="0" smtClean="0"/>
              <a:t> + Q/C</a:t>
            </a:r>
            <a:r>
              <a:rPr lang="en-GB" baseline="-25000" dirty="0" smtClean="0"/>
              <a:t>3</a:t>
            </a:r>
          </a:p>
          <a:p>
            <a:r>
              <a:rPr lang="en-GB" dirty="0" smtClean="0"/>
              <a:t>Cancelling Q we have 1 /C</a:t>
            </a:r>
            <a:r>
              <a:rPr lang="en-GB" baseline="-25000" dirty="0" smtClean="0"/>
              <a:t>T</a:t>
            </a:r>
            <a:r>
              <a:rPr lang="en-GB" dirty="0" smtClean="0"/>
              <a:t> = 1/C</a:t>
            </a:r>
            <a:r>
              <a:rPr lang="en-GB" baseline="-25000" dirty="0" smtClean="0"/>
              <a:t>1</a:t>
            </a:r>
            <a:r>
              <a:rPr lang="en-GB" dirty="0" smtClean="0"/>
              <a:t> + 1 /C</a:t>
            </a:r>
            <a:r>
              <a:rPr lang="en-GB" baseline="-25000" dirty="0" smtClean="0"/>
              <a:t>2</a:t>
            </a:r>
            <a:r>
              <a:rPr lang="en-GB" dirty="0" smtClean="0"/>
              <a:t> + 1/C</a:t>
            </a:r>
            <a:r>
              <a:rPr lang="en-GB" baseline="-25000" dirty="0" smtClean="0"/>
              <a:t>3</a:t>
            </a:r>
          </a:p>
          <a:p>
            <a:r>
              <a:rPr lang="fr-FR" dirty="0" err="1" smtClean="0"/>
              <a:t>Hence</a:t>
            </a:r>
            <a:r>
              <a:rPr lang="fr-FR" dirty="0" smtClean="0"/>
              <a:t> </a:t>
            </a:r>
            <a:r>
              <a:rPr lang="fr-FR" b="1" dirty="0" smtClean="0"/>
              <a:t>C</a:t>
            </a:r>
            <a:r>
              <a:rPr lang="fr-FR" b="1" baseline="-25000" dirty="0" smtClean="0"/>
              <a:t>T</a:t>
            </a:r>
            <a:r>
              <a:rPr lang="fr-FR" b="1" dirty="0" smtClean="0"/>
              <a:t> = 1/(1/C</a:t>
            </a:r>
            <a:r>
              <a:rPr lang="fr-FR" b="1" baseline="-25000" dirty="0" smtClean="0"/>
              <a:t>1</a:t>
            </a:r>
            <a:r>
              <a:rPr lang="fr-FR" b="1" dirty="0" smtClean="0"/>
              <a:t> + 1 /C</a:t>
            </a:r>
            <a:r>
              <a:rPr lang="fr-FR" b="1" baseline="-25000" dirty="0" smtClean="0"/>
              <a:t>2</a:t>
            </a:r>
            <a:r>
              <a:rPr lang="fr-FR" b="1" dirty="0" smtClean="0"/>
              <a:t> + 1/C</a:t>
            </a:r>
            <a:r>
              <a:rPr lang="fr-FR" b="1" baseline="-25000" dirty="0" smtClean="0"/>
              <a:t>3</a:t>
            </a:r>
            <a:r>
              <a:rPr lang="fr-FR" b="1" dirty="0" smtClean="0"/>
              <a:t>)</a:t>
            </a:r>
          </a:p>
          <a:p>
            <a:endParaRPr lang="fr-FR" b="1" baseline="-25000" dirty="0" smtClean="0"/>
          </a:p>
          <a:p>
            <a:r>
              <a:rPr lang="en-GB" dirty="0" smtClean="0"/>
              <a:t>Note that capacitors in series follow the same rule as resistors in parallel.</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425986" name="Picture 2"/>
          <p:cNvPicPr>
            <a:picLocks noChangeAspect="1" noChangeArrowheads="1"/>
          </p:cNvPicPr>
          <p:nvPr/>
        </p:nvPicPr>
        <p:blipFill>
          <a:blip r:embed="rId3" cstate="print"/>
          <a:srcRect/>
          <a:stretch>
            <a:fillRect/>
          </a:stretch>
        </p:blipFill>
        <p:spPr bwMode="auto">
          <a:xfrm>
            <a:off x="6643702" y="1000108"/>
            <a:ext cx="2257425" cy="142875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4">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4">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194">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194">
                                            <p:txEl>
                                              <p:pRg st="13" end="1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8194">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A network of capacitors is connected to a battery as shown. Given the listed data below, calculate the total capacitance, and the voltage at points A and C.</a:t>
            </a: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r>
              <a:rPr lang="en-GB" sz="2000" dirty="0" smtClean="0"/>
              <a:t>V</a:t>
            </a:r>
            <a:r>
              <a:rPr lang="en-GB" sz="2000" baseline="-25000" dirty="0" smtClean="0"/>
              <a:t>s</a:t>
            </a:r>
            <a:r>
              <a:rPr lang="en-GB" sz="2000" dirty="0" smtClean="0"/>
              <a:t> = 50 V  	C</a:t>
            </a:r>
            <a:r>
              <a:rPr lang="en-GB" sz="2000" baseline="-25000" dirty="0" smtClean="0"/>
              <a:t>1</a:t>
            </a:r>
            <a:r>
              <a:rPr lang="en-GB" sz="2000" dirty="0" smtClean="0"/>
              <a:t> = 500 </a:t>
            </a:r>
            <a:r>
              <a:rPr lang="el-GR" sz="2000" dirty="0" smtClean="0"/>
              <a:t>μ</a:t>
            </a:r>
            <a:r>
              <a:rPr lang="en-GB" sz="2000" dirty="0" smtClean="0"/>
              <a:t>F 	C</a:t>
            </a:r>
            <a:r>
              <a:rPr lang="en-GB" sz="2000" baseline="-25000" dirty="0" smtClean="0"/>
              <a:t>2</a:t>
            </a:r>
            <a:r>
              <a:rPr lang="en-GB" sz="2000" dirty="0" smtClean="0"/>
              <a:t> = 1000 </a:t>
            </a:r>
            <a:r>
              <a:rPr lang="el-GR" sz="2000" dirty="0" smtClean="0"/>
              <a:t>μ</a:t>
            </a:r>
            <a:r>
              <a:rPr lang="en-GB" sz="2000" dirty="0" smtClean="0"/>
              <a:t>F 	C</a:t>
            </a:r>
            <a:r>
              <a:rPr lang="en-GB" sz="2000" baseline="-25000" dirty="0" smtClean="0"/>
              <a:t>3</a:t>
            </a:r>
            <a:r>
              <a:rPr lang="en-GB" sz="2000" dirty="0" smtClean="0"/>
              <a:t> = C</a:t>
            </a:r>
            <a:r>
              <a:rPr lang="en-GB" sz="2000" baseline="-25000" dirty="0" smtClean="0"/>
              <a:t>4</a:t>
            </a:r>
            <a:r>
              <a:rPr lang="en-GB" sz="2000" dirty="0" smtClean="0"/>
              <a:t> = 2000 </a:t>
            </a:r>
            <a:r>
              <a:rPr lang="el-GR" sz="2000" dirty="0" smtClean="0"/>
              <a:t>μ</a:t>
            </a:r>
            <a:r>
              <a:rPr lang="en-GB" sz="2000" dirty="0" smtClean="0"/>
              <a:t>F </a:t>
            </a:r>
          </a:p>
          <a:p>
            <a:endParaRPr lang="en-GB" sz="2000" dirty="0" smtClean="0"/>
          </a:p>
          <a:p>
            <a:r>
              <a:rPr lang="en-GB" sz="2000" dirty="0" smtClean="0"/>
              <a:t>		C</a:t>
            </a:r>
            <a:r>
              <a:rPr lang="en-GB" sz="2000" baseline="-25000" dirty="0" smtClean="0"/>
              <a:t>5</a:t>
            </a:r>
            <a:r>
              <a:rPr lang="en-GB" sz="2000" dirty="0" smtClean="0"/>
              <a:t> = 1500 </a:t>
            </a:r>
            <a:r>
              <a:rPr lang="el-GR" sz="2000" dirty="0" smtClean="0"/>
              <a:t>μ</a:t>
            </a:r>
            <a:r>
              <a:rPr lang="en-GB" sz="2000" dirty="0" smtClean="0"/>
              <a:t>F</a:t>
            </a: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pic>
        <p:nvPicPr>
          <p:cNvPr id="427011" name="Picture 3"/>
          <p:cNvPicPr>
            <a:picLocks noChangeAspect="1" noChangeArrowheads="1"/>
          </p:cNvPicPr>
          <p:nvPr/>
        </p:nvPicPr>
        <p:blipFill>
          <a:blip r:embed="rId3" cstate="print"/>
          <a:srcRect/>
          <a:stretch>
            <a:fillRect/>
          </a:stretch>
        </p:blipFill>
        <p:spPr bwMode="auto">
          <a:xfrm>
            <a:off x="2643174" y="3143248"/>
            <a:ext cx="3743325" cy="2257425"/>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First evaluate the combined value of C</a:t>
            </a:r>
            <a:r>
              <a:rPr lang="en-GB" sz="2000" baseline="-25000" dirty="0" smtClean="0"/>
              <a:t>3</a:t>
            </a:r>
            <a:r>
              <a:rPr lang="en-GB" sz="2000" dirty="0" smtClean="0"/>
              <a:t> and C</a:t>
            </a:r>
            <a:r>
              <a:rPr lang="en-GB" sz="2000" baseline="-25000" dirty="0" smtClean="0"/>
              <a:t>4</a:t>
            </a:r>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r>
              <a:rPr lang="en-GB" sz="2000" dirty="0" smtClean="0"/>
              <a:t>Redrawing circuit for clarity:</a:t>
            </a:r>
            <a:endParaRPr lang="en-GB" sz="2000" baseline="-25000" dirty="0" smtClean="0"/>
          </a:p>
          <a:p>
            <a:endParaRPr lang="en-GB" sz="2000" baseline="-25000" dirty="0" smtClean="0"/>
          </a:p>
          <a:p>
            <a:endParaRPr lang="en-GB" sz="2000" b="1" baseline="-25000" dirty="0" smtClean="0">
              <a:solidFill>
                <a:srgbClr val="008000"/>
              </a:solidFill>
              <a:ea typeface="MS Gothic" charset="0"/>
              <a:cs typeface="MS Gothic" charset="0"/>
            </a:endParaRPr>
          </a:p>
          <a:p>
            <a:endParaRPr lang="en-GB" sz="2000" b="1" baseline="-25000"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7" name="Object 6"/>
          <p:cNvGraphicFramePr>
            <a:graphicFrameLocks noChangeAspect="1"/>
          </p:cNvGraphicFramePr>
          <p:nvPr/>
        </p:nvGraphicFramePr>
        <p:xfrm>
          <a:off x="2357422" y="3000372"/>
          <a:ext cx="2249568" cy="1077918"/>
        </p:xfrm>
        <a:graphic>
          <a:graphicData uri="http://schemas.openxmlformats.org/presentationml/2006/ole">
            <p:oleObj spid="_x0000_s321538" name="Equation" r:id="rId4" imgW="1218960" imgH="583920" progId="Equation.3">
              <p:embed/>
            </p:oleObj>
          </a:graphicData>
        </a:graphic>
      </p:graphicFrame>
      <p:graphicFrame>
        <p:nvGraphicFramePr>
          <p:cNvPr id="428035" name="Object 3"/>
          <p:cNvGraphicFramePr>
            <a:graphicFrameLocks noChangeAspect="1"/>
          </p:cNvGraphicFramePr>
          <p:nvPr/>
        </p:nvGraphicFramePr>
        <p:xfrm>
          <a:off x="4714876" y="3000372"/>
          <a:ext cx="960437" cy="725487"/>
        </p:xfrm>
        <a:graphic>
          <a:graphicData uri="http://schemas.openxmlformats.org/presentationml/2006/ole">
            <p:oleObj spid="_x0000_s321539" name="Equation" r:id="rId5" imgW="520560" imgH="393480" progId="Equation.3">
              <p:embed/>
            </p:oleObj>
          </a:graphicData>
        </a:graphic>
      </p:graphicFrame>
      <p:graphicFrame>
        <p:nvGraphicFramePr>
          <p:cNvPr id="428036" name="Object 4"/>
          <p:cNvGraphicFramePr>
            <a:graphicFrameLocks noChangeAspect="1"/>
          </p:cNvGraphicFramePr>
          <p:nvPr/>
        </p:nvGraphicFramePr>
        <p:xfrm>
          <a:off x="5640404" y="3175000"/>
          <a:ext cx="1217612" cy="374650"/>
        </p:xfrm>
        <a:graphic>
          <a:graphicData uri="http://schemas.openxmlformats.org/presentationml/2006/ole">
            <p:oleObj spid="_x0000_s321540" name="Equation" r:id="rId6" imgW="660240" imgH="203040" progId="Equation.3">
              <p:embed/>
            </p:oleObj>
          </a:graphicData>
        </a:graphic>
      </p:graphicFrame>
      <p:pic>
        <p:nvPicPr>
          <p:cNvPr id="428038" name="Picture 6"/>
          <p:cNvPicPr>
            <a:picLocks noChangeAspect="1" noChangeArrowheads="1"/>
          </p:cNvPicPr>
          <p:nvPr/>
        </p:nvPicPr>
        <p:blipFill>
          <a:blip r:embed="rId7" cstate="print"/>
          <a:srcRect/>
          <a:stretch>
            <a:fillRect/>
          </a:stretch>
        </p:blipFill>
        <p:spPr bwMode="auto">
          <a:xfrm>
            <a:off x="2943237" y="4586311"/>
            <a:ext cx="3343275" cy="2200275"/>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80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80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11" end="1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280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Next combine the parallel circuit</a:t>
            </a:r>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1" baseline="-25000" dirty="0" smtClean="0">
              <a:solidFill>
                <a:srgbClr val="008000"/>
              </a:solidFill>
              <a:ea typeface="MS Gothic" charset="0"/>
              <a:cs typeface="MS Gothic" charset="0"/>
            </a:endParaRPr>
          </a:p>
          <a:p>
            <a:endParaRPr lang="en-GB" sz="2000" b="1" baseline="-25000"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7" name="Object 6"/>
          <p:cNvGraphicFramePr>
            <a:graphicFrameLocks noChangeAspect="1"/>
          </p:cNvGraphicFramePr>
          <p:nvPr/>
        </p:nvGraphicFramePr>
        <p:xfrm>
          <a:off x="2500298" y="3929066"/>
          <a:ext cx="2016125" cy="376237"/>
        </p:xfrm>
        <a:graphic>
          <a:graphicData uri="http://schemas.openxmlformats.org/presentationml/2006/ole">
            <p:oleObj spid="_x0000_s322562" name="Equation" r:id="rId4" imgW="1091880" imgH="203040" progId="Equation.3">
              <p:embed/>
            </p:oleObj>
          </a:graphicData>
        </a:graphic>
      </p:graphicFrame>
      <p:graphicFrame>
        <p:nvGraphicFramePr>
          <p:cNvPr id="428036" name="Object 4"/>
          <p:cNvGraphicFramePr>
            <a:graphicFrameLocks noChangeAspect="1"/>
          </p:cNvGraphicFramePr>
          <p:nvPr/>
        </p:nvGraphicFramePr>
        <p:xfrm>
          <a:off x="4572000" y="3929066"/>
          <a:ext cx="1241425" cy="374650"/>
        </p:xfrm>
        <a:graphic>
          <a:graphicData uri="http://schemas.openxmlformats.org/presentationml/2006/ole">
            <p:oleObj spid="_x0000_s322563" name="Equation" r:id="rId5" imgW="672840" imgH="203040" progId="Equation.3">
              <p:embed/>
            </p:oleObj>
          </a:graphicData>
        </a:graphic>
      </p:graphicFrame>
      <p:pic>
        <p:nvPicPr>
          <p:cNvPr id="10" name="Picture 6"/>
          <p:cNvPicPr>
            <a:picLocks noChangeAspect="1" noChangeArrowheads="1"/>
          </p:cNvPicPr>
          <p:nvPr/>
        </p:nvPicPr>
        <p:blipFill>
          <a:blip r:embed="rId6" cstate="print"/>
          <a:srcRect/>
          <a:stretch>
            <a:fillRect/>
          </a:stretch>
        </p:blipFill>
        <p:spPr bwMode="auto">
          <a:xfrm>
            <a:off x="4786314" y="1142984"/>
            <a:ext cx="3343275" cy="2200275"/>
          </a:xfrm>
          <a:prstGeom prst="rect">
            <a:avLst/>
          </a:prstGeom>
          <a:noFill/>
          <a:ln w="9525">
            <a:noFill/>
            <a:miter lim="800000"/>
            <a:headEnd/>
            <a:tailEnd/>
          </a:ln>
        </p:spPr>
      </p:pic>
      <p:pic>
        <p:nvPicPr>
          <p:cNvPr id="429062" name="Picture 6"/>
          <p:cNvPicPr>
            <a:picLocks noChangeAspect="1" noChangeArrowheads="1"/>
          </p:cNvPicPr>
          <p:nvPr/>
        </p:nvPicPr>
        <p:blipFill>
          <a:blip r:embed="rId7" cstate="print"/>
          <a:srcRect/>
          <a:stretch>
            <a:fillRect/>
          </a:stretch>
        </p:blipFill>
        <p:spPr bwMode="auto">
          <a:xfrm>
            <a:off x="2857488" y="4572008"/>
            <a:ext cx="3629025" cy="1857375"/>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80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290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Finally calculate total capacitance</a:t>
            </a:r>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1" baseline="-25000" dirty="0" smtClean="0">
              <a:solidFill>
                <a:srgbClr val="008000"/>
              </a:solidFill>
              <a:ea typeface="MS Gothic" charset="0"/>
              <a:cs typeface="MS Gothic" charset="0"/>
            </a:endParaRPr>
          </a:p>
          <a:p>
            <a:endParaRPr lang="en-GB" sz="2000" b="1" baseline="-25000"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graphicFrame>
        <p:nvGraphicFramePr>
          <p:cNvPr id="430084" name="Object 4"/>
          <p:cNvGraphicFramePr>
            <a:graphicFrameLocks noChangeAspect="1"/>
          </p:cNvGraphicFramePr>
          <p:nvPr/>
        </p:nvGraphicFramePr>
        <p:xfrm>
          <a:off x="1000100" y="4143380"/>
          <a:ext cx="2881312" cy="1077913"/>
        </p:xfrm>
        <a:graphic>
          <a:graphicData uri="http://schemas.openxmlformats.org/presentationml/2006/ole">
            <p:oleObj spid="_x0000_s323586" name="Equation" r:id="rId4" imgW="1562040" imgH="583920" progId="Equation.3">
              <p:embed/>
            </p:oleObj>
          </a:graphicData>
        </a:graphic>
      </p:graphicFrame>
      <p:graphicFrame>
        <p:nvGraphicFramePr>
          <p:cNvPr id="430085" name="Object 5"/>
          <p:cNvGraphicFramePr>
            <a:graphicFrameLocks noChangeAspect="1"/>
          </p:cNvGraphicFramePr>
          <p:nvPr/>
        </p:nvGraphicFramePr>
        <p:xfrm>
          <a:off x="3930650" y="4214813"/>
          <a:ext cx="1685925" cy="725487"/>
        </p:xfrm>
        <a:graphic>
          <a:graphicData uri="http://schemas.openxmlformats.org/presentationml/2006/ole">
            <p:oleObj spid="_x0000_s323587" name="Equation" r:id="rId5" imgW="914400" imgH="393480" progId="Equation.3">
              <p:embed/>
            </p:oleObj>
          </a:graphicData>
        </a:graphic>
      </p:graphicFrame>
      <p:graphicFrame>
        <p:nvGraphicFramePr>
          <p:cNvPr id="430086" name="Object 6"/>
          <p:cNvGraphicFramePr>
            <a:graphicFrameLocks noChangeAspect="1"/>
          </p:cNvGraphicFramePr>
          <p:nvPr/>
        </p:nvGraphicFramePr>
        <p:xfrm>
          <a:off x="5610225" y="4429125"/>
          <a:ext cx="1428750" cy="374650"/>
        </p:xfrm>
        <a:graphic>
          <a:graphicData uri="http://schemas.openxmlformats.org/presentationml/2006/ole">
            <p:oleObj spid="_x0000_s323588" name="Equation" r:id="rId6" imgW="774360" imgH="203040" progId="Equation.3">
              <p:embed/>
            </p:oleObj>
          </a:graphicData>
        </a:graphic>
      </p:graphicFrame>
      <p:pic>
        <p:nvPicPr>
          <p:cNvPr id="15" name="Picture 6"/>
          <p:cNvPicPr>
            <a:picLocks noChangeAspect="1" noChangeArrowheads="1"/>
          </p:cNvPicPr>
          <p:nvPr/>
        </p:nvPicPr>
        <p:blipFill>
          <a:blip r:embed="rId7" cstate="print"/>
          <a:srcRect/>
          <a:stretch>
            <a:fillRect/>
          </a:stretch>
        </p:blipFill>
        <p:spPr bwMode="auto">
          <a:xfrm>
            <a:off x="3857620" y="1357298"/>
            <a:ext cx="3629025" cy="1857375"/>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008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008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00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sz="2000" dirty="0" smtClean="0"/>
              <a:t>Now find the total charge Q = C</a:t>
            </a:r>
            <a:r>
              <a:rPr lang="en-GB" sz="2000" baseline="-25000" dirty="0" smtClean="0"/>
              <a:t>T</a:t>
            </a:r>
            <a:r>
              <a:rPr lang="en-GB" sz="2000" dirty="0" smtClean="0"/>
              <a:t> V </a:t>
            </a:r>
          </a:p>
          <a:p>
            <a:r>
              <a:rPr lang="en-GB" sz="2000" dirty="0" smtClean="0"/>
              <a:t>			  Q = 315.79 x 10</a:t>
            </a:r>
            <a:r>
              <a:rPr lang="en-GB" sz="2000" baseline="30000" dirty="0" smtClean="0"/>
              <a:t>-6</a:t>
            </a:r>
            <a:r>
              <a:rPr lang="en-GB" sz="2000" dirty="0" smtClean="0"/>
              <a:t> x 50 </a:t>
            </a:r>
          </a:p>
          <a:p>
            <a:r>
              <a:rPr lang="en-GB" sz="2000" dirty="0" smtClean="0"/>
              <a:t>			  Q = 15.789 x 10</a:t>
            </a:r>
            <a:r>
              <a:rPr lang="en-GB" sz="2000" baseline="30000" dirty="0" smtClean="0"/>
              <a:t>-3</a:t>
            </a:r>
            <a:r>
              <a:rPr lang="en-GB" sz="2000" dirty="0" smtClean="0"/>
              <a:t> Coulomb</a:t>
            </a:r>
          </a:p>
          <a:p>
            <a:endParaRPr lang="en-GB" sz="2000" baseline="-25000" dirty="0" smtClean="0"/>
          </a:p>
          <a:p>
            <a:r>
              <a:rPr lang="en-GB" sz="2000" dirty="0" smtClean="0"/>
              <a:t>The charge is the same on each series part of the circuit so this charge must exist on C</a:t>
            </a:r>
            <a:r>
              <a:rPr lang="en-GB" sz="2000" baseline="-25000" dirty="0" smtClean="0"/>
              <a:t>1</a:t>
            </a:r>
            <a:r>
              <a:rPr lang="en-GB" sz="2000" dirty="0" smtClean="0"/>
              <a:t> and C</a:t>
            </a:r>
            <a:r>
              <a:rPr lang="en-GB" sz="2000" baseline="-25000" dirty="0" smtClean="0"/>
              <a:t>5</a:t>
            </a:r>
            <a:r>
              <a:rPr lang="en-GB" sz="2000" dirty="0" smtClean="0"/>
              <a:t>.</a:t>
            </a:r>
          </a:p>
          <a:p>
            <a:endParaRPr lang="en-GB" sz="2000" dirty="0" smtClean="0"/>
          </a:p>
          <a:p>
            <a:r>
              <a:rPr lang="en-GB" sz="2000" dirty="0" smtClean="0"/>
              <a:t>Identify that zero volts is on the left of the circuit and that we must now work in Farads.</a:t>
            </a:r>
          </a:p>
          <a:p>
            <a:endParaRPr lang="en-GB" sz="2000" dirty="0" smtClean="0"/>
          </a:p>
          <a:p>
            <a:r>
              <a:rPr lang="fr-FR" sz="2000" dirty="0" smtClean="0"/>
              <a:t>Q = C</a:t>
            </a:r>
            <a:r>
              <a:rPr lang="fr-FR" sz="2000" baseline="-25000" dirty="0" smtClean="0"/>
              <a:t>1</a:t>
            </a:r>
            <a:r>
              <a:rPr lang="fr-FR" sz="2000" dirty="0" smtClean="0"/>
              <a:t>V</a:t>
            </a:r>
            <a:r>
              <a:rPr lang="fr-FR" sz="2000" baseline="-25000" dirty="0" smtClean="0"/>
              <a:t>1</a:t>
            </a:r>
            <a:r>
              <a:rPr lang="fr-FR" sz="2000" dirty="0" smtClean="0"/>
              <a:t> = 15.789 x 10</a:t>
            </a:r>
            <a:r>
              <a:rPr lang="fr-FR" sz="2000" baseline="30000" dirty="0" smtClean="0"/>
              <a:t>-3</a:t>
            </a:r>
            <a:r>
              <a:rPr lang="fr-FR" sz="2000" dirty="0" smtClean="0"/>
              <a:t> </a:t>
            </a:r>
          </a:p>
          <a:p>
            <a:r>
              <a:rPr lang="fr-FR" sz="2000" dirty="0" smtClean="0"/>
              <a:t>V</a:t>
            </a:r>
            <a:r>
              <a:rPr lang="fr-FR" sz="2000" baseline="-25000" dirty="0" smtClean="0"/>
              <a:t>1</a:t>
            </a:r>
            <a:r>
              <a:rPr lang="fr-FR" sz="2000" dirty="0" smtClean="0"/>
              <a:t> = Q/C</a:t>
            </a:r>
            <a:r>
              <a:rPr lang="fr-FR" sz="2000" baseline="-25000" dirty="0" smtClean="0"/>
              <a:t>1</a:t>
            </a:r>
            <a:r>
              <a:rPr lang="fr-FR" sz="2000" dirty="0" smtClean="0"/>
              <a:t> = 15.789 x 10</a:t>
            </a:r>
            <a:r>
              <a:rPr lang="fr-FR" sz="2000" baseline="30000" dirty="0" smtClean="0"/>
              <a:t>-3</a:t>
            </a:r>
            <a:r>
              <a:rPr lang="fr-FR" sz="2000" dirty="0" smtClean="0"/>
              <a:t>/ 500 x 10</a:t>
            </a:r>
            <a:r>
              <a:rPr lang="fr-FR" sz="2000" baseline="30000" dirty="0" smtClean="0"/>
              <a:t>-6</a:t>
            </a:r>
            <a:r>
              <a:rPr lang="fr-FR" sz="2000" dirty="0" smtClean="0"/>
              <a:t> = 31.578 V</a:t>
            </a:r>
          </a:p>
          <a:p>
            <a:endParaRPr lang="fr-FR" sz="2000" dirty="0" smtClean="0"/>
          </a:p>
          <a:p>
            <a:r>
              <a:rPr lang="en-GB" sz="2000" dirty="0" smtClean="0"/>
              <a:t>The voltage at A is 0 + 31.578 = 31.578V</a:t>
            </a:r>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1" baseline="-25000" dirty="0" smtClean="0">
              <a:solidFill>
                <a:srgbClr val="008000"/>
              </a:solidFill>
              <a:ea typeface="MS Gothic" charset="0"/>
              <a:cs typeface="MS Gothic" charset="0"/>
            </a:endParaRPr>
          </a:p>
          <a:p>
            <a:endParaRPr lang="en-GB" sz="2000" b="1" baseline="-25000"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4">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4">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68313" y="260350"/>
            <a:ext cx="8229600" cy="1143000"/>
          </a:xfrm>
          <a:ln/>
        </p:spPr>
        <p:txBody>
          <a:bodyPr tIns="73224"/>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rgbClr val="408000"/>
                </a:solidFill>
              </a:rPr>
              <a:t>Topic 1 – DC Theory</a:t>
            </a:r>
            <a:endParaRPr lang="en-GB" b="1" dirty="0">
              <a:solidFill>
                <a:srgbClr val="408000"/>
              </a:solidFill>
            </a:endParaRPr>
          </a:p>
        </p:txBody>
      </p:sp>
      <p:sp>
        <p:nvSpPr>
          <p:cNvPr id="8194" name="Text Box 2"/>
          <p:cNvSpPr txBox="1">
            <a:spLocks noChangeArrowheads="1"/>
          </p:cNvSpPr>
          <p:nvPr/>
        </p:nvSpPr>
        <p:spPr bwMode="auto">
          <a:xfrm>
            <a:off x="468313" y="1628775"/>
            <a:ext cx="8247091" cy="585779"/>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1" dirty="0" smtClean="0">
                <a:solidFill>
                  <a:srgbClr val="008000"/>
                </a:solidFill>
                <a:ea typeface="MS Gothic" charset="0"/>
                <a:cs typeface="MS Gothic" charset="0"/>
              </a:rPr>
              <a:t>Capacitors – Example</a:t>
            </a: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fr-FR" sz="2000" dirty="0" smtClean="0"/>
              <a:t>Q = C</a:t>
            </a:r>
            <a:r>
              <a:rPr lang="fr-FR" sz="2000" baseline="-25000" dirty="0" smtClean="0"/>
              <a:t>5</a:t>
            </a:r>
            <a:r>
              <a:rPr lang="fr-FR" sz="2000" dirty="0" smtClean="0"/>
              <a:t>V</a:t>
            </a:r>
            <a:r>
              <a:rPr lang="fr-FR" sz="2000" baseline="-25000" dirty="0" smtClean="0"/>
              <a:t>5</a:t>
            </a:r>
            <a:r>
              <a:rPr lang="fr-FR" sz="2000" dirty="0" smtClean="0"/>
              <a:t> = 15.789 x 10</a:t>
            </a:r>
            <a:r>
              <a:rPr lang="fr-FR" sz="2000" baseline="30000" dirty="0" smtClean="0"/>
              <a:t>-3</a:t>
            </a:r>
            <a:r>
              <a:rPr lang="fr-FR" sz="2000" dirty="0" smtClean="0"/>
              <a:t> </a:t>
            </a:r>
          </a:p>
          <a:p>
            <a:endParaRPr lang="fr-FR" sz="2000" dirty="0" smtClean="0"/>
          </a:p>
          <a:p>
            <a:r>
              <a:rPr lang="fr-FR" sz="2000" dirty="0" smtClean="0"/>
              <a:t>V</a:t>
            </a:r>
            <a:r>
              <a:rPr lang="fr-FR" sz="2000" baseline="-25000" dirty="0" smtClean="0"/>
              <a:t>5</a:t>
            </a:r>
            <a:r>
              <a:rPr lang="fr-FR" sz="2000" dirty="0" smtClean="0"/>
              <a:t> = Q/C</a:t>
            </a:r>
            <a:r>
              <a:rPr lang="fr-FR" sz="2000" baseline="-25000" dirty="0" smtClean="0"/>
              <a:t>5</a:t>
            </a:r>
            <a:r>
              <a:rPr lang="fr-FR" sz="2000" dirty="0" smtClean="0"/>
              <a:t> = 15.789 x 10</a:t>
            </a:r>
            <a:r>
              <a:rPr lang="fr-FR" sz="2000" baseline="30000" dirty="0" smtClean="0"/>
              <a:t>-3</a:t>
            </a:r>
            <a:r>
              <a:rPr lang="fr-FR" sz="2000" dirty="0" smtClean="0"/>
              <a:t>/ 1500 x 10</a:t>
            </a:r>
            <a:r>
              <a:rPr lang="fr-FR" sz="2000" baseline="30000" dirty="0" smtClean="0"/>
              <a:t>-6</a:t>
            </a:r>
            <a:r>
              <a:rPr lang="fr-FR" sz="2000" dirty="0" smtClean="0"/>
              <a:t> = 10.526 V</a:t>
            </a:r>
          </a:p>
          <a:p>
            <a:endParaRPr lang="fr-FR" sz="2000" dirty="0" smtClean="0"/>
          </a:p>
          <a:p>
            <a:r>
              <a:rPr lang="en-GB" sz="2000" dirty="0" smtClean="0"/>
              <a:t>V</a:t>
            </a:r>
            <a:r>
              <a:rPr lang="en-GB" sz="2000" baseline="-25000" dirty="0" smtClean="0"/>
              <a:t>C</a:t>
            </a:r>
            <a:r>
              <a:rPr lang="en-GB" sz="2000" dirty="0" smtClean="0"/>
              <a:t> = 50 - 10.526 = 39.474 V</a:t>
            </a:r>
          </a:p>
          <a:p>
            <a:endParaRPr lang="en-GB" sz="2000" dirty="0" smtClean="0"/>
          </a:p>
          <a:p>
            <a:endParaRPr lang="en-GB" sz="2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aseline="-25000" dirty="0" smtClean="0"/>
          </a:p>
          <a:p>
            <a:endParaRPr lang="en-GB" sz="2000" b="1" baseline="-25000" dirty="0" smtClean="0">
              <a:solidFill>
                <a:srgbClr val="008000"/>
              </a:solidFill>
              <a:ea typeface="MS Gothic" charset="0"/>
              <a:cs typeface="MS Gothic" charset="0"/>
            </a:endParaRPr>
          </a:p>
          <a:p>
            <a:endParaRPr lang="en-GB" sz="2000" b="1" baseline="-25000"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r>
              <a:rPr lang="en-GB" dirty="0" smtClean="0"/>
              <a:t>.</a:t>
            </a:r>
            <a:endParaRPr lang="en-GB" baseline="-25000" dirty="0" smtClean="0"/>
          </a:p>
        </p:txBody>
      </p:sp>
      <p:sp>
        <p:nvSpPr>
          <p:cNvPr id="6" name="Text Box 2"/>
          <p:cNvSpPr txBox="1">
            <a:spLocks noChangeArrowheads="1"/>
          </p:cNvSpPr>
          <p:nvPr/>
        </p:nvSpPr>
        <p:spPr bwMode="auto">
          <a:xfrm>
            <a:off x="468313" y="1628775"/>
            <a:ext cx="7175521" cy="4525963"/>
          </a:xfrm>
          <a:prstGeom prst="rect">
            <a:avLst/>
          </a:prstGeom>
          <a:noFill/>
          <a:ln w="9360">
            <a:noFill/>
            <a:miter lim="800000"/>
            <a:headEnd/>
            <a:tailEnd/>
          </a:ln>
          <a:effectLst/>
        </p:spPr>
        <p:txBody>
          <a:bodyPr lIns="90000" tIns="62640" rIns="90000" bIns="45000"/>
          <a:lstStyle/>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hangingPunct="1">
              <a:spcBef>
                <a:spcPts val="400"/>
              </a:spcBef>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000" b="1" dirty="0" smtClean="0">
              <a:solidFill>
                <a:srgbClr val="008000"/>
              </a:solidFill>
              <a:ea typeface="MS Gothic" charset="0"/>
              <a:cs typeface="MS Gothic" charset="0"/>
            </a:endParaRPr>
          </a:p>
          <a:p>
            <a:pPr marL="3543300" lvl="7" indent="-342900"/>
            <a:endParaRPr lang="en-GB" sz="1600" dirty="0">
              <a:solidFill>
                <a:srgbClr val="000000"/>
              </a:solidFill>
              <a:ea typeface="MS Gothic" charset="0"/>
              <a:cs typeface="MS Gothic"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MU POWERPOINT TEMPLAT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SMU POWERPOINT TEMPLATE</Template>
  <TotalTime>336</TotalTime>
  <Words>1703</Words>
  <Application>Microsoft Office PowerPoint</Application>
  <PresentationFormat>On-screen Show (4:3)</PresentationFormat>
  <Paragraphs>519</Paragraphs>
  <Slides>30</Slides>
  <Notes>29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SMU POWERPOINT TEMPLATE</vt:lpstr>
      <vt:lpstr>Equation</vt:lpstr>
      <vt:lpstr>Slide 1</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lpstr>Topic 1 – DC Theory</vt:lpstr>
    </vt:vector>
  </TitlesOfParts>
  <Company>SMU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Aerodynamics</dc:title>
  <dc:creator>fad-tt</dc:creator>
  <cp:lastModifiedBy>fad-tt</cp:lastModifiedBy>
  <cp:revision>52</cp:revision>
  <dcterms:created xsi:type="dcterms:W3CDTF">2010-09-22T08:44:59Z</dcterms:created>
  <dcterms:modified xsi:type="dcterms:W3CDTF">2011-01-28T15:54:22Z</dcterms:modified>
</cp:coreProperties>
</file>