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59" r:id="rId4"/>
    <p:sldId id="266" r:id="rId5"/>
    <p:sldId id="269" r:id="rId6"/>
    <p:sldId id="287" r:id="rId7"/>
    <p:sldId id="292" r:id="rId8"/>
    <p:sldId id="293" r:id="rId9"/>
    <p:sldId id="262" r:id="rId10"/>
    <p:sldId id="296" r:id="rId11"/>
    <p:sldId id="294" r:id="rId12"/>
    <p:sldId id="297" r:id="rId13"/>
    <p:sldId id="298" r:id="rId14"/>
    <p:sldId id="299" r:id="rId15"/>
    <p:sldId id="300" r:id="rId16"/>
    <p:sldId id="295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621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62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48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92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681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17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878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578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85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94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9318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6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0106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108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30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10/5/2016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62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?lang=en" TargetMode="External"/><Relationship Id="rId2" Type="http://schemas.openxmlformats.org/officeDocument/2006/relationships/hyperlink" Target="https://www.planningportal.co.uk/wales_en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wplainandsimple.com/" TargetMode="External"/><Relationship Id="rId2" Type="http://schemas.openxmlformats.org/officeDocument/2006/relationships/hyperlink" Target="http://www.businessdictionary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nbrief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462645"/>
            <a:ext cx="6600451" cy="2314737"/>
          </a:xfrm>
        </p:spPr>
        <p:txBody>
          <a:bodyPr>
            <a:normAutofit/>
          </a:bodyPr>
          <a:lstStyle/>
          <a:p>
            <a:r>
              <a:rPr lang="en-GB" dirty="0" smtClean="0"/>
              <a:t>Property Law &amp;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&amp; Natural Environments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687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Knowledge on property and planning law</a:t>
            </a:r>
          </a:p>
          <a:p>
            <a:endParaRPr lang="en-GB" dirty="0" smtClean="0"/>
          </a:p>
          <a:p>
            <a:r>
              <a:rPr lang="en-GB" dirty="0" smtClean="0"/>
              <a:t>Understanding on relevant land law</a:t>
            </a:r>
          </a:p>
          <a:p>
            <a:endParaRPr lang="en-GB" dirty="0" smtClean="0"/>
          </a:p>
          <a:p>
            <a:r>
              <a:rPr lang="en-GB" dirty="0" smtClean="0"/>
              <a:t>Understanding on building and Health &amp; Safety related issues</a:t>
            </a:r>
          </a:p>
          <a:p>
            <a:endParaRPr lang="en-GB" dirty="0"/>
          </a:p>
          <a:p>
            <a:r>
              <a:rPr lang="en-GB" dirty="0" smtClean="0"/>
              <a:t>Put understanding to practice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465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r>
              <a:rPr lang="en-GB" dirty="0" smtClean="0"/>
              <a:t>Evaluate specific legal concepts relating to land, buildings and issues of Health &amp; Safety</a:t>
            </a:r>
          </a:p>
          <a:p>
            <a:endParaRPr lang="en-GB" dirty="0" smtClean="0"/>
          </a:p>
          <a:p>
            <a:r>
              <a:rPr lang="en-GB" dirty="0" smtClean="0"/>
              <a:t>Identify &amp; apply relevant law to resolve legal problems relating to land, buildings and Health &amp; Safety</a:t>
            </a:r>
          </a:p>
          <a:p>
            <a:endParaRPr lang="en-GB" dirty="0" smtClean="0"/>
          </a:p>
          <a:p>
            <a:r>
              <a:rPr lang="en-GB" dirty="0" smtClean="0"/>
              <a:t>Determine the importance of a dilapidations schedule to a landlord and tenant</a:t>
            </a:r>
          </a:p>
        </p:txBody>
      </p:sp>
    </p:spTree>
    <p:extLst>
      <p:ext uri="{BB962C8B-B14F-4D97-AF65-F5344CB8AC3E}">
        <p14:creationId xmlns:p14="http://schemas.microsoft.com/office/powerpoint/2010/main" val="294421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Only ONE assessment component</a:t>
            </a:r>
          </a:p>
          <a:p>
            <a:pPr lvl="1"/>
            <a:r>
              <a:rPr lang="en-GB" dirty="0" smtClean="0"/>
              <a:t>100% of mark for module</a:t>
            </a:r>
          </a:p>
          <a:p>
            <a:pPr lvl="1"/>
            <a:r>
              <a:rPr lang="en-GB" dirty="0" smtClean="0"/>
              <a:t>4000 words (+/- 10%)</a:t>
            </a:r>
          </a:p>
          <a:p>
            <a:pPr lvl="1"/>
            <a:r>
              <a:rPr lang="en-GB" dirty="0" smtClean="0"/>
              <a:t>Scenario based</a:t>
            </a:r>
          </a:p>
          <a:p>
            <a:pPr lvl="1"/>
            <a:r>
              <a:rPr lang="en-GB" dirty="0" smtClean="0"/>
              <a:t>Due in week commencing </a:t>
            </a:r>
            <a:r>
              <a:rPr lang="en-GB" b="1" dirty="0" smtClean="0"/>
              <a:t>24</a:t>
            </a:r>
            <a:r>
              <a:rPr lang="en-GB" b="1" baseline="30000" dirty="0" smtClean="0"/>
              <a:t>th</a:t>
            </a:r>
            <a:r>
              <a:rPr lang="en-GB" b="1" dirty="0" smtClean="0"/>
              <a:t> April 2017</a:t>
            </a:r>
          </a:p>
          <a:p>
            <a:pPr lvl="1"/>
            <a:r>
              <a:rPr lang="en-GB" dirty="0" smtClean="0"/>
              <a:t>Submission:</a:t>
            </a:r>
          </a:p>
          <a:p>
            <a:pPr lvl="2"/>
            <a:r>
              <a:rPr lang="en-GB" dirty="0" smtClean="0"/>
              <a:t>Electronic copy through moodle</a:t>
            </a:r>
          </a:p>
          <a:p>
            <a:pPr lvl="2"/>
            <a:r>
              <a:rPr lang="en-GB" dirty="0" smtClean="0"/>
              <a:t>Hard copy through library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64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692430" cy="3777622"/>
          </a:xfrm>
        </p:spPr>
        <p:txBody>
          <a:bodyPr/>
          <a:lstStyle/>
          <a:p>
            <a:r>
              <a:rPr lang="en-GB" dirty="0" smtClean="0"/>
              <a:t>Essential:</a:t>
            </a:r>
          </a:p>
          <a:p>
            <a:pPr lvl="1"/>
            <a:r>
              <a:rPr lang="en-GB" dirty="0" smtClean="0"/>
              <a:t>RICS Code of measuring Practice (moodle)</a:t>
            </a:r>
          </a:p>
          <a:p>
            <a:pPr lvl="1"/>
            <a:endParaRPr lang="en-GB" dirty="0"/>
          </a:p>
          <a:p>
            <a:r>
              <a:rPr lang="en-GB" dirty="0" smtClean="0"/>
              <a:t>Recommended:</a:t>
            </a:r>
          </a:p>
          <a:p>
            <a:pPr lvl="1"/>
            <a:r>
              <a:rPr lang="en-GB" dirty="0" smtClean="0"/>
              <a:t>Elements of land law, Kevin </a:t>
            </a:r>
            <a:r>
              <a:rPr lang="en-GB" dirty="0" err="1" smtClean="0"/>
              <a:t>Gray</a:t>
            </a:r>
            <a:r>
              <a:rPr lang="en-GB" dirty="0" smtClean="0"/>
              <a:t>, Susan </a:t>
            </a:r>
            <a:r>
              <a:rPr lang="en-GB" dirty="0" err="1" smtClean="0"/>
              <a:t>Gray</a:t>
            </a:r>
            <a:r>
              <a:rPr lang="en-GB" dirty="0" smtClean="0"/>
              <a:t>, 2005 (1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Property law: cases &amp; materials, Roger Smith, 2015 (1)</a:t>
            </a:r>
          </a:p>
          <a:p>
            <a:pPr lvl="1"/>
            <a:r>
              <a:rPr lang="en-GB" dirty="0" smtClean="0"/>
              <a:t>Land law: text, cases &amp; materials, Ben McFarlane, 2015 (1)</a:t>
            </a:r>
          </a:p>
          <a:p>
            <a:pPr lvl="1"/>
            <a:r>
              <a:rPr lang="en-GB" dirty="0" smtClean="0"/>
              <a:t>Commercial property law, Alan Moran, 2007 (1)</a:t>
            </a: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47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Westlaw (accessible through the UWTSD online library)</a:t>
            </a:r>
          </a:p>
          <a:p>
            <a:r>
              <a:rPr lang="en-GB" dirty="0" smtClean="0"/>
              <a:t>IHS(accessible through the UWTSD online library)</a:t>
            </a:r>
          </a:p>
          <a:p>
            <a:pPr lvl="1"/>
            <a:r>
              <a:rPr lang="en-GB" dirty="0" smtClean="0"/>
              <a:t>Building Regulations</a:t>
            </a:r>
          </a:p>
          <a:p>
            <a:r>
              <a:rPr lang="en-GB" dirty="0" smtClean="0"/>
              <a:t>Science Direct (</a:t>
            </a:r>
            <a:r>
              <a:rPr lang="en-GB" dirty="0"/>
              <a:t>IHS(accessible through the UWTSD online </a:t>
            </a:r>
            <a:r>
              <a:rPr lang="en-GB" dirty="0" smtClean="0"/>
              <a:t>library)</a:t>
            </a:r>
          </a:p>
          <a:p>
            <a:pPr lvl="1"/>
            <a:r>
              <a:rPr lang="en-GB" dirty="0" smtClean="0"/>
              <a:t>Journals related to planning, property, land</a:t>
            </a:r>
          </a:p>
          <a:p>
            <a:r>
              <a:rPr lang="en-GB" dirty="0" smtClean="0"/>
              <a:t>Planning </a:t>
            </a:r>
            <a:r>
              <a:rPr lang="en-GB" dirty="0"/>
              <a:t>Portal </a:t>
            </a:r>
            <a:r>
              <a:rPr lang="en-GB" dirty="0" smtClean="0"/>
              <a:t>Wales (</a:t>
            </a: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://www.planningportal.co.uk/wales_en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)</a:t>
            </a:r>
          </a:p>
          <a:p>
            <a:r>
              <a:rPr lang="en-GB" dirty="0" smtClean="0"/>
              <a:t>Welsh Government </a:t>
            </a:r>
            <a:r>
              <a:rPr lang="en-GB" dirty="0"/>
              <a:t>(</a:t>
            </a:r>
            <a:r>
              <a:rPr lang="en-GB" dirty="0">
                <a:hlinkClick r:id="rId3"/>
              </a:rPr>
              <a:t>http://gov.wales/?</a:t>
            </a:r>
            <a:r>
              <a:rPr lang="en-GB" dirty="0" smtClean="0">
                <a:hlinkClick r:id="rId3"/>
              </a:rPr>
              <a:t>lang=en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Welsh legislation, policy and guidance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49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Discursive!</a:t>
            </a:r>
          </a:p>
          <a:p>
            <a:r>
              <a:rPr lang="en-GB" dirty="0" smtClean="0"/>
              <a:t>Tasks will be given </a:t>
            </a:r>
          </a:p>
          <a:p>
            <a:r>
              <a:rPr lang="en-GB" dirty="0" smtClean="0"/>
              <a:t>Can all use ‘Law for the BE’ as a starting base</a:t>
            </a:r>
          </a:p>
          <a:p>
            <a:r>
              <a:rPr lang="en-GB" dirty="0" smtClean="0"/>
              <a:t>Wider reading is required…</a:t>
            </a:r>
          </a:p>
          <a:p>
            <a:r>
              <a:rPr lang="en-GB" dirty="0" smtClean="0"/>
              <a:t>Case examples will be provided where appropriate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457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calendar – term 1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18065"/>
              </p:ext>
            </p:extLst>
          </p:nvPr>
        </p:nvGraphicFramePr>
        <p:xfrm>
          <a:off x="1518097" y="1605566"/>
          <a:ext cx="65913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7100"/>
                <a:gridCol w="2197100"/>
                <a:gridCol w="21971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Week beginning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Topic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Lecturer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03 Oct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Introduction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 Oct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 issues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17 Oct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 issues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24 Oct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 issues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31 Oct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</a:t>
                      </a:r>
                      <a:r>
                        <a:rPr lang="en-GB" baseline="0" dirty="0" smtClean="0"/>
                        <a:t> issues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07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Land law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14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Land law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H&amp;S related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Talib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28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H&amp;S related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Talib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05 Dec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H&amp;S related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Talib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12 Dec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 issues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Lara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571223" y="6490952"/>
            <a:ext cx="5105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is draft and therefore subject to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9670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Property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996744"/>
          </a:xfrm>
        </p:spPr>
        <p:txBody>
          <a:bodyPr>
            <a:normAutofit/>
          </a:bodyPr>
          <a:lstStyle/>
          <a:p>
            <a:r>
              <a:rPr lang="en-GB" dirty="0" smtClean="0"/>
              <a:t>“</a:t>
            </a:r>
            <a:r>
              <a:rPr lang="en-GB" i="1" dirty="0" smtClean="0"/>
              <a:t>policies, principles and rules for which disputes relating to property are resolved; also structures for property transactions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Dealing with people and “things”</a:t>
            </a:r>
          </a:p>
          <a:p>
            <a:pPr lvl="1"/>
            <a:r>
              <a:rPr lang="en-GB" dirty="0" smtClean="0"/>
              <a:t>Tangible i.e. furniture, jewellery</a:t>
            </a:r>
          </a:p>
          <a:p>
            <a:pPr lvl="1"/>
            <a:r>
              <a:rPr lang="en-GB" dirty="0" smtClean="0"/>
              <a:t>Intangible i.e. stocks, bonds</a:t>
            </a:r>
          </a:p>
          <a:p>
            <a:r>
              <a:rPr lang="en-GB" dirty="0" smtClean="0"/>
              <a:t>Who has a right to a particular ‘thing’ and how they can use that particular ‘thing’</a:t>
            </a:r>
          </a:p>
          <a:p>
            <a:pPr lvl="1"/>
            <a:r>
              <a:rPr lang="en-GB" dirty="0" smtClean="0"/>
              <a:t>OR how to stop others using those ‘things’</a:t>
            </a:r>
          </a:p>
          <a:p>
            <a:endParaRPr lang="en-GB" dirty="0"/>
          </a:p>
          <a:p>
            <a:r>
              <a:rPr lang="en-GB" b="1" dirty="0" smtClean="0"/>
              <a:t>Are there ‘things’ that cannot be owned?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035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Property as legal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Things people own</a:t>
            </a:r>
          </a:p>
          <a:p>
            <a:r>
              <a:rPr lang="en-GB" dirty="0" smtClean="0"/>
              <a:t>Legal rights to things</a:t>
            </a:r>
          </a:p>
          <a:p>
            <a:pPr lvl="1"/>
            <a:r>
              <a:rPr lang="en-GB" dirty="0" smtClean="0"/>
              <a:t>Rights to possess</a:t>
            </a:r>
          </a:p>
          <a:p>
            <a:pPr lvl="1"/>
            <a:r>
              <a:rPr lang="en-GB" dirty="0" smtClean="0"/>
              <a:t>Rights to use</a:t>
            </a:r>
          </a:p>
          <a:p>
            <a:pPr lvl="1"/>
            <a:r>
              <a:rPr lang="en-GB" dirty="0" smtClean="0"/>
              <a:t>Rights to exclude others</a:t>
            </a:r>
          </a:p>
          <a:p>
            <a:pPr lvl="1"/>
            <a:r>
              <a:rPr lang="en-GB" dirty="0" smtClean="0"/>
              <a:t>Rights to transfer</a:t>
            </a:r>
          </a:p>
          <a:p>
            <a:r>
              <a:rPr lang="en-GB" dirty="0" smtClean="0"/>
              <a:t>Determined by the following:</a:t>
            </a:r>
          </a:p>
          <a:p>
            <a:pPr lvl="1"/>
            <a:r>
              <a:rPr lang="en-GB" dirty="0" smtClean="0"/>
              <a:t>Common law</a:t>
            </a:r>
          </a:p>
          <a:p>
            <a:pPr lvl="1"/>
            <a:r>
              <a:rPr lang="en-GB" dirty="0" smtClean="0"/>
              <a:t>Rights created by contract</a:t>
            </a:r>
          </a:p>
          <a:p>
            <a:pPr lvl="1"/>
            <a:r>
              <a:rPr lang="en-GB" dirty="0" smtClean="0"/>
              <a:t>Statutory rights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0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types of property exist?</a:t>
            </a:r>
          </a:p>
          <a:p>
            <a:r>
              <a:rPr lang="en-GB" dirty="0" smtClean="0"/>
              <a:t>Real property</a:t>
            </a:r>
          </a:p>
          <a:p>
            <a:pPr lvl="1"/>
            <a:r>
              <a:rPr lang="en-GB" dirty="0" smtClean="0"/>
              <a:t>Property and land</a:t>
            </a:r>
          </a:p>
          <a:p>
            <a:pPr lvl="1"/>
            <a:r>
              <a:rPr lang="en-GB" dirty="0" smtClean="0"/>
              <a:t>Grants certain rights</a:t>
            </a:r>
          </a:p>
          <a:p>
            <a:pPr lvl="1"/>
            <a:r>
              <a:rPr lang="en-GB" dirty="0" smtClean="0"/>
              <a:t>Easements, leases and licenses</a:t>
            </a:r>
          </a:p>
          <a:p>
            <a:r>
              <a:rPr lang="en-GB" dirty="0" smtClean="0"/>
              <a:t>Personal property</a:t>
            </a:r>
          </a:p>
          <a:p>
            <a:pPr lvl="1"/>
            <a:r>
              <a:rPr lang="en-GB" dirty="0" smtClean="0"/>
              <a:t>Items owned by an individual</a:t>
            </a:r>
          </a:p>
          <a:p>
            <a:pPr lvl="1"/>
            <a:r>
              <a:rPr lang="en-GB" dirty="0" smtClean="0"/>
              <a:t>Chattels</a:t>
            </a:r>
          </a:p>
          <a:p>
            <a:pPr lvl="1"/>
            <a:r>
              <a:rPr lang="en-GB" dirty="0" smtClean="0"/>
              <a:t>Intangibles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48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relation to sharing &amp; ownership:</a:t>
            </a:r>
          </a:p>
          <a:p>
            <a:pPr lvl="1"/>
            <a:r>
              <a:rPr lang="en-GB" dirty="0" smtClean="0"/>
              <a:t>Estates </a:t>
            </a:r>
          </a:p>
          <a:p>
            <a:pPr lvl="2"/>
            <a:r>
              <a:rPr lang="en-GB" dirty="0" smtClean="0"/>
              <a:t>Ownership for a period of time</a:t>
            </a:r>
          </a:p>
          <a:p>
            <a:pPr lvl="2"/>
            <a:r>
              <a:rPr lang="en-GB" dirty="0" smtClean="0"/>
              <a:t>Ownership can be indefinitely</a:t>
            </a:r>
          </a:p>
          <a:p>
            <a:pPr lvl="1"/>
            <a:r>
              <a:rPr lang="en-GB" dirty="0" smtClean="0"/>
              <a:t>Leaseholds </a:t>
            </a:r>
          </a:p>
          <a:p>
            <a:pPr lvl="2"/>
            <a:r>
              <a:rPr lang="en-GB" dirty="0" smtClean="0"/>
              <a:t>Contract, allowing tenant to possess property for a time</a:t>
            </a:r>
          </a:p>
          <a:p>
            <a:pPr lvl="2"/>
            <a:r>
              <a:rPr lang="en-GB" dirty="0" smtClean="0"/>
              <a:t>Landlord has right to take back possession</a:t>
            </a:r>
          </a:p>
          <a:p>
            <a:pPr lvl="1"/>
            <a:r>
              <a:rPr lang="en-GB" dirty="0" smtClean="0"/>
              <a:t>Concurrent ownership</a:t>
            </a:r>
          </a:p>
          <a:p>
            <a:pPr lvl="2"/>
            <a:r>
              <a:rPr lang="en-GB" dirty="0" smtClean="0"/>
              <a:t>Sharing ownership at the same time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59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Property has value as the owner can use it somehow.</a:t>
            </a:r>
          </a:p>
          <a:p>
            <a:r>
              <a:rPr lang="en-GB" dirty="0" smtClean="0"/>
              <a:t>Exclusion of others</a:t>
            </a:r>
          </a:p>
          <a:p>
            <a:r>
              <a:rPr lang="en-GB" dirty="0" smtClean="0"/>
              <a:t>Right to transfer (alienate)</a:t>
            </a:r>
          </a:p>
          <a:p>
            <a:r>
              <a:rPr lang="en-GB" dirty="0" smtClean="0"/>
              <a:t>Limiting rights:</a:t>
            </a:r>
          </a:p>
          <a:p>
            <a:pPr lvl="1"/>
            <a:r>
              <a:rPr lang="en-GB" dirty="0" smtClean="0"/>
              <a:t>Default common law rules</a:t>
            </a:r>
          </a:p>
          <a:p>
            <a:pPr lvl="1"/>
            <a:r>
              <a:rPr lang="en-GB" dirty="0" smtClean="0"/>
              <a:t>Modification of rights through contract</a:t>
            </a:r>
          </a:p>
          <a:p>
            <a:pPr lvl="2"/>
            <a:r>
              <a:rPr lang="en-GB" dirty="0" smtClean="0"/>
              <a:t>Covenant</a:t>
            </a:r>
          </a:p>
          <a:p>
            <a:pPr lvl="2"/>
            <a:r>
              <a:rPr lang="en-GB" dirty="0" smtClean="0"/>
              <a:t>Easement</a:t>
            </a:r>
          </a:p>
          <a:p>
            <a:pPr lvl="1"/>
            <a:r>
              <a:rPr lang="en-GB" dirty="0" smtClean="0"/>
              <a:t>Statutory regulation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72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Violations of property rights</a:t>
            </a:r>
            <a:br>
              <a:rPr lang="en-GB" dirty="0" smtClean="0"/>
            </a:br>
            <a:r>
              <a:rPr lang="en-GB" dirty="0" smtClean="0"/>
              <a:t>Common law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Real property:</a:t>
            </a:r>
          </a:p>
          <a:p>
            <a:pPr lvl="1"/>
            <a:r>
              <a:rPr lang="en-GB" dirty="0" smtClean="0"/>
              <a:t>Ejectment</a:t>
            </a:r>
          </a:p>
          <a:p>
            <a:pPr lvl="1"/>
            <a:r>
              <a:rPr lang="en-GB" dirty="0" smtClean="0"/>
              <a:t>Trespass / trespass on the case</a:t>
            </a:r>
          </a:p>
          <a:p>
            <a:pPr lvl="1"/>
            <a:endParaRPr lang="en-GB" dirty="0"/>
          </a:p>
          <a:p>
            <a:r>
              <a:rPr lang="en-GB" dirty="0" smtClean="0"/>
              <a:t>Personal property</a:t>
            </a:r>
          </a:p>
          <a:p>
            <a:pPr lvl="1"/>
            <a:r>
              <a:rPr lang="en-GB" dirty="0" smtClean="0"/>
              <a:t>Trover</a:t>
            </a:r>
          </a:p>
          <a:p>
            <a:pPr lvl="1"/>
            <a:r>
              <a:rPr lang="en-GB" dirty="0" err="1"/>
              <a:t>Detinue</a:t>
            </a:r>
            <a:endParaRPr lang="en-GB" dirty="0"/>
          </a:p>
          <a:p>
            <a:pPr lvl="1"/>
            <a:r>
              <a:rPr lang="en-GB" dirty="0" smtClean="0"/>
              <a:t>Replevin</a:t>
            </a:r>
          </a:p>
          <a:p>
            <a:pPr lvl="1"/>
            <a:r>
              <a:rPr lang="en-GB" dirty="0" smtClean="0"/>
              <a:t>Trespass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82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Violations of property </a:t>
            </a:r>
            <a:r>
              <a:rPr lang="en-GB" dirty="0" smtClean="0"/>
              <a:t>rights</a:t>
            </a:r>
            <a:br>
              <a:rPr lang="en-GB" dirty="0" smtClean="0"/>
            </a:br>
            <a:r>
              <a:rPr lang="en-GB" dirty="0" smtClean="0"/>
              <a:t>legal / equitable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Legal actions:</a:t>
            </a:r>
          </a:p>
          <a:p>
            <a:pPr lvl="1"/>
            <a:r>
              <a:rPr lang="en-GB" dirty="0" smtClean="0"/>
              <a:t>Damages</a:t>
            </a:r>
          </a:p>
          <a:p>
            <a:pPr lvl="1"/>
            <a:r>
              <a:rPr lang="en-GB" dirty="0" smtClean="0"/>
              <a:t>Restitution</a:t>
            </a:r>
          </a:p>
          <a:p>
            <a:endParaRPr lang="en-GB" dirty="0" smtClean="0"/>
          </a:p>
          <a:p>
            <a:r>
              <a:rPr lang="en-GB" dirty="0" smtClean="0"/>
              <a:t>Equitable actions</a:t>
            </a:r>
          </a:p>
          <a:p>
            <a:pPr lvl="1"/>
            <a:r>
              <a:rPr lang="en-GB" dirty="0" smtClean="0"/>
              <a:t>Injunction</a:t>
            </a:r>
          </a:p>
          <a:p>
            <a:pPr lvl="1"/>
            <a:r>
              <a:rPr lang="en-GB" dirty="0" smtClean="0"/>
              <a:t>Specific performance</a:t>
            </a:r>
          </a:p>
          <a:p>
            <a:pPr lvl="1"/>
            <a:r>
              <a:rPr lang="en-GB" dirty="0" smtClean="0"/>
              <a:t>Quieting title</a:t>
            </a:r>
          </a:p>
          <a:p>
            <a:pPr lvl="1"/>
            <a:r>
              <a:rPr lang="en-GB" dirty="0" smtClean="0"/>
              <a:t>Rescission</a:t>
            </a:r>
          </a:p>
          <a:p>
            <a:pPr lvl="1"/>
            <a:r>
              <a:rPr lang="en-GB" dirty="0" smtClean="0"/>
              <a:t>Reformation of written instrument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99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Topics will be:</a:t>
            </a:r>
          </a:p>
          <a:p>
            <a:pPr lvl="1"/>
            <a:r>
              <a:rPr lang="en-GB" dirty="0" smtClean="0"/>
              <a:t>Easements</a:t>
            </a:r>
          </a:p>
          <a:p>
            <a:pPr lvl="1"/>
            <a:r>
              <a:rPr lang="en-GB" dirty="0" smtClean="0"/>
              <a:t>Bailments</a:t>
            </a:r>
          </a:p>
          <a:p>
            <a:pPr lvl="1"/>
            <a:r>
              <a:rPr lang="en-GB" dirty="0" smtClean="0"/>
              <a:t>Profits a </a:t>
            </a:r>
            <a:r>
              <a:rPr lang="en-GB" dirty="0" err="1" smtClean="0"/>
              <a:t>prendre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Familiarise yourselves with each of these</a:t>
            </a:r>
          </a:p>
          <a:p>
            <a:pPr lvl="1"/>
            <a:r>
              <a:rPr lang="en-GB" dirty="0" smtClean="0"/>
              <a:t>How apply</a:t>
            </a:r>
          </a:p>
          <a:p>
            <a:pPr lvl="1"/>
            <a:r>
              <a:rPr lang="en-GB" dirty="0" smtClean="0"/>
              <a:t>Where apply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85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4" y="2133600"/>
            <a:ext cx="6900249" cy="3777622"/>
          </a:xfrm>
        </p:spPr>
        <p:txBody>
          <a:bodyPr/>
          <a:lstStyle/>
          <a:p>
            <a:r>
              <a:rPr lang="en-GB" dirty="0" smtClean="0"/>
              <a:t>Business Dictionary (</a:t>
            </a:r>
            <a:r>
              <a:rPr lang="en-GB" dirty="0" smtClean="0">
                <a:hlinkClick r:id="rId2"/>
              </a:rPr>
              <a:t>www.businessdictionary.com</a:t>
            </a:r>
            <a:r>
              <a:rPr lang="en-GB" dirty="0" smtClean="0"/>
              <a:t>) </a:t>
            </a:r>
          </a:p>
          <a:p>
            <a:r>
              <a:rPr lang="en-GB" dirty="0" smtClean="0"/>
              <a:t>Law plain and simple (</a:t>
            </a:r>
            <a:r>
              <a:rPr lang="en-GB" dirty="0" smtClean="0">
                <a:hlinkClick r:id="rId3"/>
              </a:rPr>
              <a:t>www.lawplainandsimple.com</a:t>
            </a:r>
            <a:r>
              <a:rPr lang="en-GB" dirty="0" smtClean="0"/>
              <a:t>) </a:t>
            </a:r>
          </a:p>
          <a:p>
            <a:r>
              <a:rPr lang="en-GB" dirty="0" smtClean="0"/>
              <a:t>In Brief (</a:t>
            </a:r>
            <a:r>
              <a:rPr lang="en-GB" dirty="0" smtClean="0">
                <a:hlinkClick r:id="rId4"/>
              </a:rPr>
              <a:t>www.inbrief.co.uk</a:t>
            </a:r>
            <a:r>
              <a:rPr lang="en-GB" dirty="0" smtClean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67980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1996</TotalTime>
  <Words>671</Words>
  <Application>Microsoft Office PowerPoint</Application>
  <PresentationFormat>On-screen Show (4:3)</PresentationFormat>
  <Paragraphs>173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Wisp</vt:lpstr>
      <vt:lpstr>Property Law &amp; Practice</vt:lpstr>
      <vt:lpstr>Module Overview</vt:lpstr>
      <vt:lpstr>Learning outcomes</vt:lpstr>
      <vt:lpstr>Assessment</vt:lpstr>
      <vt:lpstr>Reading list</vt:lpstr>
      <vt:lpstr>Useful resources</vt:lpstr>
      <vt:lpstr>Lectures</vt:lpstr>
      <vt:lpstr>Module calendar – term 1</vt:lpstr>
      <vt:lpstr>Property law</vt:lpstr>
      <vt:lpstr>Property as legal rights</vt:lpstr>
      <vt:lpstr>Types of property</vt:lpstr>
      <vt:lpstr>Descriptions</vt:lpstr>
      <vt:lpstr>Using property</vt:lpstr>
      <vt:lpstr>Violations of property rights Common law actions</vt:lpstr>
      <vt:lpstr>Violations of property rights legal / equitable actions</vt:lpstr>
      <vt:lpstr>For next week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Latent Defects Insurance</dc:title>
  <dc:creator>Lara Hopkinson</dc:creator>
  <cp:lastModifiedBy>Lara Hopkinson</cp:lastModifiedBy>
  <cp:revision>35</cp:revision>
  <dcterms:created xsi:type="dcterms:W3CDTF">2016-03-09T09:17:43Z</dcterms:created>
  <dcterms:modified xsi:type="dcterms:W3CDTF">2016-10-05T09:28:26Z</dcterms:modified>
</cp:coreProperties>
</file>