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89" r:id="rId2"/>
    <p:sldId id="607" r:id="rId3"/>
    <p:sldId id="272" r:id="rId4"/>
    <p:sldId id="285" r:id="rId5"/>
    <p:sldId id="286" r:id="rId6"/>
    <p:sldId id="287" r:id="rId7"/>
    <p:sldId id="299" r:id="rId8"/>
    <p:sldId id="300" r:id="rId9"/>
    <p:sldId id="302" r:id="rId10"/>
    <p:sldId id="298" r:id="rId11"/>
    <p:sldId id="306" r:id="rId12"/>
    <p:sldId id="617" r:id="rId13"/>
    <p:sldId id="307" r:id="rId14"/>
    <p:sldId id="283" r:id="rId15"/>
    <p:sldId id="289" r:id="rId16"/>
    <p:sldId id="290" r:id="rId17"/>
    <p:sldId id="615" r:id="rId18"/>
    <p:sldId id="610" r:id="rId19"/>
    <p:sldId id="611" r:id="rId20"/>
    <p:sldId id="301" r:id="rId21"/>
    <p:sldId id="344" r:id="rId22"/>
    <p:sldId id="345" r:id="rId23"/>
    <p:sldId id="346" r:id="rId24"/>
    <p:sldId id="347" r:id="rId25"/>
    <p:sldId id="348" r:id="rId26"/>
    <p:sldId id="612" r:id="rId27"/>
    <p:sldId id="309" r:id="rId28"/>
    <p:sldId id="310" r:id="rId29"/>
    <p:sldId id="314" r:id="rId30"/>
    <p:sldId id="350" r:id="rId31"/>
    <p:sldId id="315" r:id="rId32"/>
    <p:sldId id="613" r:id="rId33"/>
    <p:sldId id="614" r:id="rId34"/>
    <p:sldId id="349" r:id="rId35"/>
    <p:sldId id="353" r:id="rId36"/>
    <p:sldId id="354" r:id="rId37"/>
    <p:sldId id="616" r:id="rId38"/>
    <p:sldId id="355" r:id="rId39"/>
    <p:sldId id="356" r:id="rId40"/>
    <p:sldId id="361" r:id="rId41"/>
    <p:sldId id="371" r:id="rId42"/>
    <p:sldId id="370"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9AFB1-66C4-48D6-998C-EA46307C59F2}" type="datetimeFigureOut">
              <a:rPr lang="en-GB" smtClean="0"/>
              <a:t>06/06/2022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95DAD1-3F87-45F0-A132-5BDA45CA797C}" type="slidenum">
              <a:rPr lang="en-GB" smtClean="0"/>
              <a:t>‹#›</a:t>
            </a:fld>
            <a:endParaRPr lang="en-GB"/>
          </a:p>
        </p:txBody>
      </p:sp>
    </p:spTree>
    <p:extLst>
      <p:ext uri="{BB962C8B-B14F-4D97-AF65-F5344CB8AC3E}">
        <p14:creationId xmlns:p14="http://schemas.microsoft.com/office/powerpoint/2010/main" val="1935831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61E34ABB-91AA-4427-A85E-E93063884F7E}" type="slidenum">
              <a:rPr lang="en-GB" altLang="en-US"/>
              <a:pPr>
                <a:spcBef>
                  <a:spcPct val="0"/>
                </a:spcBef>
              </a:pPr>
              <a:t>14</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dirty="0"/>
          </a:p>
        </p:txBody>
      </p:sp>
    </p:spTree>
    <p:extLst>
      <p:ext uri="{BB962C8B-B14F-4D97-AF65-F5344CB8AC3E}">
        <p14:creationId xmlns:p14="http://schemas.microsoft.com/office/powerpoint/2010/main" val="2770332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8B84D5D-D4D5-4362-9FE1-39B82E16328D}" type="slidenum">
              <a:rPr lang="en-GB" altLang="en-US"/>
              <a:pPr>
                <a:spcBef>
                  <a:spcPct val="0"/>
                </a:spcBef>
              </a:pPr>
              <a:t>15</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b="1" dirty="0"/>
          </a:p>
        </p:txBody>
      </p:sp>
    </p:spTree>
    <p:extLst>
      <p:ext uri="{BB962C8B-B14F-4D97-AF65-F5344CB8AC3E}">
        <p14:creationId xmlns:p14="http://schemas.microsoft.com/office/powerpoint/2010/main" val="1404553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EBCD5B60-BDE6-4F3B-9713-EDC3BE4AD99F}" type="slidenum">
              <a:rPr lang="en-GB" altLang="en-US"/>
              <a:pPr>
                <a:spcBef>
                  <a:spcPct val="0"/>
                </a:spcBef>
              </a:pPr>
              <a:t>16</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b="1" dirty="0"/>
          </a:p>
        </p:txBody>
      </p:sp>
    </p:spTree>
    <p:extLst>
      <p:ext uri="{BB962C8B-B14F-4D97-AF65-F5344CB8AC3E}">
        <p14:creationId xmlns:p14="http://schemas.microsoft.com/office/powerpoint/2010/main" val="3320970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dirty="0"/>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FB81D2E-12DF-4F15-813B-47581348A8B1}" type="slidenum">
              <a:rPr lang="en-US" altLang="en-US"/>
              <a:pPr>
                <a:spcBef>
                  <a:spcPct val="0"/>
                </a:spcBef>
              </a:pPr>
              <a:t>18</a:t>
            </a:fld>
            <a:endParaRPr lang="en-US" altLang="en-US"/>
          </a:p>
        </p:txBody>
      </p:sp>
    </p:spTree>
    <p:extLst>
      <p:ext uri="{BB962C8B-B14F-4D97-AF65-F5344CB8AC3E}">
        <p14:creationId xmlns:p14="http://schemas.microsoft.com/office/powerpoint/2010/main" val="2307574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cap="flat"/>
        </p:spPr>
      </p:sp>
      <p:sp>
        <p:nvSpPr>
          <p:cNvPr id="337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81139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cap="flat"/>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265894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21</a:t>
            </a:fld>
            <a:endParaRPr lang="en-GB" altLang="en-US"/>
          </a:p>
        </p:txBody>
      </p:sp>
    </p:spTree>
    <p:extLst>
      <p:ext uri="{BB962C8B-B14F-4D97-AF65-F5344CB8AC3E}">
        <p14:creationId xmlns:p14="http://schemas.microsoft.com/office/powerpoint/2010/main" val="4152699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b="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22</a:t>
            </a:fld>
            <a:endParaRPr lang="en-GB" altLang="en-US"/>
          </a:p>
        </p:txBody>
      </p:sp>
    </p:spTree>
    <p:extLst>
      <p:ext uri="{BB962C8B-B14F-4D97-AF65-F5344CB8AC3E}">
        <p14:creationId xmlns:p14="http://schemas.microsoft.com/office/powerpoint/2010/main" val="1178143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b="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23</a:t>
            </a:fld>
            <a:endParaRPr lang="en-GB" altLang="en-US"/>
          </a:p>
        </p:txBody>
      </p:sp>
    </p:spTree>
    <p:extLst>
      <p:ext uri="{BB962C8B-B14F-4D97-AF65-F5344CB8AC3E}">
        <p14:creationId xmlns:p14="http://schemas.microsoft.com/office/powerpoint/2010/main" val="3704143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24</a:t>
            </a:fld>
            <a:endParaRPr lang="en-GB" altLang="en-US"/>
          </a:p>
        </p:txBody>
      </p:sp>
    </p:spTree>
    <p:extLst>
      <p:ext uri="{BB962C8B-B14F-4D97-AF65-F5344CB8AC3E}">
        <p14:creationId xmlns:p14="http://schemas.microsoft.com/office/powerpoint/2010/main" val="2583009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25</a:t>
            </a:fld>
            <a:endParaRPr lang="en-GB" altLang="en-US"/>
          </a:p>
        </p:txBody>
      </p:sp>
    </p:spTree>
    <p:extLst>
      <p:ext uri="{BB962C8B-B14F-4D97-AF65-F5344CB8AC3E}">
        <p14:creationId xmlns:p14="http://schemas.microsoft.com/office/powerpoint/2010/main" val="450369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9E75A84-B446-445C-8A56-48A1F898ED24}" type="slidenum">
              <a:rPr lang="en-GB" altLang="en-US"/>
              <a:pPr>
                <a:spcBef>
                  <a:spcPct val="0"/>
                </a:spcBef>
              </a:pPr>
              <a:t>26</a:t>
            </a:fld>
            <a:endParaRPr lang="en-GB" altLang="en-US"/>
          </a:p>
        </p:txBody>
      </p:sp>
    </p:spTree>
    <p:extLst>
      <p:ext uri="{BB962C8B-B14F-4D97-AF65-F5344CB8AC3E}">
        <p14:creationId xmlns:p14="http://schemas.microsoft.com/office/powerpoint/2010/main" val="3825924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2485942-6F12-4B2B-942E-C8CA769099FC}" type="slidenum">
              <a:rPr lang="en-GB" altLang="en-US"/>
              <a:pPr>
                <a:spcBef>
                  <a:spcPct val="0"/>
                </a:spcBef>
              </a:pPr>
              <a:t>27</a:t>
            </a:fld>
            <a:endParaRPr lang="en-GB" altLang="en-US"/>
          </a:p>
        </p:txBody>
      </p:sp>
    </p:spTree>
    <p:extLst>
      <p:ext uri="{BB962C8B-B14F-4D97-AF65-F5344CB8AC3E}">
        <p14:creationId xmlns:p14="http://schemas.microsoft.com/office/powerpoint/2010/main" val="2152204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F468FDF-1EEC-4464-A8E8-BB3A552158CD}" type="slidenum">
              <a:rPr lang="en-GB" altLang="en-US"/>
              <a:pPr>
                <a:spcBef>
                  <a:spcPct val="0"/>
                </a:spcBef>
              </a:pPr>
              <a:t>28</a:t>
            </a:fld>
            <a:endParaRPr lang="en-GB" altLang="en-US"/>
          </a:p>
        </p:txBody>
      </p:sp>
    </p:spTree>
    <p:extLst>
      <p:ext uri="{BB962C8B-B14F-4D97-AF65-F5344CB8AC3E}">
        <p14:creationId xmlns:p14="http://schemas.microsoft.com/office/powerpoint/2010/main" val="83392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4A796B0-8030-496D-9440-CAE0947731B9}" type="slidenum">
              <a:rPr lang="en-GB" altLang="en-US"/>
              <a:pPr>
                <a:spcBef>
                  <a:spcPct val="0"/>
                </a:spcBef>
              </a:pPr>
              <a:t>29</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endParaRPr lang="en-GB" altLang="en-US"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852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30</a:t>
            </a:fld>
            <a:endParaRPr lang="en-GB" altLang="en-US"/>
          </a:p>
        </p:txBody>
      </p:sp>
    </p:spTree>
    <p:extLst>
      <p:ext uri="{BB962C8B-B14F-4D97-AF65-F5344CB8AC3E}">
        <p14:creationId xmlns:p14="http://schemas.microsoft.com/office/powerpoint/2010/main" val="3953963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C671AAE3-65A0-4482-AFC8-4C6417A8BA01}" type="slidenum">
              <a:rPr lang="en-GB" altLang="en-US"/>
              <a:pPr>
                <a:spcBef>
                  <a:spcPct val="0"/>
                </a:spcBef>
              </a:pPr>
              <a:t>31</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endParaRPr lang="en-GB" altLang="en-US" sz="1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2745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cap="flat"/>
        </p:spPr>
      </p:sp>
      <p:sp>
        <p:nvSpPr>
          <p:cNvPr id="501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3500522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33</a:t>
            </a:fld>
            <a:endParaRPr lang="en-GB" altLang="en-US"/>
          </a:p>
        </p:txBody>
      </p:sp>
    </p:spTree>
    <p:extLst>
      <p:ext uri="{BB962C8B-B14F-4D97-AF65-F5344CB8AC3E}">
        <p14:creationId xmlns:p14="http://schemas.microsoft.com/office/powerpoint/2010/main" val="41903556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34</a:t>
            </a:fld>
            <a:endParaRPr lang="en-GB" altLang="en-US"/>
          </a:p>
        </p:txBody>
      </p:sp>
    </p:spTree>
    <p:extLst>
      <p:ext uri="{BB962C8B-B14F-4D97-AF65-F5344CB8AC3E}">
        <p14:creationId xmlns:p14="http://schemas.microsoft.com/office/powerpoint/2010/main" val="27943781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519FE2C1-F151-4C15-AC2F-72F2C3DC86DF}" type="slidenum">
              <a:rPr lang="en-US" altLang="en-US">
                <a:ea typeface="MS PGothic" panose="020B0600070205080204" pitchFamily="34" charset="-128"/>
              </a:rPr>
              <a:pPr>
                <a:spcBef>
                  <a:spcPct val="0"/>
                </a:spcBef>
              </a:pPr>
              <a:t>35</a:t>
            </a:fld>
            <a:endParaRPr lang="en-US" altLang="en-US">
              <a:ea typeface="MS PGothic" panose="020B0600070205080204" pitchFamily="34" charset="-128"/>
            </a:endParaRPr>
          </a:p>
        </p:txBody>
      </p:sp>
    </p:spTree>
    <p:extLst>
      <p:ext uri="{BB962C8B-B14F-4D97-AF65-F5344CB8AC3E}">
        <p14:creationId xmlns:p14="http://schemas.microsoft.com/office/powerpoint/2010/main" val="4252414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400" dirty="0">
              <a:ea typeface="MS PGothic" panose="020B0600070205080204" pitchFamily="34" charset="-128"/>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AB0E466-C5A3-4CF4-8AEA-D6095D065A46}" type="slidenum">
              <a:rPr lang="en-US" altLang="en-US">
                <a:ea typeface="MS PGothic" panose="020B0600070205080204" pitchFamily="34" charset="-128"/>
              </a:rPr>
              <a:pPr>
                <a:spcBef>
                  <a:spcPct val="0"/>
                </a:spcBef>
              </a:pPr>
              <a:t>36</a:t>
            </a:fld>
            <a:endParaRPr lang="en-US" altLang="en-US">
              <a:ea typeface="MS PGothic" panose="020B0600070205080204" pitchFamily="34" charset="-128"/>
            </a:endParaRPr>
          </a:p>
        </p:txBody>
      </p:sp>
    </p:spTree>
    <p:extLst>
      <p:ext uri="{BB962C8B-B14F-4D97-AF65-F5344CB8AC3E}">
        <p14:creationId xmlns:p14="http://schemas.microsoft.com/office/powerpoint/2010/main" val="16326518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44087AE9-A324-42CF-9660-207394FDD6DB}" type="slidenum">
              <a:rPr lang="en-GB" altLang="en-US">
                <a:ea typeface="MS PGothic" panose="020B0600070205080204" pitchFamily="34" charset="-128"/>
              </a:rPr>
              <a:pPr>
                <a:spcBef>
                  <a:spcPct val="0"/>
                </a:spcBef>
              </a:pPr>
              <a:t>38</a:t>
            </a:fld>
            <a:endParaRPr lang="en-GB" altLang="en-US">
              <a:ea typeface="MS PGothic" panose="020B0600070205080204" pitchFamily="34" charset="-128"/>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dirty="0">
              <a:ea typeface="MS PGothic" panose="020B0600070205080204" pitchFamily="34" charset="-128"/>
            </a:endParaRPr>
          </a:p>
        </p:txBody>
      </p:sp>
    </p:spTree>
    <p:extLst>
      <p:ext uri="{BB962C8B-B14F-4D97-AF65-F5344CB8AC3E}">
        <p14:creationId xmlns:p14="http://schemas.microsoft.com/office/powerpoint/2010/main" val="2859068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231D473-17B9-421D-A9F3-5E7766F6C740}" type="slidenum">
              <a:rPr lang="en-US" altLang="en-US">
                <a:ea typeface="MS PGothic" panose="020B0600070205080204" pitchFamily="34" charset="-128"/>
              </a:rPr>
              <a:pPr>
                <a:spcBef>
                  <a:spcPct val="0"/>
                </a:spcBef>
              </a:pPr>
              <a:t>39</a:t>
            </a:fld>
            <a:endParaRPr lang="en-US" altLang="en-US">
              <a:ea typeface="MS PGothic" panose="020B0600070205080204" pitchFamily="34" charset="-128"/>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400" dirty="0">
              <a:ea typeface="MS PGothic" panose="020B0600070205080204" pitchFamily="34" charset="-128"/>
            </a:endParaRPr>
          </a:p>
        </p:txBody>
      </p:sp>
    </p:spTree>
    <p:extLst>
      <p:ext uri="{BB962C8B-B14F-4D97-AF65-F5344CB8AC3E}">
        <p14:creationId xmlns:p14="http://schemas.microsoft.com/office/powerpoint/2010/main" val="38938501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184BDEEF-D3F9-48B6-AE8C-8FFF0856E58C}" type="slidenum">
              <a:rPr lang="en-GB" altLang="en-US">
                <a:ea typeface="MS PGothic" panose="020B0600070205080204" pitchFamily="34" charset="-128"/>
              </a:rPr>
              <a:pPr>
                <a:spcBef>
                  <a:spcPct val="0"/>
                </a:spcBef>
              </a:pPr>
              <a:t>40</a:t>
            </a:fld>
            <a:endParaRPr lang="en-GB" altLang="en-US">
              <a:ea typeface="MS PGothic" panose="020B0600070205080204" pitchFamily="34" charset="-128"/>
            </a:endParaRPr>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400" dirty="0">
              <a:ea typeface="MS PGothic" panose="020B0600070205080204" pitchFamily="34" charset="-128"/>
            </a:endParaRPr>
          </a:p>
        </p:txBody>
      </p:sp>
    </p:spTree>
    <p:extLst>
      <p:ext uri="{BB962C8B-B14F-4D97-AF65-F5344CB8AC3E}">
        <p14:creationId xmlns:p14="http://schemas.microsoft.com/office/powerpoint/2010/main" val="2074395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42</a:t>
            </a:fld>
            <a:endParaRPr lang="en-GB" altLang="en-US"/>
          </a:p>
        </p:txBody>
      </p:sp>
    </p:spTree>
    <p:extLst>
      <p:ext uri="{BB962C8B-B14F-4D97-AF65-F5344CB8AC3E}">
        <p14:creationId xmlns:p14="http://schemas.microsoft.com/office/powerpoint/2010/main" val="483230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144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5044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8360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933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7563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2627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0889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212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0280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0048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594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3979884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2838641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2488046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1054582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normAutofit/>
          </a:bodyPr>
          <a:lstStyle/>
          <a:p>
            <a:pPr lvl="0"/>
            <a:endParaRPr lang="en-GB" noProof="0"/>
          </a:p>
        </p:txBody>
      </p:sp>
    </p:spTree>
    <p:extLst>
      <p:ext uri="{BB962C8B-B14F-4D97-AF65-F5344CB8AC3E}">
        <p14:creationId xmlns:p14="http://schemas.microsoft.com/office/powerpoint/2010/main" val="388971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72939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8"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3</a:t>
            </a:r>
            <a:br>
              <a:rPr lang="en-GB" sz="6000" b="1" dirty="0">
                <a:solidFill>
                  <a:schemeClr val="accent2">
                    <a:lumMod val="40000"/>
                    <a:lumOff val="60000"/>
                  </a:schemeClr>
                </a:solidFill>
              </a:rPr>
            </a:br>
            <a:r>
              <a:rPr lang="en-GB" sz="6000" b="1" dirty="0">
                <a:solidFill>
                  <a:schemeClr val="accent2">
                    <a:lumMod val="40000"/>
                    <a:lumOff val="60000"/>
                  </a:schemeClr>
                </a:solidFill>
              </a:rPr>
              <a:t>An Introduction to Qualitative and Quantitative Research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47573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BA01-0E59-4150-B088-DA25690948C1}"/>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6FAF0027-8FE6-45FC-8A5D-0ACEF6ED28E7}"/>
              </a:ext>
            </a:extLst>
          </p:cNvPr>
          <p:cNvSpPr>
            <a:spLocks noGrp="1"/>
          </p:cNvSpPr>
          <p:nvPr>
            <p:ph idx="1"/>
          </p:nvPr>
        </p:nvSpPr>
        <p:spPr/>
        <p:txBody>
          <a:bodyPr/>
          <a:lstStyle/>
          <a:p>
            <a:pPr marL="0" indent="0">
              <a:buNone/>
            </a:pPr>
            <a:r>
              <a:rPr lang="en-GB" dirty="0"/>
              <a:t>At the end of this workshop, learners should be able to </a:t>
            </a:r>
          </a:p>
          <a:p>
            <a:r>
              <a:rPr lang="en-GB" dirty="0"/>
              <a:t>To critically examine the differences between qualitative and quantitative research</a:t>
            </a:r>
          </a:p>
          <a:p>
            <a:r>
              <a:rPr lang="en-GB" altLang="en-US" dirty="0"/>
              <a:t>Evaluate </a:t>
            </a:r>
            <a:r>
              <a:rPr lang="en-US" altLang="en-US" dirty="0"/>
              <a:t>key issues related to data collection.</a:t>
            </a:r>
          </a:p>
          <a:p>
            <a:r>
              <a:rPr lang="en-US" altLang="en-US" dirty="0">
                <a:ea typeface="MS PGothic" panose="020B0600070205080204" pitchFamily="34" charset="-128"/>
              </a:rPr>
              <a:t>Explaining the importance of sampling in research important</a:t>
            </a:r>
          </a:p>
          <a:p>
            <a:endParaRPr lang="en-GB" dirty="0"/>
          </a:p>
        </p:txBody>
      </p:sp>
    </p:spTree>
    <p:extLst>
      <p:ext uri="{BB962C8B-B14F-4D97-AF65-F5344CB8AC3E}">
        <p14:creationId xmlns:p14="http://schemas.microsoft.com/office/powerpoint/2010/main" val="198997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F83A77A-EB44-4259-AE73-C201E662D332}"/>
              </a:ext>
            </a:extLst>
          </p:cNvPr>
          <p:cNvSpPr>
            <a:spLocks noGrp="1" noChangeArrowheads="1"/>
          </p:cNvSpPr>
          <p:nvPr>
            <p:ph type="title"/>
          </p:nvPr>
        </p:nvSpPr>
        <p:spPr/>
        <p:txBody>
          <a:bodyPr/>
          <a:lstStyle/>
          <a:p>
            <a:r>
              <a:rPr lang="en-GB" altLang="en-US"/>
              <a:t>Philosophy, Methodology and Methods</a:t>
            </a:r>
          </a:p>
        </p:txBody>
      </p:sp>
      <p:sp>
        <p:nvSpPr>
          <p:cNvPr id="18435" name="Rectangle 3">
            <a:extLst>
              <a:ext uri="{FF2B5EF4-FFF2-40B4-BE49-F238E27FC236}">
                <a16:creationId xmlns:a16="http://schemas.microsoft.com/office/drawing/2014/main" id="{C114FC83-AD00-4732-902A-EF61102AB923}"/>
              </a:ext>
            </a:extLst>
          </p:cNvPr>
          <p:cNvSpPr>
            <a:spLocks noGrp="1" noChangeArrowheads="1"/>
          </p:cNvSpPr>
          <p:nvPr>
            <p:ph type="body" idx="1"/>
          </p:nvPr>
        </p:nvSpPr>
        <p:spPr/>
        <p:txBody>
          <a:bodyPr/>
          <a:lstStyle/>
          <a:p>
            <a:pPr>
              <a:lnSpc>
                <a:spcPct val="90000"/>
              </a:lnSpc>
            </a:pPr>
            <a:r>
              <a:rPr lang="en-GB" altLang="en-US" sz="2800" b="1" dirty="0"/>
              <a:t>Philosophy of Research</a:t>
            </a:r>
            <a:r>
              <a:rPr lang="en-GB" altLang="en-US" sz="2800" dirty="0"/>
              <a:t> </a:t>
            </a:r>
          </a:p>
          <a:p>
            <a:pPr lvl="1">
              <a:lnSpc>
                <a:spcPct val="90000"/>
              </a:lnSpc>
            </a:pPr>
            <a:r>
              <a:rPr lang="en-GB" altLang="en-US" sz="2400" dirty="0"/>
              <a:t>refers to the general underlying belief systems that govern your approach to understanding – what should I study and how should I study it</a:t>
            </a:r>
          </a:p>
          <a:p>
            <a:pPr>
              <a:lnSpc>
                <a:spcPct val="90000"/>
              </a:lnSpc>
            </a:pPr>
            <a:r>
              <a:rPr lang="en-GB" altLang="en-US" sz="2800" b="1" dirty="0"/>
              <a:t>Research Methodology</a:t>
            </a:r>
            <a:r>
              <a:rPr lang="en-GB" altLang="en-US" sz="2800" dirty="0"/>
              <a:t> </a:t>
            </a:r>
          </a:p>
          <a:p>
            <a:pPr lvl="1">
              <a:lnSpc>
                <a:spcPct val="90000"/>
              </a:lnSpc>
            </a:pPr>
            <a:r>
              <a:rPr lang="en-GB" altLang="en-US" sz="2400" dirty="0"/>
              <a:t>refers to the ways in which that underlying belief translates into the design of your research – how should I go about collecting the information I need</a:t>
            </a:r>
          </a:p>
          <a:p>
            <a:pPr>
              <a:lnSpc>
                <a:spcPct val="90000"/>
              </a:lnSpc>
            </a:pPr>
            <a:r>
              <a:rPr lang="en-GB" altLang="en-US" sz="2800" b="1" dirty="0"/>
              <a:t>Research Methods</a:t>
            </a:r>
            <a:r>
              <a:rPr lang="en-GB" altLang="en-US" sz="2800" dirty="0"/>
              <a:t> </a:t>
            </a:r>
          </a:p>
          <a:p>
            <a:pPr lvl="1">
              <a:lnSpc>
                <a:spcPct val="90000"/>
              </a:lnSpc>
            </a:pPr>
            <a:r>
              <a:rPr lang="en-GB" altLang="en-US" sz="2400" dirty="0"/>
              <a:t>refer to the actual tasks you perform in order to collect and analyse your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wipe(left)">
                                      <p:cBhvr>
                                        <p:cTn id="7" dur="500"/>
                                        <p:tgtEl>
                                          <p:spTgt spid="1843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8435">
                                            <p:txEl>
                                              <p:pRg st="1" end="1"/>
                                            </p:txEl>
                                          </p:spTgt>
                                        </p:tgtEl>
                                        <p:attrNameLst>
                                          <p:attrName>style.visibility</p:attrName>
                                        </p:attrNameLst>
                                      </p:cBhvr>
                                      <p:to>
                                        <p:strVal val="visible"/>
                                      </p:to>
                                    </p:set>
                                    <p:animEffect transition="in" filter="wipe(left)">
                                      <p:cBhvr>
                                        <p:cTn id="10" dur="500"/>
                                        <p:tgtEl>
                                          <p:spTgt spid="18435">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animEffect transition="in" filter="wipe(left)">
                                      <p:cBhvr>
                                        <p:cTn id="15" dur="500"/>
                                        <p:tgtEl>
                                          <p:spTgt spid="18435">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8435">
                                            <p:txEl>
                                              <p:pRg st="3" end="3"/>
                                            </p:txEl>
                                          </p:spTgt>
                                        </p:tgtEl>
                                        <p:attrNameLst>
                                          <p:attrName>style.visibility</p:attrName>
                                        </p:attrNameLst>
                                      </p:cBhvr>
                                      <p:to>
                                        <p:strVal val="visible"/>
                                      </p:to>
                                    </p:set>
                                    <p:animEffect transition="in" filter="wipe(left)">
                                      <p:cBhvr>
                                        <p:cTn id="18" dur="500"/>
                                        <p:tgtEl>
                                          <p:spTgt spid="18435">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animEffect transition="in" filter="wipe(left)">
                                      <p:cBhvr>
                                        <p:cTn id="23" dur="500"/>
                                        <p:tgtEl>
                                          <p:spTgt spid="18435">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8435">
                                            <p:txEl>
                                              <p:pRg st="5" end="5"/>
                                            </p:txEl>
                                          </p:spTgt>
                                        </p:tgtEl>
                                        <p:attrNameLst>
                                          <p:attrName>style.visibility</p:attrName>
                                        </p:attrNameLst>
                                      </p:cBhvr>
                                      <p:to>
                                        <p:strVal val="visible"/>
                                      </p:to>
                                    </p:set>
                                    <p:animEffect transition="in" filter="wipe(left)">
                                      <p:cBhvr>
                                        <p:cTn id="26" dur="500"/>
                                        <p:tgtEl>
                                          <p:spTgt spid="1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A730CCC-F5B6-4722-9424-3FA86E5C08FA}"/>
              </a:ext>
            </a:extLst>
          </p:cNvPr>
          <p:cNvSpPr>
            <a:spLocks noGrp="1" noChangeArrowheads="1"/>
          </p:cNvSpPr>
          <p:nvPr>
            <p:ph type="title"/>
          </p:nvPr>
        </p:nvSpPr>
        <p:spPr/>
        <p:txBody>
          <a:bodyPr/>
          <a:lstStyle/>
          <a:p>
            <a:r>
              <a:rPr lang="en-GB" altLang="en-US" sz="4000" b="1"/>
              <a:t>Why Think Philosophically About Research?</a:t>
            </a:r>
            <a:r>
              <a:rPr lang="en-GB" altLang="en-US" sz="4000"/>
              <a:t> </a:t>
            </a:r>
          </a:p>
        </p:txBody>
      </p:sp>
      <p:sp>
        <p:nvSpPr>
          <p:cNvPr id="31747" name="Rectangle 3">
            <a:extLst>
              <a:ext uri="{FF2B5EF4-FFF2-40B4-BE49-F238E27FC236}">
                <a16:creationId xmlns:a16="http://schemas.microsoft.com/office/drawing/2014/main" id="{42E611C3-9DF6-4F2D-A6C4-5AEA1307AEB0}"/>
              </a:ext>
            </a:extLst>
          </p:cNvPr>
          <p:cNvSpPr>
            <a:spLocks noGrp="1" noChangeArrowheads="1"/>
          </p:cNvSpPr>
          <p:nvPr>
            <p:ph type="body" idx="1"/>
          </p:nvPr>
        </p:nvSpPr>
        <p:spPr/>
        <p:txBody>
          <a:bodyPr/>
          <a:lstStyle/>
          <a:p>
            <a:pPr algn="just">
              <a:lnSpc>
                <a:spcPct val="80000"/>
              </a:lnSpc>
            </a:pPr>
            <a:r>
              <a:rPr lang="en-GB" altLang="en-US" sz="2800" dirty="0"/>
              <a:t>The practice of social research does not exist within a vacuum.</a:t>
            </a:r>
          </a:p>
          <a:p>
            <a:pPr algn="just">
              <a:lnSpc>
                <a:spcPct val="80000"/>
              </a:lnSpc>
            </a:pPr>
            <a:r>
              <a:rPr lang="en-GB" altLang="en-US" sz="2800" dirty="0"/>
              <a:t>How researchers view reality, knowledge, what is knowable and how it can be known affects research design, methods and outcomes.</a:t>
            </a:r>
          </a:p>
          <a:p>
            <a:pPr algn="just">
              <a:lnSpc>
                <a:spcPct val="80000"/>
              </a:lnSpc>
            </a:pPr>
            <a:r>
              <a:rPr lang="en-GB" altLang="en-US" sz="2800" dirty="0"/>
              <a:t>Our starting point for research is influenced by notions / views </a:t>
            </a:r>
          </a:p>
          <a:p>
            <a:pPr lvl="1" algn="just">
              <a:lnSpc>
                <a:spcPct val="80000"/>
              </a:lnSpc>
            </a:pPr>
            <a:r>
              <a:rPr lang="en-GB" altLang="en-US" sz="2400" dirty="0"/>
              <a:t>of science and scientific truth</a:t>
            </a:r>
          </a:p>
          <a:p>
            <a:pPr lvl="1" algn="just">
              <a:lnSpc>
                <a:spcPct val="80000"/>
              </a:lnSpc>
            </a:pPr>
            <a:r>
              <a:rPr lang="en-GB" altLang="en-US" sz="2400" dirty="0"/>
              <a:t>of what questions can be asked (are worth asking)</a:t>
            </a:r>
          </a:p>
          <a:p>
            <a:pPr algn="just">
              <a:lnSpc>
                <a:spcPct val="80000"/>
              </a:lnSpc>
            </a:pPr>
            <a:r>
              <a:rPr lang="en-GB" altLang="en-US" sz="2800" dirty="0"/>
              <a:t>The concept of objectivity is affected by values and other preconceptions.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4F47870-DB86-4A1B-AB97-7B3B51AEFBA3}"/>
              </a:ext>
            </a:extLst>
          </p:cNvPr>
          <p:cNvSpPr>
            <a:spLocks noGrp="1" noChangeArrowheads="1"/>
          </p:cNvSpPr>
          <p:nvPr>
            <p:ph type="title"/>
          </p:nvPr>
        </p:nvSpPr>
        <p:spPr/>
        <p:txBody>
          <a:bodyPr/>
          <a:lstStyle/>
          <a:p>
            <a:r>
              <a:rPr lang="en-GB" altLang="en-US" sz="4000" b="1"/>
              <a:t>Why Think Philosophically About Research?</a:t>
            </a:r>
          </a:p>
        </p:txBody>
      </p:sp>
      <p:sp>
        <p:nvSpPr>
          <p:cNvPr id="32771" name="Rectangle 3">
            <a:extLst>
              <a:ext uri="{FF2B5EF4-FFF2-40B4-BE49-F238E27FC236}">
                <a16:creationId xmlns:a16="http://schemas.microsoft.com/office/drawing/2014/main" id="{EBF14A1B-09FC-434E-A688-1EC12803D8F1}"/>
              </a:ext>
            </a:extLst>
          </p:cNvPr>
          <p:cNvSpPr>
            <a:spLocks noGrp="1" noChangeArrowheads="1"/>
          </p:cNvSpPr>
          <p:nvPr>
            <p:ph type="body" idx="1"/>
          </p:nvPr>
        </p:nvSpPr>
        <p:spPr/>
        <p:txBody>
          <a:bodyPr/>
          <a:lstStyle/>
          <a:p>
            <a:pPr>
              <a:lnSpc>
                <a:spcPct val="90000"/>
              </a:lnSpc>
            </a:pPr>
            <a:r>
              <a:rPr lang="en-GB" altLang="en-US" sz="2400" dirty="0"/>
              <a:t>In short it determines</a:t>
            </a:r>
          </a:p>
          <a:p>
            <a:pPr lvl="1">
              <a:lnSpc>
                <a:spcPct val="90000"/>
              </a:lnSpc>
            </a:pPr>
            <a:r>
              <a:rPr lang="en-GB" altLang="en-US" sz="2000" dirty="0"/>
              <a:t>What questions we ask</a:t>
            </a:r>
          </a:p>
          <a:p>
            <a:pPr lvl="1">
              <a:lnSpc>
                <a:spcPct val="90000"/>
              </a:lnSpc>
            </a:pPr>
            <a:r>
              <a:rPr lang="en-GB" altLang="en-US" sz="2000" dirty="0"/>
              <a:t>How we go about answering those questions</a:t>
            </a:r>
          </a:p>
          <a:p>
            <a:pPr lvl="1">
              <a:lnSpc>
                <a:spcPct val="90000"/>
              </a:lnSpc>
            </a:pPr>
            <a:r>
              <a:rPr lang="en-GB" altLang="en-US" sz="2000" dirty="0"/>
              <a:t>What we accept as plausible answers</a:t>
            </a:r>
          </a:p>
          <a:p>
            <a:pPr>
              <a:lnSpc>
                <a:spcPct val="90000"/>
              </a:lnSpc>
            </a:pPr>
            <a:r>
              <a:rPr lang="en-GB" altLang="en-US" sz="2400" dirty="0"/>
              <a:t>It means that different individuals faced with a given situation </a:t>
            </a:r>
          </a:p>
          <a:p>
            <a:pPr lvl="1">
              <a:lnSpc>
                <a:spcPct val="90000"/>
              </a:lnSpc>
            </a:pPr>
            <a:r>
              <a:rPr lang="en-GB" altLang="en-US" sz="2000" dirty="0"/>
              <a:t>May ask different questions about it</a:t>
            </a:r>
          </a:p>
          <a:p>
            <a:pPr lvl="1">
              <a:lnSpc>
                <a:spcPct val="90000"/>
              </a:lnSpc>
            </a:pPr>
            <a:r>
              <a:rPr lang="en-GB" altLang="en-US" sz="2000" dirty="0"/>
              <a:t>May go about answering the same questions in different ways</a:t>
            </a:r>
          </a:p>
          <a:p>
            <a:pPr lvl="1">
              <a:lnSpc>
                <a:spcPct val="90000"/>
              </a:lnSpc>
            </a:pPr>
            <a:r>
              <a:rPr lang="en-GB" altLang="en-US" sz="2000" dirty="0"/>
              <a:t>May come to different conclusions about “the truth”, “the answer” and “what to do about it”</a:t>
            </a:r>
          </a:p>
          <a:p>
            <a:pPr>
              <a:lnSpc>
                <a:spcPct val="90000"/>
              </a:lnSpc>
            </a:pPr>
            <a:r>
              <a:rPr lang="en-GB" altLang="en-US" sz="2400" dirty="0"/>
              <a:t>Different assumptions and methods can give different answers to the same question!</a:t>
            </a:r>
          </a:p>
          <a:p>
            <a:pPr lvl="1">
              <a:lnSpc>
                <a:spcPct val="90000"/>
              </a:lnSpc>
            </a:pPr>
            <a:endParaRPr lang="en-GB" altLang="en-US" sz="2000" dirty="0"/>
          </a:p>
          <a:p>
            <a:pPr>
              <a:lnSpc>
                <a:spcPct val="90000"/>
              </a:lnSpc>
            </a:pPr>
            <a:endParaRPr lang="en-GB" altLang="en-US" sz="2400" dirty="0"/>
          </a:p>
          <a:p>
            <a:pPr>
              <a:lnSpc>
                <a:spcPct val="90000"/>
              </a:lnSpc>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78B2E9A-56A9-433A-AE64-7995D0D754A5}"/>
              </a:ext>
            </a:extLst>
          </p:cNvPr>
          <p:cNvSpPr>
            <a:spLocks noGrp="1" noChangeArrowheads="1"/>
          </p:cNvSpPr>
          <p:nvPr>
            <p:ph type="title"/>
          </p:nvPr>
        </p:nvSpPr>
        <p:spPr/>
        <p:txBody>
          <a:bodyPr/>
          <a:lstStyle/>
          <a:p>
            <a:r>
              <a:rPr lang="en-GB" altLang="en-US" dirty="0"/>
              <a:t>Some Basic Terms (recap from workshop 1)</a:t>
            </a:r>
          </a:p>
        </p:txBody>
      </p:sp>
      <p:sp>
        <p:nvSpPr>
          <p:cNvPr id="33795" name="Rectangle 3">
            <a:extLst>
              <a:ext uri="{FF2B5EF4-FFF2-40B4-BE49-F238E27FC236}">
                <a16:creationId xmlns:a16="http://schemas.microsoft.com/office/drawing/2014/main" id="{7EB64A63-BF18-4E5D-80C0-EB7252351947}"/>
              </a:ext>
            </a:extLst>
          </p:cNvPr>
          <p:cNvSpPr>
            <a:spLocks noGrp="1" noChangeArrowheads="1"/>
          </p:cNvSpPr>
          <p:nvPr>
            <p:ph type="body" idx="1"/>
          </p:nvPr>
        </p:nvSpPr>
        <p:spPr/>
        <p:txBody>
          <a:bodyPr/>
          <a:lstStyle/>
          <a:p>
            <a:r>
              <a:rPr lang="en-GB" altLang="en-US" b="1"/>
              <a:t>Ontology</a:t>
            </a:r>
            <a:r>
              <a:rPr lang="en-GB" altLang="en-US"/>
              <a:t> – concerned with what is real  and what we can know</a:t>
            </a:r>
          </a:p>
          <a:p>
            <a:r>
              <a:rPr lang="en-GB" altLang="en-US" b="1"/>
              <a:t>Epistemology</a:t>
            </a:r>
            <a:r>
              <a:rPr lang="en-GB" altLang="en-US"/>
              <a:t> – concerned with how we can know things</a:t>
            </a:r>
          </a:p>
          <a:p>
            <a:r>
              <a:rPr lang="en-GB" altLang="en-US" b="1"/>
              <a:t>Paradigm</a:t>
            </a:r>
            <a:r>
              <a:rPr lang="en-GB" altLang="en-US"/>
              <a:t> – a(n often shared) way of looking at the world  that encompasses ontology and epistemology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612AA06-3708-4EE4-AD7E-A85B0A2B9415}"/>
              </a:ext>
            </a:extLst>
          </p:cNvPr>
          <p:cNvSpPr>
            <a:spLocks noGrp="1" noChangeArrowheads="1"/>
          </p:cNvSpPr>
          <p:nvPr>
            <p:ph type="title"/>
          </p:nvPr>
        </p:nvSpPr>
        <p:spPr/>
        <p:txBody>
          <a:bodyPr/>
          <a:lstStyle/>
          <a:p>
            <a:r>
              <a:rPr lang="en-GB" altLang="en-US" sz="4000"/>
              <a:t>Inductive and Deductive Research</a:t>
            </a:r>
          </a:p>
        </p:txBody>
      </p:sp>
      <p:sp>
        <p:nvSpPr>
          <p:cNvPr id="52227" name="Rectangle 3">
            <a:extLst>
              <a:ext uri="{FF2B5EF4-FFF2-40B4-BE49-F238E27FC236}">
                <a16:creationId xmlns:a16="http://schemas.microsoft.com/office/drawing/2014/main" id="{DF73F0C3-5332-4542-99E5-5DEFAB2789D8}"/>
              </a:ext>
            </a:extLst>
          </p:cNvPr>
          <p:cNvSpPr>
            <a:spLocks noGrp="1" noChangeArrowheads="1"/>
          </p:cNvSpPr>
          <p:nvPr>
            <p:ph type="body" idx="1"/>
          </p:nvPr>
        </p:nvSpPr>
        <p:spPr/>
        <p:txBody>
          <a:bodyPr/>
          <a:lstStyle/>
          <a:p>
            <a:pPr>
              <a:lnSpc>
                <a:spcPct val="80000"/>
              </a:lnSpc>
            </a:pPr>
            <a:r>
              <a:rPr lang="en-GB" altLang="en-US" sz="2400" b="1" dirty="0"/>
              <a:t>Deductive </a:t>
            </a:r>
            <a:r>
              <a:rPr lang="en-GB" altLang="en-US" sz="2400" dirty="0"/>
              <a:t>reasoning works from the general to the more specific.</a:t>
            </a:r>
          </a:p>
          <a:p>
            <a:pPr>
              <a:lnSpc>
                <a:spcPct val="80000"/>
              </a:lnSpc>
            </a:pPr>
            <a:r>
              <a:rPr lang="en-GB" altLang="en-US" sz="2400" dirty="0"/>
              <a:t> Sometimes called a "top-down“ or “theoretical” approach. </a:t>
            </a:r>
          </a:p>
          <a:p>
            <a:pPr>
              <a:lnSpc>
                <a:spcPct val="80000"/>
              </a:lnSpc>
            </a:pPr>
            <a:r>
              <a:rPr lang="en-GB" altLang="en-US" sz="2400" dirty="0"/>
              <a:t>Deductive reasoning </a:t>
            </a:r>
          </a:p>
          <a:p>
            <a:pPr lvl="1">
              <a:lnSpc>
                <a:spcPct val="80000"/>
              </a:lnSpc>
            </a:pPr>
            <a:r>
              <a:rPr lang="en-GB" altLang="en-US" sz="2000" dirty="0"/>
              <a:t>Starts with existing (or new) theory or ideas</a:t>
            </a:r>
            <a:r>
              <a:rPr lang="en-GB" altLang="en-US" sz="2000" i="1" dirty="0"/>
              <a:t> </a:t>
            </a:r>
            <a:r>
              <a:rPr lang="en-GB" altLang="en-US" sz="2000" dirty="0"/>
              <a:t>about our topic of interest – these may be generated from already well established ideas.</a:t>
            </a:r>
          </a:p>
          <a:p>
            <a:pPr lvl="1">
              <a:lnSpc>
                <a:spcPct val="80000"/>
              </a:lnSpc>
            </a:pPr>
            <a:r>
              <a:rPr lang="en-GB" altLang="en-US" sz="2000" dirty="0"/>
              <a:t> These are then narrowed down into more specific </a:t>
            </a:r>
            <a:r>
              <a:rPr lang="en-GB" altLang="en-US" sz="2000" i="1" dirty="0"/>
              <a:t>hypotheses</a:t>
            </a:r>
            <a:r>
              <a:rPr lang="en-GB" altLang="en-US" sz="2000" dirty="0"/>
              <a:t> or questions about things that would happen if our ideas/theory is true</a:t>
            </a:r>
          </a:p>
          <a:p>
            <a:pPr lvl="1">
              <a:lnSpc>
                <a:spcPct val="80000"/>
              </a:lnSpc>
            </a:pPr>
            <a:r>
              <a:rPr lang="en-GB" altLang="en-US" sz="2000" dirty="0"/>
              <a:t>Then </a:t>
            </a:r>
            <a:r>
              <a:rPr lang="en-GB" altLang="en-US" sz="2000" i="1" dirty="0"/>
              <a:t>data</a:t>
            </a:r>
            <a:r>
              <a:rPr lang="en-GB" altLang="en-US" sz="2000" dirty="0"/>
              <a:t> is collected from the “real world”</a:t>
            </a:r>
          </a:p>
          <a:p>
            <a:pPr lvl="1">
              <a:lnSpc>
                <a:spcPct val="80000"/>
              </a:lnSpc>
            </a:pPr>
            <a:r>
              <a:rPr lang="en-GB" altLang="en-US" sz="2000" dirty="0"/>
              <a:t>The data allows judgements to be made about whether the theory works in the “real world” – a confirmation (or not) of the theory</a:t>
            </a:r>
          </a:p>
          <a:p>
            <a:pPr>
              <a:lnSpc>
                <a:spcPct val="80000"/>
              </a:lnSpc>
            </a:pPr>
            <a:endParaRPr lang="en-GB" altLang="en-US" sz="2400" dirty="0"/>
          </a:p>
        </p:txBody>
      </p:sp>
    </p:spTree>
    <p:extLst>
      <p:ext uri="{BB962C8B-B14F-4D97-AF65-F5344CB8AC3E}">
        <p14:creationId xmlns:p14="http://schemas.microsoft.com/office/powerpoint/2010/main" val="398465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3FFA27A5-2A17-4955-8C0A-858034ED44A7}"/>
              </a:ext>
            </a:extLst>
          </p:cNvPr>
          <p:cNvSpPr>
            <a:spLocks noGrp="1" noChangeArrowheads="1"/>
          </p:cNvSpPr>
          <p:nvPr>
            <p:ph type="title"/>
          </p:nvPr>
        </p:nvSpPr>
        <p:spPr/>
        <p:txBody>
          <a:bodyPr/>
          <a:lstStyle/>
          <a:p>
            <a:r>
              <a:rPr lang="en-GB" altLang="en-US" sz="4000"/>
              <a:t>Inductive and Deductive Research</a:t>
            </a:r>
          </a:p>
        </p:txBody>
      </p:sp>
      <p:sp>
        <p:nvSpPr>
          <p:cNvPr id="53251" name="Rectangle 3">
            <a:extLst>
              <a:ext uri="{FF2B5EF4-FFF2-40B4-BE49-F238E27FC236}">
                <a16:creationId xmlns:a16="http://schemas.microsoft.com/office/drawing/2014/main" id="{A4D9B309-F709-4000-93F7-7ACDE1CC212E}"/>
              </a:ext>
            </a:extLst>
          </p:cNvPr>
          <p:cNvSpPr>
            <a:spLocks noGrp="1" noChangeArrowheads="1"/>
          </p:cNvSpPr>
          <p:nvPr>
            <p:ph type="body" idx="1"/>
          </p:nvPr>
        </p:nvSpPr>
        <p:spPr/>
        <p:txBody>
          <a:bodyPr/>
          <a:lstStyle/>
          <a:p>
            <a:pPr>
              <a:lnSpc>
                <a:spcPct val="90000"/>
              </a:lnSpc>
            </a:pPr>
            <a:r>
              <a:rPr lang="en-GB" altLang="en-US" sz="2400" b="1"/>
              <a:t>Inductive </a:t>
            </a:r>
            <a:r>
              <a:rPr lang="en-GB" altLang="en-US" sz="2400"/>
              <a:t>reasoning works the other way, moving from specific observations to broader generalizations and theories. </a:t>
            </a:r>
          </a:p>
          <a:p>
            <a:pPr>
              <a:lnSpc>
                <a:spcPct val="90000"/>
              </a:lnSpc>
            </a:pPr>
            <a:r>
              <a:rPr lang="en-GB" altLang="en-US" sz="2400"/>
              <a:t>Often called a "bottom up" or “grounded” approach </a:t>
            </a:r>
          </a:p>
          <a:p>
            <a:pPr>
              <a:lnSpc>
                <a:spcPct val="90000"/>
              </a:lnSpc>
            </a:pPr>
            <a:r>
              <a:rPr lang="en-GB" altLang="en-US" sz="2400"/>
              <a:t>Inductive reasoning </a:t>
            </a:r>
          </a:p>
          <a:p>
            <a:pPr lvl="1">
              <a:lnSpc>
                <a:spcPct val="90000"/>
              </a:lnSpc>
            </a:pPr>
            <a:r>
              <a:rPr lang="en-GB" altLang="en-US" sz="2000"/>
              <a:t>Begins with specific observations and measurements from the “real world”</a:t>
            </a:r>
          </a:p>
          <a:p>
            <a:pPr lvl="1">
              <a:lnSpc>
                <a:spcPct val="90000"/>
              </a:lnSpc>
            </a:pPr>
            <a:r>
              <a:rPr lang="en-GB" altLang="en-US" sz="2000"/>
              <a:t>Tries to detect patterns and regularities </a:t>
            </a:r>
          </a:p>
          <a:p>
            <a:pPr lvl="1">
              <a:lnSpc>
                <a:spcPct val="90000"/>
              </a:lnSpc>
            </a:pPr>
            <a:r>
              <a:rPr lang="en-GB" altLang="en-US" sz="2000"/>
              <a:t>Then formulates some tentative hypotheses or ideas about why those patterns occur</a:t>
            </a:r>
          </a:p>
          <a:p>
            <a:pPr lvl="1">
              <a:lnSpc>
                <a:spcPct val="90000"/>
              </a:lnSpc>
            </a:pPr>
            <a:r>
              <a:rPr lang="en-GB" altLang="en-US" sz="2000"/>
              <a:t>Ends up developing some general conclusions or theories.</a:t>
            </a:r>
          </a:p>
          <a:p>
            <a:pPr>
              <a:lnSpc>
                <a:spcPct val="90000"/>
              </a:lnSpc>
            </a:pPr>
            <a:endParaRPr lang="en-GB" altLang="en-US" sz="2400"/>
          </a:p>
        </p:txBody>
      </p:sp>
    </p:spTree>
    <p:extLst>
      <p:ext uri="{BB962C8B-B14F-4D97-AF65-F5344CB8AC3E}">
        <p14:creationId xmlns:p14="http://schemas.microsoft.com/office/powerpoint/2010/main" val="415743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0C62D162-3142-4C70-85B0-EFD92BA24B29}"/>
              </a:ext>
            </a:extLst>
          </p:cNvPr>
          <p:cNvSpPr>
            <a:spLocks noGrp="1" noChangeArrowheads="1"/>
          </p:cNvSpPr>
          <p:nvPr>
            <p:ph type="title"/>
          </p:nvPr>
        </p:nvSpPr>
        <p:spPr/>
        <p:txBody>
          <a:bodyPr/>
          <a:lstStyle/>
          <a:p>
            <a:r>
              <a:rPr lang="en-GB" altLang="en-US"/>
              <a:t>Deductive and Inductive Approaches</a:t>
            </a:r>
          </a:p>
        </p:txBody>
      </p:sp>
      <p:sp>
        <p:nvSpPr>
          <p:cNvPr id="55299" name="Text Box 3">
            <a:extLst>
              <a:ext uri="{FF2B5EF4-FFF2-40B4-BE49-F238E27FC236}">
                <a16:creationId xmlns:a16="http://schemas.microsoft.com/office/drawing/2014/main" id="{D57CBFA3-50E1-4EB7-8557-58967BAA4F1F}"/>
              </a:ext>
            </a:extLst>
          </p:cNvPr>
          <p:cNvSpPr txBox="1">
            <a:spLocks noChangeArrowheads="1"/>
          </p:cNvSpPr>
          <p:nvPr/>
        </p:nvSpPr>
        <p:spPr bwMode="auto">
          <a:xfrm>
            <a:off x="2557464" y="4935537"/>
            <a:ext cx="75438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200">
                <a:latin typeface="Times New Roman" panose="02020603050405020304" pitchFamily="18" charset="0"/>
              </a:rPr>
              <a:t>The “Real World” of Experience</a:t>
            </a:r>
          </a:p>
        </p:txBody>
      </p:sp>
      <p:sp>
        <p:nvSpPr>
          <p:cNvPr id="55300" name="Text Box 4">
            <a:extLst>
              <a:ext uri="{FF2B5EF4-FFF2-40B4-BE49-F238E27FC236}">
                <a16:creationId xmlns:a16="http://schemas.microsoft.com/office/drawing/2014/main" id="{5B166BF2-20B1-4B50-9680-E7C61655910B}"/>
              </a:ext>
            </a:extLst>
          </p:cNvPr>
          <p:cNvSpPr txBox="1">
            <a:spLocks noChangeArrowheads="1"/>
          </p:cNvSpPr>
          <p:nvPr/>
        </p:nvSpPr>
        <p:spPr bwMode="auto">
          <a:xfrm>
            <a:off x="2362200" y="2057400"/>
            <a:ext cx="75438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200">
                <a:latin typeface="Times New Roman" panose="02020603050405020304" pitchFamily="18" charset="0"/>
              </a:rPr>
              <a:t>The “Conceptual World” of Theory</a:t>
            </a:r>
          </a:p>
        </p:txBody>
      </p:sp>
      <p:grpSp>
        <p:nvGrpSpPr>
          <p:cNvPr id="55301" name="Group 5">
            <a:extLst>
              <a:ext uri="{FF2B5EF4-FFF2-40B4-BE49-F238E27FC236}">
                <a16:creationId xmlns:a16="http://schemas.microsoft.com/office/drawing/2014/main" id="{AE47D6A4-F3F5-4F29-AAF3-54B0A1F125CF}"/>
              </a:ext>
            </a:extLst>
          </p:cNvPr>
          <p:cNvGrpSpPr>
            <a:grpSpLocks/>
          </p:cNvGrpSpPr>
          <p:nvPr/>
        </p:nvGrpSpPr>
        <p:grpSpPr bwMode="auto">
          <a:xfrm>
            <a:off x="2819401" y="2728913"/>
            <a:ext cx="7281863" cy="1871662"/>
            <a:chOff x="672" y="1767"/>
            <a:chExt cx="4587" cy="1179"/>
          </a:xfrm>
        </p:grpSpPr>
        <p:graphicFrame>
          <p:nvGraphicFramePr>
            <p:cNvPr id="55302" name="Object 6">
              <a:extLst>
                <a:ext uri="{FF2B5EF4-FFF2-40B4-BE49-F238E27FC236}">
                  <a16:creationId xmlns:a16="http://schemas.microsoft.com/office/drawing/2014/main" id="{59ABB45D-1A69-4D2A-AD8A-BA70B88EC110}"/>
                </a:ext>
              </a:extLst>
            </p:cNvPr>
            <p:cNvGraphicFramePr>
              <a:graphicFrameLocks noChangeAspect="1"/>
            </p:cNvGraphicFramePr>
            <p:nvPr/>
          </p:nvGraphicFramePr>
          <p:xfrm>
            <a:off x="2921" y="1767"/>
            <a:ext cx="2338" cy="1141"/>
          </p:xfrm>
          <a:graphic>
            <a:graphicData uri="http://schemas.openxmlformats.org/presentationml/2006/ole">
              <mc:AlternateContent xmlns:mc="http://schemas.openxmlformats.org/markup-compatibility/2006">
                <mc:Choice xmlns:v="urn:schemas-microsoft-com:vml" Requires="v">
                  <p:oleObj name="Photo Editor Photo" r:id="rId2" imgW="3809524" imgH="1790476" progId="MSPhotoEd.3">
                    <p:embed/>
                  </p:oleObj>
                </mc:Choice>
                <mc:Fallback>
                  <p:oleObj name="Photo Editor Photo" r:id="rId2" imgW="3809524" imgH="1790476" progId="MSPhotoEd.3">
                    <p:embed/>
                    <p:pic>
                      <p:nvPicPr>
                        <p:cNvPr id="55302" name="Object 6">
                          <a:extLst>
                            <a:ext uri="{FF2B5EF4-FFF2-40B4-BE49-F238E27FC236}">
                              <a16:creationId xmlns:a16="http://schemas.microsoft.com/office/drawing/2014/main" id="{59ABB45D-1A69-4D2A-AD8A-BA70B88EC1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 y="1767"/>
                          <a:ext cx="2338" cy="1141"/>
                        </a:xfrm>
                        <a:prstGeom prst="rect">
                          <a:avLst/>
                        </a:prstGeom>
                        <a:solidFill>
                          <a:schemeClr val="accent1"/>
                        </a:solidFill>
                      </p:spPr>
                    </p:pic>
                  </p:oleObj>
                </mc:Fallback>
              </mc:AlternateContent>
            </a:graphicData>
          </a:graphic>
        </p:graphicFrame>
        <p:graphicFrame>
          <p:nvGraphicFramePr>
            <p:cNvPr id="55303" name="Object 7">
              <a:extLst>
                <a:ext uri="{FF2B5EF4-FFF2-40B4-BE49-F238E27FC236}">
                  <a16:creationId xmlns:a16="http://schemas.microsoft.com/office/drawing/2014/main" id="{987484ED-C5AB-4302-ABB1-EF81A7E0D8F0}"/>
                </a:ext>
              </a:extLst>
            </p:cNvPr>
            <p:cNvGraphicFramePr>
              <a:graphicFrameLocks noChangeAspect="1"/>
            </p:cNvGraphicFramePr>
            <p:nvPr/>
          </p:nvGraphicFramePr>
          <p:xfrm>
            <a:off x="672" y="1920"/>
            <a:ext cx="2400" cy="1026"/>
          </p:xfrm>
          <a:graphic>
            <a:graphicData uri="http://schemas.openxmlformats.org/presentationml/2006/ole">
              <mc:AlternateContent xmlns:mc="http://schemas.openxmlformats.org/markup-compatibility/2006">
                <mc:Choice xmlns:v="urn:schemas-microsoft-com:vml" Requires="v">
                  <p:oleObj name="Photo Editor Photo" r:id="rId4" imgW="3809524" imgH="1628571" progId="MSPhotoEd.3">
                    <p:embed/>
                  </p:oleObj>
                </mc:Choice>
                <mc:Fallback>
                  <p:oleObj name="Photo Editor Photo" r:id="rId4" imgW="3809524" imgH="1628571" progId="MSPhotoEd.3">
                    <p:embed/>
                    <p:pic>
                      <p:nvPicPr>
                        <p:cNvPr id="55303" name="Object 7">
                          <a:extLst>
                            <a:ext uri="{FF2B5EF4-FFF2-40B4-BE49-F238E27FC236}">
                              <a16:creationId xmlns:a16="http://schemas.microsoft.com/office/drawing/2014/main" id="{987484ED-C5AB-4302-ABB1-EF81A7E0D8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2" y="1920"/>
                          <a:ext cx="2400" cy="1026"/>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Tree>
    <p:extLst>
      <p:ext uri="{BB962C8B-B14F-4D97-AF65-F5344CB8AC3E}">
        <p14:creationId xmlns:p14="http://schemas.microsoft.com/office/powerpoint/2010/main" val="1391494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B888BEC-CC0F-4270-837B-A76808DD58DF}"/>
              </a:ext>
            </a:extLst>
          </p:cNvPr>
          <p:cNvSpPr>
            <a:spLocks noGrp="1" noChangeArrowheads="1"/>
          </p:cNvSpPr>
          <p:nvPr>
            <p:ph type="title"/>
          </p:nvPr>
        </p:nvSpPr>
        <p:spPr/>
        <p:txBody>
          <a:bodyPr/>
          <a:lstStyle/>
          <a:p>
            <a:r>
              <a:rPr lang="en-GB" altLang="en-US" sz="3200" dirty="0"/>
              <a:t>The Qualitative/Quantitative Debate</a:t>
            </a:r>
            <a:br>
              <a:rPr lang="en-GB" altLang="en-US" sz="3200" dirty="0"/>
            </a:br>
            <a:r>
              <a:rPr lang="en-GB" altLang="en-US" sz="3200" dirty="0"/>
              <a:t>The Main Points</a:t>
            </a:r>
          </a:p>
        </p:txBody>
      </p:sp>
      <p:sp>
        <p:nvSpPr>
          <p:cNvPr id="51203" name="Rectangle 3">
            <a:extLst>
              <a:ext uri="{FF2B5EF4-FFF2-40B4-BE49-F238E27FC236}">
                <a16:creationId xmlns:a16="http://schemas.microsoft.com/office/drawing/2014/main" id="{63BF1528-7CA0-49BA-8DB0-9EA9FF390906}"/>
              </a:ext>
            </a:extLst>
          </p:cNvPr>
          <p:cNvSpPr>
            <a:spLocks noGrp="1" noChangeArrowheads="1"/>
          </p:cNvSpPr>
          <p:nvPr>
            <p:ph type="body" idx="1"/>
          </p:nvPr>
        </p:nvSpPr>
        <p:spPr/>
        <p:txBody>
          <a:bodyPr/>
          <a:lstStyle/>
          <a:p>
            <a:pPr>
              <a:lnSpc>
                <a:spcPct val="80000"/>
              </a:lnSpc>
            </a:pPr>
            <a:r>
              <a:rPr lang="en-GB" altLang="en-US" sz="2000" b="1" dirty="0"/>
              <a:t>Qualitative research </a:t>
            </a:r>
            <a:r>
              <a:rPr lang="en-GB" altLang="en-US" sz="2000" dirty="0"/>
              <a:t>(from “what qualities </a:t>
            </a:r>
            <a:r>
              <a:rPr lang="en-GB" altLang="en-US" sz="2000" dirty="0" err="1"/>
              <a:t>ie</a:t>
            </a:r>
            <a:r>
              <a:rPr lang="en-GB" altLang="en-US" sz="2000" dirty="0"/>
              <a:t> characteristics does it have”) involves analysis of data such as words (e.g., from interviews), pictures (e.g., video), or objects (e.g., an artifact). </a:t>
            </a:r>
          </a:p>
          <a:p>
            <a:pPr>
              <a:lnSpc>
                <a:spcPct val="80000"/>
              </a:lnSpc>
            </a:pPr>
            <a:r>
              <a:rPr lang="en-GB" altLang="en-US" sz="2000" b="1" dirty="0"/>
              <a:t>Quantitative research </a:t>
            </a:r>
            <a:r>
              <a:rPr lang="en-GB" altLang="en-US" sz="2000" dirty="0"/>
              <a:t>(quantity, in terms of amount)  involves analysis of numerical data. </a:t>
            </a:r>
          </a:p>
          <a:p>
            <a:pPr>
              <a:lnSpc>
                <a:spcPct val="80000"/>
              </a:lnSpc>
            </a:pPr>
            <a:r>
              <a:rPr lang="en-GB" altLang="en-US" sz="2000" b="1" dirty="0"/>
              <a:t>The strengths and weaknesses</a:t>
            </a:r>
            <a:r>
              <a:rPr lang="en-GB" altLang="en-US" sz="2000" dirty="0"/>
              <a:t> of qualitative and quantitative research are a perennial, hot debate, especially in the social sciences.  The issues invoke classic 'paradigm war'. </a:t>
            </a:r>
          </a:p>
          <a:p>
            <a:pPr>
              <a:lnSpc>
                <a:spcPct val="80000"/>
              </a:lnSpc>
            </a:pPr>
            <a:r>
              <a:rPr lang="en-GB" altLang="en-US" sz="2000" b="1" dirty="0"/>
              <a:t>The personality / thinking style</a:t>
            </a:r>
            <a:r>
              <a:rPr lang="en-GB" altLang="en-US" sz="2000" dirty="0"/>
              <a:t> of the researcher and/or the culture of the organization is under-recognized as a key factor in preferred choice of methods. </a:t>
            </a:r>
          </a:p>
          <a:p>
            <a:pPr>
              <a:lnSpc>
                <a:spcPct val="80000"/>
              </a:lnSpc>
            </a:pPr>
            <a:r>
              <a:rPr lang="en-GB" altLang="en-US" sz="2000" b="1" dirty="0"/>
              <a:t>Overly focusing on the debate</a:t>
            </a:r>
            <a:r>
              <a:rPr lang="en-GB" altLang="en-US" sz="2000" dirty="0"/>
              <a:t> of "qualitative </a:t>
            </a:r>
            <a:r>
              <a:rPr lang="en-GB" altLang="en-US" sz="2000" i="1" dirty="0"/>
              <a:t>versus</a:t>
            </a:r>
            <a:r>
              <a:rPr lang="en-GB" altLang="en-US" sz="2000" dirty="0"/>
              <a:t> quantitative" frames the methods in opposition.  It is important to focus also on how the techniques can be integrated, such as in mixed methods research.  More good can come of social science researchers developing skills in both realms than debating which method is superior.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991BB52C-22A7-4238-9209-33CF37820932}"/>
              </a:ext>
            </a:extLst>
          </p:cNvPr>
          <p:cNvSpPr>
            <a:spLocks noGrp="1" noChangeArrowheads="1"/>
          </p:cNvSpPr>
          <p:nvPr>
            <p:ph type="title"/>
          </p:nvPr>
        </p:nvSpPr>
        <p:spPr/>
        <p:txBody>
          <a:bodyPr/>
          <a:lstStyle/>
          <a:p>
            <a:r>
              <a:rPr lang="en-GB" altLang="en-US"/>
              <a:t>Qualitative and Quantitative Approaches</a:t>
            </a:r>
          </a:p>
        </p:txBody>
      </p:sp>
      <p:sp>
        <p:nvSpPr>
          <p:cNvPr id="59395" name="Rectangle 3">
            <a:extLst>
              <a:ext uri="{FF2B5EF4-FFF2-40B4-BE49-F238E27FC236}">
                <a16:creationId xmlns:a16="http://schemas.microsoft.com/office/drawing/2014/main" id="{04CC4128-37FD-4E2B-8C78-AE1F020BFC6A}"/>
              </a:ext>
            </a:extLst>
          </p:cNvPr>
          <p:cNvSpPr>
            <a:spLocks noGrp="1" noChangeArrowheads="1"/>
          </p:cNvSpPr>
          <p:nvPr>
            <p:ph type="body" sz="half" idx="1"/>
          </p:nvPr>
        </p:nvSpPr>
        <p:spPr>
          <a:xfrm>
            <a:off x="1752600" y="1166018"/>
            <a:ext cx="4033838" cy="4525963"/>
          </a:xfrm>
        </p:spPr>
        <p:txBody>
          <a:bodyPr/>
          <a:lstStyle/>
          <a:p>
            <a:r>
              <a:rPr lang="en-GB" altLang="en-US" dirty="0"/>
              <a:t>Qualitative Methods</a:t>
            </a:r>
          </a:p>
          <a:p>
            <a:pPr lvl="1"/>
            <a:r>
              <a:rPr lang="en-GB" altLang="en-US" sz="2000" dirty="0"/>
              <a:t>Tend to concentrate on words</a:t>
            </a:r>
          </a:p>
          <a:p>
            <a:pPr lvl="1"/>
            <a:r>
              <a:rPr lang="en-GB" altLang="en-US" sz="2000" dirty="0"/>
              <a:t>Are good at answering “why does” and “how does” questions</a:t>
            </a:r>
          </a:p>
          <a:p>
            <a:pPr lvl="1"/>
            <a:r>
              <a:rPr lang="en-GB" altLang="en-US" sz="2000" dirty="0"/>
              <a:t>Are only as good as the data collected</a:t>
            </a:r>
          </a:p>
          <a:p>
            <a:pPr lvl="1"/>
            <a:r>
              <a:rPr lang="en-GB" altLang="en-US" sz="2000" dirty="0"/>
              <a:t>Assume the use of certain methods</a:t>
            </a:r>
          </a:p>
          <a:p>
            <a:pPr lvl="1"/>
            <a:r>
              <a:rPr lang="en-GB" altLang="en-US" sz="2000" dirty="0"/>
              <a:t>Are traditionally associated with inductive approaches and the social sciences</a:t>
            </a:r>
          </a:p>
          <a:p>
            <a:endParaRPr lang="en-GB" altLang="en-US" sz="2400" dirty="0"/>
          </a:p>
        </p:txBody>
      </p:sp>
      <p:sp>
        <p:nvSpPr>
          <p:cNvPr id="59396" name="Rectangle 4">
            <a:extLst>
              <a:ext uri="{FF2B5EF4-FFF2-40B4-BE49-F238E27FC236}">
                <a16:creationId xmlns:a16="http://schemas.microsoft.com/office/drawing/2014/main" id="{00DAF301-265A-4B95-AC1D-6560080EC1EA}"/>
              </a:ext>
            </a:extLst>
          </p:cNvPr>
          <p:cNvSpPr>
            <a:spLocks noGrp="1" noChangeArrowheads="1"/>
          </p:cNvSpPr>
          <p:nvPr>
            <p:ph type="body" sz="half" idx="2"/>
          </p:nvPr>
        </p:nvSpPr>
        <p:spPr>
          <a:xfrm>
            <a:off x="6096000" y="1166018"/>
            <a:ext cx="4033837" cy="4525963"/>
          </a:xfrm>
        </p:spPr>
        <p:txBody>
          <a:bodyPr/>
          <a:lstStyle/>
          <a:p>
            <a:r>
              <a:rPr lang="en-GB" altLang="en-US" dirty="0"/>
              <a:t>Quantitative Methods</a:t>
            </a:r>
          </a:p>
          <a:p>
            <a:pPr lvl="1"/>
            <a:r>
              <a:rPr lang="en-GB" altLang="en-US" sz="2000" dirty="0"/>
              <a:t>Tend to concentrate on numbers</a:t>
            </a:r>
          </a:p>
          <a:p>
            <a:pPr lvl="1"/>
            <a:r>
              <a:rPr lang="en-GB" altLang="en-US" sz="2000" dirty="0"/>
              <a:t>Are good at answering “how much” questions</a:t>
            </a:r>
          </a:p>
          <a:p>
            <a:pPr lvl="1"/>
            <a:r>
              <a:rPr lang="en-GB" altLang="en-US" sz="2000" dirty="0"/>
              <a:t>Are only as good as the figures available</a:t>
            </a:r>
          </a:p>
          <a:p>
            <a:pPr lvl="1"/>
            <a:r>
              <a:rPr lang="en-GB" altLang="en-US" sz="2000" dirty="0"/>
              <a:t>Assume the use of certain methods</a:t>
            </a:r>
          </a:p>
          <a:p>
            <a:pPr lvl="1"/>
            <a:r>
              <a:rPr lang="en-GB" altLang="en-US" sz="2000" dirty="0"/>
              <a:t>Are traditionally associated with deductive approaches and the “hard” sciences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7" name="Object 5">
            <a:extLst>
              <a:ext uri="{FF2B5EF4-FFF2-40B4-BE49-F238E27FC236}">
                <a16:creationId xmlns:a16="http://schemas.microsoft.com/office/drawing/2014/main" id="{E5A1CE5E-25CE-4D8B-A203-6F72906105DE}"/>
              </a:ext>
            </a:extLst>
          </p:cNvPr>
          <p:cNvGraphicFramePr>
            <a:graphicFrameLocks noGrp="1" noChangeAspect="1"/>
          </p:cNvGraphicFramePr>
          <p:nvPr>
            <p:ph sz="half" idx="1"/>
          </p:nvPr>
        </p:nvGraphicFramePr>
        <p:xfrm>
          <a:off x="1825625" y="1600200"/>
          <a:ext cx="4191000" cy="4497388"/>
        </p:xfrm>
        <a:graphic>
          <a:graphicData uri="http://schemas.openxmlformats.org/presentationml/2006/ole">
            <mc:AlternateContent xmlns:mc="http://schemas.openxmlformats.org/markup-compatibility/2006">
              <mc:Choice xmlns:v="urn:schemas-microsoft-com:vml" Requires="v">
                <p:oleObj name="Chart" r:id="rId2" imgW="6058122" imgH="6786464" progId="MSGraph.Chart.8">
                  <p:embed followColorScheme="full"/>
                </p:oleObj>
              </mc:Choice>
              <mc:Fallback>
                <p:oleObj name="Chart" r:id="rId2" imgW="6058122" imgH="6786464" progId="MSGraph.Chart.8">
                  <p:embed followColorScheme="full"/>
                  <p:pic>
                    <p:nvPicPr>
                      <p:cNvPr id="3077" name="Object 5">
                        <a:extLst>
                          <a:ext uri="{FF2B5EF4-FFF2-40B4-BE49-F238E27FC236}">
                            <a16:creationId xmlns:a16="http://schemas.microsoft.com/office/drawing/2014/main" id="{E5A1CE5E-25CE-4D8B-A203-6F72906105DE}"/>
                          </a:ext>
                        </a:extLst>
                      </p:cNvPr>
                      <p:cNvPicPr>
                        <a:picLocks noChangeAspect="1" noChangeArrowheads="1"/>
                      </p:cNvPicPr>
                      <p:nvPr/>
                    </p:nvPicPr>
                    <p:blipFill>
                      <a:blip r:embed="rId3"/>
                      <a:srcRect/>
                      <a:stretch>
                        <a:fillRect/>
                      </a:stretch>
                    </p:blipFill>
                    <p:spPr bwMode="auto">
                      <a:xfrm>
                        <a:off x="1825625" y="1600200"/>
                        <a:ext cx="4191000" cy="4497388"/>
                      </a:xfrm>
                      <a:prstGeom prst="rect">
                        <a:avLst/>
                      </a:prstGeom>
                    </p:spPr>
                  </p:pic>
                </p:oleObj>
              </mc:Fallback>
            </mc:AlternateContent>
          </a:graphicData>
        </a:graphic>
      </p:graphicFrame>
      <p:graphicFrame>
        <p:nvGraphicFramePr>
          <p:cNvPr id="3136" name="Group 64">
            <a:extLst>
              <a:ext uri="{FF2B5EF4-FFF2-40B4-BE49-F238E27FC236}">
                <a16:creationId xmlns:a16="http://schemas.microsoft.com/office/drawing/2014/main" id="{59495F90-66B7-4546-B4E6-3422E1BE3A79}"/>
              </a:ext>
            </a:extLst>
          </p:cNvPr>
          <p:cNvGraphicFramePr>
            <a:graphicFrameLocks noGrp="1"/>
          </p:cNvGraphicFramePr>
          <p:nvPr>
            <p:ph sz="half" idx="2"/>
          </p:nvPr>
        </p:nvGraphicFramePr>
        <p:xfrm>
          <a:off x="1608139" y="171450"/>
          <a:ext cx="9134476" cy="5495522"/>
        </p:xfrm>
        <a:graphic>
          <a:graphicData uri="http://schemas.openxmlformats.org/drawingml/2006/table">
            <a:tbl>
              <a:tblPr/>
              <a:tblGrid>
                <a:gridCol w="4567238">
                  <a:extLst>
                    <a:ext uri="{9D8B030D-6E8A-4147-A177-3AD203B41FA5}">
                      <a16:colId xmlns:a16="http://schemas.microsoft.com/office/drawing/2014/main" val="294179275"/>
                    </a:ext>
                  </a:extLst>
                </a:gridCol>
                <a:gridCol w="4567238">
                  <a:extLst>
                    <a:ext uri="{9D8B030D-6E8A-4147-A177-3AD203B41FA5}">
                      <a16:colId xmlns:a16="http://schemas.microsoft.com/office/drawing/2014/main" val="2288295884"/>
                    </a:ext>
                  </a:extLst>
                </a:gridCol>
              </a:tblGrid>
              <a:tr h="540044">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800" b="0" i="0" u="none" strike="noStrike" cap="none" normalizeH="0" baseline="0" dirty="0">
                          <a:ln>
                            <a:noFill/>
                          </a:ln>
                          <a:solidFill>
                            <a:schemeClr val="tx1"/>
                          </a:solidFill>
                          <a:effectLst>
                            <a:outerShdw blurRad="38100" dist="38100" dir="2700000" algn="tl">
                              <a:srgbClr val="000000"/>
                            </a:outerShdw>
                          </a:effectLst>
                          <a:latin typeface="Tahoma" panose="020B0604030504040204" pitchFamily="34" charset="0"/>
                        </a:rPr>
                        <a:t>Qualitative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800" b="0" i="0" u="none" strike="noStrike" cap="none" normalizeH="0" baseline="0">
                          <a:ln>
                            <a:noFill/>
                          </a:ln>
                          <a:solidFill>
                            <a:schemeClr val="tx1"/>
                          </a:solidFill>
                          <a:effectLst>
                            <a:outerShdw blurRad="38100" dist="38100" dir="2700000" algn="tl">
                              <a:srgbClr val="000000"/>
                            </a:outerShdw>
                          </a:effectLst>
                          <a:latin typeface="Tahoma" panose="020B0604030504040204" pitchFamily="34" charset="0"/>
                        </a:rPr>
                        <a:t>Quantitative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22327421"/>
                  </a:ext>
                </a:extLst>
              </a:tr>
              <a:tr h="1250971">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The aim of qualitative analysis is a complete detailed description.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In quantitative research we classify features, count them, and construct statistical models in an attempt to explain what is observed.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54971554"/>
                  </a:ext>
                </a:extLst>
              </a:tr>
              <a:tr h="669185">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The design emerges as the study unfolds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All aspects of the study are carefully designed before data is collected.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00794050"/>
                  </a:ext>
                </a:extLst>
              </a:tr>
              <a:tr h="669185">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Researcher is the data gathering instrument.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dirty="0">
                          <a:ln>
                            <a:noFill/>
                          </a:ln>
                          <a:solidFill>
                            <a:schemeClr val="tx1"/>
                          </a:solidFill>
                          <a:effectLst>
                            <a:outerShdw blurRad="38100" dist="38100" dir="2700000" algn="tl">
                              <a:srgbClr val="000000"/>
                            </a:outerShdw>
                          </a:effectLst>
                          <a:latin typeface="Arial Narrow" panose="020B0606020202030204" pitchFamily="34" charset="0"/>
                        </a:rPr>
                        <a:t>Researcher uses tools (questionnaires or equipment) to collect data.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62645637"/>
                  </a:ext>
                </a:extLst>
              </a:tr>
              <a:tr h="901638">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Data is in the form of words (interviews), pictures (video), or objects (artifacts).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Data is in the form of numbers and statistics.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6511459"/>
                  </a:ext>
                </a:extLst>
              </a:tr>
              <a:tr h="960078">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Qualitative data is more rich, time consuming, and less able to be generalized.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dirty="0">
                          <a:ln>
                            <a:noFill/>
                          </a:ln>
                          <a:solidFill>
                            <a:schemeClr val="tx1"/>
                          </a:solidFill>
                          <a:effectLst>
                            <a:outerShdw blurRad="38100" dist="38100" dir="2700000" algn="tl">
                              <a:srgbClr val="000000"/>
                            </a:outerShdw>
                          </a:effectLst>
                          <a:latin typeface="Arial Narrow" panose="020B0606020202030204" pitchFamily="34" charset="0"/>
                        </a:rPr>
                        <a:t>Quantitative data is more efficient, able to test hypotheses, but may miss contextual data.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20610430"/>
                  </a:ext>
                </a:extLst>
              </a:tr>
            </a:tbl>
          </a:graphicData>
        </a:graphic>
      </p:graphicFrame>
    </p:spTree>
    <p:extLst>
      <p:ext uri="{BB962C8B-B14F-4D97-AF65-F5344CB8AC3E}">
        <p14:creationId xmlns:p14="http://schemas.microsoft.com/office/powerpoint/2010/main" val="2163673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BB15063-87D8-41C5-99FD-4721230DC33B}"/>
              </a:ext>
            </a:extLst>
          </p:cNvPr>
          <p:cNvSpPr>
            <a:spLocks noGrp="1" noChangeArrowheads="1"/>
          </p:cNvSpPr>
          <p:nvPr>
            <p:ph type="title"/>
          </p:nvPr>
        </p:nvSpPr>
        <p:spPr/>
        <p:txBody>
          <a:bodyPr/>
          <a:lstStyle/>
          <a:p>
            <a:r>
              <a:rPr lang="en-GB" altLang="en-US" sz="4000" b="1" dirty="0"/>
              <a:t>Questions &amp; Thoughts</a:t>
            </a:r>
          </a:p>
        </p:txBody>
      </p:sp>
      <p:sp>
        <p:nvSpPr>
          <p:cNvPr id="60419" name="Rectangle 3">
            <a:extLst>
              <a:ext uri="{FF2B5EF4-FFF2-40B4-BE49-F238E27FC236}">
                <a16:creationId xmlns:a16="http://schemas.microsoft.com/office/drawing/2014/main" id="{3E64ECE5-B1C4-479F-9DF4-2196D6D68E59}"/>
              </a:ext>
            </a:extLst>
          </p:cNvPr>
          <p:cNvSpPr>
            <a:spLocks noGrp="1" noChangeArrowheads="1"/>
          </p:cNvSpPr>
          <p:nvPr>
            <p:ph type="body" idx="1"/>
          </p:nvPr>
        </p:nvSpPr>
        <p:spPr/>
        <p:txBody>
          <a:bodyPr/>
          <a:lstStyle/>
          <a:p>
            <a:pPr>
              <a:lnSpc>
                <a:spcPct val="90000"/>
              </a:lnSpc>
            </a:pPr>
            <a:r>
              <a:rPr lang="en-GB" altLang="en-US" sz="2400" dirty="0"/>
              <a:t>Can you identify your own favoured approach to research?</a:t>
            </a:r>
          </a:p>
          <a:p>
            <a:pPr>
              <a:lnSpc>
                <a:spcPct val="90000"/>
              </a:lnSpc>
            </a:pPr>
            <a:endParaRPr lang="en-GB" altLang="en-US" sz="2400" dirty="0"/>
          </a:p>
          <a:p>
            <a:pPr>
              <a:lnSpc>
                <a:spcPct val="90000"/>
              </a:lnSpc>
            </a:pPr>
            <a:r>
              <a:rPr lang="en-GB" altLang="en-US" sz="2400" dirty="0"/>
              <a:t>Do you think it is possible to use both quantitative and qualitative methods</a:t>
            </a:r>
          </a:p>
          <a:p>
            <a:pPr>
              <a:lnSpc>
                <a:spcPct val="90000"/>
              </a:lnSpc>
            </a:pPr>
            <a:endParaRPr lang="en-GB" altLang="en-US" sz="2400" dirty="0"/>
          </a:p>
          <a:p>
            <a:pPr>
              <a:lnSpc>
                <a:spcPct val="90000"/>
              </a:lnSpc>
            </a:pPr>
            <a:r>
              <a:rPr lang="en-GB" altLang="en-US" sz="2400" dirty="0"/>
              <a:t>How do you think that a person's own life experiences and views might affect the research they do?</a:t>
            </a:r>
          </a:p>
        </p:txBody>
      </p:sp>
    </p:spTree>
    <p:extLst>
      <p:ext uri="{BB962C8B-B14F-4D97-AF65-F5344CB8AC3E}">
        <p14:creationId xmlns:p14="http://schemas.microsoft.com/office/powerpoint/2010/main" val="28513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636837" y="476920"/>
            <a:ext cx="7643812" cy="50415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sz="2800" dirty="0"/>
              <a:t>Why research design is important: Quality</a:t>
            </a:r>
          </a:p>
        </p:txBody>
      </p:sp>
      <p:sp>
        <p:nvSpPr>
          <p:cNvPr id="18435" name="Rectangle 3"/>
          <p:cNvSpPr>
            <a:spLocks noGrp="1" noChangeArrowheads="1"/>
          </p:cNvSpPr>
          <p:nvPr>
            <p:ph type="body" sz="half" idx="1"/>
          </p:nvPr>
        </p:nvSpPr>
        <p:spPr>
          <a:xfrm>
            <a:off x="1481139" y="981075"/>
            <a:ext cx="3671887" cy="4132262"/>
          </a:xfrm>
          <a:noFill/>
          <a:extLst>
            <a:ext uri="{909E8E84-426E-40DD-AFC4-6F175D3DCCD1}">
              <a14:hiddenFill xmlns:a14="http://schemas.microsoft.com/office/drawing/2010/main">
                <a:solidFill>
                  <a:schemeClr val="folHlink"/>
                </a:solidFill>
              </a14:hiddenFill>
            </a:ext>
          </a:extLst>
        </p:spPr>
        <p:txBody>
          <a:bodyPr>
            <a:normAutofit fontScale="85000" lnSpcReduction="10000"/>
          </a:bodyPr>
          <a:lstStyle/>
          <a:p>
            <a:pPr eaLnBrk="1" hangingPunct="1">
              <a:lnSpc>
                <a:spcPct val="90000"/>
              </a:lnSpc>
            </a:pPr>
            <a:r>
              <a:rPr lang="en-GB" altLang="en-US" b="1" dirty="0">
                <a:solidFill>
                  <a:srgbClr val="C00000"/>
                </a:solidFill>
              </a:rPr>
              <a:t>To ensure the research is worthwhile</a:t>
            </a:r>
          </a:p>
          <a:p>
            <a:pPr eaLnBrk="1" hangingPunct="1">
              <a:lnSpc>
                <a:spcPct val="90000"/>
              </a:lnSpc>
            </a:pPr>
            <a:endParaRPr lang="en-GB" altLang="en-US" b="1" dirty="0">
              <a:solidFill>
                <a:srgbClr val="C00000"/>
              </a:solidFill>
            </a:endParaRPr>
          </a:p>
          <a:p>
            <a:pPr eaLnBrk="1" hangingPunct="1">
              <a:lnSpc>
                <a:spcPct val="90000"/>
              </a:lnSpc>
            </a:pPr>
            <a:r>
              <a:rPr lang="en-GB" altLang="en-US" b="1" dirty="0">
                <a:solidFill>
                  <a:srgbClr val="C00000"/>
                </a:solidFill>
              </a:rPr>
              <a:t>To be confident findings answer our questions</a:t>
            </a:r>
          </a:p>
          <a:p>
            <a:pPr eaLnBrk="1" hangingPunct="1">
              <a:lnSpc>
                <a:spcPct val="90000"/>
              </a:lnSpc>
            </a:pPr>
            <a:endParaRPr lang="en-GB" altLang="en-US" b="1" dirty="0">
              <a:solidFill>
                <a:srgbClr val="C00000"/>
              </a:solidFill>
            </a:endParaRPr>
          </a:p>
          <a:p>
            <a:pPr eaLnBrk="1" hangingPunct="1">
              <a:lnSpc>
                <a:spcPct val="90000"/>
              </a:lnSpc>
            </a:pPr>
            <a:r>
              <a:rPr lang="en-GB" altLang="en-US" b="1" dirty="0">
                <a:solidFill>
                  <a:srgbClr val="C00000"/>
                </a:solidFill>
              </a:rPr>
              <a:t>So we do not waste time/money/ opportunities</a:t>
            </a:r>
          </a:p>
        </p:txBody>
      </p:sp>
      <p:pic>
        <p:nvPicPr>
          <p:cNvPr id="18436" name="Picture 4" descr="fullTVC020904202717PIC"/>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783263" y="981075"/>
            <a:ext cx="4470400" cy="417671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1616473" y="3175000"/>
            <a:ext cx="3346450" cy="1746250"/>
          </a:xfrm>
          <a:solidFill>
            <a:schemeClr val="accent5"/>
          </a:solidFill>
        </p:spPr>
        <p:txBody>
          <a:bodyPr>
            <a:noAutofit/>
          </a:bodyPr>
          <a:lstStyle/>
          <a:p>
            <a:pPr>
              <a:defRPr/>
            </a:pPr>
            <a:r>
              <a:rPr lang="en-GB" sz="2400" dirty="0"/>
              <a:t>Primary data – collected by asking questions / observing / participating</a:t>
            </a:r>
          </a:p>
        </p:txBody>
      </p:sp>
      <p:pic>
        <p:nvPicPr>
          <p:cNvPr id="24579" name="Picture 4" descr="pg_interview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9776" y="871538"/>
            <a:ext cx="3240087" cy="434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5" descr="cat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923" y="2954337"/>
            <a:ext cx="1657350"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2" name="Title 2"/>
          <p:cNvSpPr txBox="1">
            <a:spLocks/>
          </p:cNvSpPr>
          <p:nvPr/>
        </p:nvSpPr>
        <p:spPr bwMode="auto">
          <a:xfrm>
            <a:off x="1808163" y="311149"/>
            <a:ext cx="7561262"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GB" altLang="en-US" sz="2800" dirty="0">
                <a:solidFill>
                  <a:schemeClr val="tx1"/>
                </a:solidFill>
              </a:rPr>
              <a:t>Primary or Secondary Data ? </a:t>
            </a:r>
          </a:p>
        </p:txBody>
      </p:sp>
      <p:pic>
        <p:nvPicPr>
          <p:cNvPr id="7" name="Picture 7" descr="focusgrou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29707" y="950912"/>
            <a:ext cx="343852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951" y="1484314"/>
            <a:ext cx="8950325"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p:cNvSpPr txBox="1">
            <a:spLocks/>
          </p:cNvSpPr>
          <p:nvPr/>
        </p:nvSpPr>
        <p:spPr>
          <a:xfrm>
            <a:off x="1703388" y="836614"/>
            <a:ext cx="7561262" cy="504825"/>
          </a:xfrm>
          <a:prstGeom prst="rect">
            <a:avLst/>
          </a:prstGeom>
        </p:spPr>
        <p:txBody>
          <a:bodyPr>
            <a:normAutofit lnSpcReduction="10000"/>
          </a:bodyPr>
          <a:lstStyle>
            <a:lvl1pPr algn="l" rtl="0" eaLnBrk="1" fontAlgn="base" hangingPunct="1">
              <a:spcBef>
                <a:spcPct val="0"/>
              </a:spcBef>
              <a:spcAft>
                <a:spcPct val="0"/>
              </a:spcAft>
              <a:defRPr sz="3600">
                <a:solidFill>
                  <a:srgbClr val="14406B"/>
                </a:solidFill>
                <a:latin typeface="+mj-lt"/>
                <a:ea typeface="+mj-ea"/>
                <a:cs typeface="+mj-cs"/>
              </a:defRPr>
            </a:lvl1pPr>
            <a:lvl2pPr algn="l" rtl="0" eaLnBrk="1" fontAlgn="base" hangingPunct="1">
              <a:spcBef>
                <a:spcPct val="0"/>
              </a:spcBef>
              <a:spcAft>
                <a:spcPct val="0"/>
              </a:spcAft>
              <a:defRPr sz="3600">
                <a:solidFill>
                  <a:srgbClr val="14406B"/>
                </a:solidFill>
                <a:latin typeface="Arial" charset="0"/>
              </a:defRPr>
            </a:lvl2pPr>
            <a:lvl3pPr algn="l" rtl="0" eaLnBrk="1" fontAlgn="base" hangingPunct="1">
              <a:spcBef>
                <a:spcPct val="0"/>
              </a:spcBef>
              <a:spcAft>
                <a:spcPct val="0"/>
              </a:spcAft>
              <a:defRPr sz="3600">
                <a:solidFill>
                  <a:srgbClr val="14406B"/>
                </a:solidFill>
                <a:latin typeface="Arial" charset="0"/>
              </a:defRPr>
            </a:lvl3pPr>
            <a:lvl4pPr algn="l" rtl="0" eaLnBrk="1" fontAlgn="base" hangingPunct="1">
              <a:spcBef>
                <a:spcPct val="0"/>
              </a:spcBef>
              <a:spcAft>
                <a:spcPct val="0"/>
              </a:spcAft>
              <a:defRPr sz="3600">
                <a:solidFill>
                  <a:srgbClr val="14406B"/>
                </a:solidFill>
                <a:latin typeface="Arial" charset="0"/>
              </a:defRPr>
            </a:lvl4pPr>
            <a:lvl5pPr algn="l" rtl="0" eaLnBrk="1" fontAlgn="base" hangingPunct="1">
              <a:spcBef>
                <a:spcPct val="0"/>
              </a:spcBef>
              <a:spcAft>
                <a:spcPct val="0"/>
              </a:spcAft>
              <a:defRPr sz="3600">
                <a:solidFill>
                  <a:srgbClr val="14406B"/>
                </a:solidFill>
                <a:latin typeface="Arial" charset="0"/>
              </a:defRPr>
            </a:lvl5pPr>
            <a:lvl6pPr marL="457200" algn="l" rtl="0" eaLnBrk="1" fontAlgn="base" hangingPunct="1">
              <a:spcBef>
                <a:spcPct val="0"/>
              </a:spcBef>
              <a:spcAft>
                <a:spcPct val="0"/>
              </a:spcAft>
              <a:defRPr sz="3600">
                <a:solidFill>
                  <a:srgbClr val="14406B"/>
                </a:solidFill>
                <a:latin typeface="Arial" charset="0"/>
              </a:defRPr>
            </a:lvl6pPr>
            <a:lvl7pPr marL="914400" algn="l" rtl="0" eaLnBrk="1" fontAlgn="base" hangingPunct="1">
              <a:spcBef>
                <a:spcPct val="0"/>
              </a:spcBef>
              <a:spcAft>
                <a:spcPct val="0"/>
              </a:spcAft>
              <a:defRPr sz="3600">
                <a:solidFill>
                  <a:srgbClr val="14406B"/>
                </a:solidFill>
                <a:latin typeface="Arial" charset="0"/>
              </a:defRPr>
            </a:lvl7pPr>
            <a:lvl8pPr marL="1371600" algn="l" rtl="0" eaLnBrk="1" fontAlgn="base" hangingPunct="1">
              <a:spcBef>
                <a:spcPct val="0"/>
              </a:spcBef>
              <a:spcAft>
                <a:spcPct val="0"/>
              </a:spcAft>
              <a:defRPr sz="3600">
                <a:solidFill>
                  <a:srgbClr val="14406B"/>
                </a:solidFill>
                <a:latin typeface="Arial" charset="0"/>
              </a:defRPr>
            </a:lvl8pPr>
            <a:lvl9pPr marL="1828800" algn="l" rtl="0" eaLnBrk="1" fontAlgn="base" hangingPunct="1">
              <a:spcBef>
                <a:spcPct val="0"/>
              </a:spcBef>
              <a:spcAft>
                <a:spcPct val="0"/>
              </a:spcAft>
              <a:defRPr sz="3600">
                <a:solidFill>
                  <a:srgbClr val="14406B"/>
                </a:solidFill>
                <a:latin typeface="Arial" charset="0"/>
              </a:defRPr>
            </a:lvl9pPr>
          </a:lstStyle>
          <a:p>
            <a:pPr fontAlgn="auto">
              <a:spcAft>
                <a:spcPts val="0"/>
              </a:spcAft>
              <a:defRPr/>
            </a:pPr>
            <a:r>
              <a:rPr lang="en-GB" sz="2800" dirty="0">
                <a:solidFill>
                  <a:schemeClr val="tx1"/>
                </a:solidFill>
              </a:rPr>
              <a:t>Primary or Secondary Data ? </a:t>
            </a:r>
          </a:p>
        </p:txBody>
      </p:sp>
      <p:sp>
        <p:nvSpPr>
          <p:cNvPr id="26628" name="TextBox 1"/>
          <p:cNvSpPr txBox="1">
            <a:spLocks noChangeArrowheads="1"/>
          </p:cNvSpPr>
          <p:nvPr/>
        </p:nvSpPr>
        <p:spPr bwMode="auto">
          <a:xfrm>
            <a:off x="1847851" y="5621338"/>
            <a:ext cx="56165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r>
              <a:rPr lang="en-GB" altLang="en-US" sz="2400" b="1">
                <a:solidFill>
                  <a:schemeClr val="tx1"/>
                </a:solidFill>
                <a:latin typeface="Courier" pitchFamily="49" charset="0"/>
              </a:rPr>
              <a:t>Secondary data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E0EF7-E734-47AD-B9F4-A94217AE5114}"/>
              </a:ext>
            </a:extLst>
          </p:cNvPr>
          <p:cNvSpPr>
            <a:spLocks noGrp="1"/>
          </p:cNvSpPr>
          <p:nvPr>
            <p:ph type="title"/>
          </p:nvPr>
        </p:nvSpPr>
        <p:spPr/>
        <p:txBody>
          <a:bodyPr>
            <a:normAutofit fontScale="90000"/>
          </a:bodyPr>
          <a:lstStyle/>
          <a:p>
            <a:pPr algn="ctr"/>
            <a:r>
              <a:rPr lang="en-GB" dirty="0"/>
              <a:t>How CAN I collect data FOR MY RESEARCH </a:t>
            </a:r>
            <a:br>
              <a:rPr lang="en-GB" dirty="0"/>
            </a:br>
            <a:endParaRPr lang="en-GB" dirty="0"/>
          </a:p>
        </p:txBody>
      </p:sp>
      <p:pic>
        <p:nvPicPr>
          <p:cNvPr id="4" name="Picture 3">
            <a:extLst>
              <a:ext uri="{FF2B5EF4-FFF2-40B4-BE49-F238E27FC236}">
                <a16:creationId xmlns:a16="http://schemas.microsoft.com/office/drawing/2014/main" id="{12124FEC-002C-4179-ADFA-29FEF5324013}"/>
              </a:ext>
            </a:extLst>
          </p:cNvPr>
          <p:cNvPicPr>
            <a:picLocks noChangeAspect="1"/>
          </p:cNvPicPr>
          <p:nvPr/>
        </p:nvPicPr>
        <p:blipFill>
          <a:blip r:embed="rId2"/>
          <a:stretch>
            <a:fillRect/>
          </a:stretch>
        </p:blipFill>
        <p:spPr>
          <a:xfrm>
            <a:off x="2238375" y="342900"/>
            <a:ext cx="7753350" cy="3381375"/>
          </a:xfrm>
          <a:prstGeom prst="rect">
            <a:avLst/>
          </a:prstGeom>
        </p:spPr>
      </p:pic>
    </p:spTree>
    <p:extLst>
      <p:ext uri="{BB962C8B-B14F-4D97-AF65-F5344CB8AC3E}">
        <p14:creationId xmlns:p14="http://schemas.microsoft.com/office/powerpoint/2010/main" val="951745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895476" y="806450"/>
            <a:ext cx="8304213" cy="788988"/>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US" altLang="en-US">
                <a:solidFill>
                  <a:srgbClr val="0070C0"/>
                </a:solidFill>
              </a:rPr>
              <a:t>Collecting the data</a:t>
            </a:r>
          </a:p>
        </p:txBody>
      </p:sp>
      <p:sp>
        <p:nvSpPr>
          <p:cNvPr id="30723" name="Rectangle 3"/>
          <p:cNvSpPr>
            <a:spLocks noGrp="1" noChangeArrowheads="1"/>
          </p:cNvSpPr>
          <p:nvPr>
            <p:ph idx="1"/>
          </p:nvPr>
        </p:nvSpPr>
        <p:spPr>
          <a:xfrm>
            <a:off x="3000376" y="2349501"/>
            <a:ext cx="7199313" cy="2447925"/>
          </a:xfrm>
          <a:noFill/>
          <a:extLst>
            <a:ext uri="{909E8E84-426E-40DD-AFC4-6F175D3DCCD1}">
              <a14:hiddenFill xmlns:a14="http://schemas.microsoft.com/office/drawing/2010/main">
                <a:solidFill>
                  <a:schemeClr val="folHlink"/>
                </a:solidFill>
              </a14:hiddenFill>
            </a:ext>
          </a:extLst>
        </p:spPr>
        <p:txBody>
          <a:bodyPr>
            <a:normAutofit fontScale="92500" lnSpcReduction="20000"/>
          </a:bodyPr>
          <a:lstStyle/>
          <a:p>
            <a:pPr eaLnBrk="1" hangingPunct="1">
              <a:lnSpc>
                <a:spcPct val="90000"/>
              </a:lnSpc>
            </a:pPr>
            <a:r>
              <a:rPr lang="en-US" altLang="en-US" dirty="0"/>
              <a:t>Existing Documentary data (secondary data)</a:t>
            </a:r>
          </a:p>
          <a:p>
            <a:pPr eaLnBrk="1" hangingPunct="1">
              <a:lnSpc>
                <a:spcPct val="90000"/>
              </a:lnSpc>
            </a:pPr>
            <a:r>
              <a:rPr lang="en-US" altLang="en-US" dirty="0"/>
              <a:t>Interview</a:t>
            </a:r>
          </a:p>
          <a:p>
            <a:pPr eaLnBrk="1" hangingPunct="1">
              <a:lnSpc>
                <a:spcPct val="90000"/>
              </a:lnSpc>
            </a:pPr>
            <a:r>
              <a:rPr lang="en-US" altLang="en-US" dirty="0"/>
              <a:t>Focus groups</a:t>
            </a:r>
          </a:p>
          <a:p>
            <a:pPr eaLnBrk="1" hangingPunct="1">
              <a:lnSpc>
                <a:spcPct val="90000"/>
              </a:lnSpc>
            </a:pPr>
            <a:r>
              <a:rPr lang="en-US" altLang="en-US" dirty="0"/>
              <a:t>Survey </a:t>
            </a:r>
          </a:p>
          <a:p>
            <a:pPr eaLnBrk="1" hangingPunct="1">
              <a:lnSpc>
                <a:spcPct val="90000"/>
              </a:lnSpc>
            </a:pPr>
            <a:r>
              <a:rPr lang="en-US" altLang="en-US" dirty="0"/>
              <a:t>Case Study</a:t>
            </a:r>
          </a:p>
          <a:p>
            <a:pPr eaLnBrk="1" hangingPunct="1">
              <a:lnSpc>
                <a:spcPct val="90000"/>
              </a:lnSpc>
            </a:pPr>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2740026" y="1343026"/>
            <a:ext cx="7561263" cy="3959225"/>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lnSpcReduction="10000"/>
          </a:bodyPr>
          <a:lstStyle/>
          <a:p>
            <a:pPr eaLnBrk="1" hangingPunct="1"/>
            <a:r>
              <a:rPr lang="en-GB" altLang="en-US" dirty="0"/>
              <a:t>Academic journals</a:t>
            </a:r>
          </a:p>
          <a:p>
            <a:pPr eaLnBrk="1" hangingPunct="1"/>
            <a:r>
              <a:rPr lang="en-GB" altLang="en-US" dirty="0"/>
              <a:t>Official reports and statistics</a:t>
            </a:r>
          </a:p>
          <a:p>
            <a:pPr eaLnBrk="1" hangingPunct="1"/>
            <a:r>
              <a:rPr lang="en-GB" altLang="en-US" dirty="0"/>
              <a:t>Company accounts and reports</a:t>
            </a:r>
          </a:p>
          <a:p>
            <a:pPr eaLnBrk="1" hangingPunct="1"/>
            <a:r>
              <a:rPr lang="en-GB" altLang="en-US" dirty="0"/>
              <a:t>Newspapers and professional publications</a:t>
            </a:r>
          </a:p>
          <a:p>
            <a:pPr eaLnBrk="1" hangingPunct="1"/>
            <a:r>
              <a:rPr lang="en-GB" altLang="en-US" dirty="0"/>
              <a:t>Diaries, biographies</a:t>
            </a:r>
          </a:p>
          <a:p>
            <a:pPr eaLnBrk="1" hangingPunct="1"/>
            <a:r>
              <a:rPr lang="en-GB" altLang="en-US" dirty="0"/>
              <a:t>Maps, drawings, photographs</a:t>
            </a:r>
          </a:p>
        </p:txBody>
      </p:sp>
      <p:sp>
        <p:nvSpPr>
          <p:cNvPr id="32771" name="Rectangle 2"/>
          <p:cNvSpPr>
            <a:spLocks noGrp="1" noChangeArrowheads="1"/>
          </p:cNvSpPr>
          <p:nvPr>
            <p:ph type="title"/>
          </p:nvPr>
        </p:nvSpPr>
        <p:spPr>
          <a:xfrm>
            <a:off x="1609726" y="406399"/>
            <a:ext cx="8304213" cy="717550"/>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fontScale="90000"/>
          </a:bodyPr>
          <a:lstStyle/>
          <a:p>
            <a:pPr eaLnBrk="1" hangingPunct="1"/>
            <a:r>
              <a:rPr lang="en-GB" altLang="en-US" dirty="0"/>
              <a:t>Sources of documentary evidence</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a:xfrm>
            <a:off x="2598739" y="1314450"/>
            <a:ext cx="7315200" cy="36845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a:bodyPr>
          <a:lstStyle/>
          <a:p>
            <a:pPr eaLnBrk="1" hangingPunct="1"/>
            <a:r>
              <a:rPr lang="en-GB" altLang="en-US" dirty="0"/>
              <a:t>Authenticity:  </a:t>
            </a:r>
          </a:p>
          <a:p>
            <a:pPr lvl="1" eaLnBrk="1" hangingPunct="1"/>
            <a:r>
              <a:rPr lang="en-GB" altLang="en-US" dirty="0"/>
              <a:t>Is it from where it claims to be?</a:t>
            </a:r>
          </a:p>
          <a:p>
            <a:pPr eaLnBrk="1" hangingPunct="1"/>
            <a:r>
              <a:rPr lang="en-GB" altLang="en-US" dirty="0"/>
              <a:t>Representativeness:  </a:t>
            </a:r>
          </a:p>
          <a:p>
            <a:pPr lvl="1" eaLnBrk="1" hangingPunct="1"/>
            <a:r>
              <a:rPr lang="en-GB" altLang="en-US" dirty="0"/>
              <a:t>Typical or untypical of its sort?</a:t>
            </a:r>
          </a:p>
          <a:p>
            <a:pPr eaLnBrk="1" hangingPunct="1"/>
            <a:r>
              <a:rPr lang="en-GB" altLang="en-US" dirty="0"/>
              <a:t>Credibility</a:t>
            </a:r>
          </a:p>
          <a:p>
            <a:pPr lvl="1" eaLnBrk="1" hangingPunct="1"/>
            <a:r>
              <a:rPr lang="en-GB" altLang="en-US" dirty="0"/>
              <a:t>Undistorted, sincere and error free?</a:t>
            </a:r>
          </a:p>
        </p:txBody>
      </p:sp>
      <p:sp>
        <p:nvSpPr>
          <p:cNvPr id="34819" name="Rectangle 2"/>
          <p:cNvSpPr>
            <a:spLocks noGrp="1" noChangeArrowheads="1"/>
          </p:cNvSpPr>
          <p:nvPr>
            <p:ph type="title"/>
          </p:nvPr>
        </p:nvSpPr>
        <p:spPr>
          <a:xfrm>
            <a:off x="1609726" y="425450"/>
            <a:ext cx="8304213" cy="7889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dirty="0"/>
              <a:t>Using documentary evidence</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1544" y="1628800"/>
            <a:ext cx="8591872" cy="3672408"/>
          </a:xfrm>
        </p:spPr>
        <p:txBody>
          <a:bodyPr/>
          <a:lstStyle/>
          <a:p>
            <a:r>
              <a:rPr lang="en-GB" dirty="0"/>
              <a:t>Formulating appropriate questions</a:t>
            </a:r>
          </a:p>
          <a:p>
            <a:r>
              <a:rPr lang="en-GB" dirty="0"/>
              <a:t>Important to word questions in a factual way</a:t>
            </a:r>
          </a:p>
          <a:p>
            <a:r>
              <a:rPr lang="en-GB" dirty="0"/>
              <a:t>Types of questions</a:t>
            </a:r>
          </a:p>
          <a:p>
            <a:pPr lvl="1"/>
            <a:r>
              <a:rPr lang="en-GB" sz="3200" dirty="0"/>
              <a:t>Open questions</a:t>
            </a:r>
          </a:p>
          <a:p>
            <a:pPr lvl="1"/>
            <a:r>
              <a:rPr lang="en-GB" sz="3200" dirty="0"/>
              <a:t>Probing questions</a:t>
            </a:r>
          </a:p>
          <a:p>
            <a:pPr lvl="1"/>
            <a:r>
              <a:rPr lang="en-GB" sz="3200" dirty="0"/>
              <a:t>Specific and closed questions</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21</a:t>
            </a:fld>
            <a:endParaRPr lang="en-GB" altLang="en-US"/>
          </a:p>
        </p:txBody>
      </p:sp>
      <p:sp>
        <p:nvSpPr>
          <p:cNvPr id="5" name="Rectangle 2"/>
          <p:cNvSpPr txBox="1">
            <a:spLocks noChangeArrowheads="1"/>
          </p:cNvSpPr>
          <p:nvPr/>
        </p:nvSpPr>
        <p:spPr bwMode="auto">
          <a:xfrm>
            <a:off x="1991544" y="714792"/>
            <a:ext cx="2591842" cy="625976"/>
          </a:xfrm>
          <a:prstGeom prst="rect">
            <a:avLst/>
          </a:prstGeom>
          <a:noFill/>
          <a:ln>
            <a:noFill/>
          </a:ln>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0"/>
              </a:spcAft>
              <a:defRPr sz="3600">
                <a:solidFill>
                  <a:schemeClr val="tx1"/>
                </a:solidFill>
                <a:latin typeface="+mj-lt"/>
                <a:ea typeface="+mj-ea"/>
                <a:cs typeface="+mj-cs"/>
              </a:defRPr>
            </a:lvl1pPr>
            <a:lvl2pPr algn="l" rtl="0" eaLnBrk="0" fontAlgn="base" hangingPunct="0">
              <a:spcBef>
                <a:spcPct val="0"/>
              </a:spcBef>
              <a:spcAft>
                <a:spcPct val="0"/>
              </a:spcAft>
              <a:defRPr sz="3600">
                <a:solidFill>
                  <a:srgbClr val="14406B"/>
                </a:solidFill>
                <a:latin typeface="Arial" charset="0"/>
              </a:defRPr>
            </a:lvl2pPr>
            <a:lvl3pPr algn="l" rtl="0" eaLnBrk="0" fontAlgn="base" hangingPunct="0">
              <a:spcBef>
                <a:spcPct val="0"/>
              </a:spcBef>
              <a:spcAft>
                <a:spcPct val="0"/>
              </a:spcAft>
              <a:defRPr sz="3600">
                <a:solidFill>
                  <a:srgbClr val="14406B"/>
                </a:solidFill>
                <a:latin typeface="Arial" charset="0"/>
              </a:defRPr>
            </a:lvl3pPr>
            <a:lvl4pPr algn="l" rtl="0" eaLnBrk="0" fontAlgn="base" hangingPunct="0">
              <a:spcBef>
                <a:spcPct val="0"/>
              </a:spcBef>
              <a:spcAft>
                <a:spcPct val="0"/>
              </a:spcAft>
              <a:defRPr sz="3600">
                <a:solidFill>
                  <a:srgbClr val="14406B"/>
                </a:solidFill>
                <a:latin typeface="Arial" charset="0"/>
              </a:defRPr>
            </a:lvl4pPr>
            <a:lvl5pPr algn="l" rtl="0" eaLnBrk="0" fontAlgn="base" hangingPunct="0">
              <a:spcBef>
                <a:spcPct val="0"/>
              </a:spcBef>
              <a:spcAft>
                <a:spcPct val="0"/>
              </a:spcAft>
              <a:defRPr sz="3600">
                <a:solidFill>
                  <a:srgbClr val="14406B"/>
                </a:solidFill>
                <a:latin typeface="Arial" charset="0"/>
              </a:defRPr>
            </a:lvl5pPr>
            <a:lvl6pPr marL="457200" algn="l" rtl="0" eaLnBrk="1" fontAlgn="base" hangingPunct="1">
              <a:spcBef>
                <a:spcPct val="0"/>
              </a:spcBef>
              <a:spcAft>
                <a:spcPct val="0"/>
              </a:spcAft>
              <a:defRPr sz="3600">
                <a:solidFill>
                  <a:srgbClr val="14406B"/>
                </a:solidFill>
                <a:latin typeface="Arial" charset="0"/>
              </a:defRPr>
            </a:lvl6pPr>
            <a:lvl7pPr marL="914400" algn="l" rtl="0" eaLnBrk="1" fontAlgn="base" hangingPunct="1">
              <a:spcBef>
                <a:spcPct val="0"/>
              </a:spcBef>
              <a:spcAft>
                <a:spcPct val="0"/>
              </a:spcAft>
              <a:defRPr sz="3600">
                <a:solidFill>
                  <a:srgbClr val="14406B"/>
                </a:solidFill>
                <a:latin typeface="Arial" charset="0"/>
              </a:defRPr>
            </a:lvl7pPr>
            <a:lvl8pPr marL="1371600" algn="l" rtl="0" eaLnBrk="1" fontAlgn="base" hangingPunct="1">
              <a:spcBef>
                <a:spcPct val="0"/>
              </a:spcBef>
              <a:spcAft>
                <a:spcPct val="0"/>
              </a:spcAft>
              <a:defRPr sz="3600">
                <a:solidFill>
                  <a:srgbClr val="14406B"/>
                </a:solidFill>
                <a:latin typeface="Arial" charset="0"/>
              </a:defRPr>
            </a:lvl8pPr>
            <a:lvl9pPr marL="1828800" algn="l" rtl="0" eaLnBrk="1" fontAlgn="base" hangingPunct="1">
              <a:spcBef>
                <a:spcPct val="0"/>
              </a:spcBef>
              <a:spcAft>
                <a:spcPct val="0"/>
              </a:spcAft>
              <a:defRPr sz="3600">
                <a:solidFill>
                  <a:srgbClr val="14406B"/>
                </a:solidFill>
                <a:latin typeface="Arial" charset="0"/>
              </a:defRPr>
            </a:lvl9pPr>
          </a:lstStyle>
          <a:p>
            <a:pPr eaLnBrk="1" hangingPunct="1"/>
            <a:r>
              <a:rPr lang="en-GB" altLang="en-US" b="1" kern="0" dirty="0">
                <a:solidFill>
                  <a:srgbClr val="0070C0"/>
                </a:solidFill>
              </a:rPr>
              <a:t>Interviews</a:t>
            </a:r>
          </a:p>
        </p:txBody>
      </p:sp>
    </p:spTree>
    <p:extLst>
      <p:ext uri="{BB962C8B-B14F-4D97-AF65-F5344CB8AC3E}">
        <p14:creationId xmlns:p14="http://schemas.microsoft.com/office/powerpoint/2010/main" val="2632188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5" y="764704"/>
            <a:ext cx="8304213" cy="788814"/>
          </a:xfrm>
        </p:spPr>
        <p:txBody>
          <a:bodyPr/>
          <a:lstStyle/>
          <a:p>
            <a:r>
              <a:rPr lang="en-GB" dirty="0"/>
              <a:t>Interview – open questions</a:t>
            </a:r>
          </a:p>
        </p:txBody>
      </p:sp>
      <p:sp>
        <p:nvSpPr>
          <p:cNvPr id="3" name="Content Placeholder 2"/>
          <p:cNvSpPr>
            <a:spLocks noGrp="1"/>
          </p:cNvSpPr>
          <p:nvPr>
            <p:ph idx="1"/>
          </p:nvPr>
        </p:nvSpPr>
        <p:spPr>
          <a:xfrm>
            <a:off x="1752600" y="1628800"/>
            <a:ext cx="8686800" cy="4392488"/>
          </a:xfrm>
        </p:spPr>
        <p:txBody>
          <a:bodyPr>
            <a:normAutofit fontScale="92500" lnSpcReduction="20000"/>
          </a:bodyPr>
          <a:lstStyle/>
          <a:p>
            <a:r>
              <a:rPr lang="en-GB" dirty="0"/>
              <a:t>Allow participants to define and describe a situation</a:t>
            </a:r>
          </a:p>
          <a:p>
            <a:r>
              <a:rPr lang="en-GB" dirty="0"/>
              <a:t>Designed to encourage the interviewee to provide an extensive and developmental answer</a:t>
            </a:r>
          </a:p>
          <a:p>
            <a:r>
              <a:rPr lang="en-GB" dirty="0"/>
              <a:t>Likely to start with the following words:</a:t>
            </a:r>
          </a:p>
          <a:p>
            <a:pPr lvl="1"/>
            <a:r>
              <a:rPr lang="en-GB" i="1" u="sng" dirty="0"/>
              <a:t>Why</a:t>
            </a:r>
            <a:r>
              <a:rPr lang="en-GB" i="1" dirty="0"/>
              <a:t> did the organisation introduce its marketing strategy?</a:t>
            </a:r>
          </a:p>
          <a:p>
            <a:pPr lvl="1"/>
            <a:r>
              <a:rPr lang="en-GB" i="1" u="sng" dirty="0"/>
              <a:t>What</a:t>
            </a:r>
            <a:r>
              <a:rPr lang="en-GB" i="1" dirty="0"/>
              <a:t> methods have been used to make employees redundant?</a:t>
            </a:r>
          </a:p>
          <a:p>
            <a:pPr lvl="1"/>
            <a:r>
              <a:rPr lang="en-GB" i="1" u="sng" dirty="0"/>
              <a:t>How</a:t>
            </a:r>
            <a:r>
              <a:rPr lang="en-GB" i="1" dirty="0"/>
              <a:t> has corporate strategy changed over the past five years?</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22</a:t>
            </a:fld>
            <a:endParaRPr lang="en-GB" altLang="en-US"/>
          </a:p>
        </p:txBody>
      </p:sp>
    </p:spTree>
    <p:extLst>
      <p:ext uri="{BB962C8B-B14F-4D97-AF65-F5344CB8AC3E}">
        <p14:creationId xmlns:p14="http://schemas.microsoft.com/office/powerpoint/2010/main" val="2396295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1412676"/>
            <a:ext cx="8686800" cy="4680620"/>
          </a:xfrm>
        </p:spPr>
        <p:txBody>
          <a:bodyPr>
            <a:normAutofit fontScale="92500" lnSpcReduction="20000"/>
          </a:bodyPr>
          <a:lstStyle/>
          <a:p>
            <a:r>
              <a:rPr lang="en-GB" dirty="0"/>
              <a:t>Request a particular focus or direction</a:t>
            </a:r>
          </a:p>
          <a:p>
            <a:pPr lvl="1"/>
            <a:r>
              <a:rPr lang="en-GB" i="1" dirty="0"/>
              <a:t>Why did you choose a compulsory method to make redundancies?</a:t>
            </a:r>
          </a:p>
          <a:p>
            <a:r>
              <a:rPr lang="en-GB" dirty="0"/>
              <a:t>Seek an explanation</a:t>
            </a:r>
          </a:p>
          <a:p>
            <a:pPr lvl="1"/>
            <a:r>
              <a:rPr lang="en-GB" i="1" dirty="0"/>
              <a:t>What is the relationship between the new statutory  requirements that you referred to, and the organisation’s decision to set up its corporate affairs department?</a:t>
            </a:r>
          </a:p>
          <a:p>
            <a:r>
              <a:rPr lang="en-GB" dirty="0"/>
              <a:t>‘Reflect’ back the interviewee’s statement </a:t>
            </a:r>
          </a:p>
          <a:p>
            <a:pPr lvl="1"/>
            <a:r>
              <a:rPr lang="en-GB" i="1" dirty="0"/>
              <a:t>Why don’t you think that the employees understand the need for advertising?</a:t>
            </a:r>
          </a:p>
          <a:p>
            <a:r>
              <a:rPr lang="en-GB" dirty="0"/>
              <a:t>Rephrasing the original question</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23</a:t>
            </a:fld>
            <a:endParaRPr lang="en-GB" altLang="en-US"/>
          </a:p>
        </p:txBody>
      </p:sp>
      <p:sp>
        <p:nvSpPr>
          <p:cNvPr id="5" name="Title 1"/>
          <p:cNvSpPr>
            <a:spLocks noGrp="1"/>
          </p:cNvSpPr>
          <p:nvPr>
            <p:ph type="title"/>
          </p:nvPr>
        </p:nvSpPr>
        <p:spPr>
          <a:xfrm>
            <a:off x="1631505" y="692696"/>
            <a:ext cx="8304213" cy="788814"/>
          </a:xfrm>
        </p:spPr>
        <p:txBody>
          <a:bodyPr/>
          <a:lstStyle/>
          <a:p>
            <a:r>
              <a:rPr lang="en-GB" dirty="0"/>
              <a:t>Interview – probing questions</a:t>
            </a:r>
          </a:p>
        </p:txBody>
      </p:sp>
    </p:spTree>
    <p:extLst>
      <p:ext uri="{BB962C8B-B14F-4D97-AF65-F5344CB8AC3E}">
        <p14:creationId xmlns:p14="http://schemas.microsoft.com/office/powerpoint/2010/main" val="2962575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Specific and closed questions</a:t>
            </a:r>
          </a:p>
        </p:txBody>
      </p:sp>
      <p:sp>
        <p:nvSpPr>
          <p:cNvPr id="3" name="Content Placeholder 2"/>
          <p:cNvSpPr>
            <a:spLocks noGrp="1"/>
          </p:cNvSpPr>
          <p:nvPr>
            <p:ph idx="1"/>
          </p:nvPr>
        </p:nvSpPr>
        <p:spPr>
          <a:xfrm>
            <a:off x="1630197" y="1697831"/>
            <a:ext cx="8686800" cy="3462338"/>
          </a:xfrm>
        </p:spPr>
        <p:txBody>
          <a:bodyPr>
            <a:normAutofit lnSpcReduction="10000"/>
          </a:bodyPr>
          <a:lstStyle/>
          <a:p>
            <a:r>
              <a:rPr lang="en-GB" dirty="0"/>
              <a:t>Introductory questions</a:t>
            </a:r>
          </a:p>
          <a:p>
            <a:pPr lvl="1"/>
            <a:r>
              <a:rPr lang="en-GB" i="1" dirty="0"/>
              <a:t>Could you explain the change of pricing policy?</a:t>
            </a:r>
          </a:p>
          <a:p>
            <a:pPr lvl="1"/>
            <a:r>
              <a:rPr lang="en-GB" i="1" dirty="0"/>
              <a:t>Can you describe the production process?</a:t>
            </a:r>
          </a:p>
          <a:p>
            <a:r>
              <a:rPr lang="en-GB" dirty="0"/>
              <a:t>To obtain specific information</a:t>
            </a:r>
          </a:p>
          <a:p>
            <a:pPr lvl="1"/>
            <a:r>
              <a:rPr lang="en-GB" i="1" dirty="0"/>
              <a:t>Has the old Central Region been merged with the Southern Region?</a:t>
            </a:r>
          </a:p>
          <a:p>
            <a:pPr lvl="1"/>
            <a:r>
              <a:rPr lang="en-GB" i="1" dirty="0"/>
              <a:t>Do you prefer the new training programme?</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24</a:t>
            </a:fld>
            <a:endParaRPr lang="en-GB" altLang="en-US"/>
          </a:p>
        </p:txBody>
      </p:sp>
    </p:spTree>
    <p:extLst>
      <p:ext uri="{BB962C8B-B14F-4D97-AF65-F5344CB8AC3E}">
        <p14:creationId xmlns:p14="http://schemas.microsoft.com/office/powerpoint/2010/main" val="4018839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1" y="836712"/>
            <a:ext cx="8304213" cy="428774"/>
          </a:xfrm>
        </p:spPr>
        <p:txBody>
          <a:bodyPr>
            <a:normAutofit fontScale="90000"/>
          </a:bodyPr>
          <a:lstStyle/>
          <a:p>
            <a:r>
              <a:rPr lang="en-GB" sz="3200" dirty="0"/>
              <a:t>Other means to further your questioning</a:t>
            </a:r>
          </a:p>
        </p:txBody>
      </p:sp>
      <p:sp>
        <p:nvSpPr>
          <p:cNvPr id="3" name="Content Placeholder 2"/>
          <p:cNvSpPr>
            <a:spLocks noGrp="1"/>
          </p:cNvSpPr>
          <p:nvPr>
            <p:ph idx="1"/>
          </p:nvPr>
        </p:nvSpPr>
        <p:spPr>
          <a:xfrm>
            <a:off x="1752600" y="1556792"/>
            <a:ext cx="8686800" cy="4464596"/>
          </a:xfrm>
        </p:spPr>
        <p:txBody>
          <a:bodyPr>
            <a:normAutofit lnSpcReduction="10000"/>
          </a:bodyPr>
          <a:lstStyle/>
          <a:p>
            <a:r>
              <a:rPr lang="en-GB" dirty="0"/>
              <a:t>Short reflective questions</a:t>
            </a:r>
          </a:p>
          <a:p>
            <a:pPr lvl="1"/>
            <a:r>
              <a:rPr lang="en-GB" i="1" dirty="0"/>
              <a:t>So that was when …</a:t>
            </a:r>
          </a:p>
          <a:p>
            <a:pPr lvl="1"/>
            <a:r>
              <a:rPr lang="en-GB" i="1" dirty="0"/>
              <a:t>So they felt the investment had been worthwhile.</a:t>
            </a:r>
          </a:p>
          <a:p>
            <a:r>
              <a:rPr lang="en-GB" dirty="0"/>
              <a:t>Interpretation and extension questions</a:t>
            </a:r>
          </a:p>
          <a:p>
            <a:pPr lvl="1"/>
            <a:r>
              <a:rPr lang="en-GB" i="1" dirty="0"/>
              <a:t>Because they have diversified into Internet sales, does that mean that they are also going to build new distribution centres?</a:t>
            </a:r>
          </a:p>
          <a:p>
            <a:r>
              <a:rPr lang="en-GB" dirty="0"/>
              <a:t>Silence, where the interviewee is invited to fill this by offering more information</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25</a:t>
            </a:fld>
            <a:endParaRPr lang="en-GB" altLang="en-US"/>
          </a:p>
        </p:txBody>
      </p:sp>
    </p:spTree>
    <p:extLst>
      <p:ext uri="{BB962C8B-B14F-4D97-AF65-F5344CB8AC3E}">
        <p14:creationId xmlns:p14="http://schemas.microsoft.com/office/powerpoint/2010/main" val="501646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491780" y="250826"/>
            <a:ext cx="6188670" cy="72072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solidFill>
                  <a:schemeClr val="tx1"/>
                </a:solidFill>
              </a:rPr>
              <a:t>Interviews</a:t>
            </a:r>
          </a:p>
        </p:txBody>
      </p:sp>
      <p:sp>
        <p:nvSpPr>
          <p:cNvPr id="36867" name="Rectangle 3"/>
          <p:cNvSpPr>
            <a:spLocks noGrp="1" noChangeArrowheads="1"/>
          </p:cNvSpPr>
          <p:nvPr>
            <p:ph type="body" sz="half" idx="1"/>
          </p:nvPr>
        </p:nvSpPr>
        <p:spPr>
          <a:xfrm>
            <a:off x="3436939" y="1162051"/>
            <a:ext cx="5470525" cy="3535363"/>
          </a:xfrm>
          <a:noFill/>
          <a:extLst>
            <a:ext uri="{909E8E84-426E-40DD-AFC4-6F175D3DCCD1}">
              <a14:hiddenFill xmlns:a14="http://schemas.microsoft.com/office/drawing/2010/main">
                <a:solidFill>
                  <a:schemeClr val="folHlink"/>
                </a:solidFill>
              </a14:hiddenFill>
            </a:ext>
          </a:extLst>
        </p:spPr>
        <p:txBody>
          <a:bodyPr>
            <a:normAutofit fontScale="92500" lnSpcReduction="10000"/>
          </a:bodyPr>
          <a:lstStyle/>
          <a:p>
            <a:pPr eaLnBrk="1" hangingPunct="1">
              <a:lnSpc>
                <a:spcPct val="90000"/>
              </a:lnSpc>
              <a:spcAft>
                <a:spcPct val="20000"/>
              </a:spcAft>
            </a:pPr>
            <a:r>
              <a:rPr lang="en-GB" altLang="en-US" dirty="0"/>
              <a:t>Various approaches</a:t>
            </a:r>
          </a:p>
          <a:p>
            <a:pPr lvl="1" eaLnBrk="1" hangingPunct="1">
              <a:lnSpc>
                <a:spcPct val="90000"/>
              </a:lnSpc>
              <a:spcBef>
                <a:spcPct val="10000"/>
              </a:spcBef>
              <a:spcAft>
                <a:spcPct val="10000"/>
              </a:spcAft>
            </a:pPr>
            <a:r>
              <a:rPr lang="en-GB" altLang="en-US" dirty="0"/>
              <a:t>Structured</a:t>
            </a:r>
          </a:p>
          <a:p>
            <a:pPr lvl="1" eaLnBrk="1" hangingPunct="1">
              <a:lnSpc>
                <a:spcPct val="90000"/>
              </a:lnSpc>
              <a:spcBef>
                <a:spcPct val="10000"/>
              </a:spcBef>
              <a:spcAft>
                <a:spcPct val="10000"/>
              </a:spcAft>
            </a:pPr>
            <a:r>
              <a:rPr lang="en-GB" altLang="en-US" dirty="0"/>
              <a:t>Semi-structured</a:t>
            </a:r>
          </a:p>
          <a:p>
            <a:pPr lvl="1" eaLnBrk="1" hangingPunct="1">
              <a:lnSpc>
                <a:spcPct val="90000"/>
              </a:lnSpc>
              <a:spcBef>
                <a:spcPct val="10000"/>
              </a:spcBef>
              <a:spcAft>
                <a:spcPct val="10000"/>
              </a:spcAft>
            </a:pPr>
            <a:r>
              <a:rPr lang="en-GB" altLang="en-US" dirty="0"/>
              <a:t>Unstructured</a:t>
            </a:r>
          </a:p>
          <a:p>
            <a:pPr eaLnBrk="1" hangingPunct="1">
              <a:lnSpc>
                <a:spcPct val="90000"/>
              </a:lnSpc>
              <a:spcAft>
                <a:spcPct val="20000"/>
              </a:spcAft>
            </a:pPr>
            <a:r>
              <a:rPr lang="en-GB" altLang="en-US" dirty="0"/>
              <a:t>Not always one-to-one</a:t>
            </a:r>
          </a:p>
          <a:p>
            <a:pPr lvl="1" eaLnBrk="1" hangingPunct="1">
              <a:lnSpc>
                <a:spcPct val="90000"/>
              </a:lnSpc>
              <a:spcBef>
                <a:spcPct val="10000"/>
              </a:spcBef>
              <a:spcAft>
                <a:spcPct val="10000"/>
              </a:spcAft>
            </a:pPr>
            <a:r>
              <a:rPr lang="en-GB" altLang="en-US" dirty="0"/>
              <a:t>Paired interviews</a:t>
            </a:r>
          </a:p>
          <a:p>
            <a:pPr lvl="1" eaLnBrk="1" hangingPunct="1">
              <a:lnSpc>
                <a:spcPct val="90000"/>
              </a:lnSpc>
              <a:spcBef>
                <a:spcPct val="10000"/>
              </a:spcBef>
              <a:spcAft>
                <a:spcPct val="10000"/>
              </a:spcAft>
            </a:pPr>
            <a:r>
              <a:rPr lang="en-GB" altLang="en-US" dirty="0"/>
              <a:t>Family interviews</a:t>
            </a:r>
          </a:p>
          <a:p>
            <a:pPr lvl="1" eaLnBrk="1" hangingPunct="1">
              <a:lnSpc>
                <a:spcPct val="90000"/>
              </a:lnSpc>
              <a:spcBef>
                <a:spcPct val="10000"/>
              </a:spcBef>
              <a:spcAft>
                <a:spcPct val="10000"/>
              </a:spcAft>
            </a:pPr>
            <a:r>
              <a:rPr lang="en-GB" altLang="en-US" dirty="0"/>
              <a:t>Accompanied interviews</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74825" y="825501"/>
            <a:ext cx="7772400" cy="658813"/>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dirty="0"/>
              <a:t>Focus Groups </a:t>
            </a:r>
          </a:p>
        </p:txBody>
      </p:sp>
      <p:sp>
        <p:nvSpPr>
          <p:cNvPr id="40963" name="Rectangle 3"/>
          <p:cNvSpPr>
            <a:spLocks noGrp="1" noChangeArrowheads="1"/>
          </p:cNvSpPr>
          <p:nvPr>
            <p:ph type="body" sz="half" idx="1"/>
          </p:nvPr>
        </p:nvSpPr>
        <p:spPr>
          <a:xfrm>
            <a:off x="2786063" y="1773239"/>
            <a:ext cx="7486650" cy="3311525"/>
          </a:xfrm>
          <a:noFill/>
          <a:extLst>
            <a:ext uri="{909E8E84-426E-40DD-AFC4-6F175D3DCCD1}">
              <a14:hiddenFill xmlns:a14="http://schemas.microsoft.com/office/drawing/2010/main">
                <a:solidFill>
                  <a:schemeClr val="folHlink"/>
                </a:solidFill>
              </a14:hiddenFill>
            </a:ext>
          </a:extLst>
        </p:spPr>
        <p:txBody>
          <a:bodyPr/>
          <a:lstStyle/>
          <a:p>
            <a:pPr eaLnBrk="1" hangingPunct="1">
              <a:lnSpc>
                <a:spcPct val="90000"/>
              </a:lnSpc>
              <a:spcAft>
                <a:spcPct val="20000"/>
              </a:spcAft>
            </a:pPr>
            <a:r>
              <a:rPr lang="en-GB" altLang="en-US"/>
              <a:t>Researcher as facilitator and manager of group discussion</a:t>
            </a:r>
          </a:p>
          <a:p>
            <a:pPr eaLnBrk="1" hangingPunct="1">
              <a:lnSpc>
                <a:spcPct val="90000"/>
              </a:lnSpc>
              <a:spcAft>
                <a:spcPct val="20000"/>
              </a:spcAft>
            </a:pPr>
            <a:r>
              <a:rPr lang="en-GB" altLang="en-US"/>
              <a:t>Unstructured or semi-structured approach</a:t>
            </a:r>
          </a:p>
          <a:p>
            <a:pPr eaLnBrk="1" hangingPunct="1">
              <a:lnSpc>
                <a:spcPct val="90000"/>
              </a:lnSpc>
              <a:spcAft>
                <a:spcPct val="20000"/>
              </a:spcAft>
            </a:pPr>
            <a:r>
              <a:rPr lang="en-GB" altLang="en-US"/>
              <a:t>Group synergies can help get to the bottom of issues</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a:xfrm>
            <a:off x="3073401" y="1752600"/>
            <a:ext cx="6767513" cy="4114800"/>
          </a:xfrm>
          <a:noFill/>
          <a:extLst>
            <a:ext uri="{909E8E84-426E-40DD-AFC4-6F175D3DCCD1}">
              <a14:hiddenFill xmlns:a14="http://schemas.microsoft.com/office/drawing/2010/main">
                <a:solidFill>
                  <a:schemeClr val="folHlink"/>
                </a:solidFill>
              </a14:hiddenFill>
            </a:ext>
          </a:extLst>
        </p:spPr>
        <p:txBody>
          <a:bodyPr>
            <a:normAutofit fontScale="92500" lnSpcReduction="20000"/>
          </a:bodyPr>
          <a:lstStyle/>
          <a:p>
            <a:pPr eaLnBrk="1" hangingPunct="1">
              <a:spcAft>
                <a:spcPct val="10000"/>
              </a:spcAft>
            </a:pPr>
            <a:r>
              <a:rPr lang="en-GB" altLang="en-US" dirty="0"/>
              <a:t>Size of group/time period</a:t>
            </a:r>
          </a:p>
          <a:p>
            <a:pPr eaLnBrk="1" hangingPunct="1">
              <a:spcAft>
                <a:spcPct val="10000"/>
              </a:spcAft>
            </a:pPr>
            <a:r>
              <a:rPr lang="en-GB" altLang="en-US" dirty="0"/>
              <a:t>Sampling of participants</a:t>
            </a:r>
          </a:p>
          <a:p>
            <a:pPr eaLnBrk="1" hangingPunct="1">
              <a:spcAft>
                <a:spcPct val="10000"/>
              </a:spcAft>
            </a:pPr>
            <a:r>
              <a:rPr lang="en-GB" altLang="en-US" dirty="0"/>
              <a:t>Venue</a:t>
            </a:r>
          </a:p>
          <a:p>
            <a:pPr eaLnBrk="1" hangingPunct="1">
              <a:spcAft>
                <a:spcPct val="10000"/>
              </a:spcAft>
            </a:pPr>
            <a:r>
              <a:rPr lang="en-GB" altLang="en-US" dirty="0"/>
              <a:t>Room layout</a:t>
            </a:r>
          </a:p>
          <a:p>
            <a:pPr eaLnBrk="1" hangingPunct="1">
              <a:spcAft>
                <a:spcPct val="10000"/>
              </a:spcAft>
            </a:pPr>
            <a:r>
              <a:rPr lang="en-GB" altLang="en-US" dirty="0"/>
              <a:t>Managing discussion</a:t>
            </a:r>
          </a:p>
          <a:p>
            <a:pPr eaLnBrk="1" hangingPunct="1">
              <a:spcAft>
                <a:spcPct val="10000"/>
              </a:spcAft>
            </a:pPr>
            <a:r>
              <a:rPr lang="en-GB" altLang="en-US" dirty="0"/>
              <a:t>Props</a:t>
            </a:r>
          </a:p>
          <a:p>
            <a:pPr eaLnBrk="1" hangingPunct="1">
              <a:spcAft>
                <a:spcPct val="10000"/>
              </a:spcAft>
            </a:pPr>
            <a:r>
              <a:rPr lang="en-GB" altLang="en-US" dirty="0"/>
              <a:t>Recording data (written, audio, visual)</a:t>
            </a:r>
          </a:p>
        </p:txBody>
      </p:sp>
      <p:sp>
        <p:nvSpPr>
          <p:cNvPr id="43011" name="Rectangle 2"/>
          <p:cNvSpPr>
            <a:spLocks noGrp="1" noChangeArrowheads="1"/>
          </p:cNvSpPr>
          <p:nvPr>
            <p:ph type="title"/>
          </p:nvPr>
        </p:nvSpPr>
        <p:spPr>
          <a:xfrm>
            <a:off x="1689100" y="434976"/>
            <a:ext cx="8077200" cy="803275"/>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dirty="0"/>
              <a:t>Focus Group: what to consider</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2124075" y="1697831"/>
            <a:ext cx="7943850" cy="3462338"/>
          </a:xfrm>
        </p:spPr>
        <p:txBody>
          <a:bodyPr>
            <a:normAutofit fontScale="92500" lnSpcReduction="10000"/>
          </a:bodyPr>
          <a:lstStyle/>
          <a:p>
            <a:pPr marL="681228" indent="-571500">
              <a:buFont typeface="Wingdings" pitchFamily="2" charset="2"/>
              <a:buChar char="§"/>
              <a:defRPr/>
            </a:pPr>
            <a:r>
              <a:rPr lang="en-GB" sz="3600" dirty="0"/>
              <a:t>Not exploratory research with open ended questions  </a:t>
            </a:r>
          </a:p>
          <a:p>
            <a:pPr marL="1481328" lvl="2" indent="-571500">
              <a:buFont typeface="Wingdings" pitchFamily="2" charset="2"/>
              <a:buChar char="§"/>
              <a:defRPr/>
            </a:pPr>
            <a:r>
              <a:rPr lang="en-GB" dirty="0"/>
              <a:t>E.g. describe what you think or feel ?</a:t>
            </a:r>
          </a:p>
          <a:p>
            <a:pPr marL="681228" indent="-571500">
              <a:buFont typeface="Wingdings" pitchFamily="2" charset="2"/>
              <a:buChar char="§"/>
              <a:defRPr/>
            </a:pPr>
            <a:r>
              <a:rPr lang="en-GB" sz="3600" dirty="0"/>
              <a:t>Standard questions and common interpretation </a:t>
            </a:r>
          </a:p>
          <a:p>
            <a:pPr marL="1481328" lvl="2" indent="-571500">
              <a:buFont typeface="Wingdings" pitchFamily="2" charset="2"/>
              <a:buChar char="§"/>
              <a:defRPr/>
            </a:pPr>
            <a:r>
              <a:rPr lang="en-GB" dirty="0"/>
              <a:t>E.g. how often, when, or ‘do you agree’ questions)</a:t>
            </a:r>
          </a:p>
          <a:p>
            <a:pPr marL="681228" indent="-571500">
              <a:buFont typeface="Wingdings" pitchFamily="2" charset="2"/>
              <a:buChar char="§"/>
              <a:defRPr/>
            </a:pPr>
            <a:r>
              <a:rPr lang="en-GB" sz="3600" dirty="0"/>
              <a:t>Good for explanatory research</a:t>
            </a:r>
          </a:p>
        </p:txBody>
      </p:sp>
      <p:sp>
        <p:nvSpPr>
          <p:cNvPr id="45059" name="Rectangle 2"/>
          <p:cNvSpPr>
            <a:spLocks noGrp="1" noChangeArrowheads="1"/>
          </p:cNvSpPr>
          <p:nvPr>
            <p:ph type="title"/>
          </p:nvPr>
        </p:nvSpPr>
        <p:spPr>
          <a:xfrm>
            <a:off x="1447801" y="587376"/>
            <a:ext cx="8304213" cy="64452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t>Surveys: When to Use Questionnaires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questions</a:t>
            </a:r>
          </a:p>
        </p:txBody>
      </p:sp>
      <p:sp>
        <p:nvSpPr>
          <p:cNvPr id="3" name="Content Placeholder 2"/>
          <p:cNvSpPr>
            <a:spLocks noGrp="1"/>
          </p:cNvSpPr>
          <p:nvPr>
            <p:ph idx="1"/>
          </p:nvPr>
        </p:nvSpPr>
        <p:spPr>
          <a:xfrm>
            <a:off x="4292749" y="1543447"/>
            <a:ext cx="3047256" cy="3462338"/>
          </a:xfrm>
        </p:spPr>
        <p:txBody>
          <a:bodyPr/>
          <a:lstStyle/>
          <a:p>
            <a:r>
              <a:rPr lang="en-GB" dirty="0"/>
              <a:t>Dichotomous </a:t>
            </a:r>
          </a:p>
          <a:p>
            <a:r>
              <a:rPr lang="en-GB" dirty="0"/>
              <a:t>Multiple choice</a:t>
            </a:r>
          </a:p>
          <a:p>
            <a:r>
              <a:rPr lang="en-GB" dirty="0"/>
              <a:t>Check list</a:t>
            </a:r>
          </a:p>
          <a:p>
            <a:r>
              <a:rPr lang="en-GB" dirty="0"/>
              <a:t>Rating</a:t>
            </a:r>
          </a:p>
          <a:p>
            <a:r>
              <a:rPr lang="en-GB" dirty="0"/>
              <a:t>Ranking</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30</a:t>
            </a:fld>
            <a:endParaRPr lang="en-GB" altLang="en-US"/>
          </a:p>
        </p:txBody>
      </p:sp>
    </p:spTree>
    <p:extLst>
      <p:ext uri="{BB962C8B-B14F-4D97-AF65-F5344CB8AC3E}">
        <p14:creationId xmlns:p14="http://schemas.microsoft.com/office/powerpoint/2010/main" val="4025364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3"/>
          <p:cNvSpPr>
            <a:spLocks noGrp="1" noChangeArrowheads="1"/>
          </p:cNvSpPr>
          <p:nvPr>
            <p:ph idx="1"/>
          </p:nvPr>
        </p:nvSpPr>
        <p:spPr>
          <a:xfrm>
            <a:off x="2927350" y="2420939"/>
            <a:ext cx="7583488" cy="2879725"/>
          </a:xfrm>
          <a:noFill/>
          <a:extLst>
            <a:ext uri="{909E8E84-426E-40DD-AFC4-6F175D3DCCD1}">
              <a14:hiddenFill xmlns:a14="http://schemas.microsoft.com/office/drawing/2010/main">
                <a:solidFill>
                  <a:schemeClr val="folHlink"/>
                </a:solidFill>
              </a14:hiddenFill>
            </a:ext>
          </a:extLst>
        </p:spPr>
        <p:txBody>
          <a:bodyPr/>
          <a:lstStyle/>
          <a:p>
            <a:pPr marL="681038" indent="-571500">
              <a:buFont typeface="Wingdings" panose="05000000000000000000" pitchFamily="2" charset="2"/>
              <a:buChar char="§"/>
            </a:pPr>
            <a:r>
              <a:rPr lang="en-GB" altLang="en-US" sz="3600"/>
              <a:t>Self-administered </a:t>
            </a:r>
          </a:p>
          <a:p>
            <a:pPr marL="681038" indent="-571500">
              <a:buFont typeface="Wingdings" panose="05000000000000000000" pitchFamily="2" charset="2"/>
              <a:buChar char="§"/>
            </a:pPr>
            <a:r>
              <a:rPr lang="en-GB" altLang="en-US" sz="3600"/>
              <a:t>Interviewer-administered </a:t>
            </a:r>
          </a:p>
          <a:p>
            <a:pPr marL="681038" indent="-571500">
              <a:buFont typeface="Wingdings" panose="05000000000000000000" pitchFamily="2" charset="2"/>
              <a:buChar char="§"/>
            </a:pPr>
            <a:r>
              <a:rPr lang="en-GB" altLang="en-US" sz="3600"/>
              <a:t>Telephone-administered </a:t>
            </a:r>
          </a:p>
          <a:p>
            <a:pPr marL="681038" indent="-571500">
              <a:buFont typeface="Wingdings" panose="05000000000000000000" pitchFamily="2" charset="2"/>
              <a:buChar char="§"/>
            </a:pPr>
            <a:r>
              <a:rPr lang="en-GB" altLang="en-US" sz="3600"/>
              <a:t>Internet / email administered</a:t>
            </a:r>
          </a:p>
        </p:txBody>
      </p:sp>
      <p:sp>
        <p:nvSpPr>
          <p:cNvPr id="47107" name="Rectangle 2"/>
          <p:cNvSpPr>
            <a:spLocks noGrp="1" noChangeArrowheads="1"/>
          </p:cNvSpPr>
          <p:nvPr>
            <p:ph type="title"/>
          </p:nvPr>
        </p:nvSpPr>
        <p:spPr>
          <a:xfrm>
            <a:off x="1774826" y="1412875"/>
            <a:ext cx="7489825" cy="647700"/>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t>What Type of Questionnaire?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idx="1"/>
          </p:nvPr>
        </p:nvSpPr>
        <p:spPr>
          <a:xfrm>
            <a:off x="2760664" y="2559051"/>
            <a:ext cx="7367587" cy="2670175"/>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a:bodyPr>
          <a:lstStyle/>
          <a:p>
            <a:pPr eaLnBrk="1" hangingPunct="1"/>
            <a:r>
              <a:rPr lang="en-GB" altLang="en-US" sz="2800" dirty="0"/>
              <a:t>An in-depth study of research sites (mainly companies and sector)</a:t>
            </a:r>
          </a:p>
          <a:p>
            <a:pPr eaLnBrk="1" hangingPunct="1"/>
            <a:r>
              <a:rPr lang="en-GB" altLang="en-US" sz="2800" dirty="0"/>
              <a:t>A research strategy, not a method (mainly uses qualitative methods)</a:t>
            </a:r>
          </a:p>
          <a:p>
            <a:pPr eaLnBrk="1" hangingPunct="1"/>
            <a:r>
              <a:rPr lang="en-GB" altLang="en-US" sz="2800" dirty="0"/>
              <a:t>Tends to ‘build’ theory not test theory</a:t>
            </a:r>
          </a:p>
        </p:txBody>
      </p:sp>
      <p:sp>
        <p:nvSpPr>
          <p:cNvPr id="49155" name="Rectangle 2"/>
          <p:cNvSpPr>
            <a:spLocks noGrp="1" noChangeArrowheads="1"/>
          </p:cNvSpPr>
          <p:nvPr>
            <p:ph type="title"/>
          </p:nvPr>
        </p:nvSpPr>
        <p:spPr>
          <a:xfrm>
            <a:off x="1752601" y="1416050"/>
            <a:ext cx="8304213" cy="717550"/>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sz="4000" dirty="0"/>
              <a:t>Case Studies</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2401888" y="1697831"/>
            <a:ext cx="7872412" cy="3462337"/>
          </a:xfrm>
        </p:spPr>
        <p:txBody>
          <a:bodyPr vert="horz" lIns="90488" tIns="44450" rIns="90488" bIns="44450" rtlCol="0">
            <a:normAutofit/>
          </a:bodyPr>
          <a:lstStyle/>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theory is central:  otherwise no more than interesting stories</a:t>
            </a:r>
          </a:p>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ethnographic emphasis on understanding processes in their context</a:t>
            </a:r>
          </a:p>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uses range of methods: documents, observation, interviewing, focus groups and even surveys</a:t>
            </a:r>
          </a:p>
        </p:txBody>
      </p:sp>
      <p:sp>
        <p:nvSpPr>
          <p:cNvPr id="51203" name="Rectangle 2"/>
          <p:cNvSpPr>
            <a:spLocks noGrp="1" noChangeArrowheads="1"/>
          </p:cNvSpPr>
          <p:nvPr>
            <p:ph type="title"/>
          </p:nvPr>
        </p:nvSpPr>
        <p:spPr>
          <a:xfrm>
            <a:off x="1733551" y="478630"/>
            <a:ext cx="8304213" cy="10048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sz="4000" dirty="0"/>
              <a:t>Case Studies in Action</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369590"/>
            <a:ext cx="8304213" cy="1143000"/>
          </a:xfrm>
        </p:spPr>
        <p:txBody>
          <a:bodyPr>
            <a:normAutofit/>
          </a:bodyPr>
          <a:lstStyle/>
          <a:p>
            <a:r>
              <a:rPr lang="en-GB" sz="3200" dirty="0">
                <a:latin typeface="Arial" panose="020B0604020202020204" pitchFamily="34" charset="0"/>
                <a:cs typeface="Arial" panose="020B0604020202020204" pitchFamily="34" charset="0"/>
              </a:rPr>
              <a:t>Ensuring that essential data are collected – alignment with aim and objectives</a:t>
            </a:r>
          </a:p>
        </p:txBody>
      </p:sp>
      <p:sp>
        <p:nvSpPr>
          <p:cNvPr id="3" name="Content Placeholder 2"/>
          <p:cNvSpPr>
            <a:spLocks noGrp="1"/>
          </p:cNvSpPr>
          <p:nvPr>
            <p:ph idx="1"/>
          </p:nvPr>
        </p:nvSpPr>
        <p:spPr>
          <a:xfrm>
            <a:off x="923925" y="1436290"/>
            <a:ext cx="10410825" cy="4248572"/>
          </a:xfrm>
        </p:spPr>
        <p:txBody>
          <a:bodyPr>
            <a:normAutofit fontScale="92500"/>
          </a:bodyPr>
          <a:lstStyle/>
          <a:p>
            <a:r>
              <a:rPr lang="en-GB" sz="2800" dirty="0">
                <a:latin typeface="Arial" panose="020B0604020202020204" pitchFamily="34" charset="0"/>
                <a:cs typeface="Arial" panose="020B0604020202020204" pitchFamily="34" charset="0"/>
              </a:rPr>
              <a:t>Subdivide the research aim into more specific investigative research questions or objectives</a:t>
            </a:r>
          </a:p>
          <a:p>
            <a:r>
              <a:rPr lang="en-GB" sz="2800" dirty="0">
                <a:latin typeface="Arial" panose="020B0604020202020204" pitchFamily="34" charset="0"/>
                <a:cs typeface="Arial" panose="020B0604020202020204" pitchFamily="34" charset="0"/>
              </a:rPr>
              <a:t>Identify the variables about which you will need to collect data to answer each research question /objective</a:t>
            </a:r>
          </a:p>
          <a:p>
            <a:r>
              <a:rPr lang="en-GB" sz="2800" dirty="0">
                <a:latin typeface="Arial" panose="020B0604020202020204" pitchFamily="34" charset="0"/>
                <a:cs typeface="Arial" panose="020B0604020202020204" pitchFamily="34" charset="0"/>
              </a:rPr>
              <a:t>Establish the level of detail required from the data for each variable</a:t>
            </a:r>
          </a:p>
          <a:p>
            <a:r>
              <a:rPr lang="en-GB" sz="2800" dirty="0">
                <a:latin typeface="Arial" panose="020B0604020202020204" pitchFamily="34" charset="0"/>
                <a:cs typeface="Arial" panose="020B0604020202020204" pitchFamily="34" charset="0"/>
              </a:rPr>
              <a:t>Develop measurement questions to capture the data at the level of data required for each variable</a:t>
            </a:r>
          </a:p>
          <a:p>
            <a:r>
              <a:rPr lang="en-GB" sz="2800" dirty="0">
                <a:latin typeface="Arial" panose="020B0604020202020204" pitchFamily="34" charset="0"/>
                <a:cs typeface="Arial" panose="020B0604020202020204" pitchFamily="34" charset="0"/>
              </a:rPr>
              <a:t>Check such measurement question is included in your questionnaire!</a:t>
            </a:r>
          </a:p>
          <a:p>
            <a:endParaRPr lang="en-GB" sz="2400"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34</a:t>
            </a:fld>
            <a:endParaRPr lang="en-GB" altLang="en-US"/>
          </a:p>
        </p:txBody>
      </p:sp>
    </p:spTree>
    <p:extLst>
      <p:ext uri="{BB962C8B-B14F-4D97-AF65-F5344CB8AC3E}">
        <p14:creationId xmlns:p14="http://schemas.microsoft.com/office/powerpoint/2010/main" val="3934562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2F1C2342-352D-4C85-99E2-2CE74896C008}" type="slidenum">
              <a:rPr lang="en-US" altLang="en-US" sz="800">
                <a:solidFill>
                  <a:schemeClr val="bg2"/>
                </a:solidFill>
                <a:ea typeface="MS PGothic" panose="020B0600070205080204" pitchFamily="34" charset="-128"/>
              </a:rPr>
              <a:pPr>
                <a:spcBef>
                  <a:spcPct val="0"/>
                </a:spcBef>
                <a:buClrTx/>
                <a:buFontTx/>
                <a:buNone/>
              </a:pPr>
              <a:t>35</a:t>
            </a:fld>
            <a:endParaRPr lang="en-US" altLang="en-US" sz="800">
              <a:solidFill>
                <a:schemeClr val="bg2"/>
              </a:solidFill>
              <a:ea typeface="MS PGothic" panose="020B0600070205080204" pitchFamily="34" charset="-128"/>
            </a:endParaRPr>
          </a:p>
        </p:txBody>
      </p:sp>
      <p:sp>
        <p:nvSpPr>
          <p:cNvPr id="8" name="TextBox 7"/>
          <p:cNvSpPr txBox="1"/>
          <p:nvPr/>
        </p:nvSpPr>
        <p:spPr>
          <a:xfrm>
            <a:off x="1919287" y="1036077"/>
            <a:ext cx="8353425" cy="3016210"/>
          </a:xfrm>
          <a:prstGeom prst="rect">
            <a:avLst/>
          </a:prstGeom>
          <a:solidFill>
            <a:srgbClr val="DDDDDD"/>
          </a:solidFill>
        </p:spPr>
        <p:txBody>
          <a:bodyPr>
            <a:spAutoFit/>
          </a:bodyPr>
          <a:lstStyle/>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The ‘population’ is all possible data sources of interest, sources of relevant data. </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A ‘sample’ of the population is a subset of sources selected to provide data.</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This process of selecting a subset of the population is referred to as </a:t>
            </a:r>
            <a:r>
              <a:rPr lang="en-GB" sz="2000" b="1" dirty="0">
                <a:solidFill>
                  <a:schemeClr val="tx1">
                    <a:lumMod val="65000"/>
                    <a:lumOff val="35000"/>
                  </a:schemeClr>
                </a:solidFill>
                <a:cs typeface="Arial" charset="0"/>
              </a:rPr>
              <a:t>sampling</a:t>
            </a:r>
            <a:r>
              <a:rPr lang="en-GB" sz="2000" dirty="0">
                <a:solidFill>
                  <a:schemeClr val="tx1">
                    <a:lumMod val="65000"/>
                    <a:lumOff val="35000"/>
                  </a:schemeClr>
                </a:solidFill>
                <a:cs typeface="Arial" charset="0"/>
              </a:rPr>
              <a:t>.</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Data is collected from the sample so that one can make inferences or extrapolations from the sample to the population. </a:t>
            </a:r>
          </a:p>
        </p:txBody>
      </p:sp>
      <p:sp>
        <p:nvSpPr>
          <p:cNvPr id="57348" name="Rectangle 8"/>
          <p:cNvSpPr>
            <a:spLocks noChangeArrowheads="1"/>
          </p:cNvSpPr>
          <p:nvPr/>
        </p:nvSpPr>
        <p:spPr bwMode="auto">
          <a:xfrm>
            <a:off x="2468563" y="4741863"/>
            <a:ext cx="144462"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49" name="Rectangle 9"/>
          <p:cNvSpPr>
            <a:spLocks noChangeArrowheads="1"/>
          </p:cNvSpPr>
          <p:nvPr/>
        </p:nvSpPr>
        <p:spPr bwMode="auto">
          <a:xfrm>
            <a:off x="2728914" y="5399088"/>
            <a:ext cx="142875"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0" name="Rectangle 10"/>
          <p:cNvSpPr>
            <a:spLocks noChangeArrowheads="1"/>
          </p:cNvSpPr>
          <p:nvPr/>
        </p:nvSpPr>
        <p:spPr bwMode="auto">
          <a:xfrm>
            <a:off x="3113088" y="4875213"/>
            <a:ext cx="144462"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1" name="Rectangle 11"/>
          <p:cNvSpPr>
            <a:spLocks noChangeArrowheads="1"/>
          </p:cNvSpPr>
          <p:nvPr/>
        </p:nvSpPr>
        <p:spPr bwMode="auto">
          <a:xfrm>
            <a:off x="3402014" y="5211763"/>
            <a:ext cx="142875"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2" name="Rectangle 12"/>
          <p:cNvSpPr>
            <a:spLocks noChangeArrowheads="1"/>
          </p:cNvSpPr>
          <p:nvPr/>
        </p:nvSpPr>
        <p:spPr bwMode="auto">
          <a:xfrm>
            <a:off x="2881313" y="5124451"/>
            <a:ext cx="144462"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3" name="Rectangle 13"/>
          <p:cNvSpPr>
            <a:spLocks noChangeArrowheads="1"/>
          </p:cNvSpPr>
          <p:nvPr/>
        </p:nvSpPr>
        <p:spPr bwMode="auto">
          <a:xfrm>
            <a:off x="3438526" y="56832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4" name="Rectangle 14"/>
          <p:cNvSpPr>
            <a:spLocks noChangeArrowheads="1"/>
          </p:cNvSpPr>
          <p:nvPr/>
        </p:nvSpPr>
        <p:spPr bwMode="auto">
          <a:xfrm>
            <a:off x="3670301" y="4640263"/>
            <a:ext cx="142875" cy="133350"/>
          </a:xfrm>
          <a:prstGeom prst="rect">
            <a:avLst/>
          </a:prstGeom>
          <a:solidFill>
            <a:srgbClr val="E1006A"/>
          </a:solidFill>
          <a:ln w="9525" algn="ctr">
            <a:solidFill>
              <a:srgbClr val="FF0000"/>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16" name="Rectangle 15"/>
          <p:cNvSpPr/>
          <p:nvPr/>
        </p:nvSpPr>
        <p:spPr bwMode="auto">
          <a:xfrm>
            <a:off x="3849688" y="5486401"/>
            <a:ext cx="144462" cy="131763"/>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a:lstStyle/>
          <a:p>
            <a:pPr eaLnBrk="1" hangingPunct="1">
              <a:defRPr/>
            </a:pPr>
            <a:endParaRPr lang="en-GB">
              <a:latin typeface="Times" charset="0"/>
              <a:cs typeface="Arial" charset="0"/>
            </a:endParaRPr>
          </a:p>
        </p:txBody>
      </p:sp>
      <p:sp>
        <p:nvSpPr>
          <p:cNvPr id="57356" name="Rectangle 16"/>
          <p:cNvSpPr>
            <a:spLocks noChangeArrowheads="1"/>
          </p:cNvSpPr>
          <p:nvPr/>
        </p:nvSpPr>
        <p:spPr bwMode="auto">
          <a:xfrm>
            <a:off x="2647951" y="4960938"/>
            <a:ext cx="144463" cy="133350"/>
          </a:xfrm>
          <a:prstGeom prst="rect">
            <a:avLst/>
          </a:prstGeom>
          <a:solidFill>
            <a:srgbClr val="FF99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7" name="Rectangle 17"/>
          <p:cNvSpPr>
            <a:spLocks noChangeArrowheads="1"/>
          </p:cNvSpPr>
          <p:nvPr/>
        </p:nvSpPr>
        <p:spPr bwMode="auto">
          <a:xfrm>
            <a:off x="2503488" y="5662613"/>
            <a:ext cx="144462"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8" name="Rectangle 18"/>
          <p:cNvSpPr>
            <a:spLocks noChangeArrowheads="1"/>
          </p:cNvSpPr>
          <p:nvPr/>
        </p:nvSpPr>
        <p:spPr bwMode="auto">
          <a:xfrm>
            <a:off x="3778251" y="5214938"/>
            <a:ext cx="144463"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9" name="Rectangle 19"/>
          <p:cNvSpPr>
            <a:spLocks noChangeArrowheads="1"/>
          </p:cNvSpPr>
          <p:nvPr/>
        </p:nvSpPr>
        <p:spPr bwMode="auto">
          <a:xfrm>
            <a:off x="3105151" y="5418138"/>
            <a:ext cx="144463" cy="133350"/>
          </a:xfrm>
          <a:prstGeom prst="rect">
            <a:avLst/>
          </a:prstGeom>
          <a:solidFill>
            <a:srgbClr val="FFFF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0" name="Rectangle 20"/>
          <p:cNvSpPr>
            <a:spLocks noChangeArrowheads="1"/>
          </p:cNvSpPr>
          <p:nvPr/>
        </p:nvSpPr>
        <p:spPr bwMode="auto">
          <a:xfrm>
            <a:off x="3127376" y="57975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1" name="Rectangle 21"/>
          <p:cNvSpPr>
            <a:spLocks noChangeArrowheads="1"/>
          </p:cNvSpPr>
          <p:nvPr/>
        </p:nvSpPr>
        <p:spPr bwMode="auto">
          <a:xfrm>
            <a:off x="2135188" y="5211763"/>
            <a:ext cx="144462" cy="131762"/>
          </a:xfrm>
          <a:prstGeom prst="rect">
            <a:avLst/>
          </a:prstGeom>
          <a:solidFill>
            <a:srgbClr val="40A7B2"/>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2" name="Rectangle 22"/>
          <p:cNvSpPr>
            <a:spLocks noChangeArrowheads="1"/>
          </p:cNvSpPr>
          <p:nvPr/>
        </p:nvSpPr>
        <p:spPr bwMode="auto">
          <a:xfrm>
            <a:off x="3981451" y="49847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3" name="Rectangle 23"/>
          <p:cNvSpPr>
            <a:spLocks noChangeArrowheads="1"/>
          </p:cNvSpPr>
          <p:nvPr/>
        </p:nvSpPr>
        <p:spPr bwMode="auto">
          <a:xfrm>
            <a:off x="4154489" y="4762501"/>
            <a:ext cx="142875"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4" name="Rectangle 24"/>
          <p:cNvSpPr>
            <a:spLocks noChangeArrowheads="1"/>
          </p:cNvSpPr>
          <p:nvPr/>
        </p:nvSpPr>
        <p:spPr bwMode="auto">
          <a:xfrm>
            <a:off x="4235451" y="5189538"/>
            <a:ext cx="144463"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5" name="Rectangle 25"/>
          <p:cNvSpPr>
            <a:spLocks noChangeArrowheads="1"/>
          </p:cNvSpPr>
          <p:nvPr/>
        </p:nvSpPr>
        <p:spPr bwMode="auto">
          <a:xfrm>
            <a:off x="4548188" y="5376863"/>
            <a:ext cx="144462"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6" name="Rectangle 26"/>
          <p:cNvSpPr>
            <a:spLocks noChangeArrowheads="1"/>
          </p:cNvSpPr>
          <p:nvPr/>
        </p:nvSpPr>
        <p:spPr bwMode="auto">
          <a:xfrm>
            <a:off x="4303713" y="5683251"/>
            <a:ext cx="144462"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7" name="Rectangle 27"/>
          <p:cNvSpPr>
            <a:spLocks noChangeArrowheads="1"/>
          </p:cNvSpPr>
          <p:nvPr/>
        </p:nvSpPr>
        <p:spPr bwMode="auto">
          <a:xfrm>
            <a:off x="4548188" y="4808538"/>
            <a:ext cx="144462" cy="133350"/>
          </a:xfrm>
          <a:prstGeom prst="rect">
            <a:avLst/>
          </a:prstGeom>
          <a:solidFill>
            <a:srgbClr val="FDA1F6"/>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8" name="Rectangle 28"/>
          <p:cNvSpPr>
            <a:spLocks noChangeArrowheads="1"/>
          </p:cNvSpPr>
          <p:nvPr/>
        </p:nvSpPr>
        <p:spPr bwMode="auto">
          <a:xfrm>
            <a:off x="8816976" y="4792663"/>
            <a:ext cx="144463" cy="133350"/>
          </a:xfrm>
          <a:prstGeom prst="rect">
            <a:avLst/>
          </a:prstGeom>
          <a:solidFill>
            <a:srgbClr val="E1006A"/>
          </a:solidFill>
          <a:ln w="9525" algn="ctr">
            <a:solidFill>
              <a:srgbClr val="FF0000"/>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30" name="Rectangle 29"/>
          <p:cNvSpPr/>
          <p:nvPr/>
        </p:nvSpPr>
        <p:spPr bwMode="auto">
          <a:xfrm>
            <a:off x="8997951" y="5638801"/>
            <a:ext cx="144463" cy="131763"/>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a:lstStyle/>
          <a:p>
            <a:pPr eaLnBrk="1" hangingPunct="1">
              <a:defRPr/>
            </a:pPr>
            <a:endParaRPr lang="en-GB">
              <a:latin typeface="Times" charset="0"/>
              <a:cs typeface="Arial" charset="0"/>
            </a:endParaRPr>
          </a:p>
        </p:txBody>
      </p:sp>
      <p:sp>
        <p:nvSpPr>
          <p:cNvPr id="57370" name="Rectangle 30"/>
          <p:cNvSpPr>
            <a:spLocks noChangeArrowheads="1"/>
          </p:cNvSpPr>
          <p:nvPr/>
        </p:nvSpPr>
        <p:spPr bwMode="auto">
          <a:xfrm>
            <a:off x="7796214" y="5113338"/>
            <a:ext cx="142875" cy="133350"/>
          </a:xfrm>
          <a:prstGeom prst="rect">
            <a:avLst/>
          </a:prstGeom>
          <a:solidFill>
            <a:srgbClr val="FF99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1" name="Rectangle 31"/>
          <p:cNvSpPr>
            <a:spLocks noChangeArrowheads="1"/>
          </p:cNvSpPr>
          <p:nvPr/>
        </p:nvSpPr>
        <p:spPr bwMode="auto">
          <a:xfrm>
            <a:off x="8253414" y="5570538"/>
            <a:ext cx="142875" cy="133350"/>
          </a:xfrm>
          <a:prstGeom prst="rect">
            <a:avLst/>
          </a:prstGeom>
          <a:solidFill>
            <a:srgbClr val="FFFF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2" name="Rectangle 32"/>
          <p:cNvSpPr>
            <a:spLocks noChangeArrowheads="1"/>
          </p:cNvSpPr>
          <p:nvPr/>
        </p:nvSpPr>
        <p:spPr bwMode="auto">
          <a:xfrm>
            <a:off x="7283451" y="5364163"/>
            <a:ext cx="144463" cy="131762"/>
          </a:xfrm>
          <a:prstGeom prst="rect">
            <a:avLst/>
          </a:prstGeom>
          <a:solidFill>
            <a:srgbClr val="40A7B2"/>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3" name="Rectangle 33"/>
          <p:cNvSpPr>
            <a:spLocks noChangeArrowheads="1"/>
          </p:cNvSpPr>
          <p:nvPr/>
        </p:nvSpPr>
        <p:spPr bwMode="auto">
          <a:xfrm>
            <a:off x="9696451" y="4960938"/>
            <a:ext cx="144463" cy="133350"/>
          </a:xfrm>
          <a:prstGeom prst="rect">
            <a:avLst/>
          </a:prstGeom>
          <a:solidFill>
            <a:srgbClr val="FDA1F6"/>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cxnSp>
        <p:nvCxnSpPr>
          <p:cNvPr id="57374" name="Straight Arrow Connector 35"/>
          <p:cNvCxnSpPr>
            <a:cxnSpLocks noChangeShapeType="1"/>
          </p:cNvCxnSpPr>
          <p:nvPr/>
        </p:nvCxnSpPr>
        <p:spPr bwMode="auto">
          <a:xfrm>
            <a:off x="5375276" y="5124450"/>
            <a:ext cx="1368425" cy="0"/>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57375" name="TextBox 36"/>
          <p:cNvSpPr txBox="1">
            <a:spLocks noChangeArrowheads="1"/>
          </p:cNvSpPr>
          <p:nvPr/>
        </p:nvSpPr>
        <p:spPr bwMode="auto">
          <a:xfrm>
            <a:off x="7300913" y="4421188"/>
            <a:ext cx="1333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GB" altLang="en-US" sz="2400">
                <a:solidFill>
                  <a:schemeClr val="tx1"/>
                </a:solidFill>
                <a:latin typeface="Segoe Script" panose="020B0504020000000003" pitchFamily="34" charset="0"/>
                <a:ea typeface="MS PGothic" panose="020B0600070205080204" pitchFamily="34" charset="-128"/>
              </a:rPr>
              <a:t>sample</a:t>
            </a:r>
          </a:p>
        </p:txBody>
      </p:sp>
      <p:sp>
        <p:nvSpPr>
          <p:cNvPr id="32" name="Rectangle 2"/>
          <p:cNvSpPr>
            <a:spLocks noGrp="1" noChangeArrowheads="1"/>
          </p:cNvSpPr>
          <p:nvPr>
            <p:ph type="title"/>
          </p:nvPr>
        </p:nvSpPr>
        <p:spPr>
          <a:xfrm>
            <a:off x="3664960" y="250896"/>
            <a:ext cx="4070929" cy="644798"/>
          </a:xfrm>
          <a:solidFill>
            <a:schemeClr val="bg1"/>
          </a:solidFill>
        </p:spPr>
        <p:txBody>
          <a:bodyPr>
            <a:normAutofit fontScale="90000"/>
          </a:bodyPr>
          <a:lstStyle/>
          <a:p>
            <a:pPr eaLnBrk="1" hangingPunct="1"/>
            <a:r>
              <a:rPr lang="en-US" altLang="en-US" b="1" dirty="0"/>
              <a:t>Sampling</a:t>
            </a:r>
          </a:p>
        </p:txBody>
      </p:sp>
    </p:spTree>
    <p:extLst>
      <p:ext uri="{BB962C8B-B14F-4D97-AF65-F5344CB8AC3E}">
        <p14:creationId xmlns:p14="http://schemas.microsoft.com/office/powerpoint/2010/main" val="1132564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1703388" y="1484314"/>
            <a:ext cx="7772400" cy="649287"/>
          </a:xfrm>
          <a:noFill/>
          <a:extLst>
            <a:ext uri="{909E8E84-426E-40DD-AFC4-6F175D3DCCD1}">
              <a14:hiddenFill xmlns:a14="http://schemas.microsoft.com/office/drawing/2010/main">
                <a:solidFill>
                  <a:schemeClr val="folHlink"/>
                </a:solidFill>
              </a14:hiddenFill>
            </a:ext>
          </a:extLst>
        </p:spPr>
        <p:txBody>
          <a:bodyPr>
            <a:normAutofit fontScale="90000"/>
          </a:bodyPr>
          <a:lstStyle/>
          <a:p>
            <a:r>
              <a:rPr lang="en-GB" altLang="en-US" b="1" dirty="0">
                <a:solidFill>
                  <a:schemeClr val="accent6">
                    <a:lumMod val="75000"/>
                  </a:schemeClr>
                </a:solidFill>
                <a:ea typeface="MS PGothic" panose="020B0600070205080204" pitchFamily="34" charset="-128"/>
              </a:rPr>
              <a:t>Quantitative and Qualitative</a:t>
            </a:r>
          </a:p>
        </p:txBody>
      </p:sp>
      <p:sp>
        <p:nvSpPr>
          <p:cNvPr id="3" name="Content Placeholder 2"/>
          <p:cNvSpPr>
            <a:spLocks noGrp="1"/>
          </p:cNvSpPr>
          <p:nvPr>
            <p:ph idx="1"/>
          </p:nvPr>
        </p:nvSpPr>
        <p:spPr>
          <a:xfrm>
            <a:off x="2500313" y="2420939"/>
            <a:ext cx="7772400" cy="3240087"/>
          </a:xfrm>
        </p:spPr>
        <p:txBody>
          <a:bodyPr>
            <a:normAutofit lnSpcReduction="10000"/>
          </a:bodyPr>
          <a:lstStyle/>
          <a:p>
            <a:pPr marL="0" indent="0" algn="just">
              <a:spcBef>
                <a:spcPts val="1800"/>
              </a:spcBef>
              <a:buNone/>
              <a:defRPr/>
            </a:pPr>
            <a:r>
              <a:rPr lang="en-GB" dirty="0"/>
              <a:t>Quantitative: intention to generalise findings to target population.</a:t>
            </a:r>
          </a:p>
          <a:p>
            <a:pPr marL="0" indent="0" algn="just">
              <a:spcBef>
                <a:spcPts val="1800"/>
              </a:spcBef>
              <a:buNone/>
              <a:defRPr/>
            </a:pPr>
            <a:r>
              <a:rPr lang="en-GB" dirty="0"/>
              <a:t>Qualitative: intention to gain richness of concepts in data to inform insight.</a:t>
            </a:r>
          </a:p>
          <a:p>
            <a:pPr marL="0" indent="0" algn="just">
              <a:spcBef>
                <a:spcPts val="1800"/>
              </a:spcBef>
              <a:buNone/>
              <a:defRPr/>
            </a:pPr>
            <a:r>
              <a:rPr lang="en-GB" b="1" dirty="0">
                <a:solidFill>
                  <a:srgbClr val="FF0000"/>
                </a:solidFill>
              </a:rPr>
              <a:t>Sampling is important for both quantitative and qualitative studies.</a:t>
            </a:r>
          </a:p>
          <a:p>
            <a:pPr>
              <a:spcBef>
                <a:spcPts val="1800"/>
              </a:spcBef>
              <a:defRPr/>
            </a:pPr>
            <a:endParaRPr lang="en-GB" dirty="0"/>
          </a:p>
        </p:txBody>
      </p:sp>
      <p:sp>
        <p:nvSpPr>
          <p:cNvPr id="59396"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0AADBA61-A72A-4B70-97A6-322F36200FC5}" type="slidenum">
              <a:rPr lang="en-US" altLang="en-US" sz="800">
                <a:solidFill>
                  <a:schemeClr val="bg2"/>
                </a:solidFill>
                <a:ea typeface="MS PGothic" panose="020B0600070205080204" pitchFamily="34" charset="-128"/>
              </a:rPr>
              <a:pPr>
                <a:spcBef>
                  <a:spcPct val="0"/>
                </a:spcBef>
                <a:buClrTx/>
                <a:buFontTx/>
                <a:buNone/>
              </a:pPr>
              <a:t>36</a:t>
            </a:fld>
            <a:endParaRPr lang="en-US" altLang="en-US" sz="800">
              <a:solidFill>
                <a:schemeClr val="bg2"/>
              </a:solidFill>
              <a:ea typeface="MS PGothic" panose="020B0600070205080204" pitchFamily="34" charset="-128"/>
            </a:endParaRPr>
          </a:p>
        </p:txBody>
      </p:sp>
    </p:spTree>
    <p:extLst>
      <p:ext uri="{BB962C8B-B14F-4D97-AF65-F5344CB8AC3E}">
        <p14:creationId xmlns:p14="http://schemas.microsoft.com/office/powerpoint/2010/main" val="40351201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DDE8B-4075-47AA-9FB8-8B472EB94CAE}"/>
              </a:ext>
            </a:extLst>
          </p:cNvPr>
          <p:cNvSpPr>
            <a:spLocks noGrp="1"/>
          </p:cNvSpPr>
          <p:nvPr>
            <p:ph idx="1"/>
          </p:nvPr>
        </p:nvSpPr>
        <p:spPr/>
        <p:txBody>
          <a:bodyPr/>
          <a:lstStyle/>
          <a:p>
            <a:pPr marL="0" indent="0" algn="just">
              <a:buNone/>
            </a:pPr>
            <a:r>
              <a:rPr lang="en-GB" altLang="en-US" b="1" dirty="0">
                <a:ea typeface="MS PGothic" panose="020B0600070205080204" pitchFamily="34" charset="-128"/>
              </a:rPr>
              <a:t>Frances will be undertaking a dissertation as part of an MBA at a leading UK university. Outline some key points that highlight the importance of sampling. What are the main things Frances needs to consider when deciding a sample? </a:t>
            </a:r>
            <a:endParaRPr lang="en-GB" dirty="0"/>
          </a:p>
        </p:txBody>
      </p:sp>
    </p:spTree>
    <p:extLst>
      <p:ext uri="{BB962C8B-B14F-4D97-AF65-F5344CB8AC3E}">
        <p14:creationId xmlns:p14="http://schemas.microsoft.com/office/powerpoint/2010/main" val="305157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idx="4294967295"/>
          </p:nvPr>
        </p:nvSpPr>
        <p:spPr>
          <a:xfrm>
            <a:off x="1746250" y="458789"/>
            <a:ext cx="7772400" cy="649287"/>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b="1" dirty="0">
                <a:latin typeface="Arial" panose="020B0604020202020204" pitchFamily="34" charset="0"/>
                <a:ea typeface="MS PGothic" panose="020B0600070205080204" pitchFamily="34" charset="-128"/>
                <a:cs typeface="Arial" panose="020B0604020202020204" pitchFamily="34" charset="0"/>
              </a:rPr>
              <a:t>Why is sampling important?</a:t>
            </a:r>
          </a:p>
        </p:txBody>
      </p:sp>
      <p:sp>
        <p:nvSpPr>
          <p:cNvPr id="6147" name="Rectangle 3"/>
          <p:cNvSpPr>
            <a:spLocks noGrp="1" noChangeArrowheads="1"/>
          </p:cNvSpPr>
          <p:nvPr>
            <p:ph type="body" idx="4294967295"/>
          </p:nvPr>
        </p:nvSpPr>
        <p:spPr>
          <a:xfrm>
            <a:off x="1428750" y="1229891"/>
            <a:ext cx="9582149" cy="4103910"/>
          </a:xfrm>
          <a:noFill/>
        </p:spPr>
        <p:txBody>
          <a:bodyPr>
            <a:noAutofit/>
          </a:bodyPr>
          <a:lstStyle/>
          <a:p>
            <a:pPr>
              <a:lnSpc>
                <a:spcPct val="90000"/>
              </a:lnSpc>
              <a:defRPr/>
            </a:pPr>
            <a:r>
              <a:rPr lang="en-GB" sz="2800" dirty="0">
                <a:latin typeface="Arial" panose="020B0604020202020204" pitchFamily="34" charset="0"/>
                <a:cs typeface="Arial" panose="020B0604020202020204" pitchFamily="34" charset="0"/>
              </a:rPr>
              <a:t>It is too expensive to gather data from everybody in the population so we select a representative subset that we can work with.</a:t>
            </a:r>
          </a:p>
          <a:p>
            <a:pPr marL="0" indent="0">
              <a:lnSpc>
                <a:spcPct val="90000"/>
              </a:lnSpc>
              <a:buNone/>
              <a:defRPr/>
            </a:pPr>
            <a:r>
              <a:rPr lang="en-GB" sz="2800" dirty="0">
                <a:latin typeface="Arial" panose="020B0604020202020204" pitchFamily="34" charset="0"/>
                <a:cs typeface="Arial" panose="020B0604020202020204" pitchFamily="34" charset="0"/>
              </a:rPr>
              <a:t>BUT </a:t>
            </a:r>
          </a:p>
          <a:p>
            <a:pPr>
              <a:lnSpc>
                <a:spcPct val="90000"/>
              </a:lnSpc>
              <a:defRPr/>
            </a:pPr>
            <a:r>
              <a:rPr lang="en-GB" sz="2800" dirty="0">
                <a:latin typeface="Arial" panose="020B0604020202020204" pitchFamily="34" charset="0"/>
                <a:cs typeface="Arial" panose="020B0604020202020204" pitchFamily="34" charset="0"/>
              </a:rPr>
              <a:t>We  must have confidence in our results (quality).</a:t>
            </a:r>
          </a:p>
          <a:p>
            <a:pPr>
              <a:lnSpc>
                <a:spcPct val="90000"/>
              </a:lnSpc>
              <a:defRPr/>
            </a:pPr>
            <a:endParaRPr lang="en-GB" sz="2800" dirty="0">
              <a:latin typeface="Arial" panose="020B0604020202020204" pitchFamily="34" charset="0"/>
              <a:cs typeface="Arial" panose="020B0604020202020204" pitchFamily="34" charset="0"/>
            </a:endParaRPr>
          </a:p>
          <a:p>
            <a:pPr>
              <a:defRPr/>
            </a:pPr>
            <a:r>
              <a:rPr lang="en-GB" sz="2800" dirty="0">
                <a:solidFill>
                  <a:srgbClr val="FF0000"/>
                </a:solidFill>
                <a:latin typeface="Arial" panose="020B0604020202020204" pitchFamily="34" charset="0"/>
                <a:cs typeface="Arial" panose="020B0604020202020204" pitchFamily="34" charset="0"/>
              </a:rPr>
              <a:t>If the sample is not representative of the population, any findings or conclusions drawn from the data may be flawed or entirely misleading.</a:t>
            </a:r>
          </a:p>
        </p:txBody>
      </p:sp>
    </p:spTree>
    <p:extLst>
      <p:ext uri="{BB962C8B-B14F-4D97-AF65-F5344CB8AC3E}">
        <p14:creationId xmlns:p14="http://schemas.microsoft.com/office/powerpoint/2010/main" val="2792440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10" descr="C:\Users\99900584\AppData\Local\Microsoft\Windows\Temporary Internet Files\Content.IE5\2CBY4C95\MP90043876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1803401"/>
            <a:ext cx="3532188"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1" name="Slide Number Placeholder 4"/>
          <p:cNvSpPr>
            <a:spLocks noGrp="1"/>
          </p:cNvSpPr>
          <p:nvPr>
            <p:ph type="sldNum" sz="quarter" idx="10"/>
          </p:nvPr>
        </p:nvSpPr>
        <p:spPr>
          <a:xfrm>
            <a:off x="4648200" y="6248400"/>
            <a:ext cx="28956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FontTx/>
              <a:buNone/>
            </a:pPr>
            <a:r>
              <a:rPr lang="en-US" altLang="en-US" sz="800">
                <a:solidFill>
                  <a:schemeClr val="bg2"/>
                </a:solidFill>
                <a:ea typeface="MS PGothic" panose="020B0600070205080204" pitchFamily="34" charset="-128"/>
              </a:rPr>
              <a:t>16-</a:t>
            </a:r>
            <a:fld id="{BFFF79E5-1FCA-4163-899C-472631CB5C15}" type="slidenum">
              <a:rPr lang="en-US" altLang="en-US" sz="800">
                <a:solidFill>
                  <a:schemeClr val="bg2"/>
                </a:solidFill>
                <a:ea typeface="MS PGothic" panose="020B0600070205080204" pitchFamily="34" charset="-128"/>
              </a:rPr>
              <a:pPr algn="ctr">
                <a:spcBef>
                  <a:spcPct val="0"/>
                </a:spcBef>
                <a:buClrTx/>
                <a:buFontTx/>
                <a:buNone/>
              </a:pPr>
              <a:t>39</a:t>
            </a:fld>
            <a:endParaRPr lang="en-US" altLang="en-US" sz="800">
              <a:solidFill>
                <a:schemeClr val="bg2"/>
              </a:solidFill>
              <a:ea typeface="MS PGothic" panose="020B0600070205080204" pitchFamily="34" charset="-128"/>
            </a:endParaRPr>
          </a:p>
        </p:txBody>
      </p:sp>
      <p:sp>
        <p:nvSpPr>
          <p:cNvPr id="63492" name="Rectangle 2"/>
          <p:cNvSpPr>
            <a:spLocks noGrp="1" noChangeArrowheads="1"/>
          </p:cNvSpPr>
          <p:nvPr>
            <p:ph type="title"/>
          </p:nvPr>
        </p:nvSpPr>
        <p:spPr>
          <a:xfrm>
            <a:off x="1708150" y="836613"/>
            <a:ext cx="7772400" cy="639762"/>
          </a:xfrm>
          <a:noFill/>
          <a:extLst>
            <a:ext uri="{909E8E84-426E-40DD-AFC4-6F175D3DCCD1}">
              <a14:hiddenFill xmlns:a14="http://schemas.microsoft.com/office/drawing/2010/main">
                <a:solidFill>
                  <a:schemeClr val="folHlink"/>
                </a:solidFill>
              </a14:hiddenFill>
            </a:ext>
          </a:extLst>
        </p:spPr>
        <p:txBody>
          <a:bodyPr/>
          <a:lstStyle/>
          <a:p>
            <a:r>
              <a:rPr lang="en-US" altLang="en-US" sz="3200" b="1" dirty="0">
                <a:solidFill>
                  <a:schemeClr val="accent6">
                    <a:lumMod val="75000"/>
                  </a:schemeClr>
                </a:solidFill>
                <a:ea typeface="MS PGothic" panose="020B0600070205080204" pitchFamily="34" charset="-128"/>
              </a:rPr>
              <a:t>Key Considerations in Sampling</a:t>
            </a:r>
          </a:p>
        </p:txBody>
      </p:sp>
      <p:sp>
        <p:nvSpPr>
          <p:cNvPr id="63493" name="AutoShape 7"/>
          <p:cNvSpPr>
            <a:spLocks noChangeArrowheads="1"/>
          </p:cNvSpPr>
          <p:nvPr/>
        </p:nvSpPr>
        <p:spPr bwMode="auto">
          <a:xfrm>
            <a:off x="4800601" y="1700214"/>
            <a:ext cx="4359275" cy="661987"/>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1. What is the target population?</a:t>
            </a:r>
          </a:p>
        </p:txBody>
      </p:sp>
      <p:sp>
        <p:nvSpPr>
          <p:cNvPr id="63494" name="AutoShape 10"/>
          <p:cNvSpPr>
            <a:spLocks noChangeArrowheads="1"/>
          </p:cNvSpPr>
          <p:nvPr/>
        </p:nvSpPr>
        <p:spPr bwMode="auto">
          <a:xfrm>
            <a:off x="5248276" y="2570164"/>
            <a:ext cx="4283075"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2. What are the parameters of interest?</a:t>
            </a:r>
          </a:p>
        </p:txBody>
      </p:sp>
      <p:sp>
        <p:nvSpPr>
          <p:cNvPr id="63495" name="AutoShape 13"/>
          <p:cNvSpPr>
            <a:spLocks noChangeArrowheads="1"/>
          </p:cNvSpPr>
          <p:nvPr/>
        </p:nvSpPr>
        <p:spPr bwMode="auto">
          <a:xfrm>
            <a:off x="5673725" y="3475038"/>
            <a:ext cx="4281488" cy="660400"/>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3. What is the sampling frame?</a:t>
            </a:r>
          </a:p>
        </p:txBody>
      </p:sp>
      <p:sp>
        <p:nvSpPr>
          <p:cNvPr id="63496" name="AutoShape 16"/>
          <p:cNvSpPr>
            <a:spLocks noChangeArrowheads="1"/>
          </p:cNvSpPr>
          <p:nvPr/>
        </p:nvSpPr>
        <p:spPr bwMode="auto">
          <a:xfrm>
            <a:off x="5351464" y="4359276"/>
            <a:ext cx="4179887"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4. What is the appropriate sampling method?</a:t>
            </a:r>
          </a:p>
        </p:txBody>
      </p:sp>
      <p:sp>
        <p:nvSpPr>
          <p:cNvPr id="63497" name="AutoShape 61"/>
          <p:cNvSpPr>
            <a:spLocks noChangeArrowheads="1"/>
          </p:cNvSpPr>
          <p:nvPr/>
        </p:nvSpPr>
        <p:spPr bwMode="auto">
          <a:xfrm>
            <a:off x="4979989" y="5218114"/>
            <a:ext cx="4179887"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5. What size of sample is needed?</a:t>
            </a:r>
          </a:p>
        </p:txBody>
      </p:sp>
    </p:spTree>
    <p:extLst>
      <p:ext uri="{BB962C8B-B14F-4D97-AF65-F5344CB8AC3E}">
        <p14:creationId xmlns:p14="http://schemas.microsoft.com/office/powerpoint/2010/main" val="1568280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1682750" y="836614"/>
            <a:ext cx="6997700" cy="504825"/>
          </a:xfrm>
          <a:noFill/>
        </p:spPr>
        <p:txBody>
          <a:bodyPr>
            <a:normAutofit fontScale="90000"/>
          </a:bodyPr>
          <a:lstStyle/>
          <a:p>
            <a:pPr eaLnBrk="1" hangingPunct="1">
              <a:defRPr/>
            </a:pPr>
            <a:r>
              <a:rPr lang="en-US" sz="2800" b="1" dirty="0">
                <a:solidFill>
                  <a:schemeClr val="accent2">
                    <a:lumMod val="75000"/>
                  </a:schemeClr>
                </a:solidFill>
                <a:ea typeface="ＭＳ Ｐゴシック" pitchFamily="34" charset="-128"/>
              </a:rPr>
              <a:t>4. Sampling Techniques - examples</a:t>
            </a:r>
          </a:p>
        </p:txBody>
      </p:sp>
      <p:grpSp>
        <p:nvGrpSpPr>
          <p:cNvPr id="73731" name="Group 3"/>
          <p:cNvGrpSpPr>
            <a:grpSpLocks/>
          </p:cNvGrpSpPr>
          <p:nvPr/>
        </p:nvGrpSpPr>
        <p:grpSpPr bwMode="auto">
          <a:xfrm>
            <a:off x="2386182" y="1052736"/>
            <a:ext cx="7238211" cy="5238322"/>
            <a:chOff x="78" y="816"/>
            <a:chExt cx="4618" cy="3164"/>
          </a:xfrm>
        </p:grpSpPr>
        <p:sp>
          <p:nvSpPr>
            <p:cNvPr id="73732" name="Rectangle 5"/>
            <p:cNvSpPr>
              <a:spLocks noChangeArrowheads="1"/>
            </p:cNvSpPr>
            <p:nvPr/>
          </p:nvSpPr>
          <p:spPr bwMode="auto">
            <a:xfrm>
              <a:off x="1864" y="1106"/>
              <a:ext cx="1720" cy="280"/>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33" name="Rectangle 6"/>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Sampling Techniques </a:t>
              </a:r>
            </a:p>
          </p:txBody>
        </p:sp>
        <p:grpSp>
          <p:nvGrpSpPr>
            <p:cNvPr id="73734" name="Group 7"/>
            <p:cNvGrpSpPr>
              <a:grpSpLocks/>
            </p:cNvGrpSpPr>
            <p:nvPr/>
          </p:nvGrpSpPr>
          <p:grpSpPr bwMode="auto">
            <a:xfrm>
              <a:off x="1816" y="1486"/>
              <a:ext cx="1872" cy="188"/>
              <a:chOff x="1872" y="1631"/>
              <a:chExt cx="1872" cy="188"/>
            </a:xfrm>
          </p:grpSpPr>
          <p:sp>
            <p:nvSpPr>
              <p:cNvPr id="73773" name="Line 8"/>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74" name="Line 9"/>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75" name="Line 10"/>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73735" name="Line 11"/>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36" name="Rectangle 12"/>
            <p:cNvSpPr>
              <a:spLocks noChangeArrowheads="1"/>
            </p:cNvSpPr>
            <p:nvPr/>
          </p:nvSpPr>
          <p:spPr bwMode="auto">
            <a:xfrm>
              <a:off x="1147" y="1687"/>
              <a:ext cx="1542"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37" name="Rectangle 13"/>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Nonprobability</a:t>
              </a:r>
            </a:p>
            <a:p>
              <a:pPr algn="ctr" eaLnBrk="1" hangingPunct="1">
                <a:spcBef>
                  <a:spcPct val="0"/>
                </a:spcBef>
                <a:buClrTx/>
                <a:buFontTx/>
                <a:buNone/>
              </a:pPr>
              <a:r>
                <a:rPr lang="en-US" altLang="en-US" sz="2000">
                  <a:solidFill>
                    <a:srgbClr val="CC0000"/>
                  </a:solidFill>
                  <a:latin typeface="Tahoma" panose="020B0604030504040204" pitchFamily="34" charset="0"/>
                </a:rPr>
                <a:t>Sampling Techniques</a:t>
              </a:r>
            </a:p>
          </p:txBody>
        </p:sp>
        <p:sp>
          <p:nvSpPr>
            <p:cNvPr id="73738" name="Line 14"/>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39" name="Line 15"/>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40" name="Line 16"/>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1" name="Line 17"/>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2" name="Line 18"/>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3" name="Line 19"/>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4" name="Rectangle 20"/>
            <p:cNvSpPr>
              <a:spLocks noChangeArrowheads="1"/>
            </p:cNvSpPr>
            <p:nvPr/>
          </p:nvSpPr>
          <p:spPr bwMode="auto">
            <a:xfrm>
              <a:off x="2778" y="1687"/>
              <a:ext cx="1726" cy="472"/>
            </a:xfrm>
            <a:prstGeom prst="rect">
              <a:avLst/>
            </a:prstGeom>
            <a:solidFill>
              <a:srgbClr val="FFFFCC"/>
            </a:solidFill>
            <a:ln w="12700">
              <a:solidFill>
                <a:schemeClr val="tx1"/>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Probability</a:t>
              </a:r>
            </a:p>
            <a:p>
              <a:pPr algn="ctr" eaLnBrk="1" hangingPunct="1">
                <a:spcBef>
                  <a:spcPct val="0"/>
                </a:spcBef>
                <a:buClrTx/>
                <a:buFontTx/>
                <a:buNone/>
              </a:pPr>
              <a:r>
                <a:rPr lang="en-US" altLang="en-US" sz="2000">
                  <a:solidFill>
                    <a:srgbClr val="CC0000"/>
                  </a:solidFill>
                  <a:latin typeface="Tahoma" panose="020B0604030504040204" pitchFamily="34" charset="0"/>
                </a:rPr>
                <a:t>Sampling Techniques</a:t>
              </a:r>
            </a:p>
          </p:txBody>
        </p:sp>
        <p:sp>
          <p:nvSpPr>
            <p:cNvPr id="73745" name="Rectangle 21"/>
            <p:cNvSpPr>
              <a:spLocks noChangeArrowheads="1"/>
            </p:cNvSpPr>
            <p:nvPr/>
          </p:nvSpPr>
          <p:spPr bwMode="auto">
            <a:xfrm>
              <a:off x="96"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46" name="Rectangle 22"/>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Convenience</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47" name="Rectangle 23"/>
            <p:cNvSpPr>
              <a:spLocks noChangeArrowheads="1"/>
            </p:cNvSpPr>
            <p:nvPr/>
          </p:nvSpPr>
          <p:spPr bwMode="auto">
            <a:xfrm>
              <a:off x="1141" y="2495"/>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00000"/>
                  </a:solidFill>
                  <a:latin typeface="Tahoma" panose="020B0604030504040204" pitchFamily="34" charset="0"/>
                  <a:cs typeface="Tahoma" panose="020B0604030504040204" pitchFamily="34" charset="0"/>
                </a:rPr>
                <a:t>Judgement </a:t>
              </a:r>
              <a:br>
                <a:rPr lang="en-US" altLang="en-US" sz="2000">
                  <a:solidFill>
                    <a:srgbClr val="C00000"/>
                  </a:solidFill>
                  <a:latin typeface="Tahoma" panose="020B0604030504040204" pitchFamily="34" charset="0"/>
                  <a:cs typeface="Tahoma" panose="020B0604030504040204" pitchFamily="34" charset="0"/>
                </a:rPr>
              </a:br>
              <a:r>
                <a:rPr lang="en-US" altLang="en-US" sz="2000">
                  <a:solidFill>
                    <a:srgbClr val="C00000"/>
                  </a:solidFill>
                  <a:latin typeface="Tahoma" panose="020B0604030504040204" pitchFamily="34" charset="0"/>
                  <a:cs typeface="Tahoma" panose="020B0604030504040204" pitchFamily="34" charset="0"/>
                </a:rPr>
                <a:t>Sampling</a:t>
              </a:r>
            </a:p>
          </p:txBody>
        </p:sp>
        <p:sp>
          <p:nvSpPr>
            <p:cNvPr id="73748" name="Rectangle 24"/>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endParaRPr lang="en-US" altLang="en-US" sz="2000">
                <a:solidFill>
                  <a:srgbClr val="CC0000"/>
                </a:solidFill>
                <a:latin typeface="Tahoma" panose="020B0604030504040204" pitchFamily="34" charset="0"/>
              </a:endParaRPr>
            </a:p>
          </p:txBody>
        </p:sp>
        <p:sp>
          <p:nvSpPr>
            <p:cNvPr id="73749" name="Rectangle 25"/>
            <p:cNvSpPr>
              <a:spLocks noChangeArrowheads="1"/>
            </p:cNvSpPr>
            <p:nvPr/>
          </p:nvSpPr>
          <p:spPr bwMode="auto">
            <a:xfrm>
              <a:off x="2208"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0" name="Rectangle 26"/>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Quota</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51" name="Rectangle 27"/>
            <p:cNvSpPr>
              <a:spLocks noChangeArrowheads="1"/>
            </p:cNvSpPr>
            <p:nvPr/>
          </p:nvSpPr>
          <p:spPr bwMode="auto">
            <a:xfrm>
              <a:off x="3264"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2" name="Rectangle 28"/>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Snowball</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grpSp>
          <p:nvGrpSpPr>
            <p:cNvPr id="73753" name="Group 29"/>
            <p:cNvGrpSpPr>
              <a:grpSpLocks/>
            </p:cNvGrpSpPr>
            <p:nvPr/>
          </p:nvGrpSpPr>
          <p:grpSpPr bwMode="auto">
            <a:xfrm>
              <a:off x="904" y="1918"/>
              <a:ext cx="3792" cy="1580"/>
              <a:chOff x="960" y="2063"/>
              <a:chExt cx="3792" cy="1580"/>
            </a:xfrm>
          </p:grpSpPr>
          <p:sp>
            <p:nvSpPr>
              <p:cNvPr id="73765" name="Line 30"/>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66" name="Line 31"/>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7" name="Line 32"/>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8" name="Line 33"/>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9" name="Line 34"/>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71" name="Line 36"/>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72" name="Line 37"/>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73755" name="Rectangle 39"/>
            <p:cNvSpPr>
              <a:spLocks noChangeArrowheads="1"/>
            </p:cNvSpPr>
            <p:nvPr/>
          </p:nvSpPr>
          <p:spPr bwMode="auto">
            <a:xfrm>
              <a:off x="3503" y="3506"/>
              <a:ext cx="942"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6" name="Rectangle 40"/>
            <p:cNvSpPr>
              <a:spLocks noChangeArrowheads="1"/>
            </p:cNvSpPr>
            <p:nvPr/>
          </p:nvSpPr>
          <p:spPr bwMode="auto">
            <a:xfrm>
              <a:off x="2447" y="3506"/>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7" name="Rectangle 41"/>
            <p:cNvSpPr>
              <a:spLocks noChangeArrowheads="1"/>
            </p:cNvSpPr>
            <p:nvPr/>
          </p:nvSpPr>
          <p:spPr bwMode="auto">
            <a:xfrm>
              <a:off x="139" y="3508"/>
              <a:ext cx="1197"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8" name="Rectangle 42"/>
            <p:cNvSpPr>
              <a:spLocks noChangeArrowheads="1"/>
            </p:cNvSpPr>
            <p:nvPr/>
          </p:nvSpPr>
          <p:spPr bwMode="auto">
            <a:xfrm>
              <a:off x="1388" y="3506"/>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9" name="Rectangle 43"/>
            <p:cNvSpPr>
              <a:spLocks noChangeArrowheads="1"/>
            </p:cNvSpPr>
            <p:nvPr/>
          </p:nvSpPr>
          <p:spPr bwMode="auto">
            <a:xfrm>
              <a:off x="1437" y="3543"/>
              <a:ext cx="893"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Systematic</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0" name="Rectangle 44"/>
            <p:cNvSpPr>
              <a:spLocks noChangeArrowheads="1"/>
            </p:cNvSpPr>
            <p:nvPr/>
          </p:nvSpPr>
          <p:spPr bwMode="auto">
            <a:xfrm>
              <a:off x="2550"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Stratified</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1" name="Rectangle 45"/>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Cluster</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3" name="Rectangle 47"/>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000000"/>
                  </a:solidFill>
                  <a:latin typeface="Tahoma" panose="020B0604030504040204" pitchFamily="34" charset="0"/>
                </a:rPr>
                <a:t> </a:t>
              </a:r>
              <a:r>
                <a:rPr lang="en-US" altLang="en-US" sz="2000">
                  <a:solidFill>
                    <a:srgbClr val="CC0000"/>
                  </a:solidFill>
                  <a:latin typeface="Tahoma" panose="020B0604030504040204" pitchFamily="34" charset="0"/>
                </a:rPr>
                <a:t>Simple Random</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4" name="Rectangle 48"/>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endParaRPr>
            </a:p>
          </p:txBody>
        </p:sp>
      </p:grpSp>
    </p:spTree>
    <p:extLst>
      <p:ext uri="{BB962C8B-B14F-4D97-AF65-F5344CB8AC3E}">
        <p14:creationId xmlns:p14="http://schemas.microsoft.com/office/powerpoint/2010/main" val="32721532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41</a:t>
            </a:fld>
            <a:endParaRPr lang="en-GB" altLang="en-US"/>
          </a:p>
        </p:txBody>
      </p:sp>
      <p:pic>
        <p:nvPicPr>
          <p:cNvPr id="5" name="Picture 4"/>
          <p:cNvPicPr>
            <a:picLocks noChangeAspect="1"/>
          </p:cNvPicPr>
          <p:nvPr/>
        </p:nvPicPr>
        <p:blipFill rotWithShape="1">
          <a:blip r:embed="rId2"/>
          <a:srcRect l="26774" t="25442" r="27945" b="4048"/>
          <a:stretch/>
        </p:blipFill>
        <p:spPr>
          <a:xfrm>
            <a:off x="1703512" y="17240"/>
            <a:ext cx="8856984" cy="6796136"/>
          </a:xfrm>
          <a:prstGeom prst="rect">
            <a:avLst/>
          </a:prstGeom>
        </p:spPr>
      </p:pic>
    </p:spTree>
    <p:extLst>
      <p:ext uri="{BB962C8B-B14F-4D97-AF65-F5344CB8AC3E}">
        <p14:creationId xmlns:p14="http://schemas.microsoft.com/office/powerpoint/2010/main" val="3430331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66FF"/>
          </a:solidFill>
        </p:spPr>
        <p:txBody>
          <a:bodyPr>
            <a:normAutofit fontScale="90000"/>
          </a:bodyPr>
          <a:lstStyle/>
          <a:p>
            <a:r>
              <a:rPr lang="en-GB" dirty="0"/>
              <a:t>Activity – Convenience sampling in a study of discriminating in hiring</a:t>
            </a:r>
          </a:p>
        </p:txBody>
      </p:sp>
      <p:sp>
        <p:nvSpPr>
          <p:cNvPr id="3" name="Content Placeholder 2"/>
          <p:cNvSpPr>
            <a:spLocks noGrp="1"/>
          </p:cNvSpPr>
          <p:nvPr>
            <p:ph idx="1"/>
          </p:nvPr>
        </p:nvSpPr>
        <p:spPr>
          <a:xfrm>
            <a:off x="1800064" y="2147986"/>
            <a:ext cx="8591872" cy="3024436"/>
          </a:xfrm>
        </p:spPr>
        <p:txBody>
          <a:bodyPr/>
          <a:lstStyle/>
          <a:p>
            <a:r>
              <a:rPr lang="en-GB" sz="2800" dirty="0"/>
              <a:t>What were the issues with the most appropriate sampling frame?</a:t>
            </a:r>
          </a:p>
          <a:p>
            <a:r>
              <a:rPr lang="en-GB" sz="2800" dirty="0"/>
              <a:t>How was the sample constructed?</a:t>
            </a:r>
          </a:p>
          <a:p>
            <a:r>
              <a:rPr lang="en-GB" sz="2800" dirty="0"/>
              <a:t>What were the strength and weakness of the sample?</a:t>
            </a:r>
          </a:p>
          <a:p>
            <a:r>
              <a:rPr lang="en-GB" sz="2800" dirty="0"/>
              <a:t>What was the data collection strategy?</a:t>
            </a:r>
          </a:p>
          <a:p>
            <a:endParaRPr lang="en-GB" sz="2800"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42</a:t>
            </a:fld>
            <a:endParaRPr lang="en-GB" altLang="en-US"/>
          </a:p>
        </p:txBody>
      </p:sp>
    </p:spTree>
    <p:extLst>
      <p:ext uri="{BB962C8B-B14F-4D97-AF65-F5344CB8AC3E}">
        <p14:creationId xmlns:p14="http://schemas.microsoft.com/office/powerpoint/2010/main" val="33149372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eb930e1-5b93-440e-ad44-d3d22fc1a9db"/>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2097</Words>
  <Application>Microsoft Office PowerPoint</Application>
  <PresentationFormat>Widescreen</PresentationFormat>
  <Paragraphs>294</Paragraphs>
  <Slides>42</Slides>
  <Notes>26</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42</vt:i4>
      </vt:variant>
    </vt:vector>
  </HeadingPairs>
  <TitlesOfParts>
    <vt:vector size="55" baseType="lpstr">
      <vt:lpstr>Arial</vt:lpstr>
      <vt:lpstr>Arial Narrow</vt:lpstr>
      <vt:lpstr>Calibri</vt:lpstr>
      <vt:lpstr>Courier</vt:lpstr>
      <vt:lpstr>Myriad Pro</vt:lpstr>
      <vt:lpstr>Segoe Script</vt:lpstr>
      <vt:lpstr>Tahoma</vt:lpstr>
      <vt:lpstr>Times</vt:lpstr>
      <vt:lpstr>Times New Roman</vt:lpstr>
      <vt:lpstr>Wingdings</vt:lpstr>
      <vt:lpstr>20140311PresentationUWTSDTemplate</vt:lpstr>
      <vt:lpstr>Photo Editor Photo</vt:lpstr>
      <vt:lpstr>Chart</vt:lpstr>
      <vt:lpstr>  Dissertation Module   (LCMB7020) Workshop 3 An Introduction to Qualitative and Quantitative Research </vt:lpstr>
      <vt:lpstr>Agenda </vt:lpstr>
      <vt:lpstr>Philosophy, Methodology and Methods</vt:lpstr>
      <vt:lpstr>Why Think Philosophically About Research? </vt:lpstr>
      <vt:lpstr>Why Think Philosophically About Research?</vt:lpstr>
      <vt:lpstr>Some Basic Terms (recap from workshop 1)</vt:lpstr>
      <vt:lpstr>Inductive and Deductive Research</vt:lpstr>
      <vt:lpstr>Inductive and Deductive Research</vt:lpstr>
      <vt:lpstr>Deductive and Inductive Approaches</vt:lpstr>
      <vt:lpstr>The Qualitative/Quantitative Debate The Main Points</vt:lpstr>
      <vt:lpstr>Qualitative and Quantitative Approaches</vt:lpstr>
      <vt:lpstr>PowerPoint Presentation</vt:lpstr>
      <vt:lpstr>Questions &amp; Thoughts</vt:lpstr>
      <vt:lpstr>Why research design is important: Quality</vt:lpstr>
      <vt:lpstr>Primary data – collected by asking questions / observing / participating</vt:lpstr>
      <vt:lpstr>PowerPoint Presentation</vt:lpstr>
      <vt:lpstr>How CAN I collect data FOR MY RESEARCH  </vt:lpstr>
      <vt:lpstr>Collecting the data</vt:lpstr>
      <vt:lpstr>Sources of documentary evidence</vt:lpstr>
      <vt:lpstr>Using documentary evidence</vt:lpstr>
      <vt:lpstr>PowerPoint Presentation</vt:lpstr>
      <vt:lpstr>Interview – open questions</vt:lpstr>
      <vt:lpstr>Interview – probing questions</vt:lpstr>
      <vt:lpstr>Specific and closed questions</vt:lpstr>
      <vt:lpstr>Other means to further your questioning</vt:lpstr>
      <vt:lpstr>Interviews</vt:lpstr>
      <vt:lpstr>Focus Groups </vt:lpstr>
      <vt:lpstr>Focus Group: what to consider</vt:lpstr>
      <vt:lpstr>Surveys: When to Use Questionnaires</vt:lpstr>
      <vt:lpstr>Types of questions</vt:lpstr>
      <vt:lpstr>What Type of Questionnaire?</vt:lpstr>
      <vt:lpstr>Case Studies</vt:lpstr>
      <vt:lpstr>Case Studies in Action</vt:lpstr>
      <vt:lpstr>Ensuring that essential data are collected – alignment with aim and objectives</vt:lpstr>
      <vt:lpstr>Sampling</vt:lpstr>
      <vt:lpstr>Quantitative and Qualitative</vt:lpstr>
      <vt:lpstr>PowerPoint Presentation</vt:lpstr>
      <vt:lpstr>Why is sampling important?</vt:lpstr>
      <vt:lpstr>Key Considerations in Sampling</vt:lpstr>
      <vt:lpstr>4. Sampling Techniques - examples</vt:lpstr>
      <vt:lpstr>PowerPoint Presentation</vt:lpstr>
      <vt:lpstr>Activity – Convenience sampling in a study of discriminating in hiring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Module   (LCMB7020) Workshop 3 An Introduction to Qualitative and Quantitative Research</dc:title>
  <dc:creator>Tarila Zuofa</dc:creator>
  <cp:lastModifiedBy>Tarila Zuofa</cp:lastModifiedBy>
  <cp:revision>3</cp:revision>
  <dcterms:created xsi:type="dcterms:W3CDTF">2022-06-06T12:34:27Z</dcterms:created>
  <dcterms:modified xsi:type="dcterms:W3CDTF">2022-06-06T13:53:02Z</dcterms:modified>
</cp:coreProperties>
</file>