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78" r:id="rId4"/>
    <p:sldId id="279" r:id="rId5"/>
    <p:sldId id="280" r:id="rId6"/>
    <p:sldId id="281" r:id="rId7"/>
    <p:sldId id="277" r:id="rId8"/>
    <p:sldId id="282" r:id="rId9"/>
    <p:sldId id="283" r:id="rId10"/>
    <p:sldId id="284" r:id="rId11"/>
    <p:sldId id="286" r:id="rId12"/>
    <p:sldId id="265" r:id="rId13"/>
    <p:sldId id="266" r:id="rId14"/>
    <p:sldId id="267" r:id="rId15"/>
    <p:sldId id="287" r:id="rId16"/>
    <p:sldId id="288" r:id="rId17"/>
    <p:sldId id="289" r:id="rId18"/>
    <p:sldId id="290" r:id="rId19"/>
    <p:sldId id="285" r:id="rId20"/>
    <p:sldId id="272"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2605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42586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1161678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60981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95695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82855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73211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90280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478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23218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76060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25/10/2017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295792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733256"/>
            <a:ext cx="6400800" cy="744488"/>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319572" y="2924944"/>
            <a:ext cx="8644916" cy="1133128"/>
          </a:xfrm>
          <a:prstGeom prst="rect">
            <a:avLst/>
          </a:prstGeom>
        </p:spPr>
        <p:txBody>
          <a:bodyPr vert="horz">
            <a:normAutofit fontScale="77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a:solidFill>
                  <a:prstClr val="black"/>
                </a:solidFill>
              </a:rPr>
              <a:t>Lecture </a:t>
            </a:r>
            <a:r>
              <a:rPr lang="en-GB" sz="3600" dirty="0" smtClean="0">
                <a:solidFill>
                  <a:prstClr val="black"/>
                </a:solidFill>
              </a:rPr>
              <a:t>5 </a:t>
            </a:r>
            <a:r>
              <a:rPr lang="en-GB" sz="3600" dirty="0">
                <a:solidFill>
                  <a:prstClr val="black"/>
                </a:solidFill>
              </a:rPr>
              <a:t>– Women in </a:t>
            </a:r>
            <a:r>
              <a:rPr lang="en-GB" sz="3600" dirty="0" smtClean="0">
                <a:solidFill>
                  <a:prstClr val="black"/>
                </a:solidFill>
              </a:rPr>
              <a:t>Athens and Rome compared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endParaRPr lang="en-GB" sz="2800" dirty="0">
              <a:solidFill>
                <a:prstClr val="black"/>
              </a:solidFill>
            </a:endParaRPr>
          </a:p>
        </p:txBody>
      </p:sp>
      <p:pic>
        <p:nvPicPr>
          <p:cNvPr id="5" name="Picture 4"/>
          <p:cNvPicPr>
            <a:picLocks noChangeAspect="1"/>
          </p:cNvPicPr>
          <p:nvPr/>
        </p:nvPicPr>
        <p:blipFill>
          <a:blip r:embed="rId2"/>
          <a:stretch>
            <a:fillRect/>
          </a:stretch>
        </p:blipFill>
        <p:spPr>
          <a:xfrm>
            <a:off x="333063" y="4063824"/>
            <a:ext cx="8498561" cy="1560711"/>
          </a:xfrm>
          <a:prstGeom prst="rect">
            <a:avLst/>
          </a:prstGeom>
        </p:spPr>
      </p:pic>
    </p:spTree>
    <p:extLst>
      <p:ext uri="{BB962C8B-B14F-4D97-AF65-F5344CB8AC3E}">
        <p14:creationId xmlns:p14="http://schemas.microsoft.com/office/powerpoint/2010/main" val="4149859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dirty="0" smtClean="0">
                <a:solidFill>
                  <a:schemeClr val="bg1"/>
                </a:solidFill>
              </a:rPr>
              <a:t>Interpreting the Sources</a:t>
            </a:r>
            <a:endParaRPr lang="en-GB" dirty="0">
              <a:solidFill>
                <a:schemeClr val="bg1"/>
              </a:solidFill>
            </a:endParaRPr>
          </a:p>
        </p:txBody>
      </p:sp>
      <p:sp>
        <p:nvSpPr>
          <p:cNvPr id="3" name="Content Placeholder 2"/>
          <p:cNvSpPr>
            <a:spLocks noGrp="1"/>
          </p:cNvSpPr>
          <p:nvPr>
            <p:ph idx="1"/>
          </p:nvPr>
        </p:nvSpPr>
        <p:spPr>
          <a:xfrm>
            <a:off x="107504" y="1268760"/>
            <a:ext cx="8928992" cy="5589240"/>
          </a:xfrm>
        </p:spPr>
        <p:txBody>
          <a:bodyPr>
            <a:normAutofit fontScale="92500" lnSpcReduction="10000"/>
          </a:bodyPr>
          <a:lstStyle/>
          <a:p>
            <a:r>
              <a:rPr lang="en-GB" dirty="0" smtClean="0">
                <a:solidFill>
                  <a:schemeClr val="bg1"/>
                </a:solidFill>
              </a:rPr>
              <a:t>Can we always take what are sources tell us or show us at face value, especially where it concerns gender? </a:t>
            </a:r>
          </a:p>
          <a:p>
            <a:endParaRPr lang="en-GB" sz="500" dirty="0" smtClean="0">
              <a:solidFill>
                <a:schemeClr val="bg1"/>
              </a:solidFill>
            </a:endParaRPr>
          </a:p>
          <a:p>
            <a:r>
              <a:rPr lang="en-GB" dirty="0" smtClean="0">
                <a:solidFill>
                  <a:schemeClr val="bg1"/>
                </a:solidFill>
              </a:rPr>
              <a:t>Our literary sources are written predominately by (elite) men and would have been listened to or read mainly by men. </a:t>
            </a:r>
          </a:p>
          <a:p>
            <a:endParaRPr lang="en-GB" sz="500" dirty="0" smtClean="0">
              <a:solidFill>
                <a:schemeClr val="bg1"/>
              </a:solidFill>
            </a:endParaRPr>
          </a:p>
          <a:p>
            <a:r>
              <a:rPr lang="en-GB" dirty="0" smtClean="0">
                <a:solidFill>
                  <a:schemeClr val="bg1"/>
                </a:solidFill>
              </a:rPr>
              <a:t>Issues of social status and wealth – most of the population had to work by necessity</a:t>
            </a:r>
            <a:r>
              <a:rPr lang="en-GB" dirty="0">
                <a:solidFill>
                  <a:schemeClr val="bg1"/>
                </a:solidFill>
              </a:rPr>
              <a:t> - ideal </a:t>
            </a:r>
            <a:r>
              <a:rPr lang="en-GB" dirty="0" smtClean="0">
                <a:solidFill>
                  <a:schemeClr val="bg1"/>
                </a:solidFill>
              </a:rPr>
              <a:t>vs reality.</a:t>
            </a:r>
          </a:p>
          <a:p>
            <a:pPr marL="137160" indent="0">
              <a:buNone/>
            </a:pPr>
            <a:endParaRPr lang="en-GB" sz="500" dirty="0">
              <a:solidFill>
                <a:schemeClr val="bg1"/>
              </a:solidFill>
            </a:endParaRPr>
          </a:p>
          <a:p>
            <a:r>
              <a:rPr lang="en-GB" dirty="0">
                <a:solidFill>
                  <a:schemeClr val="bg1"/>
                </a:solidFill>
              </a:rPr>
              <a:t>Few literary works written by women (notable </a:t>
            </a:r>
            <a:r>
              <a:rPr lang="en-GB" dirty="0" smtClean="0">
                <a:solidFill>
                  <a:schemeClr val="bg1"/>
                </a:solidFill>
              </a:rPr>
              <a:t>exceptions include </a:t>
            </a:r>
            <a:r>
              <a:rPr lang="en-GB" dirty="0">
                <a:solidFill>
                  <a:schemeClr val="bg1"/>
                </a:solidFill>
              </a:rPr>
              <a:t>the poetry of Sappho). </a:t>
            </a:r>
          </a:p>
          <a:p>
            <a:endParaRPr lang="en-GB" sz="500" dirty="0">
              <a:solidFill>
                <a:schemeClr val="bg1"/>
              </a:solidFill>
            </a:endParaRPr>
          </a:p>
          <a:p>
            <a:r>
              <a:rPr lang="en-GB" dirty="0">
                <a:solidFill>
                  <a:schemeClr val="bg1"/>
                </a:solidFill>
              </a:rPr>
              <a:t>When “female” issues or opinions are stated these are either composed by or at least filtered by male authors. </a:t>
            </a:r>
          </a:p>
          <a:p>
            <a:endParaRPr lang="en-GB" sz="500" dirty="0">
              <a:solidFill>
                <a:schemeClr val="bg1"/>
              </a:solidFill>
            </a:endParaRPr>
          </a:p>
          <a:p>
            <a:r>
              <a:rPr lang="en-GB" dirty="0">
                <a:solidFill>
                  <a:schemeClr val="bg1"/>
                </a:solidFill>
              </a:rPr>
              <a:t>Male fears – adultery, illegitimate children, overbearing women. </a:t>
            </a:r>
          </a:p>
          <a:p>
            <a:endParaRPr lang="en-GB" dirty="0">
              <a:solidFill>
                <a:schemeClr val="bg1"/>
              </a:solidFill>
            </a:endParaRPr>
          </a:p>
          <a:p>
            <a:endParaRPr lang="en-GB" dirty="0" smtClean="0">
              <a:solidFill>
                <a:schemeClr val="bg1"/>
              </a:solidFill>
            </a:endParaRPr>
          </a:p>
          <a:p>
            <a:endParaRPr lang="en-GB" sz="700" dirty="0" smtClean="0"/>
          </a:p>
          <a:p>
            <a:endParaRPr lang="en-GB" dirty="0" smtClean="0">
              <a:solidFill>
                <a:schemeClr val="bg1"/>
              </a:solidFill>
            </a:endParaRPr>
          </a:p>
          <a:p>
            <a:endParaRPr lang="en-GB" dirty="0" smtClean="0">
              <a:solidFill>
                <a:schemeClr val="bg1"/>
              </a:solidFill>
            </a:endParaRPr>
          </a:p>
          <a:p>
            <a:endParaRPr lang="en-GB" dirty="0"/>
          </a:p>
        </p:txBody>
      </p:sp>
    </p:spTree>
    <p:extLst>
      <p:ext uri="{BB962C8B-B14F-4D97-AF65-F5344CB8AC3E}">
        <p14:creationId xmlns:p14="http://schemas.microsoft.com/office/powerpoint/2010/main" val="984162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Source Material (1)</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fontScale="92500" lnSpcReduction="10000"/>
          </a:bodyPr>
          <a:lstStyle/>
          <a:p>
            <a:r>
              <a:rPr lang="en-GB" b="1" dirty="0">
                <a:solidFill>
                  <a:schemeClr val="bg1"/>
                </a:solidFill>
              </a:rPr>
              <a:t>Philosophical dialogues</a:t>
            </a:r>
            <a:r>
              <a:rPr lang="en-GB" dirty="0">
                <a:solidFill>
                  <a:schemeClr val="bg1"/>
                </a:solidFill>
              </a:rPr>
              <a:t>: discussion of women in atypical societies - </a:t>
            </a:r>
            <a:r>
              <a:rPr lang="en-GB" b="1" dirty="0">
                <a:solidFill>
                  <a:schemeClr val="bg1"/>
                </a:solidFill>
              </a:rPr>
              <a:t>Plato </a:t>
            </a:r>
            <a:r>
              <a:rPr lang="en-GB" b="1" i="1" dirty="0">
                <a:solidFill>
                  <a:schemeClr val="bg1"/>
                </a:solidFill>
              </a:rPr>
              <a:t>Republic</a:t>
            </a:r>
            <a:r>
              <a:rPr lang="en-GB" b="1" dirty="0">
                <a:solidFill>
                  <a:schemeClr val="bg1"/>
                </a:solidFill>
              </a:rPr>
              <a:t> 456b</a:t>
            </a:r>
            <a:r>
              <a:rPr lang="en-GB" dirty="0">
                <a:solidFill>
                  <a:schemeClr val="bg1"/>
                </a:solidFill>
              </a:rPr>
              <a:t>; or in idealised contexts -  </a:t>
            </a:r>
            <a:r>
              <a:rPr lang="en-GB" b="1" dirty="0">
                <a:solidFill>
                  <a:schemeClr val="bg1"/>
                </a:solidFill>
              </a:rPr>
              <a:t>Xenophon </a:t>
            </a:r>
            <a:r>
              <a:rPr lang="en-GB" b="1" i="1" dirty="0">
                <a:solidFill>
                  <a:schemeClr val="bg1"/>
                </a:solidFill>
              </a:rPr>
              <a:t>Symposium</a:t>
            </a:r>
            <a:r>
              <a:rPr lang="en-GB" b="1" dirty="0">
                <a:solidFill>
                  <a:schemeClr val="bg1"/>
                </a:solidFill>
              </a:rPr>
              <a:t> 2.9-10</a:t>
            </a:r>
            <a:r>
              <a:rPr lang="en-GB" dirty="0">
                <a:solidFill>
                  <a:schemeClr val="bg1"/>
                </a:solidFill>
              </a:rPr>
              <a:t>.</a:t>
            </a:r>
          </a:p>
          <a:p>
            <a:endParaRPr lang="en-GB" sz="1000" dirty="0">
              <a:solidFill>
                <a:schemeClr val="bg1"/>
              </a:solidFill>
            </a:endParaRPr>
          </a:p>
          <a:p>
            <a:r>
              <a:rPr lang="en-GB" b="1" dirty="0">
                <a:solidFill>
                  <a:schemeClr val="bg1"/>
                </a:solidFill>
              </a:rPr>
              <a:t>Women in </a:t>
            </a:r>
            <a:r>
              <a:rPr lang="en-GB" b="1" dirty="0" smtClean="0">
                <a:solidFill>
                  <a:schemeClr val="bg1"/>
                </a:solidFill>
              </a:rPr>
              <a:t>Tragedy</a:t>
            </a:r>
            <a:r>
              <a:rPr lang="en-GB" dirty="0" smtClean="0">
                <a:solidFill>
                  <a:schemeClr val="bg1"/>
                </a:solidFill>
              </a:rPr>
              <a:t>: </a:t>
            </a:r>
            <a:r>
              <a:rPr lang="en-GB" dirty="0">
                <a:solidFill>
                  <a:schemeClr val="bg1"/>
                </a:solidFill>
              </a:rPr>
              <a:t>m</a:t>
            </a:r>
            <a:r>
              <a:rPr lang="en-GB" dirty="0" smtClean="0">
                <a:solidFill>
                  <a:schemeClr val="bg1"/>
                </a:solidFill>
              </a:rPr>
              <a:t>any </a:t>
            </a:r>
            <a:r>
              <a:rPr lang="en-GB" dirty="0">
                <a:solidFill>
                  <a:schemeClr val="bg1"/>
                </a:solidFill>
              </a:rPr>
              <a:t>tragedies set in a mythic past </a:t>
            </a:r>
            <a:r>
              <a:rPr lang="en-GB" dirty="0" smtClean="0">
                <a:solidFill>
                  <a:schemeClr val="bg1"/>
                </a:solidFill>
              </a:rPr>
              <a:t>– unusually prominent women?:</a:t>
            </a:r>
            <a:endParaRPr lang="en-GB" dirty="0">
              <a:solidFill>
                <a:schemeClr val="bg1"/>
              </a:solidFill>
            </a:endParaRPr>
          </a:p>
          <a:p>
            <a:pPr lvl="1"/>
            <a:r>
              <a:rPr lang="en-GB" dirty="0" smtClean="0">
                <a:solidFill>
                  <a:schemeClr val="bg1"/>
                </a:solidFill>
              </a:rPr>
              <a:t>Dangerous women </a:t>
            </a:r>
            <a:r>
              <a:rPr lang="en-GB" dirty="0">
                <a:solidFill>
                  <a:schemeClr val="bg1"/>
                </a:solidFill>
              </a:rPr>
              <a:t>- Medea, Clytemnestra </a:t>
            </a:r>
            <a:r>
              <a:rPr lang="en-GB" dirty="0" smtClean="0">
                <a:solidFill>
                  <a:schemeClr val="bg1"/>
                </a:solidFill>
              </a:rPr>
              <a:t>– idealised women </a:t>
            </a:r>
            <a:r>
              <a:rPr lang="en-GB" dirty="0">
                <a:solidFill>
                  <a:schemeClr val="bg1"/>
                </a:solidFill>
              </a:rPr>
              <a:t>- Antigone, </a:t>
            </a:r>
            <a:r>
              <a:rPr lang="en-GB" dirty="0" smtClean="0">
                <a:solidFill>
                  <a:schemeClr val="bg1"/>
                </a:solidFill>
              </a:rPr>
              <a:t>Andromache. </a:t>
            </a:r>
          </a:p>
          <a:p>
            <a:endParaRPr lang="en-GB" sz="1000" dirty="0" smtClean="0">
              <a:solidFill>
                <a:schemeClr val="bg1"/>
              </a:solidFill>
            </a:endParaRPr>
          </a:p>
          <a:p>
            <a:r>
              <a:rPr lang="en-GB" b="1" dirty="0" smtClean="0">
                <a:solidFill>
                  <a:schemeClr val="bg1"/>
                </a:solidFill>
              </a:rPr>
              <a:t>Women in Comedy</a:t>
            </a:r>
            <a:r>
              <a:rPr lang="en-GB" dirty="0">
                <a:solidFill>
                  <a:schemeClr val="bg1"/>
                </a:solidFill>
              </a:rPr>
              <a:t>: </a:t>
            </a:r>
            <a:r>
              <a:rPr lang="en-GB" dirty="0" smtClean="0">
                <a:solidFill>
                  <a:schemeClr val="bg1"/>
                </a:solidFill>
              </a:rPr>
              <a:t>often </a:t>
            </a:r>
            <a:r>
              <a:rPr lang="en-GB" dirty="0">
                <a:solidFill>
                  <a:schemeClr val="bg1"/>
                </a:solidFill>
              </a:rPr>
              <a:t>set in a contemporary </a:t>
            </a:r>
            <a:r>
              <a:rPr lang="en-GB" dirty="0" smtClean="0">
                <a:solidFill>
                  <a:schemeClr val="bg1"/>
                </a:solidFill>
              </a:rPr>
              <a:t>context </a:t>
            </a:r>
            <a:r>
              <a:rPr lang="en-GB" dirty="0">
                <a:solidFill>
                  <a:schemeClr val="bg1"/>
                </a:solidFill>
              </a:rPr>
              <a:t>- </a:t>
            </a:r>
            <a:r>
              <a:rPr lang="en-GB" dirty="0" smtClean="0">
                <a:solidFill>
                  <a:schemeClr val="bg1"/>
                </a:solidFill>
              </a:rPr>
              <a:t>parodies </a:t>
            </a:r>
            <a:r>
              <a:rPr lang="en-GB" dirty="0">
                <a:solidFill>
                  <a:schemeClr val="bg1"/>
                </a:solidFill>
              </a:rPr>
              <a:t>or exaggerations for comic </a:t>
            </a:r>
            <a:r>
              <a:rPr lang="en-GB" dirty="0" smtClean="0">
                <a:solidFill>
                  <a:schemeClr val="bg1"/>
                </a:solidFill>
              </a:rPr>
              <a:t>effect </a:t>
            </a:r>
            <a:r>
              <a:rPr lang="en-GB" dirty="0">
                <a:solidFill>
                  <a:schemeClr val="bg1"/>
                </a:solidFill>
              </a:rPr>
              <a:t>- </a:t>
            </a:r>
            <a:r>
              <a:rPr lang="en-GB" dirty="0" smtClean="0">
                <a:solidFill>
                  <a:schemeClr val="bg1"/>
                </a:solidFill>
              </a:rPr>
              <a:t>value </a:t>
            </a:r>
            <a:r>
              <a:rPr lang="en-GB" dirty="0">
                <a:solidFill>
                  <a:schemeClr val="bg1"/>
                </a:solidFill>
              </a:rPr>
              <a:t>of incidental comments</a:t>
            </a:r>
            <a:r>
              <a:rPr lang="en-GB" dirty="0" smtClean="0">
                <a:solidFill>
                  <a:schemeClr val="bg1"/>
                </a:solidFill>
              </a:rPr>
              <a:t>?:</a:t>
            </a:r>
          </a:p>
          <a:p>
            <a:pPr lvl="1"/>
            <a:r>
              <a:rPr lang="en-GB" b="1" dirty="0">
                <a:solidFill>
                  <a:schemeClr val="bg1"/>
                </a:solidFill>
              </a:rPr>
              <a:t>Aristophanes </a:t>
            </a:r>
            <a:r>
              <a:rPr lang="en-GB" b="1" i="1" dirty="0" err="1">
                <a:solidFill>
                  <a:schemeClr val="bg1"/>
                </a:solidFill>
              </a:rPr>
              <a:t>Thesmophoriazousai</a:t>
            </a:r>
            <a:r>
              <a:rPr lang="en-GB" b="1" dirty="0">
                <a:solidFill>
                  <a:schemeClr val="bg1"/>
                </a:solidFill>
              </a:rPr>
              <a:t> </a:t>
            </a:r>
            <a:r>
              <a:rPr lang="en-GB" b="1" dirty="0" smtClean="0">
                <a:solidFill>
                  <a:schemeClr val="bg1"/>
                </a:solidFill>
              </a:rPr>
              <a:t>410-20 </a:t>
            </a:r>
            <a:r>
              <a:rPr lang="en-GB" dirty="0" smtClean="0">
                <a:solidFill>
                  <a:schemeClr val="bg1"/>
                </a:solidFill>
              </a:rPr>
              <a:t>– attacks on Euripides.</a:t>
            </a:r>
          </a:p>
          <a:p>
            <a:pPr lvl="1"/>
            <a:r>
              <a:rPr lang="en-GB" b="1" dirty="0" smtClean="0">
                <a:solidFill>
                  <a:schemeClr val="bg1"/>
                </a:solidFill>
              </a:rPr>
              <a:t>Aristophanes </a:t>
            </a:r>
            <a:r>
              <a:rPr lang="en-GB" b="1" i="1" dirty="0" err="1" smtClean="0">
                <a:solidFill>
                  <a:schemeClr val="bg1"/>
                </a:solidFill>
              </a:rPr>
              <a:t>Ecclesiazusae</a:t>
            </a:r>
            <a:r>
              <a:rPr lang="en-GB" dirty="0" smtClean="0">
                <a:solidFill>
                  <a:schemeClr val="bg1"/>
                </a:solidFill>
              </a:rPr>
              <a:t>.</a:t>
            </a:r>
            <a:endParaRPr lang="en-GB" i="1"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189077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Source Material </a:t>
            </a:r>
            <a:r>
              <a:rPr lang="en-GB" dirty="0" smtClean="0">
                <a:solidFill>
                  <a:schemeClr val="bg1"/>
                </a:solidFill>
              </a:rPr>
              <a:t>(2)</a:t>
            </a:r>
            <a:endParaRPr lang="en-GB" dirty="0"/>
          </a:p>
        </p:txBody>
      </p:sp>
      <p:sp>
        <p:nvSpPr>
          <p:cNvPr id="3" name="Content Placeholder 2"/>
          <p:cNvSpPr>
            <a:spLocks noGrp="1"/>
          </p:cNvSpPr>
          <p:nvPr>
            <p:ph idx="1"/>
          </p:nvPr>
        </p:nvSpPr>
        <p:spPr>
          <a:xfrm>
            <a:off x="107504" y="1340768"/>
            <a:ext cx="8928992" cy="4176464"/>
          </a:xfrm>
        </p:spPr>
        <p:txBody>
          <a:bodyPr>
            <a:normAutofit fontScale="92500" lnSpcReduction="20000"/>
          </a:bodyPr>
          <a:lstStyle/>
          <a:p>
            <a:r>
              <a:rPr lang="en-GB" b="1" dirty="0" smtClean="0">
                <a:solidFill>
                  <a:schemeClr val="bg1"/>
                </a:solidFill>
              </a:rPr>
              <a:t>Legal Speeches</a:t>
            </a:r>
            <a:r>
              <a:rPr lang="en-GB" dirty="0">
                <a:solidFill>
                  <a:schemeClr val="bg1"/>
                </a:solidFill>
              </a:rPr>
              <a:t>: </a:t>
            </a:r>
            <a:r>
              <a:rPr lang="en-GB" dirty="0" smtClean="0">
                <a:solidFill>
                  <a:schemeClr val="bg1"/>
                </a:solidFill>
              </a:rPr>
              <a:t>discuss </a:t>
            </a:r>
            <a:r>
              <a:rPr lang="en-GB" dirty="0">
                <a:solidFill>
                  <a:schemeClr val="bg1"/>
                </a:solidFill>
              </a:rPr>
              <a:t>actual events – although these are often presented in a manner best designed to help themselves and harm their opponents - </a:t>
            </a:r>
            <a:r>
              <a:rPr lang="en-GB" dirty="0" smtClean="0">
                <a:solidFill>
                  <a:schemeClr val="bg1"/>
                </a:solidFill>
              </a:rPr>
              <a:t>often </a:t>
            </a:r>
            <a:r>
              <a:rPr lang="en-GB" dirty="0">
                <a:solidFill>
                  <a:schemeClr val="bg1"/>
                </a:solidFill>
              </a:rPr>
              <a:t>only one litigant’s speech is </a:t>
            </a:r>
            <a:r>
              <a:rPr lang="en-GB" dirty="0" smtClean="0">
                <a:solidFill>
                  <a:schemeClr val="bg1"/>
                </a:solidFill>
              </a:rPr>
              <a:t>preserved.</a:t>
            </a:r>
          </a:p>
          <a:p>
            <a:pPr lvl="1"/>
            <a:r>
              <a:rPr lang="en-GB" b="1" dirty="0" err="1">
                <a:solidFill>
                  <a:schemeClr val="bg1"/>
                </a:solidFill>
              </a:rPr>
              <a:t>Lysias</a:t>
            </a:r>
            <a:r>
              <a:rPr lang="en-GB" b="1" dirty="0">
                <a:solidFill>
                  <a:schemeClr val="bg1"/>
                </a:solidFill>
              </a:rPr>
              <a:t> </a:t>
            </a:r>
            <a:r>
              <a:rPr lang="en-GB" b="1" i="1" dirty="0">
                <a:solidFill>
                  <a:schemeClr val="bg1"/>
                </a:solidFill>
              </a:rPr>
              <a:t>Against Simon </a:t>
            </a:r>
            <a:r>
              <a:rPr lang="en-GB" b="1" dirty="0" smtClean="0">
                <a:solidFill>
                  <a:schemeClr val="bg1"/>
                </a:solidFill>
              </a:rPr>
              <a:t>3.6 </a:t>
            </a:r>
            <a:r>
              <a:rPr lang="en-GB" dirty="0" smtClean="0">
                <a:solidFill>
                  <a:schemeClr val="bg1"/>
                </a:solidFill>
              </a:rPr>
              <a:t>– entering women’s quarters. </a:t>
            </a:r>
          </a:p>
          <a:p>
            <a:pPr lvl="1"/>
            <a:endParaRPr lang="en-GB" sz="1300" dirty="0">
              <a:solidFill>
                <a:schemeClr val="bg1"/>
              </a:solidFill>
            </a:endParaRPr>
          </a:p>
          <a:p>
            <a:r>
              <a:rPr lang="en-GB" b="1" dirty="0" smtClean="0">
                <a:solidFill>
                  <a:schemeClr val="bg1"/>
                </a:solidFill>
              </a:rPr>
              <a:t>Women on vases</a:t>
            </a:r>
            <a:r>
              <a:rPr lang="en-GB" dirty="0" smtClean="0">
                <a:solidFill>
                  <a:schemeClr val="bg1"/>
                </a:solidFill>
              </a:rPr>
              <a:t>:</a:t>
            </a:r>
          </a:p>
          <a:p>
            <a:pPr lvl="1"/>
            <a:r>
              <a:rPr lang="en-GB" dirty="0">
                <a:solidFill>
                  <a:schemeClr val="bg1"/>
                </a:solidFill>
              </a:rPr>
              <a:t>Idealism, reality or both? </a:t>
            </a:r>
          </a:p>
          <a:p>
            <a:pPr lvl="1"/>
            <a:r>
              <a:rPr lang="en-GB" dirty="0" smtClean="0">
                <a:solidFill>
                  <a:schemeClr val="bg1"/>
                </a:solidFill>
              </a:rPr>
              <a:t>Pieces </a:t>
            </a:r>
            <a:r>
              <a:rPr lang="en-GB" dirty="0">
                <a:solidFill>
                  <a:schemeClr val="bg1"/>
                </a:solidFill>
              </a:rPr>
              <a:t>of art or utilitarian objects, e.g. transport vessels, utensils, ceremonial vessels? </a:t>
            </a:r>
          </a:p>
          <a:p>
            <a:pPr lvl="1"/>
            <a:r>
              <a:rPr lang="en-GB" dirty="0" smtClean="0">
                <a:solidFill>
                  <a:schemeClr val="bg1"/>
                </a:solidFill>
              </a:rPr>
              <a:t>Largest number of </a:t>
            </a:r>
            <a:r>
              <a:rPr lang="en-GB" dirty="0">
                <a:solidFill>
                  <a:schemeClr val="bg1"/>
                </a:solidFill>
              </a:rPr>
              <a:t>Attic vases not found in </a:t>
            </a:r>
            <a:r>
              <a:rPr lang="en-GB" dirty="0" smtClean="0">
                <a:solidFill>
                  <a:schemeClr val="bg1"/>
                </a:solidFill>
              </a:rPr>
              <a:t>Athens but in Etruria</a:t>
            </a:r>
            <a:r>
              <a:rPr lang="en-GB" dirty="0">
                <a:solidFill>
                  <a:schemeClr val="bg1"/>
                </a:solidFill>
              </a:rPr>
              <a:t>.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5127193"/>
            <a:ext cx="1912813" cy="1650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5124539"/>
            <a:ext cx="2938719" cy="16532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95736" y="5085184"/>
            <a:ext cx="1368152" cy="169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5576" y="5314231"/>
            <a:ext cx="1152128" cy="1442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0364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23528" y="188640"/>
            <a:ext cx="4040188" cy="750887"/>
          </a:xfrm>
        </p:spPr>
        <p:txBody>
          <a:bodyPr/>
          <a:lstStyle/>
          <a:p>
            <a:r>
              <a:rPr lang="en-GB" b="1" dirty="0" smtClean="0">
                <a:solidFill>
                  <a:schemeClr val="bg1"/>
                </a:solidFill>
              </a:rPr>
              <a:t>Women in Athens</a:t>
            </a:r>
            <a:endParaRPr lang="en-GB" b="1" dirty="0">
              <a:solidFill>
                <a:schemeClr val="bg1"/>
              </a:solidFill>
            </a:endParaRPr>
          </a:p>
        </p:txBody>
      </p:sp>
      <p:sp>
        <p:nvSpPr>
          <p:cNvPr id="4" name="Text Placeholder 3"/>
          <p:cNvSpPr>
            <a:spLocks noGrp="1"/>
          </p:cNvSpPr>
          <p:nvPr>
            <p:ph type="body" sz="half" idx="3"/>
          </p:nvPr>
        </p:nvSpPr>
        <p:spPr>
          <a:xfrm>
            <a:off x="4644008" y="188640"/>
            <a:ext cx="4041775" cy="750887"/>
          </a:xfrm>
        </p:spPr>
        <p:txBody>
          <a:bodyPr/>
          <a:lstStyle/>
          <a:p>
            <a:r>
              <a:rPr lang="en-GB" b="1" dirty="0" smtClean="0">
                <a:solidFill>
                  <a:schemeClr val="bg1"/>
                </a:solidFill>
              </a:rPr>
              <a:t>Women in Rome</a:t>
            </a:r>
            <a:endParaRPr lang="en-GB" b="1" dirty="0">
              <a:solidFill>
                <a:schemeClr val="bg1"/>
              </a:solidFill>
            </a:endParaRPr>
          </a:p>
        </p:txBody>
      </p:sp>
      <p:sp>
        <p:nvSpPr>
          <p:cNvPr id="5" name="Content Placeholder 4"/>
          <p:cNvSpPr>
            <a:spLocks noGrp="1"/>
          </p:cNvSpPr>
          <p:nvPr>
            <p:ph sz="quarter" idx="2"/>
          </p:nvPr>
        </p:nvSpPr>
        <p:spPr>
          <a:xfrm>
            <a:off x="0" y="980728"/>
            <a:ext cx="5004048" cy="5877272"/>
          </a:xfrm>
        </p:spPr>
        <p:txBody>
          <a:bodyPr>
            <a:normAutofit fontScale="92500" lnSpcReduction="10000"/>
          </a:bodyPr>
          <a:lstStyle/>
          <a:p>
            <a:r>
              <a:rPr lang="en-GB" dirty="0">
                <a:solidFill>
                  <a:schemeClr val="bg1"/>
                </a:solidFill>
              </a:rPr>
              <a:t>No right to actively participate in politics. </a:t>
            </a:r>
          </a:p>
          <a:p>
            <a:endParaRPr lang="en-GB" sz="700" dirty="0">
              <a:solidFill>
                <a:schemeClr val="bg1"/>
              </a:solidFill>
            </a:endParaRPr>
          </a:p>
          <a:p>
            <a:r>
              <a:rPr lang="en-GB" dirty="0">
                <a:solidFill>
                  <a:schemeClr val="bg1"/>
                </a:solidFill>
              </a:rPr>
              <a:t>No right to represent themselves in court, required a legal guardian (</a:t>
            </a:r>
            <a:r>
              <a:rPr lang="en-GB" i="1" dirty="0" err="1">
                <a:solidFill>
                  <a:schemeClr val="bg1"/>
                </a:solidFill>
              </a:rPr>
              <a:t>kyrios</a:t>
            </a:r>
            <a:r>
              <a:rPr lang="en-GB" dirty="0">
                <a:solidFill>
                  <a:schemeClr val="bg1"/>
                </a:solidFill>
              </a:rPr>
              <a:t>). </a:t>
            </a:r>
          </a:p>
          <a:p>
            <a:endParaRPr lang="en-GB" sz="700" dirty="0">
              <a:solidFill>
                <a:schemeClr val="bg1"/>
              </a:solidFill>
            </a:endParaRPr>
          </a:p>
          <a:p>
            <a:r>
              <a:rPr lang="en-GB" dirty="0">
                <a:solidFill>
                  <a:schemeClr val="bg1"/>
                </a:solidFill>
              </a:rPr>
              <a:t>A woman would have a guardian throughout her life – father, husband, son over age of 18, other relatives.</a:t>
            </a:r>
          </a:p>
          <a:p>
            <a:endParaRPr lang="en-GB" sz="600" dirty="0">
              <a:solidFill>
                <a:schemeClr val="bg1"/>
              </a:solidFill>
            </a:endParaRPr>
          </a:p>
          <a:p>
            <a:r>
              <a:rPr lang="en-GB" dirty="0">
                <a:solidFill>
                  <a:schemeClr val="bg1"/>
                </a:solidFill>
              </a:rPr>
              <a:t>Do not inherit property but are given a bridal dowry. </a:t>
            </a:r>
          </a:p>
          <a:p>
            <a:endParaRPr lang="en-GB" sz="600" dirty="0">
              <a:solidFill>
                <a:schemeClr val="bg1"/>
              </a:solidFill>
            </a:endParaRPr>
          </a:p>
          <a:p>
            <a:r>
              <a:rPr lang="en-GB" dirty="0">
                <a:solidFill>
                  <a:schemeClr val="bg1"/>
                </a:solidFill>
              </a:rPr>
              <a:t>Girls, at least among elite, often married </a:t>
            </a:r>
            <a:r>
              <a:rPr lang="en-GB" dirty="0" smtClean="0">
                <a:solidFill>
                  <a:schemeClr val="bg1"/>
                </a:solidFill>
              </a:rPr>
              <a:t>off </a:t>
            </a:r>
            <a:r>
              <a:rPr lang="en-GB" dirty="0">
                <a:solidFill>
                  <a:schemeClr val="bg1"/>
                </a:solidFill>
              </a:rPr>
              <a:t>at 14-16 years of </a:t>
            </a:r>
            <a:r>
              <a:rPr lang="en-GB" dirty="0" smtClean="0">
                <a:solidFill>
                  <a:schemeClr val="bg1"/>
                </a:solidFill>
              </a:rPr>
              <a:t>age. </a:t>
            </a:r>
            <a:endParaRPr lang="en-GB" dirty="0">
              <a:solidFill>
                <a:schemeClr val="bg1"/>
              </a:solidFill>
            </a:endParaRPr>
          </a:p>
          <a:p>
            <a:endParaRPr lang="en-GB" sz="600" dirty="0">
              <a:solidFill>
                <a:schemeClr val="bg1"/>
              </a:solidFill>
            </a:endParaRPr>
          </a:p>
          <a:p>
            <a:r>
              <a:rPr lang="en-GB" dirty="0">
                <a:solidFill>
                  <a:schemeClr val="bg1"/>
                </a:solidFill>
              </a:rPr>
              <a:t>Men often in twenties when they marry – usually have social circle of friends outside the household. </a:t>
            </a:r>
          </a:p>
          <a:p>
            <a:endParaRPr lang="en-GB" dirty="0"/>
          </a:p>
        </p:txBody>
      </p:sp>
      <p:sp>
        <p:nvSpPr>
          <p:cNvPr id="6" name="Content Placeholder 5"/>
          <p:cNvSpPr>
            <a:spLocks noGrp="1"/>
          </p:cNvSpPr>
          <p:nvPr>
            <p:ph sz="quarter" idx="4"/>
          </p:nvPr>
        </p:nvSpPr>
        <p:spPr>
          <a:xfrm>
            <a:off x="5004048" y="980728"/>
            <a:ext cx="4032448" cy="5688632"/>
          </a:xfrm>
        </p:spPr>
        <p:txBody>
          <a:bodyPr>
            <a:normAutofit fontScale="92500"/>
          </a:bodyPr>
          <a:lstStyle/>
          <a:p>
            <a:r>
              <a:rPr lang="en-GB" dirty="0" smtClean="0">
                <a:solidFill>
                  <a:schemeClr val="bg1"/>
                </a:solidFill>
              </a:rPr>
              <a:t>No formal role in politics.</a:t>
            </a:r>
          </a:p>
          <a:p>
            <a:endParaRPr lang="en-GB" sz="1000" dirty="0">
              <a:solidFill>
                <a:schemeClr val="bg1"/>
              </a:solidFill>
            </a:endParaRPr>
          </a:p>
          <a:p>
            <a:r>
              <a:rPr lang="en-GB" dirty="0" smtClean="0">
                <a:solidFill>
                  <a:schemeClr val="bg1"/>
                </a:solidFill>
              </a:rPr>
              <a:t>Right to represent oneself in court possible. </a:t>
            </a:r>
          </a:p>
          <a:p>
            <a:endParaRPr lang="en-GB" sz="1000" dirty="0">
              <a:solidFill>
                <a:schemeClr val="bg1"/>
              </a:solidFill>
            </a:endParaRPr>
          </a:p>
          <a:p>
            <a:r>
              <a:rPr lang="en-GB" dirty="0" smtClean="0">
                <a:solidFill>
                  <a:schemeClr val="bg1"/>
                </a:solidFill>
              </a:rPr>
              <a:t>Rights of three children (four children for </a:t>
            </a:r>
            <a:r>
              <a:rPr lang="en-GB" dirty="0">
                <a:solidFill>
                  <a:schemeClr val="bg1"/>
                </a:solidFill>
              </a:rPr>
              <a:t>freedwomen) - Gaius </a:t>
            </a:r>
            <a:r>
              <a:rPr lang="en-GB" i="1" dirty="0">
                <a:solidFill>
                  <a:schemeClr val="bg1"/>
                </a:solidFill>
              </a:rPr>
              <a:t>Institutes</a:t>
            </a:r>
            <a:r>
              <a:rPr lang="en-GB" dirty="0">
                <a:solidFill>
                  <a:schemeClr val="bg1"/>
                </a:solidFill>
              </a:rPr>
              <a:t> </a:t>
            </a:r>
            <a:r>
              <a:rPr lang="en-GB" dirty="0" smtClean="0">
                <a:solidFill>
                  <a:schemeClr val="bg1"/>
                </a:solidFill>
              </a:rPr>
              <a:t>1.145.194.</a:t>
            </a:r>
          </a:p>
          <a:p>
            <a:endParaRPr lang="en-GB" sz="1000" dirty="0">
              <a:solidFill>
                <a:schemeClr val="bg1"/>
              </a:solidFill>
            </a:endParaRPr>
          </a:p>
          <a:p>
            <a:r>
              <a:rPr lang="en-GB" dirty="0" smtClean="0">
                <a:solidFill>
                  <a:schemeClr val="bg1"/>
                </a:solidFill>
              </a:rPr>
              <a:t>Do have dowry, but can also inherit property. </a:t>
            </a:r>
          </a:p>
          <a:p>
            <a:endParaRPr lang="en-GB" sz="1000" dirty="0">
              <a:solidFill>
                <a:schemeClr val="bg1"/>
              </a:solidFill>
            </a:endParaRPr>
          </a:p>
          <a:p>
            <a:r>
              <a:rPr lang="en-GB" dirty="0" smtClean="0">
                <a:solidFill>
                  <a:schemeClr val="bg1"/>
                </a:solidFill>
              </a:rPr>
              <a:t>First marriage may well be when teenager. </a:t>
            </a:r>
          </a:p>
          <a:p>
            <a:endParaRPr lang="en-GB" sz="1000" dirty="0">
              <a:solidFill>
                <a:schemeClr val="bg1"/>
              </a:solidFill>
            </a:endParaRPr>
          </a:p>
          <a:p>
            <a:r>
              <a:rPr lang="en-GB" dirty="0" smtClean="0">
                <a:solidFill>
                  <a:schemeClr val="bg1"/>
                </a:solidFill>
              </a:rPr>
              <a:t>Respectable women could go to banquets. </a:t>
            </a:r>
            <a:endParaRPr lang="en-GB" dirty="0">
              <a:solidFill>
                <a:schemeClr val="bg1"/>
              </a:solidFill>
            </a:endParaRPr>
          </a:p>
        </p:txBody>
      </p:sp>
    </p:spTree>
    <p:extLst>
      <p:ext uri="{BB962C8B-B14F-4D97-AF65-F5344CB8AC3E}">
        <p14:creationId xmlns:p14="http://schemas.microsoft.com/office/powerpoint/2010/main" val="3633851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36104"/>
          </a:xfrm>
        </p:spPr>
        <p:txBody>
          <a:bodyPr/>
          <a:lstStyle/>
          <a:p>
            <a:r>
              <a:rPr lang="en-GB" dirty="0" smtClean="0">
                <a:solidFill>
                  <a:schemeClr val="bg1"/>
                </a:solidFill>
              </a:rPr>
              <a:t>Marriage</a:t>
            </a:r>
            <a:endParaRPr lang="en-GB" dirty="0">
              <a:solidFill>
                <a:schemeClr val="bg1"/>
              </a:solidFill>
            </a:endParaRPr>
          </a:p>
        </p:txBody>
      </p:sp>
      <p:sp>
        <p:nvSpPr>
          <p:cNvPr id="3" name="Text Placeholder 2"/>
          <p:cNvSpPr>
            <a:spLocks noGrp="1"/>
          </p:cNvSpPr>
          <p:nvPr>
            <p:ph type="body" idx="1"/>
          </p:nvPr>
        </p:nvSpPr>
        <p:spPr>
          <a:xfrm>
            <a:off x="467544" y="908720"/>
            <a:ext cx="4040188" cy="750887"/>
          </a:xfrm>
        </p:spPr>
        <p:txBody>
          <a:bodyPr/>
          <a:lstStyle/>
          <a:p>
            <a:r>
              <a:rPr lang="en-GB" b="1" dirty="0" smtClean="0">
                <a:solidFill>
                  <a:schemeClr val="bg1"/>
                </a:solidFill>
              </a:rPr>
              <a:t>Athens</a:t>
            </a:r>
            <a:endParaRPr lang="en-GB" b="1" dirty="0">
              <a:solidFill>
                <a:schemeClr val="bg1"/>
              </a:solidFill>
            </a:endParaRPr>
          </a:p>
        </p:txBody>
      </p:sp>
      <p:sp>
        <p:nvSpPr>
          <p:cNvPr id="4" name="Text Placeholder 3"/>
          <p:cNvSpPr>
            <a:spLocks noGrp="1"/>
          </p:cNvSpPr>
          <p:nvPr>
            <p:ph type="body" sz="half" idx="3"/>
          </p:nvPr>
        </p:nvSpPr>
        <p:spPr>
          <a:xfrm>
            <a:off x="4644008" y="908720"/>
            <a:ext cx="4041775" cy="750887"/>
          </a:xfrm>
        </p:spPr>
        <p:txBody>
          <a:bodyPr/>
          <a:lstStyle/>
          <a:p>
            <a:r>
              <a:rPr lang="en-GB" b="1" dirty="0" smtClean="0">
                <a:solidFill>
                  <a:schemeClr val="bg1"/>
                </a:solidFill>
              </a:rPr>
              <a:t>Rome</a:t>
            </a:r>
            <a:endParaRPr lang="en-GB" b="1" dirty="0">
              <a:solidFill>
                <a:schemeClr val="bg1"/>
              </a:solidFill>
            </a:endParaRPr>
          </a:p>
        </p:txBody>
      </p:sp>
      <p:sp>
        <p:nvSpPr>
          <p:cNvPr id="5" name="Content Placeholder 4"/>
          <p:cNvSpPr>
            <a:spLocks noGrp="1"/>
          </p:cNvSpPr>
          <p:nvPr>
            <p:ph sz="quarter" idx="2"/>
          </p:nvPr>
        </p:nvSpPr>
        <p:spPr>
          <a:xfrm>
            <a:off x="107504" y="1700808"/>
            <a:ext cx="4608512" cy="5157192"/>
          </a:xfrm>
        </p:spPr>
        <p:txBody>
          <a:bodyPr>
            <a:normAutofit fontScale="92500" lnSpcReduction="20000"/>
          </a:bodyPr>
          <a:lstStyle/>
          <a:p>
            <a:r>
              <a:rPr lang="en-GB" dirty="0">
                <a:solidFill>
                  <a:schemeClr val="bg1"/>
                </a:solidFill>
              </a:rPr>
              <a:t>Marriages generally arranged without the involvement of the bride</a:t>
            </a:r>
            <a:r>
              <a:rPr lang="en-GB" dirty="0" smtClean="0">
                <a:solidFill>
                  <a:schemeClr val="bg1"/>
                </a:solidFill>
              </a:rPr>
              <a:t>.</a:t>
            </a:r>
          </a:p>
          <a:p>
            <a:pPr lvl="1"/>
            <a:r>
              <a:rPr lang="en-GB" dirty="0">
                <a:solidFill>
                  <a:schemeClr val="bg1"/>
                </a:solidFill>
              </a:rPr>
              <a:t>“It is my belief that young women in their fathers’ homes lead the sweetest of all lives. For ignorance always keeps children secure and happy . But when we reach womanhood and gain some understanding we are thrust out and sold away from our ancestral gods and our parents. Some go to live with strangers, some with foreigners, some go to joyless homes, some to unfriendly ones. All these things, once a single night has yoked us to our husbands, we are obliged to praise, and consider a happy outcome.” – </a:t>
            </a:r>
            <a:r>
              <a:rPr lang="en-GB" b="1" dirty="0">
                <a:solidFill>
                  <a:schemeClr val="bg1"/>
                </a:solidFill>
              </a:rPr>
              <a:t>Sophocles </a:t>
            </a:r>
            <a:r>
              <a:rPr lang="en-GB" b="1" i="1" dirty="0">
                <a:solidFill>
                  <a:schemeClr val="bg1"/>
                </a:solidFill>
              </a:rPr>
              <a:t>fragment</a:t>
            </a:r>
            <a:r>
              <a:rPr lang="en-GB" b="1" dirty="0">
                <a:solidFill>
                  <a:schemeClr val="bg1"/>
                </a:solidFill>
              </a:rPr>
              <a:t> 524</a:t>
            </a:r>
            <a:r>
              <a:rPr lang="en-GB" dirty="0">
                <a:solidFill>
                  <a:schemeClr val="bg1"/>
                </a:solidFill>
              </a:rPr>
              <a:t>.</a:t>
            </a:r>
          </a:p>
          <a:p>
            <a:pPr lvl="1"/>
            <a:endParaRPr lang="en-GB" dirty="0"/>
          </a:p>
          <a:p>
            <a:endParaRPr lang="en-GB" dirty="0"/>
          </a:p>
        </p:txBody>
      </p:sp>
      <p:sp>
        <p:nvSpPr>
          <p:cNvPr id="6" name="Content Placeholder 5"/>
          <p:cNvSpPr>
            <a:spLocks noGrp="1"/>
          </p:cNvSpPr>
          <p:nvPr>
            <p:ph sz="quarter" idx="4"/>
          </p:nvPr>
        </p:nvSpPr>
        <p:spPr>
          <a:xfrm>
            <a:off x="4716016" y="1700808"/>
            <a:ext cx="4427984" cy="5157192"/>
          </a:xfrm>
        </p:spPr>
        <p:txBody>
          <a:bodyPr>
            <a:normAutofit fontScale="85000" lnSpcReduction="10000"/>
          </a:bodyPr>
          <a:lstStyle/>
          <a:p>
            <a:r>
              <a:rPr lang="en-GB" dirty="0">
                <a:solidFill>
                  <a:schemeClr val="bg1"/>
                </a:solidFill>
              </a:rPr>
              <a:t>Marriage: secular matter. Its main legal effect was that children born within it were legitimate, Roman citizens and subjects to paternal power. </a:t>
            </a:r>
          </a:p>
          <a:p>
            <a:endParaRPr lang="en-GB" sz="600" dirty="0">
              <a:solidFill>
                <a:schemeClr val="bg1"/>
              </a:solidFill>
            </a:endParaRPr>
          </a:p>
          <a:p>
            <a:r>
              <a:rPr lang="en-GB" dirty="0">
                <a:solidFill>
                  <a:schemeClr val="bg1"/>
                </a:solidFill>
              </a:rPr>
              <a:t>The </a:t>
            </a:r>
            <a:r>
              <a:rPr lang="en-GB" i="1" dirty="0" err="1">
                <a:solidFill>
                  <a:schemeClr val="bg1"/>
                </a:solidFill>
              </a:rPr>
              <a:t>connubium</a:t>
            </a:r>
            <a:r>
              <a:rPr lang="en-GB" dirty="0">
                <a:solidFill>
                  <a:schemeClr val="bg1"/>
                </a:solidFill>
              </a:rPr>
              <a:t> was the capacity of getting marriage </a:t>
            </a:r>
            <a:r>
              <a:rPr lang="en-GB" dirty="0" smtClean="0">
                <a:solidFill>
                  <a:schemeClr val="bg1"/>
                </a:solidFill>
              </a:rPr>
              <a:t>once at </a:t>
            </a:r>
            <a:r>
              <a:rPr lang="en-GB" dirty="0">
                <a:solidFill>
                  <a:schemeClr val="bg1"/>
                </a:solidFill>
              </a:rPr>
              <a:t>the appropriate age </a:t>
            </a:r>
            <a:r>
              <a:rPr lang="en-GB" dirty="0" smtClean="0">
                <a:solidFill>
                  <a:schemeClr val="bg1"/>
                </a:solidFill>
              </a:rPr>
              <a:t>(at least 12 for </a:t>
            </a:r>
            <a:r>
              <a:rPr lang="en-GB" dirty="0">
                <a:solidFill>
                  <a:schemeClr val="bg1"/>
                </a:solidFill>
              </a:rPr>
              <a:t>girls and </a:t>
            </a:r>
            <a:r>
              <a:rPr lang="en-GB" dirty="0" smtClean="0">
                <a:solidFill>
                  <a:schemeClr val="bg1"/>
                </a:solidFill>
              </a:rPr>
              <a:t>14 for </a:t>
            </a:r>
            <a:r>
              <a:rPr lang="en-GB" dirty="0">
                <a:solidFill>
                  <a:schemeClr val="bg1"/>
                </a:solidFill>
              </a:rPr>
              <a:t>boys). </a:t>
            </a:r>
          </a:p>
          <a:p>
            <a:endParaRPr lang="en-GB" sz="600" dirty="0">
              <a:solidFill>
                <a:schemeClr val="bg1"/>
              </a:solidFill>
            </a:endParaRPr>
          </a:p>
          <a:p>
            <a:r>
              <a:rPr lang="en-GB" i="1" dirty="0" err="1">
                <a:solidFill>
                  <a:schemeClr val="bg1"/>
                </a:solidFill>
              </a:rPr>
              <a:t>Connubium</a:t>
            </a:r>
            <a:r>
              <a:rPr lang="en-GB" dirty="0">
                <a:solidFill>
                  <a:schemeClr val="bg1"/>
                </a:solidFill>
              </a:rPr>
              <a:t> only possible among citizens, eventually with </a:t>
            </a:r>
            <a:r>
              <a:rPr lang="en-GB" dirty="0" smtClean="0">
                <a:solidFill>
                  <a:schemeClr val="bg1"/>
                </a:solidFill>
              </a:rPr>
              <a:t>Latins </a:t>
            </a:r>
            <a:r>
              <a:rPr lang="en-GB" dirty="0">
                <a:solidFill>
                  <a:schemeClr val="bg1"/>
                </a:solidFill>
              </a:rPr>
              <a:t>and </a:t>
            </a:r>
            <a:r>
              <a:rPr lang="en-GB" dirty="0" err="1">
                <a:solidFill>
                  <a:schemeClr val="bg1"/>
                </a:solidFill>
              </a:rPr>
              <a:t>Peregrinae</a:t>
            </a:r>
            <a:r>
              <a:rPr lang="en-GB" dirty="0">
                <a:solidFill>
                  <a:schemeClr val="bg1"/>
                </a:solidFill>
              </a:rPr>
              <a:t>. </a:t>
            </a:r>
          </a:p>
          <a:p>
            <a:endParaRPr lang="en-GB" sz="600" dirty="0">
              <a:solidFill>
                <a:schemeClr val="bg1"/>
              </a:solidFill>
            </a:endParaRPr>
          </a:p>
          <a:p>
            <a:r>
              <a:rPr lang="en-GB" i="1" dirty="0">
                <a:solidFill>
                  <a:schemeClr val="bg1"/>
                </a:solidFill>
              </a:rPr>
              <a:t>Sine </a:t>
            </a:r>
            <a:r>
              <a:rPr lang="en-GB" i="1" dirty="0" err="1">
                <a:solidFill>
                  <a:schemeClr val="bg1"/>
                </a:solidFill>
              </a:rPr>
              <a:t>manu</a:t>
            </a:r>
            <a:r>
              <a:rPr lang="en-GB" i="1" dirty="0">
                <a:solidFill>
                  <a:schemeClr val="bg1"/>
                </a:solidFill>
              </a:rPr>
              <a:t> </a:t>
            </a:r>
            <a:r>
              <a:rPr lang="en-GB" dirty="0">
                <a:solidFill>
                  <a:schemeClr val="bg1"/>
                </a:solidFill>
              </a:rPr>
              <a:t>– a form of marriage where the women remains under the guardianship of her father. </a:t>
            </a:r>
          </a:p>
          <a:p>
            <a:endParaRPr lang="en-GB" dirty="0"/>
          </a:p>
        </p:txBody>
      </p:sp>
    </p:spTree>
    <p:extLst>
      <p:ext uri="{BB962C8B-B14F-4D97-AF65-F5344CB8AC3E}">
        <p14:creationId xmlns:p14="http://schemas.microsoft.com/office/powerpoint/2010/main" val="1427351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dirty="0" smtClean="0">
                <a:solidFill>
                  <a:schemeClr val="bg1"/>
                </a:solidFill>
              </a:rPr>
              <a:t>The Ceremony - Athens</a:t>
            </a:r>
            <a:endParaRPr lang="en-GB" dirty="0">
              <a:solidFill>
                <a:schemeClr val="bg1"/>
              </a:solidFill>
            </a:endParaRPr>
          </a:p>
        </p:txBody>
      </p:sp>
      <p:sp>
        <p:nvSpPr>
          <p:cNvPr id="3" name="Content Placeholder 2"/>
          <p:cNvSpPr>
            <a:spLocks noGrp="1"/>
          </p:cNvSpPr>
          <p:nvPr>
            <p:ph sz="half" idx="1"/>
          </p:nvPr>
        </p:nvSpPr>
        <p:spPr>
          <a:xfrm>
            <a:off x="0" y="1052735"/>
            <a:ext cx="8892480" cy="4242023"/>
          </a:xfrm>
        </p:spPr>
        <p:txBody>
          <a:bodyPr>
            <a:normAutofit fontScale="85000" lnSpcReduction="10000"/>
          </a:bodyPr>
          <a:lstStyle/>
          <a:p>
            <a:r>
              <a:rPr lang="en-GB" i="1" dirty="0" err="1" smtClean="0">
                <a:solidFill>
                  <a:schemeClr val="bg1"/>
                </a:solidFill>
              </a:rPr>
              <a:t>Engue</a:t>
            </a:r>
            <a:r>
              <a:rPr lang="en-GB" i="1" dirty="0" smtClean="0">
                <a:solidFill>
                  <a:schemeClr val="bg1"/>
                </a:solidFill>
              </a:rPr>
              <a:t> </a:t>
            </a:r>
            <a:r>
              <a:rPr lang="en-GB" dirty="0" smtClean="0">
                <a:solidFill>
                  <a:schemeClr val="bg1"/>
                </a:solidFill>
              </a:rPr>
              <a:t>– father of bride announces the following: ‘I hand over this woman to you for the ploughing of legitimate children.’</a:t>
            </a:r>
          </a:p>
          <a:p>
            <a:endParaRPr lang="en-GB" sz="1000" i="1" dirty="0">
              <a:solidFill>
                <a:schemeClr val="bg1"/>
              </a:solidFill>
            </a:endParaRPr>
          </a:p>
          <a:p>
            <a:r>
              <a:rPr lang="en-GB" dirty="0" smtClean="0">
                <a:solidFill>
                  <a:schemeClr val="bg1"/>
                </a:solidFill>
              </a:rPr>
              <a:t>Evening of wedding feast held at father / guardians house.</a:t>
            </a:r>
          </a:p>
          <a:p>
            <a:endParaRPr lang="en-GB" sz="1000" dirty="0">
              <a:solidFill>
                <a:schemeClr val="bg1"/>
              </a:solidFill>
            </a:endParaRPr>
          </a:p>
          <a:p>
            <a:r>
              <a:rPr lang="en-GB" dirty="0" smtClean="0">
                <a:solidFill>
                  <a:schemeClr val="bg1"/>
                </a:solidFill>
              </a:rPr>
              <a:t>At nightfall bride and groom transported to their new home on a cart. </a:t>
            </a:r>
          </a:p>
          <a:p>
            <a:endParaRPr lang="en-GB" sz="1100" dirty="0">
              <a:solidFill>
                <a:schemeClr val="bg1"/>
              </a:solidFill>
            </a:endParaRPr>
          </a:p>
          <a:p>
            <a:r>
              <a:rPr lang="en-GB" dirty="0" smtClean="0">
                <a:solidFill>
                  <a:schemeClr val="bg1"/>
                </a:solidFill>
              </a:rPr>
              <a:t>Groom’s mother carrying torches – rekindling family line.</a:t>
            </a:r>
          </a:p>
          <a:p>
            <a:endParaRPr lang="en-GB" sz="1100" dirty="0">
              <a:solidFill>
                <a:schemeClr val="bg1"/>
              </a:solidFill>
            </a:endParaRPr>
          </a:p>
          <a:p>
            <a:r>
              <a:rPr lang="en-GB" dirty="0" smtClean="0">
                <a:solidFill>
                  <a:schemeClr val="bg1"/>
                </a:solidFill>
              </a:rPr>
              <a:t>Bride led into house by groom, brought to hearth – couple showed with nuts and dried fruit. </a:t>
            </a:r>
          </a:p>
          <a:p>
            <a:endParaRPr lang="en-GB" sz="1100" dirty="0">
              <a:solidFill>
                <a:schemeClr val="bg1"/>
              </a:solidFill>
            </a:endParaRPr>
          </a:p>
          <a:p>
            <a:r>
              <a:rPr lang="en-GB" dirty="0" smtClean="0">
                <a:solidFill>
                  <a:schemeClr val="bg1"/>
                </a:solidFill>
              </a:rPr>
              <a:t>Groom leads bride to bedroom, and guests sing wedding hymns – bride eats a quince, and groom removes belt or girdle. </a:t>
            </a:r>
          </a:p>
          <a:p>
            <a:endParaRPr lang="en-GB" dirty="0">
              <a:solidFill>
                <a:schemeClr val="bg1"/>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294759"/>
            <a:ext cx="8496944" cy="1563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7455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Ceremony - Rome</a:t>
            </a:r>
            <a:endParaRPr lang="en-GB" dirty="0">
              <a:solidFill>
                <a:schemeClr val="bg1"/>
              </a:solidFill>
            </a:endParaRPr>
          </a:p>
        </p:txBody>
      </p:sp>
      <p:sp>
        <p:nvSpPr>
          <p:cNvPr id="3" name="Content Placeholder 2"/>
          <p:cNvSpPr>
            <a:spLocks noGrp="1"/>
          </p:cNvSpPr>
          <p:nvPr>
            <p:ph idx="1"/>
          </p:nvPr>
        </p:nvSpPr>
        <p:spPr>
          <a:xfrm>
            <a:off x="0" y="1340768"/>
            <a:ext cx="5508104" cy="5517232"/>
          </a:xfrm>
        </p:spPr>
        <p:txBody>
          <a:bodyPr>
            <a:normAutofit fontScale="85000" lnSpcReduction="20000"/>
          </a:bodyPr>
          <a:lstStyle/>
          <a:p>
            <a:r>
              <a:rPr lang="en-GB" dirty="0" smtClean="0">
                <a:solidFill>
                  <a:schemeClr val="bg1"/>
                </a:solidFill>
              </a:rPr>
              <a:t>The marriages needed to be consented by the paterfamilias of both parties - a meeting of friends was sometimes held at the house of the maiden for the purpose of settling the marriage-contract, which was called </a:t>
            </a:r>
            <a:r>
              <a:rPr lang="en-GB" i="1" dirty="0" err="1" smtClean="0">
                <a:solidFill>
                  <a:schemeClr val="bg1"/>
                </a:solidFill>
              </a:rPr>
              <a:t>sponsalia</a:t>
            </a:r>
            <a:r>
              <a:rPr lang="en-GB" i="1" dirty="0" smtClean="0">
                <a:solidFill>
                  <a:schemeClr val="bg1"/>
                </a:solidFill>
              </a:rPr>
              <a:t>. </a:t>
            </a:r>
          </a:p>
          <a:p>
            <a:endParaRPr lang="en-GB" sz="500" dirty="0" smtClean="0">
              <a:solidFill>
                <a:schemeClr val="bg1"/>
              </a:solidFill>
            </a:endParaRPr>
          </a:p>
          <a:p>
            <a:r>
              <a:rPr lang="en-GB" dirty="0" smtClean="0">
                <a:solidFill>
                  <a:schemeClr val="bg1"/>
                </a:solidFill>
              </a:rPr>
              <a:t>The </a:t>
            </a:r>
            <a:r>
              <a:rPr lang="en-GB" dirty="0" err="1" smtClean="0">
                <a:solidFill>
                  <a:schemeClr val="bg1"/>
                </a:solidFill>
              </a:rPr>
              <a:t>sponsoliae</a:t>
            </a:r>
            <a:r>
              <a:rPr lang="en-GB" dirty="0" smtClean="0">
                <a:solidFill>
                  <a:schemeClr val="bg1"/>
                </a:solidFill>
              </a:rPr>
              <a:t> were written on tablets (</a:t>
            </a:r>
            <a:r>
              <a:rPr lang="en-GB" i="1" dirty="0" err="1" smtClean="0">
                <a:solidFill>
                  <a:schemeClr val="bg1"/>
                </a:solidFill>
              </a:rPr>
              <a:t>tabulae</a:t>
            </a:r>
            <a:r>
              <a:rPr lang="en-GB" i="1" dirty="0" smtClean="0">
                <a:solidFill>
                  <a:schemeClr val="bg1"/>
                </a:solidFill>
              </a:rPr>
              <a:t> </a:t>
            </a:r>
            <a:r>
              <a:rPr lang="en-GB" i="1" dirty="0" err="1" smtClean="0">
                <a:solidFill>
                  <a:schemeClr val="bg1"/>
                </a:solidFill>
              </a:rPr>
              <a:t>legitimae</a:t>
            </a:r>
            <a:r>
              <a:rPr lang="en-GB" i="1" dirty="0" smtClean="0">
                <a:solidFill>
                  <a:schemeClr val="bg1"/>
                </a:solidFill>
              </a:rPr>
              <a:t>), </a:t>
            </a:r>
            <a:r>
              <a:rPr lang="en-GB" dirty="0" smtClean="0">
                <a:solidFill>
                  <a:schemeClr val="bg1"/>
                </a:solidFill>
              </a:rPr>
              <a:t>and signed by both parties. </a:t>
            </a:r>
          </a:p>
          <a:p>
            <a:endParaRPr lang="en-GB" sz="500" dirty="0" smtClean="0">
              <a:solidFill>
                <a:schemeClr val="bg1"/>
              </a:solidFill>
            </a:endParaRPr>
          </a:p>
          <a:p>
            <a:r>
              <a:rPr lang="en-GB" dirty="0">
                <a:solidFill>
                  <a:schemeClr val="bg1"/>
                </a:solidFill>
              </a:rPr>
              <a:t>The wedding day was fixed after consulting the auspices. </a:t>
            </a:r>
          </a:p>
          <a:p>
            <a:endParaRPr lang="en-GB" sz="500" dirty="0" smtClean="0">
              <a:solidFill>
                <a:schemeClr val="bg1"/>
              </a:solidFill>
            </a:endParaRPr>
          </a:p>
          <a:p>
            <a:r>
              <a:rPr lang="en-GB" dirty="0" smtClean="0">
                <a:solidFill>
                  <a:schemeClr val="bg1"/>
                </a:solidFill>
              </a:rPr>
              <a:t>The ceremony concluded with the man putting a ring on the finger of his betrothed, as a pledge of his fidelity</a:t>
            </a:r>
            <a:r>
              <a:rPr lang="en-GB" dirty="0">
                <a:solidFill>
                  <a:schemeClr val="bg1"/>
                </a:solidFill>
              </a:rPr>
              <a:t> </a:t>
            </a:r>
            <a:r>
              <a:rPr lang="en-GB" dirty="0" smtClean="0">
                <a:solidFill>
                  <a:schemeClr val="bg1"/>
                </a:solidFill>
              </a:rPr>
              <a:t>– bride carried over the threshold.</a:t>
            </a:r>
          </a:p>
          <a:p>
            <a:endParaRPr lang="en-GB" sz="500" dirty="0" smtClean="0">
              <a:solidFill>
                <a:schemeClr val="bg1"/>
              </a:solidFill>
            </a:endParaRPr>
          </a:p>
          <a:p>
            <a:endParaRPr lang="en-GB" dirty="0"/>
          </a:p>
        </p:txBody>
      </p:sp>
      <p:pic>
        <p:nvPicPr>
          <p:cNvPr id="4098" name="Picture 2"/>
          <p:cNvPicPr>
            <a:picLocks noChangeAspect="1" noChangeArrowheads="1"/>
          </p:cNvPicPr>
          <p:nvPr/>
        </p:nvPicPr>
        <p:blipFill>
          <a:blip r:embed="rId2" cstate="print"/>
          <a:srcRect/>
          <a:stretch>
            <a:fillRect/>
          </a:stretch>
        </p:blipFill>
        <p:spPr bwMode="auto">
          <a:xfrm>
            <a:off x="5555149" y="1628800"/>
            <a:ext cx="3273964" cy="4824536"/>
          </a:xfrm>
          <a:prstGeom prst="rect">
            <a:avLst/>
          </a:prstGeom>
          <a:noFill/>
          <a:ln w="9525">
            <a:noFill/>
            <a:miter lim="800000"/>
            <a:headEnd/>
            <a:tailEnd/>
          </a:ln>
        </p:spPr>
      </p:pic>
    </p:spTree>
    <p:extLst>
      <p:ext uri="{BB962C8B-B14F-4D97-AF65-F5344CB8AC3E}">
        <p14:creationId xmlns:p14="http://schemas.microsoft.com/office/powerpoint/2010/main" val="2608260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Dowry</a:t>
            </a:r>
            <a:endParaRPr lang="en-GB" dirty="0">
              <a:solidFill>
                <a:schemeClr val="bg1"/>
              </a:solidFill>
            </a:endParaRPr>
          </a:p>
        </p:txBody>
      </p:sp>
      <p:sp>
        <p:nvSpPr>
          <p:cNvPr id="3" name="Content Placeholder 2"/>
          <p:cNvSpPr>
            <a:spLocks noGrp="1"/>
          </p:cNvSpPr>
          <p:nvPr>
            <p:ph idx="1"/>
          </p:nvPr>
        </p:nvSpPr>
        <p:spPr>
          <a:xfrm>
            <a:off x="0" y="1268760"/>
            <a:ext cx="9036496" cy="2664296"/>
          </a:xfrm>
        </p:spPr>
        <p:txBody>
          <a:bodyPr>
            <a:normAutofit fontScale="77500" lnSpcReduction="20000"/>
          </a:bodyPr>
          <a:lstStyle/>
          <a:p>
            <a:r>
              <a:rPr lang="en-GB" dirty="0" smtClean="0">
                <a:solidFill>
                  <a:schemeClr val="bg1"/>
                </a:solidFill>
              </a:rPr>
              <a:t>Spouses property remained distinct – except for the dowry which would be managed by the husband. </a:t>
            </a:r>
          </a:p>
          <a:p>
            <a:endParaRPr lang="en-GB" sz="1200" dirty="0" smtClean="0">
              <a:solidFill>
                <a:schemeClr val="bg1"/>
              </a:solidFill>
            </a:endParaRPr>
          </a:p>
          <a:p>
            <a:r>
              <a:rPr lang="en-GB" dirty="0" smtClean="0">
                <a:solidFill>
                  <a:schemeClr val="bg1"/>
                </a:solidFill>
              </a:rPr>
              <a:t>A dowry was gift or payment given by </a:t>
            </a:r>
            <a:r>
              <a:rPr lang="en-GB" i="1" dirty="0" err="1" smtClean="0">
                <a:solidFill>
                  <a:schemeClr val="bg1"/>
                </a:solidFill>
              </a:rPr>
              <a:t>kurios</a:t>
            </a:r>
            <a:r>
              <a:rPr lang="en-GB" i="1" dirty="0" smtClean="0">
                <a:solidFill>
                  <a:schemeClr val="bg1"/>
                </a:solidFill>
              </a:rPr>
              <a:t> </a:t>
            </a:r>
            <a:r>
              <a:rPr lang="en-GB" dirty="0" smtClean="0">
                <a:solidFill>
                  <a:schemeClr val="bg1"/>
                </a:solidFill>
              </a:rPr>
              <a:t>/</a:t>
            </a:r>
            <a:r>
              <a:rPr lang="en-GB" i="1" dirty="0" smtClean="0">
                <a:solidFill>
                  <a:schemeClr val="bg1"/>
                </a:solidFill>
              </a:rPr>
              <a:t>paterfamilias </a:t>
            </a:r>
            <a:r>
              <a:rPr lang="en-GB" dirty="0" smtClean="0">
                <a:solidFill>
                  <a:schemeClr val="bg1"/>
                </a:solidFill>
              </a:rPr>
              <a:t>or other friends and relatives. </a:t>
            </a:r>
          </a:p>
          <a:p>
            <a:endParaRPr lang="en-GB" sz="1200" dirty="0" smtClean="0">
              <a:solidFill>
                <a:schemeClr val="bg1"/>
              </a:solidFill>
            </a:endParaRPr>
          </a:p>
          <a:p>
            <a:r>
              <a:rPr lang="en-GB" dirty="0" smtClean="0">
                <a:solidFill>
                  <a:schemeClr val="bg1"/>
                </a:solidFill>
              </a:rPr>
              <a:t>It should reflect the wealth of the family from which the bride had come from. </a:t>
            </a:r>
          </a:p>
          <a:p>
            <a:endParaRPr lang="en-GB" sz="1200" dirty="0" smtClean="0">
              <a:solidFill>
                <a:schemeClr val="bg1"/>
              </a:solidFill>
            </a:endParaRPr>
          </a:p>
          <a:p>
            <a:r>
              <a:rPr lang="en-GB" dirty="0" smtClean="0">
                <a:solidFill>
                  <a:schemeClr val="bg1"/>
                </a:solidFill>
              </a:rPr>
              <a:t>The dowry should usually be returned in the case of divorce. </a:t>
            </a:r>
          </a:p>
          <a:p>
            <a:endParaRPr lang="en-GB" dirty="0"/>
          </a:p>
        </p:txBody>
      </p:sp>
      <p:sp>
        <p:nvSpPr>
          <p:cNvPr id="4" name="Rectangle 3"/>
          <p:cNvSpPr/>
          <p:nvPr/>
        </p:nvSpPr>
        <p:spPr>
          <a:xfrm>
            <a:off x="0" y="3995678"/>
            <a:ext cx="9138050" cy="2862322"/>
          </a:xfrm>
          <a:prstGeom prst="rect">
            <a:avLst/>
          </a:prstGeom>
        </p:spPr>
        <p:txBody>
          <a:bodyPr wrap="square">
            <a:spAutoFit/>
          </a:bodyPr>
          <a:lstStyle/>
          <a:p>
            <a:r>
              <a:rPr lang="en-GB" sz="2000" dirty="0">
                <a:solidFill>
                  <a:prstClr val="black"/>
                </a:solidFill>
              </a:rPr>
              <a:t>“..Thermion [daughter of </a:t>
            </a:r>
            <a:r>
              <a:rPr lang="en-GB" sz="2000" dirty="0" err="1">
                <a:solidFill>
                  <a:prstClr val="black"/>
                </a:solidFill>
              </a:rPr>
              <a:t>Apio</a:t>
            </a:r>
            <a:r>
              <a:rPr lang="en-GB" sz="2000" dirty="0">
                <a:solidFill>
                  <a:prstClr val="black"/>
                </a:solidFill>
              </a:rPr>
              <a:t>] and Apollonius son of </a:t>
            </a:r>
            <a:r>
              <a:rPr lang="en-GB" sz="2000" dirty="0" err="1">
                <a:solidFill>
                  <a:prstClr val="black"/>
                </a:solidFill>
              </a:rPr>
              <a:t>Ptolemaeus</a:t>
            </a:r>
            <a:r>
              <a:rPr lang="en-GB" sz="2000" dirty="0">
                <a:solidFill>
                  <a:prstClr val="black"/>
                </a:solidFill>
              </a:rPr>
              <a:t> agree that they have come together to share a common life... Apollonius son of </a:t>
            </a:r>
            <a:r>
              <a:rPr lang="en-GB" sz="2000" dirty="0" err="1">
                <a:solidFill>
                  <a:prstClr val="black"/>
                </a:solidFill>
              </a:rPr>
              <a:t>Ptolemaeus</a:t>
            </a:r>
            <a:r>
              <a:rPr lang="en-GB" sz="2000" dirty="0">
                <a:solidFill>
                  <a:prstClr val="black"/>
                </a:solidFill>
              </a:rPr>
              <a:t> acknowledges that he has received from Thermion by hand from the house a dowry of a pair of gold earrings weighing three quarters and ... silver drachmas; and from now on Apollonius son of </a:t>
            </a:r>
            <a:r>
              <a:rPr lang="en-GB" sz="2000" dirty="0" err="1">
                <a:solidFill>
                  <a:prstClr val="black"/>
                </a:solidFill>
              </a:rPr>
              <a:t>Ptolemaeus</a:t>
            </a:r>
            <a:r>
              <a:rPr lang="en-GB" sz="2000" dirty="0">
                <a:solidFill>
                  <a:prstClr val="black"/>
                </a:solidFill>
              </a:rPr>
              <a:t> shall furnish to his wedded wife all necessaries and clothing in proportion to his means and shall not ill-treat her nor cast her out nor insult her nor bring in another wife, or else he shall straightaway forfeit the dowry increased by half...” – </a:t>
            </a:r>
            <a:r>
              <a:rPr lang="en-GB" sz="2000" b="1" dirty="0">
                <a:solidFill>
                  <a:prstClr val="black"/>
                </a:solidFill>
              </a:rPr>
              <a:t>Berlin Papyrus no. 1,052. </a:t>
            </a:r>
          </a:p>
        </p:txBody>
      </p:sp>
    </p:spTree>
    <p:extLst>
      <p:ext uri="{BB962C8B-B14F-4D97-AF65-F5344CB8AC3E}">
        <p14:creationId xmlns:p14="http://schemas.microsoft.com/office/powerpoint/2010/main" val="122865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dirty="0" smtClean="0">
                <a:solidFill>
                  <a:schemeClr val="bg1"/>
                </a:solidFill>
              </a:rPr>
              <a:t>Childbirth</a:t>
            </a:r>
            <a:endParaRPr lang="en-GB" dirty="0">
              <a:solidFill>
                <a:schemeClr val="bg1"/>
              </a:solidFill>
            </a:endParaRPr>
          </a:p>
        </p:txBody>
      </p:sp>
      <p:sp>
        <p:nvSpPr>
          <p:cNvPr id="3" name="Content Placeholder 2"/>
          <p:cNvSpPr>
            <a:spLocks noGrp="1"/>
          </p:cNvSpPr>
          <p:nvPr>
            <p:ph idx="1"/>
          </p:nvPr>
        </p:nvSpPr>
        <p:spPr>
          <a:xfrm>
            <a:off x="107504" y="1196752"/>
            <a:ext cx="5976664" cy="5661248"/>
          </a:xfrm>
        </p:spPr>
        <p:txBody>
          <a:bodyPr>
            <a:normAutofit fontScale="85000" lnSpcReduction="20000"/>
          </a:bodyPr>
          <a:lstStyle/>
          <a:p>
            <a:r>
              <a:rPr lang="en-GB" dirty="0">
                <a:solidFill>
                  <a:schemeClr val="bg1"/>
                </a:solidFill>
              </a:rPr>
              <a:t>Giving birth potentially hazardous – loss of blood, diseases and hygiene, complications.</a:t>
            </a:r>
          </a:p>
          <a:p>
            <a:endParaRPr lang="en-GB" sz="600" dirty="0">
              <a:solidFill>
                <a:schemeClr val="bg1"/>
              </a:solidFill>
            </a:endParaRPr>
          </a:p>
          <a:p>
            <a:r>
              <a:rPr lang="en-GB" dirty="0">
                <a:solidFill>
                  <a:schemeClr val="bg1"/>
                </a:solidFill>
              </a:rPr>
              <a:t>High birth-rate, high </a:t>
            </a:r>
            <a:r>
              <a:rPr lang="en-GB" dirty="0" smtClean="0">
                <a:solidFill>
                  <a:schemeClr val="bg1"/>
                </a:solidFill>
              </a:rPr>
              <a:t>mortality-rate</a:t>
            </a:r>
            <a:r>
              <a:rPr lang="en-GB" dirty="0">
                <a:solidFill>
                  <a:schemeClr val="bg1"/>
                </a:solidFill>
              </a:rPr>
              <a:t>.</a:t>
            </a:r>
          </a:p>
          <a:p>
            <a:endParaRPr lang="en-GB" sz="600" dirty="0" smtClean="0">
              <a:solidFill>
                <a:schemeClr val="bg1"/>
              </a:solidFill>
            </a:endParaRPr>
          </a:p>
          <a:p>
            <a:r>
              <a:rPr lang="en-GB" dirty="0" smtClean="0">
                <a:solidFill>
                  <a:schemeClr val="bg1"/>
                </a:solidFill>
              </a:rPr>
              <a:t>Children not exposed were acknowledged by the father and raised (</a:t>
            </a:r>
            <a:r>
              <a:rPr lang="en-GB" i="1" dirty="0" err="1" smtClean="0">
                <a:solidFill>
                  <a:schemeClr val="bg1"/>
                </a:solidFill>
              </a:rPr>
              <a:t>sublatus</a:t>
            </a:r>
            <a:r>
              <a:rPr lang="en-GB" i="1" dirty="0" smtClean="0">
                <a:solidFill>
                  <a:schemeClr val="bg1"/>
                </a:solidFill>
              </a:rPr>
              <a:t>). </a:t>
            </a:r>
          </a:p>
          <a:p>
            <a:endParaRPr lang="en-GB" sz="500" dirty="0" smtClean="0">
              <a:solidFill>
                <a:schemeClr val="bg1"/>
              </a:solidFill>
            </a:endParaRPr>
          </a:p>
          <a:p>
            <a:r>
              <a:rPr lang="en-GB" dirty="0" smtClean="0">
                <a:solidFill>
                  <a:schemeClr val="bg1"/>
                </a:solidFill>
              </a:rPr>
              <a:t>Rome - On the eight and ninth days children were purified (</a:t>
            </a:r>
            <a:r>
              <a:rPr lang="en-GB" i="1" dirty="0" smtClean="0">
                <a:solidFill>
                  <a:schemeClr val="bg1"/>
                </a:solidFill>
              </a:rPr>
              <a:t>dies </a:t>
            </a:r>
            <a:r>
              <a:rPr lang="en-GB" i="1" dirty="0" err="1" smtClean="0">
                <a:solidFill>
                  <a:schemeClr val="bg1"/>
                </a:solidFill>
              </a:rPr>
              <a:t>lustricus</a:t>
            </a:r>
            <a:r>
              <a:rPr lang="en-GB" i="1" dirty="0" smtClean="0">
                <a:solidFill>
                  <a:schemeClr val="bg1"/>
                </a:solidFill>
              </a:rPr>
              <a:t>) </a:t>
            </a:r>
            <a:r>
              <a:rPr lang="en-GB" dirty="0" smtClean="0">
                <a:solidFill>
                  <a:schemeClr val="bg1"/>
                </a:solidFill>
              </a:rPr>
              <a:t>and then named – boys usually wore a bulla (protective amulet) until reached adulthood, and a </a:t>
            </a:r>
            <a:r>
              <a:rPr lang="en-GB" dirty="0" err="1" smtClean="0">
                <a:solidFill>
                  <a:schemeClr val="bg1"/>
                </a:solidFill>
              </a:rPr>
              <a:t>lunula</a:t>
            </a:r>
            <a:r>
              <a:rPr lang="en-GB" dirty="0" smtClean="0">
                <a:solidFill>
                  <a:schemeClr val="bg1"/>
                </a:solidFill>
              </a:rPr>
              <a:t> for a girl until marriage.</a:t>
            </a:r>
          </a:p>
          <a:p>
            <a:endParaRPr lang="en-GB" sz="500" dirty="0" smtClean="0">
              <a:solidFill>
                <a:schemeClr val="bg1"/>
              </a:solidFill>
            </a:endParaRPr>
          </a:p>
          <a:p>
            <a:r>
              <a:rPr lang="en-GB" dirty="0" smtClean="0">
                <a:solidFill>
                  <a:schemeClr val="bg1"/>
                </a:solidFill>
              </a:rPr>
              <a:t>Augustan period – </a:t>
            </a:r>
            <a:r>
              <a:rPr lang="en-GB" i="1" dirty="0" err="1" smtClean="0">
                <a:solidFill>
                  <a:schemeClr val="bg1"/>
                </a:solidFill>
              </a:rPr>
              <a:t>lex</a:t>
            </a:r>
            <a:r>
              <a:rPr lang="en-GB" i="1" dirty="0" smtClean="0">
                <a:solidFill>
                  <a:schemeClr val="bg1"/>
                </a:solidFill>
              </a:rPr>
              <a:t> </a:t>
            </a:r>
            <a:r>
              <a:rPr lang="en-GB" i="1" dirty="0" err="1" smtClean="0">
                <a:solidFill>
                  <a:schemeClr val="bg1"/>
                </a:solidFill>
              </a:rPr>
              <a:t>Aelia</a:t>
            </a:r>
            <a:r>
              <a:rPr lang="en-GB" i="1" dirty="0" smtClean="0">
                <a:solidFill>
                  <a:schemeClr val="bg1"/>
                </a:solidFill>
              </a:rPr>
              <a:t> </a:t>
            </a:r>
            <a:r>
              <a:rPr lang="en-GB" i="1" dirty="0" err="1" smtClean="0">
                <a:solidFill>
                  <a:schemeClr val="bg1"/>
                </a:solidFill>
              </a:rPr>
              <a:t>Sentia</a:t>
            </a:r>
            <a:r>
              <a:rPr lang="en-GB" i="1" dirty="0" smtClean="0">
                <a:solidFill>
                  <a:schemeClr val="bg1"/>
                </a:solidFill>
              </a:rPr>
              <a:t> </a:t>
            </a:r>
            <a:r>
              <a:rPr lang="en-GB" dirty="0" smtClean="0">
                <a:solidFill>
                  <a:schemeClr val="bg1"/>
                </a:solidFill>
              </a:rPr>
              <a:t>and</a:t>
            </a:r>
            <a:r>
              <a:rPr lang="en-GB" i="1" dirty="0" smtClean="0">
                <a:solidFill>
                  <a:schemeClr val="bg1"/>
                </a:solidFill>
              </a:rPr>
              <a:t> </a:t>
            </a:r>
            <a:r>
              <a:rPr lang="en-GB" i="1" dirty="0" err="1" smtClean="0">
                <a:solidFill>
                  <a:schemeClr val="bg1"/>
                </a:solidFill>
              </a:rPr>
              <a:t>lex</a:t>
            </a:r>
            <a:r>
              <a:rPr lang="en-GB" i="1" dirty="0" smtClean="0">
                <a:solidFill>
                  <a:schemeClr val="bg1"/>
                </a:solidFill>
              </a:rPr>
              <a:t> </a:t>
            </a:r>
            <a:r>
              <a:rPr lang="en-GB" i="1" dirty="0" err="1" smtClean="0">
                <a:solidFill>
                  <a:schemeClr val="bg1"/>
                </a:solidFill>
              </a:rPr>
              <a:t>Popia</a:t>
            </a:r>
            <a:r>
              <a:rPr lang="en-GB" i="1" dirty="0" smtClean="0">
                <a:solidFill>
                  <a:schemeClr val="bg1"/>
                </a:solidFill>
              </a:rPr>
              <a:t> Poppaea </a:t>
            </a:r>
            <a:r>
              <a:rPr lang="en-GB" dirty="0" smtClean="0">
                <a:solidFill>
                  <a:schemeClr val="bg1"/>
                </a:solidFill>
              </a:rPr>
              <a:t>– it was necessary for Roman citizens to register a child’s birth within 30 days. </a:t>
            </a:r>
          </a:p>
          <a:p>
            <a:endParaRPr lang="en-GB" dirty="0"/>
          </a:p>
        </p:txBody>
      </p:sp>
      <p:pic>
        <p:nvPicPr>
          <p:cNvPr id="5122" name="Picture 2" descr="http://www.vroma.org/images/mcmanus_images/nerochild.jpg"/>
          <p:cNvPicPr>
            <a:picLocks noChangeAspect="1" noChangeArrowheads="1"/>
          </p:cNvPicPr>
          <p:nvPr/>
        </p:nvPicPr>
        <p:blipFill>
          <a:blip r:embed="rId2" cstate="print"/>
          <a:srcRect/>
          <a:stretch>
            <a:fillRect/>
          </a:stretch>
        </p:blipFill>
        <p:spPr bwMode="auto">
          <a:xfrm>
            <a:off x="6228184" y="1700808"/>
            <a:ext cx="2505075" cy="4744592"/>
          </a:xfrm>
          <a:prstGeom prst="rect">
            <a:avLst/>
          </a:prstGeom>
          <a:noFill/>
        </p:spPr>
      </p:pic>
      <p:sp>
        <p:nvSpPr>
          <p:cNvPr id="8" name="AutoShape 7"/>
          <p:cNvSpPr>
            <a:spLocks noChangeArrowheads="1"/>
          </p:cNvSpPr>
          <p:nvPr/>
        </p:nvSpPr>
        <p:spPr bwMode="auto">
          <a:xfrm rot="-2997615">
            <a:off x="7360645" y="3211132"/>
            <a:ext cx="478553" cy="392753"/>
          </a:xfrm>
          <a:custGeom>
            <a:avLst/>
            <a:gdLst>
              <a:gd name="G0" fmla="+- 1150 0 0"/>
              <a:gd name="G1" fmla="+- 21600 0 1150"/>
              <a:gd name="G2" fmla="+- 21600 0 1150"/>
              <a:gd name="G3" fmla="*/ G0 2929 10000"/>
              <a:gd name="G4" fmla="+- 21600 0 G3"/>
              <a:gd name="G5" fmla="+- 21600 0 G3"/>
              <a:gd name="T0" fmla="*/ 10800 w 21600"/>
              <a:gd name="T1" fmla="*/ 0 h 21600"/>
              <a:gd name="T2" fmla="*/ 3163 w 21600"/>
              <a:gd name="T3" fmla="*/ 3163 h 21600"/>
              <a:gd name="T4" fmla="*/ 0 w 21600"/>
              <a:gd name="T5" fmla="*/ 10800 h 21600"/>
              <a:gd name="T6" fmla="*/ 3163 w 21600"/>
              <a:gd name="T7" fmla="*/ 18437 h 21600"/>
              <a:gd name="T8" fmla="*/ 10800 w 21600"/>
              <a:gd name="T9" fmla="*/ 21600 h 21600"/>
              <a:gd name="T10" fmla="*/ 18437 w 21600"/>
              <a:gd name="T11" fmla="*/ 18437 h 21600"/>
              <a:gd name="T12" fmla="*/ 21600 w 21600"/>
              <a:gd name="T13" fmla="*/ 10800 h 21600"/>
              <a:gd name="T14" fmla="*/ 18437 w 21600"/>
              <a:gd name="T15" fmla="*/ 3163 h 21600"/>
              <a:gd name="T16" fmla="*/ 3163 w 21600"/>
              <a:gd name="T17" fmla="*/ 3163 h 21600"/>
              <a:gd name="T18" fmla="*/ 18437 w 21600"/>
              <a:gd name="T19" fmla="*/ 18437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50" y="10800"/>
                </a:moveTo>
                <a:cubicBezTo>
                  <a:pt x="1150" y="16130"/>
                  <a:pt x="5470" y="20450"/>
                  <a:pt x="10800" y="20450"/>
                </a:cubicBezTo>
                <a:cubicBezTo>
                  <a:pt x="16130" y="20450"/>
                  <a:pt x="20450" y="16130"/>
                  <a:pt x="20450" y="10800"/>
                </a:cubicBezTo>
                <a:cubicBezTo>
                  <a:pt x="20450" y="5470"/>
                  <a:pt x="16130" y="1150"/>
                  <a:pt x="10800" y="1150"/>
                </a:cubicBezTo>
                <a:cubicBezTo>
                  <a:pt x="5470" y="1150"/>
                  <a:pt x="1150" y="5470"/>
                  <a:pt x="1150" y="10800"/>
                </a:cubicBezTo>
                <a:close/>
              </a:path>
            </a:pathLst>
          </a:custGeom>
          <a:solidFill>
            <a:srgbClr val="FF0000"/>
          </a:solidFill>
          <a:ln w="9525">
            <a:solidFill>
              <a:schemeClr val="tx1"/>
            </a:solidFill>
            <a:round/>
            <a:headEnd/>
            <a:tailEnd/>
          </a:ln>
          <a:effectLst/>
        </p:spPr>
        <p:txBody>
          <a:bodyPr wrap="none" anchor="ctr"/>
          <a:lstStyle/>
          <a:p>
            <a:endParaRPr lang="en-GB">
              <a:solidFill>
                <a:prstClr val="white"/>
              </a:solidFill>
            </a:endParaRPr>
          </a:p>
        </p:txBody>
      </p:sp>
    </p:spTree>
    <p:extLst>
      <p:ext uri="{BB962C8B-B14F-4D97-AF65-F5344CB8AC3E}">
        <p14:creationId xmlns:p14="http://schemas.microsoft.com/office/powerpoint/2010/main" val="2819891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normAutofit fontScale="90000"/>
          </a:bodyPr>
          <a:lstStyle/>
          <a:p>
            <a:r>
              <a:rPr lang="en-GB" dirty="0" smtClean="0">
                <a:solidFill>
                  <a:schemeClr val="bg1"/>
                </a:solidFill>
              </a:rPr>
              <a:t>Childlessness and the Elite - Rome</a:t>
            </a:r>
            <a:endParaRPr lang="en-GB" dirty="0">
              <a:solidFill>
                <a:schemeClr val="bg1"/>
              </a:solidFill>
            </a:endParaRPr>
          </a:p>
        </p:txBody>
      </p:sp>
      <p:sp>
        <p:nvSpPr>
          <p:cNvPr id="3" name="Content Placeholder 2"/>
          <p:cNvSpPr>
            <a:spLocks noGrp="1"/>
          </p:cNvSpPr>
          <p:nvPr>
            <p:ph idx="1"/>
          </p:nvPr>
        </p:nvSpPr>
        <p:spPr>
          <a:xfrm>
            <a:off x="107504" y="1600200"/>
            <a:ext cx="8784976" cy="5257800"/>
          </a:xfrm>
        </p:spPr>
        <p:txBody>
          <a:bodyPr>
            <a:normAutofit/>
          </a:bodyPr>
          <a:lstStyle/>
          <a:p>
            <a:r>
              <a:rPr lang="en-GB" dirty="0" smtClean="0">
                <a:solidFill>
                  <a:schemeClr val="bg1"/>
                </a:solidFill>
              </a:rPr>
              <a:t>Low rates of child-birth among the elite? </a:t>
            </a:r>
          </a:p>
          <a:p>
            <a:pPr lvl="1"/>
            <a:r>
              <a:rPr lang="en-GB" i="1" dirty="0" err="1" smtClean="0">
                <a:solidFill>
                  <a:schemeClr val="bg1"/>
                </a:solidFill>
              </a:rPr>
              <a:t>Lex</a:t>
            </a:r>
            <a:r>
              <a:rPr lang="en-GB" i="1" dirty="0" smtClean="0">
                <a:solidFill>
                  <a:schemeClr val="bg1"/>
                </a:solidFill>
              </a:rPr>
              <a:t> </a:t>
            </a:r>
            <a:r>
              <a:rPr lang="en-GB" i="1" dirty="0" err="1" smtClean="0">
                <a:solidFill>
                  <a:schemeClr val="bg1"/>
                </a:solidFill>
              </a:rPr>
              <a:t>Papia</a:t>
            </a:r>
            <a:r>
              <a:rPr lang="en-GB" i="1" dirty="0" smtClean="0">
                <a:solidFill>
                  <a:schemeClr val="bg1"/>
                </a:solidFill>
              </a:rPr>
              <a:t> Poppaea </a:t>
            </a:r>
            <a:r>
              <a:rPr lang="en-GB" dirty="0" smtClean="0">
                <a:solidFill>
                  <a:schemeClr val="bg1"/>
                </a:solidFill>
              </a:rPr>
              <a:t>(AD 9) – marriage legislation, designed to discourage celibacy and promote the rearing of children. </a:t>
            </a:r>
          </a:p>
          <a:p>
            <a:pPr lvl="1"/>
            <a:r>
              <a:rPr lang="en-GB" dirty="0" smtClean="0">
                <a:solidFill>
                  <a:schemeClr val="bg1"/>
                </a:solidFill>
              </a:rPr>
              <a:t>“She who wants to appear beautiful harms her womb” – </a:t>
            </a:r>
            <a:r>
              <a:rPr lang="en-GB" b="1" dirty="0" smtClean="0">
                <a:solidFill>
                  <a:schemeClr val="bg1"/>
                </a:solidFill>
              </a:rPr>
              <a:t>[Ovid] </a:t>
            </a:r>
            <a:r>
              <a:rPr lang="en-GB" b="1" i="1" dirty="0" err="1" smtClean="0">
                <a:solidFill>
                  <a:schemeClr val="bg1"/>
                </a:solidFill>
              </a:rPr>
              <a:t>Nux</a:t>
            </a:r>
            <a:r>
              <a:rPr lang="en-GB" b="1" i="1" dirty="0" smtClean="0">
                <a:solidFill>
                  <a:schemeClr val="bg1"/>
                </a:solidFill>
              </a:rPr>
              <a:t> 23. </a:t>
            </a:r>
          </a:p>
          <a:p>
            <a:endParaRPr lang="en-GB" sz="1200" dirty="0" smtClean="0">
              <a:solidFill>
                <a:schemeClr val="bg1"/>
              </a:solidFill>
            </a:endParaRPr>
          </a:p>
          <a:p>
            <a:r>
              <a:rPr lang="en-GB" dirty="0" smtClean="0">
                <a:solidFill>
                  <a:schemeClr val="bg1"/>
                </a:solidFill>
              </a:rPr>
              <a:t>Abortion not made illegal until the reign of Septimius Severus – </a:t>
            </a:r>
            <a:r>
              <a:rPr lang="en-GB" b="1" i="1" dirty="0" smtClean="0">
                <a:solidFill>
                  <a:schemeClr val="bg1"/>
                </a:solidFill>
              </a:rPr>
              <a:t>Digest </a:t>
            </a:r>
            <a:r>
              <a:rPr lang="en-GB" b="1" dirty="0" smtClean="0">
                <a:solidFill>
                  <a:schemeClr val="bg1"/>
                </a:solidFill>
              </a:rPr>
              <a:t>47.11.4. </a:t>
            </a:r>
          </a:p>
          <a:p>
            <a:endParaRPr lang="pt-BR" sz="1200" dirty="0" smtClean="0">
              <a:solidFill>
                <a:schemeClr val="bg1"/>
              </a:solidFill>
            </a:endParaRPr>
          </a:p>
          <a:p>
            <a:r>
              <a:rPr lang="pt-BR" dirty="0" smtClean="0">
                <a:solidFill>
                  <a:schemeClr val="bg1"/>
                </a:solidFill>
              </a:rPr>
              <a:t>Pharmacological recipes for abortion – </a:t>
            </a:r>
            <a:r>
              <a:rPr lang="pt-BR" b="1" dirty="0" smtClean="0">
                <a:solidFill>
                  <a:schemeClr val="bg1"/>
                </a:solidFill>
              </a:rPr>
              <a:t>Dioscorides </a:t>
            </a:r>
            <a:r>
              <a:rPr lang="pt-BR" b="1" i="1" dirty="0" smtClean="0">
                <a:solidFill>
                  <a:schemeClr val="bg1"/>
                </a:solidFill>
              </a:rPr>
              <a:t>De Materia Medica </a:t>
            </a:r>
            <a:r>
              <a:rPr lang="pt-BR" b="1" dirty="0" smtClean="0">
                <a:solidFill>
                  <a:schemeClr val="bg1"/>
                </a:solidFill>
              </a:rPr>
              <a:t>1.5</a:t>
            </a:r>
            <a:r>
              <a:rPr lang="pt-BR" b="1" i="1" dirty="0" smtClean="0">
                <a:solidFill>
                  <a:schemeClr val="bg1"/>
                </a:solidFill>
              </a:rPr>
              <a:t> </a:t>
            </a:r>
            <a:r>
              <a:rPr lang="pt-BR" i="1" dirty="0" smtClean="0">
                <a:solidFill>
                  <a:schemeClr val="bg1"/>
                </a:solidFill>
              </a:rPr>
              <a:t>– </a:t>
            </a:r>
            <a:r>
              <a:rPr lang="pt-BR" dirty="0" smtClean="0">
                <a:solidFill>
                  <a:schemeClr val="bg1"/>
                </a:solidFill>
              </a:rPr>
              <a:t>cardamom use to fumigate a foetus. </a:t>
            </a:r>
          </a:p>
          <a:p>
            <a:endParaRPr lang="en-GB" dirty="0"/>
          </a:p>
        </p:txBody>
      </p:sp>
    </p:spTree>
    <p:extLst>
      <p:ext uri="{BB962C8B-B14F-4D97-AF65-F5344CB8AC3E}">
        <p14:creationId xmlns:p14="http://schemas.microsoft.com/office/powerpoint/2010/main" val="2904736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r>
              <a:rPr lang="en-GB" dirty="0" smtClean="0">
                <a:solidFill>
                  <a:schemeClr val="bg1"/>
                </a:solidFill>
              </a:rPr>
              <a:t>Women and Work</a:t>
            </a:r>
            <a:endParaRPr lang="en-GB" dirty="0">
              <a:solidFill>
                <a:schemeClr val="bg1"/>
              </a:solidFill>
            </a:endParaRPr>
          </a:p>
        </p:txBody>
      </p:sp>
      <p:sp>
        <p:nvSpPr>
          <p:cNvPr id="3" name="Content Placeholder 2"/>
          <p:cNvSpPr>
            <a:spLocks noGrp="1"/>
          </p:cNvSpPr>
          <p:nvPr>
            <p:ph idx="1"/>
          </p:nvPr>
        </p:nvSpPr>
        <p:spPr>
          <a:xfrm>
            <a:off x="107504" y="908720"/>
            <a:ext cx="8784976" cy="864096"/>
          </a:xfrm>
        </p:spPr>
        <p:txBody>
          <a:bodyPr>
            <a:normAutofit/>
          </a:bodyPr>
          <a:lstStyle/>
          <a:p>
            <a:r>
              <a:rPr lang="en-GB" dirty="0" smtClean="0">
                <a:solidFill>
                  <a:schemeClr val="bg1"/>
                </a:solidFill>
              </a:rPr>
              <a:t>Poorer families often relied on help of wives.</a:t>
            </a:r>
          </a:p>
          <a:p>
            <a:endParaRPr lang="en-GB" sz="600" dirty="0">
              <a:solidFill>
                <a:schemeClr val="bg1"/>
              </a:solidFill>
            </a:endParaRPr>
          </a:p>
        </p:txBody>
      </p:sp>
      <p:sp>
        <p:nvSpPr>
          <p:cNvPr id="4" name="Rectangle 3"/>
          <p:cNvSpPr/>
          <p:nvPr/>
        </p:nvSpPr>
        <p:spPr>
          <a:xfrm>
            <a:off x="43508" y="1412776"/>
            <a:ext cx="6159861" cy="3170099"/>
          </a:xfrm>
          <a:prstGeom prst="rect">
            <a:avLst/>
          </a:prstGeom>
        </p:spPr>
        <p:txBody>
          <a:bodyPr wrap="square">
            <a:spAutoFit/>
          </a:bodyPr>
          <a:lstStyle/>
          <a:p>
            <a:r>
              <a:rPr lang="en-GB" sz="2000" b="1" dirty="0" smtClean="0">
                <a:solidFill>
                  <a:prstClr val="black"/>
                </a:solidFill>
              </a:rPr>
              <a:t>Evidence from Athens:</a:t>
            </a:r>
          </a:p>
          <a:p>
            <a:pPr marL="342900" indent="-342900">
              <a:buFont typeface="Arial" panose="020B0604020202020204" pitchFamily="34" charset="0"/>
              <a:buChar char="•"/>
            </a:pPr>
            <a:r>
              <a:rPr lang="en-GB" sz="2000" dirty="0" smtClean="0">
                <a:solidFill>
                  <a:prstClr val="black"/>
                </a:solidFill>
              </a:rPr>
              <a:t>Handcrafts / woodworking - </a:t>
            </a:r>
            <a:r>
              <a:rPr lang="en-GB" sz="2000" b="1" dirty="0">
                <a:solidFill>
                  <a:prstClr val="black"/>
                </a:solidFill>
              </a:rPr>
              <a:t>Xenophon </a:t>
            </a:r>
            <a:r>
              <a:rPr lang="en-GB" sz="2000" b="1" i="1" dirty="0">
                <a:solidFill>
                  <a:prstClr val="black"/>
                </a:solidFill>
              </a:rPr>
              <a:t>Constitution of the </a:t>
            </a:r>
            <a:r>
              <a:rPr lang="en-GB" sz="2000" b="1" i="1" dirty="0" err="1">
                <a:solidFill>
                  <a:prstClr val="black"/>
                </a:solidFill>
              </a:rPr>
              <a:t>Lakedaimonians</a:t>
            </a:r>
            <a:r>
              <a:rPr lang="en-GB" sz="2000" b="1" i="1" dirty="0">
                <a:solidFill>
                  <a:prstClr val="black"/>
                </a:solidFill>
              </a:rPr>
              <a:t> </a:t>
            </a:r>
            <a:r>
              <a:rPr lang="en-GB" sz="2000" b="1" dirty="0">
                <a:solidFill>
                  <a:prstClr val="black"/>
                </a:solidFill>
              </a:rPr>
              <a:t>1.3</a:t>
            </a:r>
            <a:r>
              <a:rPr lang="en-GB" sz="2000" dirty="0">
                <a:solidFill>
                  <a:prstClr val="black"/>
                </a:solidFill>
              </a:rPr>
              <a:t>.</a:t>
            </a:r>
            <a:r>
              <a:rPr lang="en-GB" sz="2000" b="1" dirty="0">
                <a:solidFill>
                  <a:prstClr val="black"/>
                </a:solidFill>
              </a:rPr>
              <a:t> </a:t>
            </a:r>
            <a:endParaRPr lang="en-GB" sz="2000" b="1" dirty="0" smtClean="0">
              <a:solidFill>
                <a:prstClr val="black"/>
              </a:solidFill>
            </a:endParaRPr>
          </a:p>
          <a:p>
            <a:pPr marL="342900" indent="-342900">
              <a:buFont typeface="Arial" panose="020B0604020202020204" pitchFamily="34" charset="0"/>
              <a:buChar char="•"/>
            </a:pPr>
            <a:endParaRPr lang="en-GB" sz="1000" b="1" dirty="0">
              <a:solidFill>
                <a:prstClr val="black"/>
              </a:solidFill>
            </a:endParaRPr>
          </a:p>
          <a:p>
            <a:pPr marL="342900" indent="-342900">
              <a:buFont typeface="Arial" panose="020B0604020202020204" pitchFamily="34" charset="0"/>
              <a:buChar char="•"/>
            </a:pPr>
            <a:r>
              <a:rPr lang="en-GB" sz="2000" dirty="0" smtClean="0">
                <a:solidFill>
                  <a:prstClr val="black"/>
                </a:solidFill>
              </a:rPr>
              <a:t>Vending – garland seller </a:t>
            </a:r>
            <a:r>
              <a:rPr lang="en-GB" sz="2000" dirty="0">
                <a:solidFill>
                  <a:prstClr val="black"/>
                </a:solidFill>
              </a:rPr>
              <a:t>- </a:t>
            </a:r>
            <a:r>
              <a:rPr lang="en-GB" sz="2000" b="1" dirty="0">
                <a:solidFill>
                  <a:prstClr val="black"/>
                </a:solidFill>
              </a:rPr>
              <a:t>Aristophanes </a:t>
            </a:r>
            <a:r>
              <a:rPr lang="en-GB" sz="2000" b="1" i="1" dirty="0" err="1">
                <a:solidFill>
                  <a:prstClr val="black"/>
                </a:solidFill>
              </a:rPr>
              <a:t>Thesmophoriazousai</a:t>
            </a:r>
            <a:r>
              <a:rPr lang="en-GB" sz="2000" b="1" i="1" dirty="0">
                <a:solidFill>
                  <a:prstClr val="black"/>
                </a:solidFill>
              </a:rPr>
              <a:t> </a:t>
            </a:r>
            <a:r>
              <a:rPr lang="en-GB" sz="2000" b="1" dirty="0" smtClean="0">
                <a:solidFill>
                  <a:prstClr val="black"/>
                </a:solidFill>
              </a:rPr>
              <a:t>446-454</a:t>
            </a:r>
            <a:r>
              <a:rPr lang="en-GB" sz="2000" dirty="0" smtClean="0">
                <a:solidFill>
                  <a:prstClr val="black"/>
                </a:solidFill>
              </a:rPr>
              <a:t>.</a:t>
            </a:r>
          </a:p>
          <a:p>
            <a:pPr marL="342900" indent="-342900">
              <a:buFont typeface="Arial" panose="020B0604020202020204" pitchFamily="34" charset="0"/>
              <a:buChar char="•"/>
            </a:pPr>
            <a:endParaRPr lang="en-GB" sz="1000" dirty="0">
              <a:solidFill>
                <a:prstClr val="black"/>
              </a:solidFill>
            </a:endParaRPr>
          </a:p>
          <a:p>
            <a:pPr marL="342900" indent="-342900">
              <a:buFont typeface="Arial" panose="020B0604020202020204" pitchFamily="34" charset="0"/>
              <a:buChar char="•"/>
            </a:pPr>
            <a:r>
              <a:rPr lang="en-GB" sz="2000" dirty="0">
                <a:solidFill>
                  <a:prstClr val="black"/>
                </a:solidFill>
              </a:rPr>
              <a:t>Free women working as wet-nurses - </a:t>
            </a:r>
            <a:r>
              <a:rPr lang="en-GB" sz="2000" b="1" dirty="0">
                <a:solidFill>
                  <a:prstClr val="black"/>
                </a:solidFill>
              </a:rPr>
              <a:t>Demosthenes </a:t>
            </a:r>
            <a:r>
              <a:rPr lang="en-GB" sz="2000" b="1" dirty="0" smtClean="0">
                <a:solidFill>
                  <a:prstClr val="black"/>
                </a:solidFill>
              </a:rPr>
              <a:t>57.35</a:t>
            </a:r>
            <a:r>
              <a:rPr lang="en-GB" sz="2000" dirty="0" smtClean="0">
                <a:solidFill>
                  <a:prstClr val="black"/>
                </a:solidFill>
              </a:rPr>
              <a:t>. </a:t>
            </a:r>
            <a:endParaRPr lang="en-GB" sz="2000" dirty="0">
              <a:solidFill>
                <a:prstClr val="black"/>
              </a:solidFill>
            </a:endParaRPr>
          </a:p>
          <a:p>
            <a:pPr marL="342900" indent="-342900">
              <a:buFont typeface="Arial" panose="020B0604020202020204" pitchFamily="34" charset="0"/>
              <a:buChar char="•"/>
            </a:pPr>
            <a:endParaRPr lang="en-GB" sz="2000" dirty="0" smtClean="0">
              <a:solidFill>
                <a:prstClr val="black"/>
              </a:solidFill>
            </a:endParaRPr>
          </a:p>
          <a:p>
            <a:endParaRPr lang="en-GB" sz="2000" dirty="0">
              <a:solidFill>
                <a:prstClr val="black"/>
              </a:solidFill>
            </a:endParaRPr>
          </a:p>
        </p:txBody>
      </p:sp>
      <p:pic>
        <p:nvPicPr>
          <p:cNvPr id="2050" name="Picture 2"/>
          <p:cNvPicPr>
            <a:picLocks noChangeAspect="1" noChangeArrowheads="1"/>
          </p:cNvPicPr>
          <p:nvPr/>
        </p:nvPicPr>
        <p:blipFill>
          <a:blip r:embed="rId2" cstate="print"/>
          <a:srcRect/>
          <a:stretch>
            <a:fillRect/>
          </a:stretch>
        </p:blipFill>
        <p:spPr bwMode="auto">
          <a:xfrm>
            <a:off x="6300192" y="2420888"/>
            <a:ext cx="2594992" cy="3456384"/>
          </a:xfrm>
          <a:prstGeom prst="rect">
            <a:avLst/>
          </a:prstGeom>
          <a:noFill/>
          <a:ln w="9525">
            <a:noFill/>
            <a:miter lim="800000"/>
            <a:headEnd/>
            <a:tailEnd/>
          </a:ln>
        </p:spPr>
      </p:pic>
      <p:sp>
        <p:nvSpPr>
          <p:cNvPr id="6" name="Rectangle 5"/>
          <p:cNvSpPr/>
          <p:nvPr/>
        </p:nvSpPr>
        <p:spPr>
          <a:xfrm>
            <a:off x="6335688" y="5949280"/>
            <a:ext cx="2808312" cy="738664"/>
          </a:xfrm>
          <a:prstGeom prst="rect">
            <a:avLst/>
          </a:prstGeom>
        </p:spPr>
        <p:txBody>
          <a:bodyPr wrap="square">
            <a:spAutoFit/>
          </a:bodyPr>
          <a:lstStyle/>
          <a:p>
            <a:r>
              <a:rPr lang="en-GB" sz="1400" dirty="0">
                <a:solidFill>
                  <a:prstClr val="black"/>
                </a:solidFill>
              </a:rPr>
              <a:t>Hydria – vessels for carrying water – image of women collecting water. </a:t>
            </a:r>
          </a:p>
        </p:txBody>
      </p:sp>
      <p:sp>
        <p:nvSpPr>
          <p:cNvPr id="9" name="Content Placeholder 2"/>
          <p:cNvSpPr txBox="1">
            <a:spLocks/>
          </p:cNvSpPr>
          <p:nvPr/>
        </p:nvSpPr>
        <p:spPr>
          <a:xfrm>
            <a:off x="0" y="4077072"/>
            <a:ext cx="6199042" cy="2772328"/>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b="1" dirty="0" smtClean="0">
                <a:solidFill>
                  <a:schemeClr val="bg1"/>
                </a:solidFill>
              </a:rPr>
              <a:t>Evidence from Rome:</a:t>
            </a:r>
          </a:p>
          <a:p>
            <a:r>
              <a:rPr lang="en-GB" dirty="0" smtClean="0">
                <a:solidFill>
                  <a:schemeClr val="bg1"/>
                </a:solidFill>
              </a:rPr>
              <a:t>Painters: </a:t>
            </a:r>
            <a:r>
              <a:rPr lang="en-GB" dirty="0" err="1" smtClean="0">
                <a:solidFill>
                  <a:schemeClr val="bg1"/>
                </a:solidFill>
              </a:rPr>
              <a:t>Iaia</a:t>
            </a:r>
            <a:r>
              <a:rPr lang="en-GB" dirty="0" smtClean="0">
                <a:solidFill>
                  <a:schemeClr val="bg1"/>
                </a:solidFill>
              </a:rPr>
              <a:t> of </a:t>
            </a:r>
            <a:r>
              <a:rPr lang="en-GB" dirty="0" err="1" smtClean="0">
                <a:solidFill>
                  <a:schemeClr val="bg1"/>
                </a:solidFill>
              </a:rPr>
              <a:t>Cyzicus</a:t>
            </a:r>
            <a:r>
              <a:rPr lang="en-GB" dirty="0">
                <a:solidFill>
                  <a:schemeClr val="bg1"/>
                </a:solidFill>
              </a:rPr>
              <a:t> </a:t>
            </a:r>
            <a:r>
              <a:rPr lang="en-GB" dirty="0" smtClean="0">
                <a:solidFill>
                  <a:schemeClr val="bg1"/>
                </a:solidFill>
              </a:rPr>
              <a:t>- </a:t>
            </a:r>
            <a:r>
              <a:rPr lang="en-GB" dirty="0" err="1" smtClean="0">
                <a:solidFill>
                  <a:schemeClr val="bg1"/>
                </a:solidFill>
              </a:rPr>
              <a:t>Olympais</a:t>
            </a:r>
            <a:r>
              <a:rPr lang="en-GB" dirty="0" smtClean="0">
                <a:solidFill>
                  <a:schemeClr val="bg1"/>
                </a:solidFill>
              </a:rPr>
              <a:t> – </a:t>
            </a:r>
            <a:r>
              <a:rPr lang="en-GB" b="1" dirty="0" smtClean="0">
                <a:solidFill>
                  <a:schemeClr val="bg1"/>
                </a:solidFill>
              </a:rPr>
              <a:t>Pliny </a:t>
            </a:r>
            <a:r>
              <a:rPr lang="en-GB" b="1" i="1" dirty="0" smtClean="0">
                <a:solidFill>
                  <a:schemeClr val="bg1"/>
                </a:solidFill>
              </a:rPr>
              <a:t>NH</a:t>
            </a:r>
            <a:r>
              <a:rPr lang="en-GB" b="1" dirty="0" smtClean="0">
                <a:solidFill>
                  <a:schemeClr val="bg1"/>
                </a:solidFill>
              </a:rPr>
              <a:t> 35.90.147-48</a:t>
            </a:r>
            <a:r>
              <a:rPr lang="en-GB" dirty="0" smtClean="0">
                <a:solidFill>
                  <a:schemeClr val="bg1"/>
                </a:solidFill>
              </a:rPr>
              <a:t>. </a:t>
            </a:r>
          </a:p>
          <a:p>
            <a:endParaRPr lang="en-GB" sz="900" dirty="0" smtClean="0">
              <a:solidFill>
                <a:schemeClr val="bg1"/>
              </a:solidFill>
            </a:endParaRPr>
          </a:p>
          <a:p>
            <a:r>
              <a:rPr lang="en-GB" dirty="0" smtClean="0">
                <a:solidFill>
                  <a:schemeClr val="bg1"/>
                </a:solidFill>
              </a:rPr>
              <a:t>Athletes:  </a:t>
            </a:r>
            <a:r>
              <a:rPr lang="en-GB" dirty="0" err="1" smtClean="0">
                <a:solidFill>
                  <a:schemeClr val="bg1"/>
                </a:solidFill>
              </a:rPr>
              <a:t>Tryphosa</a:t>
            </a:r>
            <a:r>
              <a:rPr lang="en-GB" dirty="0" smtClean="0">
                <a:solidFill>
                  <a:schemeClr val="bg1"/>
                </a:solidFill>
              </a:rPr>
              <a:t> wins girls’ single-course race at the </a:t>
            </a:r>
            <a:r>
              <a:rPr lang="en-GB" dirty="0" err="1" smtClean="0">
                <a:solidFill>
                  <a:schemeClr val="bg1"/>
                </a:solidFill>
              </a:rPr>
              <a:t>Pythian</a:t>
            </a:r>
            <a:r>
              <a:rPr lang="en-GB" dirty="0" smtClean="0">
                <a:solidFill>
                  <a:schemeClr val="bg1"/>
                </a:solidFill>
              </a:rPr>
              <a:t> Games.  Isthmian Games. </a:t>
            </a:r>
            <a:r>
              <a:rPr lang="en-GB" dirty="0" err="1" smtClean="0">
                <a:solidFill>
                  <a:schemeClr val="bg1"/>
                </a:solidFill>
              </a:rPr>
              <a:t>Hedea</a:t>
            </a:r>
            <a:r>
              <a:rPr lang="en-GB" dirty="0" smtClean="0">
                <a:solidFill>
                  <a:schemeClr val="bg1"/>
                </a:solidFill>
              </a:rPr>
              <a:t> won the race in armour - </a:t>
            </a:r>
            <a:r>
              <a:rPr lang="en-GB" dirty="0" err="1" smtClean="0">
                <a:solidFill>
                  <a:schemeClr val="bg1"/>
                </a:solidFill>
              </a:rPr>
              <a:t>Epigraphica</a:t>
            </a:r>
            <a:r>
              <a:rPr lang="en-GB" dirty="0" smtClean="0">
                <a:solidFill>
                  <a:schemeClr val="bg1"/>
                </a:solidFill>
              </a:rPr>
              <a:t> II No.9 – H. </a:t>
            </a:r>
            <a:r>
              <a:rPr lang="en-GB" dirty="0" err="1" smtClean="0">
                <a:solidFill>
                  <a:schemeClr val="bg1"/>
                </a:solidFill>
              </a:rPr>
              <a:t>Pleket</a:t>
            </a:r>
            <a:r>
              <a:rPr lang="en-GB" dirty="0" smtClean="0">
                <a:solidFill>
                  <a:schemeClr val="bg1"/>
                </a:solidFill>
              </a:rPr>
              <a:t> (1969). </a:t>
            </a:r>
          </a:p>
          <a:p>
            <a:endParaRPr lang="en-GB" sz="900" dirty="0" smtClean="0">
              <a:solidFill>
                <a:schemeClr val="bg1"/>
              </a:solidFill>
            </a:endParaRPr>
          </a:p>
          <a:p>
            <a:r>
              <a:rPr lang="en-GB" dirty="0" smtClean="0">
                <a:solidFill>
                  <a:schemeClr val="bg1"/>
                </a:solidFill>
              </a:rPr>
              <a:t>Philosopher – </a:t>
            </a:r>
            <a:r>
              <a:rPr lang="en-GB" dirty="0" err="1" smtClean="0">
                <a:solidFill>
                  <a:schemeClr val="bg1"/>
                </a:solidFill>
              </a:rPr>
              <a:t>Hypatia</a:t>
            </a:r>
            <a:r>
              <a:rPr lang="en-GB" dirty="0" smtClean="0">
                <a:solidFill>
                  <a:schemeClr val="bg1"/>
                </a:solidFill>
              </a:rPr>
              <a:t> of Alexandria (early 4</a:t>
            </a:r>
            <a:r>
              <a:rPr lang="en-GB" baseline="30000" dirty="0" smtClean="0">
                <a:solidFill>
                  <a:schemeClr val="bg1"/>
                </a:solidFill>
              </a:rPr>
              <a:t>th</a:t>
            </a:r>
            <a:r>
              <a:rPr lang="en-GB" dirty="0" smtClean="0">
                <a:solidFill>
                  <a:schemeClr val="bg1"/>
                </a:solidFill>
              </a:rPr>
              <a:t> c AD). </a:t>
            </a:r>
          </a:p>
          <a:p>
            <a:endParaRPr lang="en-GB" dirty="0"/>
          </a:p>
        </p:txBody>
      </p:sp>
    </p:spTree>
    <p:extLst>
      <p:ext uri="{BB962C8B-B14F-4D97-AF65-F5344CB8AC3E}">
        <p14:creationId xmlns:p14="http://schemas.microsoft.com/office/powerpoint/2010/main" val="484373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Women, Religion and Ritual</a:t>
            </a:r>
            <a:endParaRPr lang="en-GB" dirty="0">
              <a:solidFill>
                <a:schemeClr val="bg1"/>
              </a:solidFill>
            </a:endParaRPr>
          </a:p>
        </p:txBody>
      </p:sp>
      <p:sp>
        <p:nvSpPr>
          <p:cNvPr id="4" name="Content Placeholder 3"/>
          <p:cNvSpPr>
            <a:spLocks noGrp="1"/>
          </p:cNvSpPr>
          <p:nvPr>
            <p:ph sz="half" idx="1"/>
          </p:nvPr>
        </p:nvSpPr>
        <p:spPr>
          <a:xfrm>
            <a:off x="179512" y="1600200"/>
            <a:ext cx="5040560" cy="5141168"/>
          </a:xfrm>
        </p:spPr>
        <p:txBody>
          <a:bodyPr>
            <a:normAutofit/>
          </a:bodyPr>
          <a:lstStyle/>
          <a:p>
            <a:r>
              <a:rPr lang="en-GB" sz="2800" dirty="0" smtClean="0">
                <a:solidFill>
                  <a:schemeClr val="bg1"/>
                </a:solidFill>
              </a:rPr>
              <a:t>Major cults with important priestesses – priesthood of Athena </a:t>
            </a:r>
            <a:r>
              <a:rPr lang="en-GB" sz="2800" dirty="0" err="1" smtClean="0">
                <a:solidFill>
                  <a:schemeClr val="bg1"/>
                </a:solidFill>
              </a:rPr>
              <a:t>Polias</a:t>
            </a:r>
            <a:r>
              <a:rPr lang="en-GB" sz="2800" dirty="0" smtClean="0">
                <a:solidFill>
                  <a:schemeClr val="bg1"/>
                </a:solidFill>
              </a:rPr>
              <a:t>. </a:t>
            </a:r>
          </a:p>
          <a:p>
            <a:endParaRPr lang="en-GB" sz="500" dirty="0" smtClean="0">
              <a:solidFill>
                <a:schemeClr val="bg1"/>
              </a:solidFill>
            </a:endParaRPr>
          </a:p>
          <a:p>
            <a:r>
              <a:rPr lang="en-GB" sz="2800" dirty="0" smtClean="0">
                <a:solidFill>
                  <a:schemeClr val="bg1"/>
                </a:solidFill>
              </a:rPr>
              <a:t>Women and men participating in religious processions - </a:t>
            </a:r>
            <a:r>
              <a:rPr lang="en-GB" sz="2800" dirty="0" err="1" smtClean="0">
                <a:solidFill>
                  <a:schemeClr val="bg1"/>
                </a:solidFill>
              </a:rPr>
              <a:t>Panathenia</a:t>
            </a:r>
            <a:r>
              <a:rPr lang="en-GB" sz="2800" dirty="0" smtClean="0">
                <a:solidFill>
                  <a:schemeClr val="bg1"/>
                </a:solidFill>
              </a:rPr>
              <a:t> </a:t>
            </a:r>
          </a:p>
          <a:p>
            <a:endParaRPr lang="en-GB" sz="500" dirty="0" smtClean="0">
              <a:solidFill>
                <a:schemeClr val="bg1"/>
              </a:solidFill>
            </a:endParaRPr>
          </a:p>
          <a:p>
            <a:r>
              <a:rPr lang="en-GB" sz="2800" dirty="0" smtClean="0">
                <a:solidFill>
                  <a:schemeClr val="bg1"/>
                </a:solidFill>
              </a:rPr>
              <a:t>Female only festivals – </a:t>
            </a:r>
            <a:r>
              <a:rPr lang="en-GB" sz="2800" dirty="0" err="1" smtClean="0">
                <a:solidFill>
                  <a:schemeClr val="bg1"/>
                </a:solidFill>
              </a:rPr>
              <a:t>Thesmophoria</a:t>
            </a:r>
            <a:r>
              <a:rPr lang="en-GB" sz="2800" dirty="0" smtClean="0">
                <a:solidFill>
                  <a:schemeClr val="bg1"/>
                </a:solidFill>
              </a:rPr>
              <a:t>, festival of </a:t>
            </a:r>
            <a:r>
              <a:rPr lang="en-GB" sz="2800" i="1" dirty="0" err="1" smtClean="0">
                <a:solidFill>
                  <a:schemeClr val="bg1"/>
                </a:solidFill>
              </a:rPr>
              <a:t>Arkteia</a:t>
            </a:r>
            <a:r>
              <a:rPr lang="en-GB" sz="2800" i="1" dirty="0" smtClean="0">
                <a:solidFill>
                  <a:schemeClr val="bg1"/>
                </a:solidFill>
              </a:rPr>
              <a:t> (</a:t>
            </a:r>
            <a:r>
              <a:rPr lang="en-GB" sz="2800" i="1" dirty="0" err="1" smtClean="0">
                <a:solidFill>
                  <a:schemeClr val="bg1"/>
                </a:solidFill>
              </a:rPr>
              <a:t>arktoi</a:t>
            </a:r>
            <a:r>
              <a:rPr lang="en-GB" sz="2800" i="1" dirty="0" smtClean="0">
                <a:solidFill>
                  <a:schemeClr val="bg1"/>
                </a:solidFill>
              </a:rPr>
              <a:t> – she-bears).</a:t>
            </a:r>
          </a:p>
          <a:p>
            <a:endParaRPr lang="en-GB" sz="500" dirty="0">
              <a:solidFill>
                <a:schemeClr val="bg1"/>
              </a:solidFill>
            </a:endParaRPr>
          </a:p>
          <a:p>
            <a:r>
              <a:rPr lang="en-GB" sz="2800" dirty="0" smtClean="0">
                <a:solidFill>
                  <a:schemeClr val="bg1"/>
                </a:solidFill>
              </a:rPr>
              <a:t>Vestal Virgins in Rome. </a:t>
            </a:r>
          </a:p>
          <a:p>
            <a:endParaRPr lang="en-GB" dirty="0"/>
          </a:p>
        </p:txBody>
      </p:sp>
      <p:pic>
        <p:nvPicPr>
          <p:cNvPr id="3074" name="Picture 2"/>
          <p:cNvPicPr>
            <a:picLocks noGrp="1" noChangeAspect="1" noChangeArrowheads="1"/>
          </p:cNvPicPr>
          <p:nvPr>
            <p:ph sz="half" idx="2"/>
          </p:nvPr>
        </p:nvPicPr>
        <p:blipFill>
          <a:blip r:embed="rId2" cstate="print"/>
          <a:srcRect/>
          <a:stretch>
            <a:fillRect/>
          </a:stretch>
        </p:blipFill>
        <p:spPr bwMode="auto">
          <a:xfrm>
            <a:off x="5364088" y="1700808"/>
            <a:ext cx="3322712" cy="4752528"/>
          </a:xfrm>
          <a:prstGeom prst="rect">
            <a:avLst/>
          </a:prstGeom>
          <a:noFill/>
          <a:ln w="9525">
            <a:noFill/>
            <a:miter lim="800000"/>
            <a:headEnd/>
            <a:tailEnd/>
          </a:ln>
        </p:spPr>
      </p:pic>
    </p:spTree>
    <p:extLst>
      <p:ext uri="{BB962C8B-B14F-4D97-AF65-F5344CB8AC3E}">
        <p14:creationId xmlns:p14="http://schemas.microsoft.com/office/powerpoint/2010/main" val="197509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rmAutofit/>
          </a:bodyPr>
          <a:lstStyle/>
          <a:p>
            <a:r>
              <a:rPr lang="en-GB" sz="3200" dirty="0" smtClean="0">
                <a:solidFill>
                  <a:schemeClr val="bg1"/>
                </a:solidFill>
              </a:rPr>
              <a:t>Athens - Influential Women and Hetaerae</a:t>
            </a:r>
            <a:endParaRPr lang="en-GB" sz="3200" dirty="0">
              <a:solidFill>
                <a:schemeClr val="bg1"/>
              </a:solidFill>
            </a:endParaRPr>
          </a:p>
        </p:txBody>
      </p:sp>
      <p:sp>
        <p:nvSpPr>
          <p:cNvPr id="3" name="Content Placeholder 2"/>
          <p:cNvSpPr>
            <a:spLocks noGrp="1"/>
          </p:cNvSpPr>
          <p:nvPr>
            <p:ph idx="1"/>
          </p:nvPr>
        </p:nvSpPr>
        <p:spPr>
          <a:xfrm>
            <a:off x="179512" y="1600200"/>
            <a:ext cx="8507288" cy="964704"/>
          </a:xfrm>
        </p:spPr>
        <p:txBody>
          <a:bodyPr>
            <a:normAutofit/>
          </a:bodyPr>
          <a:lstStyle/>
          <a:p>
            <a:r>
              <a:rPr lang="en-GB" sz="2600" dirty="0" smtClean="0">
                <a:solidFill>
                  <a:schemeClr val="bg1"/>
                </a:solidFill>
              </a:rPr>
              <a:t>Hetaerae = courtesans – ideally educated and witty companions – contrast prostitutes and flute girls. </a:t>
            </a:r>
          </a:p>
          <a:p>
            <a:endParaRPr lang="en-GB" dirty="0"/>
          </a:p>
        </p:txBody>
      </p:sp>
      <p:sp>
        <p:nvSpPr>
          <p:cNvPr id="4" name="Rectangle 3"/>
          <p:cNvSpPr/>
          <p:nvPr/>
        </p:nvSpPr>
        <p:spPr>
          <a:xfrm>
            <a:off x="107504" y="2564904"/>
            <a:ext cx="4896544" cy="4154984"/>
          </a:xfrm>
          <a:prstGeom prst="rect">
            <a:avLst/>
          </a:prstGeom>
        </p:spPr>
        <p:txBody>
          <a:bodyPr wrap="square">
            <a:spAutoFit/>
          </a:bodyPr>
          <a:lstStyle/>
          <a:p>
            <a:r>
              <a:rPr lang="en-GB" sz="2200" dirty="0">
                <a:solidFill>
                  <a:prstClr val="black"/>
                </a:solidFill>
              </a:rPr>
              <a:t>“Aspasia… she managed as she pleased the foremost men of the state, and afforded the philosophers occasion to discuss her in exalted terms and at great length… the woman had the reputation of associating with many Athenians as a teacher of rhetoric… Twice a day, as they say, on going out and on coming in from the market-place, he [Pericles] would salute her with a loving kiss.” - </a:t>
            </a:r>
            <a:r>
              <a:rPr lang="en-GB" sz="2200" b="1" dirty="0">
                <a:solidFill>
                  <a:prstClr val="black"/>
                </a:solidFill>
              </a:rPr>
              <a:t>Plutarch </a:t>
            </a:r>
            <a:r>
              <a:rPr lang="en-GB" sz="2200" b="1" i="1" dirty="0">
                <a:solidFill>
                  <a:prstClr val="black"/>
                </a:solidFill>
              </a:rPr>
              <a:t>Life of Pericles </a:t>
            </a:r>
            <a:r>
              <a:rPr lang="en-GB" sz="2200" b="1" dirty="0">
                <a:solidFill>
                  <a:prstClr val="black"/>
                </a:solidFill>
              </a:rPr>
              <a:t>24. </a:t>
            </a:r>
            <a:endParaRPr lang="en-GB" sz="2200" dirty="0">
              <a:solidFill>
                <a:prstClr val="black"/>
              </a:solidFill>
            </a:endParaRPr>
          </a:p>
        </p:txBody>
      </p:sp>
      <p:sp>
        <p:nvSpPr>
          <p:cNvPr id="5" name="Rectangle 4"/>
          <p:cNvSpPr/>
          <p:nvPr/>
        </p:nvSpPr>
        <p:spPr>
          <a:xfrm>
            <a:off x="5076056" y="2564904"/>
            <a:ext cx="3888432" cy="4154984"/>
          </a:xfrm>
          <a:prstGeom prst="rect">
            <a:avLst/>
          </a:prstGeom>
        </p:spPr>
        <p:txBody>
          <a:bodyPr wrap="square">
            <a:spAutoFit/>
          </a:bodyPr>
          <a:lstStyle/>
          <a:p>
            <a:r>
              <a:rPr lang="en-GB" sz="2400" dirty="0">
                <a:solidFill>
                  <a:prstClr val="black"/>
                </a:solidFill>
              </a:rPr>
              <a:t>“… The old man was a wild beast at the party. Awful, simply awful! The worst piece of drunken behaviour I’ve ever seen!... [</a:t>
            </a:r>
            <a:r>
              <a:rPr lang="en-GB" sz="2400" dirty="0" err="1">
                <a:solidFill>
                  <a:prstClr val="black"/>
                </a:solidFill>
              </a:rPr>
              <a:t>Philocleon</a:t>
            </a:r>
            <a:r>
              <a:rPr lang="en-GB" sz="2400" dirty="0">
                <a:solidFill>
                  <a:prstClr val="black"/>
                </a:solidFill>
              </a:rPr>
              <a:t> has run off with the naked flute girl] … I’ll make you my number one mistress! – </a:t>
            </a:r>
            <a:r>
              <a:rPr lang="en-GB" sz="2400" b="1" dirty="0">
                <a:solidFill>
                  <a:prstClr val="black"/>
                </a:solidFill>
              </a:rPr>
              <a:t>Aristophanes </a:t>
            </a:r>
            <a:r>
              <a:rPr lang="en-GB" sz="2400" b="1" i="1" dirty="0">
                <a:solidFill>
                  <a:prstClr val="black"/>
                </a:solidFill>
              </a:rPr>
              <a:t>Wasps - </a:t>
            </a:r>
            <a:r>
              <a:rPr lang="en-GB" sz="2400" b="1" dirty="0">
                <a:solidFill>
                  <a:prstClr val="black"/>
                </a:solidFill>
              </a:rPr>
              <a:t>lines</a:t>
            </a:r>
            <a:r>
              <a:rPr lang="en-GB" sz="2400" b="1" i="1" dirty="0">
                <a:solidFill>
                  <a:prstClr val="black"/>
                </a:solidFill>
              </a:rPr>
              <a:t> </a:t>
            </a:r>
            <a:r>
              <a:rPr lang="en-GB" sz="2400" b="1" dirty="0">
                <a:solidFill>
                  <a:prstClr val="black"/>
                </a:solidFill>
              </a:rPr>
              <a:t>1300-1350. </a:t>
            </a:r>
            <a:endParaRPr lang="en-GB" sz="2400" dirty="0">
              <a:solidFill>
                <a:prstClr val="black"/>
              </a:solidFill>
            </a:endParaRPr>
          </a:p>
        </p:txBody>
      </p:sp>
    </p:spTree>
    <p:extLst>
      <p:ext uri="{BB962C8B-B14F-4D97-AF65-F5344CB8AC3E}">
        <p14:creationId xmlns:p14="http://schemas.microsoft.com/office/powerpoint/2010/main" val="1141026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Wealthy Women – Roman World</a:t>
            </a:r>
            <a:endParaRPr lang="en-GB" dirty="0">
              <a:solidFill>
                <a:schemeClr val="bg1"/>
              </a:solidFill>
            </a:endParaRPr>
          </a:p>
        </p:txBody>
      </p:sp>
      <p:sp>
        <p:nvSpPr>
          <p:cNvPr id="4" name="Content Placeholder 3"/>
          <p:cNvSpPr>
            <a:spLocks noGrp="1"/>
          </p:cNvSpPr>
          <p:nvPr>
            <p:ph sz="half" idx="1"/>
          </p:nvPr>
        </p:nvSpPr>
        <p:spPr>
          <a:xfrm>
            <a:off x="107504" y="1628800"/>
            <a:ext cx="8928992" cy="5184576"/>
          </a:xfrm>
        </p:spPr>
        <p:txBody>
          <a:bodyPr>
            <a:normAutofit/>
          </a:bodyPr>
          <a:lstStyle/>
          <a:p>
            <a:pPr marL="360000"/>
            <a:r>
              <a:rPr lang="en-GB" dirty="0">
                <a:solidFill>
                  <a:schemeClr val="bg1"/>
                </a:solidFill>
              </a:rPr>
              <a:t>Legacy Hunters: </a:t>
            </a:r>
            <a:r>
              <a:rPr lang="en-GB" dirty="0" err="1">
                <a:solidFill>
                  <a:schemeClr val="bg1"/>
                </a:solidFill>
              </a:rPr>
              <a:t>Gemellus</a:t>
            </a:r>
            <a:r>
              <a:rPr lang="en-GB" dirty="0">
                <a:solidFill>
                  <a:schemeClr val="bg1"/>
                </a:solidFill>
              </a:rPr>
              <a:t> is seeking the hand of </a:t>
            </a:r>
            <a:r>
              <a:rPr lang="en-GB" dirty="0" err="1">
                <a:solidFill>
                  <a:schemeClr val="bg1"/>
                </a:solidFill>
              </a:rPr>
              <a:t>Maronilla</a:t>
            </a:r>
            <a:r>
              <a:rPr lang="en-GB" dirty="0">
                <a:solidFill>
                  <a:schemeClr val="bg1"/>
                </a:solidFill>
              </a:rPr>
              <a:t>– </a:t>
            </a:r>
            <a:r>
              <a:rPr lang="en-GB" b="1" dirty="0">
                <a:solidFill>
                  <a:schemeClr val="bg1"/>
                </a:solidFill>
              </a:rPr>
              <a:t>Martial </a:t>
            </a:r>
            <a:r>
              <a:rPr lang="en-GB" b="1" i="1" dirty="0">
                <a:solidFill>
                  <a:schemeClr val="bg1"/>
                </a:solidFill>
              </a:rPr>
              <a:t>Epigrams</a:t>
            </a:r>
            <a:r>
              <a:rPr lang="en-GB" b="1" dirty="0">
                <a:solidFill>
                  <a:schemeClr val="bg1"/>
                </a:solidFill>
              </a:rPr>
              <a:t> 1.10</a:t>
            </a:r>
            <a:r>
              <a:rPr lang="en-GB" dirty="0">
                <a:solidFill>
                  <a:schemeClr val="bg1"/>
                </a:solidFill>
              </a:rPr>
              <a:t>. </a:t>
            </a:r>
          </a:p>
          <a:p>
            <a:pPr marL="0"/>
            <a:endParaRPr lang="en-GB" sz="500" dirty="0" smtClean="0">
              <a:solidFill>
                <a:schemeClr val="bg1"/>
              </a:solidFill>
            </a:endParaRPr>
          </a:p>
          <a:p>
            <a:pPr marL="360000"/>
            <a:r>
              <a:rPr lang="en-GB" dirty="0" smtClean="0">
                <a:solidFill>
                  <a:schemeClr val="bg1"/>
                </a:solidFill>
              </a:rPr>
              <a:t>Second century AD inscription found at the of temple </a:t>
            </a:r>
            <a:r>
              <a:rPr lang="en-GB" dirty="0" err="1" smtClean="0">
                <a:solidFill>
                  <a:schemeClr val="bg1"/>
                </a:solidFill>
              </a:rPr>
              <a:t>Medamoud</a:t>
            </a:r>
            <a:r>
              <a:rPr lang="en-GB" dirty="0" smtClean="0">
                <a:solidFill>
                  <a:schemeClr val="bg1"/>
                </a:solidFill>
              </a:rPr>
              <a:t> (ancient </a:t>
            </a:r>
            <a:r>
              <a:rPr lang="en-GB" dirty="0" err="1" smtClean="0">
                <a:solidFill>
                  <a:schemeClr val="bg1"/>
                </a:solidFill>
              </a:rPr>
              <a:t>Madu</a:t>
            </a:r>
            <a:r>
              <a:rPr lang="en-GB" dirty="0" smtClean="0">
                <a:solidFill>
                  <a:schemeClr val="bg1"/>
                </a:solidFill>
              </a:rPr>
              <a:t>, 8 km north of Luxor).</a:t>
            </a:r>
          </a:p>
          <a:p>
            <a:pPr marL="540000" lvl="1"/>
            <a:r>
              <a:rPr lang="en-GB" dirty="0" err="1" smtClean="0">
                <a:solidFill>
                  <a:schemeClr val="bg1"/>
                </a:solidFill>
              </a:rPr>
              <a:t>Aelia</a:t>
            </a:r>
            <a:r>
              <a:rPr lang="en-GB" dirty="0" smtClean="0">
                <a:solidFill>
                  <a:schemeClr val="bg1"/>
                </a:solidFill>
              </a:rPr>
              <a:t> </a:t>
            </a:r>
            <a:r>
              <a:rPr lang="en-GB" dirty="0" err="1" smtClean="0">
                <a:solidFill>
                  <a:schemeClr val="bg1"/>
                </a:solidFill>
              </a:rPr>
              <a:t>Isidora</a:t>
            </a:r>
            <a:r>
              <a:rPr lang="en-GB" dirty="0" smtClean="0">
                <a:solidFill>
                  <a:schemeClr val="bg1"/>
                </a:solidFill>
              </a:rPr>
              <a:t> and </a:t>
            </a:r>
            <a:r>
              <a:rPr lang="en-GB" dirty="0" err="1" smtClean="0">
                <a:solidFill>
                  <a:schemeClr val="bg1"/>
                </a:solidFill>
              </a:rPr>
              <a:t>Aelia</a:t>
            </a:r>
            <a:r>
              <a:rPr lang="en-GB" dirty="0" smtClean="0">
                <a:solidFill>
                  <a:schemeClr val="bg1"/>
                </a:solidFill>
              </a:rPr>
              <a:t> </a:t>
            </a:r>
            <a:r>
              <a:rPr lang="en-GB" dirty="0" err="1" smtClean="0">
                <a:solidFill>
                  <a:schemeClr val="bg1"/>
                </a:solidFill>
              </a:rPr>
              <a:t>Olympias</a:t>
            </a:r>
            <a:r>
              <a:rPr lang="en-GB" dirty="0">
                <a:solidFill>
                  <a:schemeClr val="bg1"/>
                </a:solidFill>
              </a:rPr>
              <a:t> </a:t>
            </a:r>
            <a:r>
              <a:rPr lang="en-GB" dirty="0" smtClean="0">
                <a:solidFill>
                  <a:schemeClr val="bg1"/>
                </a:solidFill>
              </a:rPr>
              <a:t>– </a:t>
            </a:r>
            <a:r>
              <a:rPr lang="en-GB" b="1" i="1" dirty="0" smtClean="0">
                <a:solidFill>
                  <a:schemeClr val="bg1"/>
                </a:solidFill>
              </a:rPr>
              <a:t>SEG </a:t>
            </a:r>
            <a:r>
              <a:rPr lang="en-GB" b="1" dirty="0" smtClean="0">
                <a:solidFill>
                  <a:schemeClr val="bg1"/>
                </a:solidFill>
              </a:rPr>
              <a:t>8. 730</a:t>
            </a:r>
            <a:r>
              <a:rPr lang="en-GB" dirty="0" smtClean="0">
                <a:solidFill>
                  <a:schemeClr val="bg1"/>
                </a:solidFill>
              </a:rPr>
              <a:t>.</a:t>
            </a:r>
          </a:p>
          <a:p>
            <a:pPr marL="320040" lvl="1"/>
            <a:endParaRPr lang="en-GB" sz="500" dirty="0">
              <a:solidFill>
                <a:schemeClr val="bg1"/>
              </a:solidFill>
            </a:endParaRPr>
          </a:p>
          <a:p>
            <a:pPr marL="36576" lvl="1" indent="0">
              <a:buNone/>
            </a:pPr>
            <a:r>
              <a:rPr lang="en-GB" dirty="0" smtClean="0">
                <a:solidFill>
                  <a:schemeClr val="bg1"/>
                </a:solidFill>
              </a:rPr>
              <a:t>“The </a:t>
            </a:r>
            <a:r>
              <a:rPr lang="en-GB" dirty="0">
                <a:solidFill>
                  <a:schemeClr val="bg1"/>
                </a:solidFill>
              </a:rPr>
              <a:t>people of </a:t>
            </a:r>
            <a:r>
              <a:rPr lang="en-GB" dirty="0" err="1">
                <a:solidFill>
                  <a:schemeClr val="bg1"/>
                </a:solidFill>
              </a:rPr>
              <a:t>Patara</a:t>
            </a:r>
            <a:r>
              <a:rPr lang="en-GB" dirty="0">
                <a:solidFill>
                  <a:schemeClr val="bg1"/>
                </a:solidFill>
              </a:rPr>
              <a:t> [Lycia] decreed... </a:t>
            </a:r>
            <a:r>
              <a:rPr lang="en-GB" dirty="0" err="1">
                <a:solidFill>
                  <a:schemeClr val="bg1"/>
                </a:solidFill>
              </a:rPr>
              <a:t>Junia</a:t>
            </a:r>
            <a:r>
              <a:rPr lang="en-GB" dirty="0">
                <a:solidFill>
                  <a:schemeClr val="bg1"/>
                </a:solidFill>
              </a:rPr>
              <a:t> Theodora, a Roman living in Corinth... Who with full measure and generosity aided many of our citizens from her own means, and welcomed them into her home... declares that it urges her generosity to our native city... For this reason – may good fortune attend – it was decreed to commend her for all that she has done.” – (AD 43). - </a:t>
            </a:r>
            <a:r>
              <a:rPr lang="en-GB" dirty="0" err="1">
                <a:solidFill>
                  <a:schemeClr val="bg1"/>
                </a:solidFill>
              </a:rPr>
              <a:t>Epigraphica</a:t>
            </a:r>
            <a:r>
              <a:rPr lang="en-GB" dirty="0">
                <a:solidFill>
                  <a:schemeClr val="bg1"/>
                </a:solidFill>
              </a:rPr>
              <a:t> II No. 8 – H. </a:t>
            </a:r>
            <a:r>
              <a:rPr lang="en-GB" dirty="0" err="1">
                <a:solidFill>
                  <a:schemeClr val="bg1"/>
                </a:solidFill>
              </a:rPr>
              <a:t>Pleket</a:t>
            </a:r>
            <a:r>
              <a:rPr lang="en-GB" dirty="0">
                <a:solidFill>
                  <a:schemeClr val="bg1"/>
                </a:solidFill>
              </a:rPr>
              <a:t> (1969). </a:t>
            </a:r>
          </a:p>
          <a:p>
            <a:pPr marL="36576" lvl="1" indent="0">
              <a:buNone/>
            </a:pPr>
            <a:endParaRPr lang="en-GB" dirty="0">
              <a:solidFill>
                <a:schemeClr val="bg1"/>
              </a:solidFill>
            </a:endParaRPr>
          </a:p>
        </p:txBody>
      </p:sp>
    </p:spTree>
    <p:extLst>
      <p:ext uri="{BB962C8B-B14F-4D97-AF65-F5344CB8AC3E}">
        <p14:creationId xmlns:p14="http://schemas.microsoft.com/office/powerpoint/2010/main" val="16267474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Status and Appearance</a:t>
            </a:r>
            <a:endParaRPr lang="en-GB" dirty="0">
              <a:solidFill>
                <a:schemeClr val="bg1"/>
              </a:solidFill>
            </a:endParaRPr>
          </a:p>
        </p:txBody>
      </p:sp>
      <p:sp>
        <p:nvSpPr>
          <p:cNvPr id="3" name="Content Placeholder 2"/>
          <p:cNvSpPr>
            <a:spLocks noGrp="1"/>
          </p:cNvSpPr>
          <p:nvPr>
            <p:ph idx="1"/>
          </p:nvPr>
        </p:nvSpPr>
        <p:spPr>
          <a:xfrm>
            <a:off x="179512" y="1600200"/>
            <a:ext cx="8712968" cy="5069160"/>
          </a:xfrm>
        </p:spPr>
        <p:txBody>
          <a:bodyPr>
            <a:normAutofit fontScale="92500" lnSpcReduction="10000"/>
          </a:bodyPr>
          <a:lstStyle/>
          <a:p>
            <a:r>
              <a:rPr lang="en-GB" sz="3200" dirty="0" smtClean="0">
                <a:solidFill>
                  <a:schemeClr val="bg1"/>
                </a:solidFill>
              </a:rPr>
              <a:t>Important for a woman’s own sense of identity and public display of that identity. </a:t>
            </a:r>
          </a:p>
          <a:p>
            <a:pPr lvl="1"/>
            <a:r>
              <a:rPr lang="en-GB" dirty="0" smtClean="0">
                <a:solidFill>
                  <a:schemeClr val="bg1"/>
                </a:solidFill>
              </a:rPr>
              <a:t>wearing of jewellery, makeup, adornments. </a:t>
            </a:r>
          </a:p>
          <a:p>
            <a:pPr lvl="1"/>
            <a:r>
              <a:rPr lang="en-GB" dirty="0" smtClean="0">
                <a:solidFill>
                  <a:schemeClr val="bg1"/>
                </a:solidFill>
              </a:rPr>
              <a:t>Potential means for the elite to attract a suitor. </a:t>
            </a:r>
          </a:p>
          <a:p>
            <a:pPr lvl="1"/>
            <a:r>
              <a:rPr lang="en-GB" dirty="0" smtClean="0">
                <a:solidFill>
                  <a:schemeClr val="bg1"/>
                </a:solidFill>
              </a:rPr>
              <a:t>also may convey a moral message – </a:t>
            </a:r>
            <a:r>
              <a:rPr lang="en-GB" i="1" dirty="0" err="1" smtClean="0">
                <a:solidFill>
                  <a:schemeClr val="bg1"/>
                </a:solidFill>
              </a:rPr>
              <a:t>stola</a:t>
            </a:r>
            <a:r>
              <a:rPr lang="en-GB" i="1" dirty="0" smtClean="0">
                <a:solidFill>
                  <a:schemeClr val="bg1"/>
                </a:solidFill>
              </a:rPr>
              <a:t>, </a:t>
            </a:r>
            <a:r>
              <a:rPr lang="en-GB" dirty="0" smtClean="0">
                <a:solidFill>
                  <a:schemeClr val="bg1"/>
                </a:solidFill>
              </a:rPr>
              <a:t>garment worn over a tunic reaching the ground – conveys respectability and that married citizen. </a:t>
            </a:r>
          </a:p>
          <a:p>
            <a:endParaRPr lang="en-GB" sz="1000" dirty="0" smtClean="0">
              <a:solidFill>
                <a:schemeClr val="bg1"/>
              </a:solidFill>
            </a:endParaRPr>
          </a:p>
          <a:p>
            <a:r>
              <a:rPr lang="en-GB" sz="3200" b="1" dirty="0" smtClean="0">
                <a:solidFill>
                  <a:schemeClr val="bg1"/>
                </a:solidFill>
              </a:rPr>
              <a:t>Pliny </a:t>
            </a:r>
            <a:r>
              <a:rPr lang="en-GB" sz="3200" b="1" i="1" dirty="0" smtClean="0">
                <a:solidFill>
                  <a:schemeClr val="bg1"/>
                </a:solidFill>
              </a:rPr>
              <a:t>NH </a:t>
            </a:r>
            <a:r>
              <a:rPr lang="en-GB" sz="3200" b="1" dirty="0" smtClean="0">
                <a:solidFill>
                  <a:schemeClr val="bg1"/>
                </a:solidFill>
              </a:rPr>
              <a:t>9.104-123 -</a:t>
            </a:r>
            <a:r>
              <a:rPr lang="en-GB" sz="3200" b="1" i="1" dirty="0" smtClean="0">
                <a:solidFill>
                  <a:schemeClr val="bg1"/>
                </a:solidFill>
              </a:rPr>
              <a:t> </a:t>
            </a:r>
            <a:r>
              <a:rPr lang="en-GB" sz="3200" dirty="0" smtClean="0">
                <a:solidFill>
                  <a:schemeClr val="bg1"/>
                </a:solidFill>
              </a:rPr>
              <a:t>the poor proclaim that pearls are as good as a woman’s </a:t>
            </a:r>
            <a:r>
              <a:rPr lang="en-GB" sz="3200" dirty="0" err="1" smtClean="0">
                <a:solidFill>
                  <a:schemeClr val="bg1"/>
                </a:solidFill>
              </a:rPr>
              <a:t>lictor</a:t>
            </a:r>
            <a:r>
              <a:rPr lang="en-GB" sz="3200" dirty="0" smtClean="0">
                <a:solidFill>
                  <a:schemeClr val="bg1"/>
                </a:solidFill>
              </a:rPr>
              <a:t>.</a:t>
            </a:r>
          </a:p>
          <a:p>
            <a:endParaRPr lang="en-GB" sz="1100" dirty="0">
              <a:solidFill>
                <a:schemeClr val="bg1"/>
              </a:solidFill>
            </a:endParaRPr>
          </a:p>
          <a:p>
            <a:r>
              <a:rPr lang="en-GB" sz="3200" dirty="0" err="1">
                <a:solidFill>
                  <a:schemeClr val="bg1"/>
                </a:solidFill>
              </a:rPr>
              <a:t>Lollia</a:t>
            </a:r>
            <a:r>
              <a:rPr lang="en-GB" sz="3200" dirty="0">
                <a:solidFill>
                  <a:schemeClr val="bg1"/>
                </a:solidFill>
              </a:rPr>
              <a:t> </a:t>
            </a:r>
            <a:r>
              <a:rPr lang="en-GB" sz="3200" dirty="0" smtClean="0">
                <a:solidFill>
                  <a:schemeClr val="bg1"/>
                </a:solidFill>
              </a:rPr>
              <a:t>Paulina </a:t>
            </a:r>
            <a:r>
              <a:rPr lang="en-GB" sz="3200" dirty="0">
                <a:solidFill>
                  <a:schemeClr val="bg1"/>
                </a:solidFill>
              </a:rPr>
              <a:t>- </a:t>
            </a:r>
            <a:r>
              <a:rPr lang="en-GB" sz="3200" b="1" dirty="0" smtClean="0">
                <a:solidFill>
                  <a:schemeClr val="bg1"/>
                </a:solidFill>
              </a:rPr>
              <a:t>Pliny </a:t>
            </a:r>
            <a:r>
              <a:rPr lang="en-GB" sz="3200" b="1" i="1" dirty="0" smtClean="0">
                <a:solidFill>
                  <a:schemeClr val="bg1"/>
                </a:solidFill>
              </a:rPr>
              <a:t>NH</a:t>
            </a:r>
            <a:r>
              <a:rPr lang="en-GB" sz="3200" b="1" dirty="0" smtClean="0">
                <a:solidFill>
                  <a:schemeClr val="bg1"/>
                </a:solidFill>
              </a:rPr>
              <a:t> 9.58.117</a:t>
            </a:r>
            <a:r>
              <a:rPr lang="en-GB" sz="3200" dirty="0" smtClean="0">
                <a:solidFill>
                  <a:schemeClr val="bg1"/>
                </a:solidFill>
              </a:rPr>
              <a:t>.</a:t>
            </a:r>
          </a:p>
          <a:p>
            <a:endParaRPr lang="en-GB" sz="1100" b="1" dirty="0" smtClean="0">
              <a:solidFill>
                <a:schemeClr val="bg1"/>
              </a:solidFill>
            </a:endParaRPr>
          </a:p>
          <a:p>
            <a:r>
              <a:rPr lang="en-GB" sz="3200" b="1" dirty="0">
                <a:solidFill>
                  <a:schemeClr val="bg1"/>
                </a:solidFill>
              </a:rPr>
              <a:t>Seneca </a:t>
            </a:r>
            <a:r>
              <a:rPr lang="en-GB" sz="3200" b="1" i="1" dirty="0">
                <a:solidFill>
                  <a:schemeClr val="bg1"/>
                </a:solidFill>
              </a:rPr>
              <a:t>To </a:t>
            </a:r>
            <a:r>
              <a:rPr lang="en-GB" sz="3200" b="1" i="1" dirty="0" err="1">
                <a:solidFill>
                  <a:schemeClr val="bg1"/>
                </a:solidFill>
              </a:rPr>
              <a:t>Helvia</a:t>
            </a:r>
            <a:r>
              <a:rPr lang="en-GB" sz="3200" b="1" i="1" dirty="0">
                <a:solidFill>
                  <a:schemeClr val="bg1"/>
                </a:solidFill>
              </a:rPr>
              <a:t>, on Consolation </a:t>
            </a:r>
            <a:r>
              <a:rPr lang="en-GB" sz="3200" b="1" dirty="0" smtClean="0">
                <a:solidFill>
                  <a:schemeClr val="bg1"/>
                </a:solidFill>
              </a:rPr>
              <a:t>16.3-4</a:t>
            </a:r>
            <a:r>
              <a:rPr lang="en-GB" sz="3200" dirty="0" smtClean="0">
                <a:solidFill>
                  <a:schemeClr val="bg1"/>
                </a:solidFill>
              </a:rPr>
              <a:t>.</a:t>
            </a:r>
            <a:endParaRPr lang="en-GB" sz="3200" b="1" dirty="0">
              <a:solidFill>
                <a:schemeClr val="bg1"/>
              </a:solidFill>
            </a:endParaRPr>
          </a:p>
          <a:p>
            <a:endParaRPr lang="en-GB" sz="3200" b="1" dirty="0" smtClean="0">
              <a:solidFill>
                <a:schemeClr val="bg1"/>
              </a:solidFill>
            </a:endParaRPr>
          </a:p>
          <a:p>
            <a:endParaRPr lang="en-GB" dirty="0"/>
          </a:p>
        </p:txBody>
      </p:sp>
    </p:spTree>
    <p:extLst>
      <p:ext uri="{BB962C8B-B14F-4D97-AF65-F5344CB8AC3E}">
        <p14:creationId xmlns:p14="http://schemas.microsoft.com/office/powerpoint/2010/main" val="2443712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Women of the Imperial Household</a:t>
            </a:r>
            <a:endParaRPr lang="en-GB" dirty="0">
              <a:solidFill>
                <a:schemeClr val="bg1"/>
              </a:solidFill>
            </a:endParaRPr>
          </a:p>
        </p:txBody>
      </p:sp>
      <p:sp>
        <p:nvSpPr>
          <p:cNvPr id="3" name="Content Placeholder 2"/>
          <p:cNvSpPr>
            <a:spLocks noGrp="1"/>
          </p:cNvSpPr>
          <p:nvPr>
            <p:ph idx="1"/>
          </p:nvPr>
        </p:nvSpPr>
        <p:spPr>
          <a:xfrm>
            <a:off x="107504" y="1556792"/>
            <a:ext cx="8856984" cy="5301208"/>
          </a:xfrm>
        </p:spPr>
        <p:txBody>
          <a:bodyPr>
            <a:normAutofit/>
          </a:bodyPr>
          <a:lstStyle/>
          <a:p>
            <a:r>
              <a:rPr lang="en-GB" dirty="0" smtClean="0">
                <a:solidFill>
                  <a:schemeClr val="bg1"/>
                </a:solidFill>
              </a:rPr>
              <a:t>Women very important for dynastic policy – e.g. Augustus marry his daughter (Julia) to his nephew (Marcellus), and his younger stepson (Drusus) to his younger niece (Antonia the Younger).</a:t>
            </a:r>
          </a:p>
          <a:p>
            <a:endParaRPr lang="en-GB" sz="800" dirty="0" smtClean="0">
              <a:solidFill>
                <a:schemeClr val="bg1"/>
              </a:solidFill>
            </a:endParaRPr>
          </a:p>
          <a:p>
            <a:r>
              <a:rPr lang="en-GB" dirty="0" smtClean="0">
                <a:solidFill>
                  <a:schemeClr val="bg1"/>
                </a:solidFill>
              </a:rPr>
              <a:t>In Julio-Claudian dynasty many of the Imperial women often had closer blood connections than the men – e.g. Agrippina the Elder (granddaughter and grandniece of Augustus) and </a:t>
            </a:r>
            <a:r>
              <a:rPr lang="en-GB" dirty="0" err="1" smtClean="0">
                <a:solidFill>
                  <a:schemeClr val="bg1"/>
                </a:solidFill>
              </a:rPr>
              <a:t>Germanicus</a:t>
            </a:r>
            <a:r>
              <a:rPr lang="en-GB" dirty="0" smtClean="0">
                <a:solidFill>
                  <a:schemeClr val="bg1"/>
                </a:solidFill>
              </a:rPr>
              <a:t> (grandnephew and son of a stepson).</a:t>
            </a:r>
          </a:p>
          <a:p>
            <a:endParaRPr lang="en-GB" sz="800" dirty="0" smtClean="0">
              <a:solidFill>
                <a:schemeClr val="bg1"/>
              </a:solidFill>
            </a:endParaRPr>
          </a:p>
          <a:p>
            <a:r>
              <a:rPr lang="en-GB" dirty="0" smtClean="0">
                <a:solidFill>
                  <a:schemeClr val="bg1"/>
                </a:solidFill>
              </a:rPr>
              <a:t>Many strong-willed and outspoken female members of Julio-Claudian dynasty.</a:t>
            </a:r>
            <a:endParaRPr lang="en-GB" dirty="0">
              <a:solidFill>
                <a:schemeClr val="bg1"/>
              </a:solidFill>
            </a:endParaRPr>
          </a:p>
        </p:txBody>
      </p:sp>
    </p:spTree>
    <p:extLst>
      <p:ext uri="{BB962C8B-B14F-4D97-AF65-F5344CB8AC3E}">
        <p14:creationId xmlns:p14="http://schemas.microsoft.com/office/powerpoint/2010/main" val="36905477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Agrippina the Younger</a:t>
            </a:r>
            <a:endParaRPr lang="en-GB" dirty="0">
              <a:solidFill>
                <a:schemeClr val="bg1"/>
              </a:solidFill>
            </a:endParaRPr>
          </a:p>
        </p:txBody>
      </p:sp>
      <p:pic>
        <p:nvPicPr>
          <p:cNvPr id="1026" name="Picture 2"/>
          <p:cNvPicPr>
            <a:picLocks noGrp="1" noChangeAspect="1" noChangeArrowheads="1"/>
          </p:cNvPicPr>
          <p:nvPr>
            <p:ph idx="1"/>
          </p:nvPr>
        </p:nvPicPr>
        <p:blipFill>
          <a:blip r:embed="rId2" cstate="print"/>
          <a:srcRect/>
          <a:stretch>
            <a:fillRect/>
          </a:stretch>
        </p:blipFill>
        <p:spPr bwMode="auto">
          <a:xfrm>
            <a:off x="5292080" y="1700808"/>
            <a:ext cx="3429000" cy="4572000"/>
          </a:xfrm>
          <a:prstGeom prst="rect">
            <a:avLst/>
          </a:prstGeom>
          <a:noFill/>
          <a:ln w="9525">
            <a:noFill/>
            <a:miter lim="800000"/>
            <a:headEnd/>
            <a:tailEnd/>
          </a:ln>
        </p:spPr>
      </p:pic>
      <p:sp>
        <p:nvSpPr>
          <p:cNvPr id="5" name="Rectangle 4"/>
          <p:cNvSpPr/>
          <p:nvPr/>
        </p:nvSpPr>
        <p:spPr>
          <a:xfrm>
            <a:off x="5292080" y="6381328"/>
            <a:ext cx="3429144" cy="307777"/>
          </a:xfrm>
          <a:prstGeom prst="rect">
            <a:avLst/>
          </a:prstGeom>
        </p:spPr>
        <p:txBody>
          <a:bodyPr wrap="none">
            <a:spAutoFit/>
          </a:bodyPr>
          <a:lstStyle/>
          <a:p>
            <a:r>
              <a:rPr lang="en-GB" sz="1400" dirty="0">
                <a:solidFill>
                  <a:prstClr val="black"/>
                </a:solidFill>
              </a:rPr>
              <a:t>Agrippina crowning Nero - </a:t>
            </a:r>
            <a:r>
              <a:rPr lang="en-GB" sz="1400" dirty="0" err="1">
                <a:solidFill>
                  <a:prstClr val="black"/>
                </a:solidFill>
              </a:rPr>
              <a:t>Aphrodisias</a:t>
            </a:r>
            <a:r>
              <a:rPr lang="en-GB" sz="1400" dirty="0">
                <a:solidFill>
                  <a:prstClr val="black"/>
                </a:solidFill>
              </a:rPr>
              <a:t> </a:t>
            </a:r>
          </a:p>
        </p:txBody>
      </p:sp>
      <p:pic>
        <p:nvPicPr>
          <p:cNvPr id="1027" name="Picture 3"/>
          <p:cNvPicPr>
            <a:picLocks noChangeAspect="1" noChangeArrowheads="1"/>
          </p:cNvPicPr>
          <p:nvPr/>
        </p:nvPicPr>
        <p:blipFill>
          <a:blip r:embed="rId3" cstate="print"/>
          <a:srcRect/>
          <a:stretch>
            <a:fillRect/>
          </a:stretch>
        </p:blipFill>
        <p:spPr bwMode="auto">
          <a:xfrm>
            <a:off x="179512" y="3284984"/>
            <a:ext cx="4959500" cy="2232248"/>
          </a:xfrm>
          <a:prstGeom prst="rect">
            <a:avLst/>
          </a:prstGeom>
          <a:noFill/>
          <a:ln w="9525">
            <a:noFill/>
            <a:miter lim="800000"/>
            <a:headEnd/>
            <a:tailEnd/>
          </a:ln>
        </p:spPr>
      </p:pic>
      <p:sp>
        <p:nvSpPr>
          <p:cNvPr id="7" name="Rectangle 6"/>
          <p:cNvSpPr/>
          <p:nvPr/>
        </p:nvSpPr>
        <p:spPr>
          <a:xfrm>
            <a:off x="179512" y="5517233"/>
            <a:ext cx="4932040" cy="1169551"/>
          </a:xfrm>
          <a:prstGeom prst="rect">
            <a:avLst/>
          </a:prstGeom>
        </p:spPr>
        <p:txBody>
          <a:bodyPr wrap="square">
            <a:spAutoFit/>
          </a:bodyPr>
          <a:lstStyle/>
          <a:p>
            <a:r>
              <a:rPr lang="en-GB" sz="1400" dirty="0">
                <a:solidFill>
                  <a:prstClr val="black"/>
                </a:solidFill>
              </a:rPr>
              <a:t>Nero and Agrippina II AV </a:t>
            </a:r>
            <a:r>
              <a:rPr lang="en-GB" sz="1400" dirty="0" err="1">
                <a:solidFill>
                  <a:prstClr val="black"/>
                </a:solidFill>
              </a:rPr>
              <a:t>Aureus</a:t>
            </a:r>
            <a:r>
              <a:rPr lang="en-GB" sz="1400" dirty="0">
                <a:solidFill>
                  <a:prstClr val="black"/>
                </a:solidFill>
              </a:rPr>
              <a:t>. Struck 54 AD, Lyons mint. AGRIPP AVG DIVI CLAVD NERONIS CAES MATER, Nero, bare head right, facing draped bust of Agrippina left / NERONI CLAVD DIVI F CAES AVG GERM IMP TR P around EX S C within oak wreath. - </a:t>
            </a:r>
            <a:r>
              <a:rPr lang="en-GB" sz="1400" b="1" dirty="0">
                <a:solidFill>
                  <a:prstClr val="black"/>
                </a:solidFill>
              </a:rPr>
              <a:t>RIC 1. </a:t>
            </a:r>
            <a:endParaRPr lang="en-GB" sz="1400" dirty="0">
              <a:solidFill>
                <a:prstClr val="black"/>
              </a:solidFill>
            </a:endParaRPr>
          </a:p>
        </p:txBody>
      </p:sp>
      <p:sp>
        <p:nvSpPr>
          <p:cNvPr id="8" name="Rectangle 7"/>
          <p:cNvSpPr/>
          <p:nvPr/>
        </p:nvSpPr>
        <p:spPr>
          <a:xfrm>
            <a:off x="179512" y="1556792"/>
            <a:ext cx="5112568" cy="1754326"/>
          </a:xfrm>
          <a:prstGeom prst="rect">
            <a:avLst/>
          </a:prstGeom>
        </p:spPr>
        <p:txBody>
          <a:bodyPr wrap="square">
            <a:spAutoFit/>
          </a:bodyPr>
          <a:lstStyle/>
          <a:p>
            <a:r>
              <a:rPr lang="en-GB" dirty="0">
                <a:solidFill>
                  <a:prstClr val="black"/>
                </a:solidFill>
              </a:rPr>
              <a:t>“… publicly, Agrippina received honour after honour. When the military tribune made the customary request for a password, Nero gave: ‘The best of mothers.’ The senate voted her two </a:t>
            </a:r>
            <a:r>
              <a:rPr lang="en-GB" dirty="0" err="1">
                <a:solidFill>
                  <a:prstClr val="black"/>
                </a:solidFill>
              </a:rPr>
              <a:t>lictors</a:t>
            </a:r>
            <a:r>
              <a:rPr lang="en-GB" dirty="0">
                <a:solidFill>
                  <a:prstClr val="black"/>
                </a:solidFill>
              </a:rPr>
              <a:t> and the Priesthood of Claudius.” – </a:t>
            </a:r>
            <a:r>
              <a:rPr lang="en-GB" b="1" dirty="0">
                <a:solidFill>
                  <a:prstClr val="black"/>
                </a:solidFill>
              </a:rPr>
              <a:t>Tacitus </a:t>
            </a:r>
            <a:r>
              <a:rPr lang="en-GB" b="1" i="1" dirty="0">
                <a:solidFill>
                  <a:prstClr val="black"/>
                </a:solidFill>
              </a:rPr>
              <a:t>Annals 13.2. </a:t>
            </a:r>
            <a:endParaRPr lang="en-GB" dirty="0">
              <a:solidFill>
                <a:prstClr val="black"/>
              </a:solidFill>
            </a:endParaRPr>
          </a:p>
        </p:txBody>
      </p:sp>
    </p:spTree>
    <p:extLst>
      <p:ext uri="{BB962C8B-B14F-4D97-AF65-F5344CB8AC3E}">
        <p14:creationId xmlns:p14="http://schemas.microsoft.com/office/powerpoint/2010/main" val="1297136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dirty="0" smtClean="0">
                <a:solidFill>
                  <a:schemeClr val="bg1"/>
                </a:solidFill>
              </a:rPr>
              <a:t>Athens and Rome - Differences</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fontScale="92500"/>
          </a:bodyPr>
          <a:lstStyle/>
          <a:p>
            <a:r>
              <a:rPr lang="en-GB" i="1" dirty="0" smtClean="0">
                <a:solidFill>
                  <a:schemeClr val="bg1"/>
                </a:solidFill>
              </a:rPr>
              <a:t>Sine </a:t>
            </a:r>
            <a:r>
              <a:rPr lang="en-GB" i="1" dirty="0" err="1" smtClean="0">
                <a:solidFill>
                  <a:schemeClr val="bg1"/>
                </a:solidFill>
              </a:rPr>
              <a:t>manu</a:t>
            </a:r>
            <a:r>
              <a:rPr lang="en-GB" i="1" dirty="0" smtClean="0">
                <a:solidFill>
                  <a:schemeClr val="bg1"/>
                </a:solidFill>
              </a:rPr>
              <a:t> – </a:t>
            </a:r>
            <a:r>
              <a:rPr lang="en-GB" dirty="0" smtClean="0">
                <a:solidFill>
                  <a:schemeClr val="bg1"/>
                </a:solidFill>
              </a:rPr>
              <a:t>a form of marriage leaving a wife outside her husband’s </a:t>
            </a:r>
            <a:r>
              <a:rPr lang="en-GB" dirty="0" err="1" smtClean="0">
                <a:solidFill>
                  <a:schemeClr val="bg1"/>
                </a:solidFill>
              </a:rPr>
              <a:t>familia</a:t>
            </a:r>
            <a:r>
              <a:rPr lang="en-GB" dirty="0" smtClean="0">
                <a:solidFill>
                  <a:schemeClr val="bg1"/>
                </a:solidFill>
              </a:rPr>
              <a:t>. </a:t>
            </a:r>
          </a:p>
          <a:p>
            <a:endParaRPr lang="en-GB" sz="600" dirty="0" smtClean="0">
              <a:solidFill>
                <a:schemeClr val="bg1"/>
              </a:solidFill>
            </a:endParaRPr>
          </a:p>
          <a:p>
            <a:r>
              <a:rPr lang="en-GB" dirty="0" smtClean="0">
                <a:solidFill>
                  <a:schemeClr val="bg1"/>
                </a:solidFill>
              </a:rPr>
              <a:t>Roman law did allow women to own a </a:t>
            </a:r>
            <a:r>
              <a:rPr lang="en-GB" i="1" dirty="0" err="1" smtClean="0">
                <a:solidFill>
                  <a:schemeClr val="bg1"/>
                </a:solidFill>
              </a:rPr>
              <a:t>domus</a:t>
            </a:r>
            <a:r>
              <a:rPr lang="en-GB" i="1" dirty="0" smtClean="0">
                <a:solidFill>
                  <a:schemeClr val="bg1"/>
                </a:solidFill>
              </a:rPr>
              <a:t> </a:t>
            </a:r>
            <a:r>
              <a:rPr lang="en-GB" dirty="0" smtClean="0">
                <a:solidFill>
                  <a:schemeClr val="bg1"/>
                </a:solidFill>
              </a:rPr>
              <a:t>encompassing the physical building and residents. </a:t>
            </a:r>
          </a:p>
          <a:p>
            <a:endParaRPr lang="en-GB" sz="600" dirty="0" smtClean="0">
              <a:solidFill>
                <a:schemeClr val="bg1"/>
              </a:solidFill>
            </a:endParaRPr>
          </a:p>
          <a:p>
            <a:r>
              <a:rPr lang="en-GB" dirty="0" smtClean="0">
                <a:solidFill>
                  <a:schemeClr val="bg1"/>
                </a:solidFill>
              </a:rPr>
              <a:t>Rights of three children. </a:t>
            </a:r>
          </a:p>
          <a:p>
            <a:endParaRPr lang="en-GB" sz="600" dirty="0" smtClean="0">
              <a:solidFill>
                <a:schemeClr val="bg1"/>
              </a:solidFill>
            </a:endParaRPr>
          </a:p>
          <a:p>
            <a:r>
              <a:rPr lang="en-GB" dirty="0" smtClean="0">
                <a:solidFill>
                  <a:schemeClr val="bg1"/>
                </a:solidFill>
              </a:rPr>
              <a:t>Any non-</a:t>
            </a:r>
            <a:r>
              <a:rPr lang="en-GB" dirty="0" err="1" smtClean="0">
                <a:solidFill>
                  <a:schemeClr val="bg1"/>
                </a:solidFill>
              </a:rPr>
              <a:t>dotal</a:t>
            </a:r>
            <a:r>
              <a:rPr lang="en-GB" dirty="0" smtClean="0">
                <a:solidFill>
                  <a:schemeClr val="bg1"/>
                </a:solidFill>
              </a:rPr>
              <a:t> property a woman inherited after the death of her father remained under her ownership. </a:t>
            </a:r>
          </a:p>
          <a:p>
            <a:endParaRPr lang="en-GB" sz="500" dirty="0" smtClean="0">
              <a:solidFill>
                <a:schemeClr val="bg1"/>
              </a:solidFill>
            </a:endParaRPr>
          </a:p>
          <a:p>
            <a:r>
              <a:rPr lang="en-GB" dirty="0" smtClean="0">
                <a:solidFill>
                  <a:schemeClr val="bg1"/>
                </a:solidFill>
              </a:rPr>
              <a:t>Women could write wills. </a:t>
            </a:r>
          </a:p>
          <a:p>
            <a:endParaRPr lang="en-GB" sz="500" dirty="0" smtClean="0">
              <a:solidFill>
                <a:schemeClr val="bg1"/>
              </a:solidFill>
            </a:endParaRPr>
          </a:p>
          <a:p>
            <a:r>
              <a:rPr lang="en-GB" dirty="0" smtClean="0">
                <a:solidFill>
                  <a:schemeClr val="bg1"/>
                </a:solidFill>
              </a:rPr>
              <a:t>Diverse multi-ethnic empire, various regional and cultural differences. </a:t>
            </a:r>
          </a:p>
          <a:p>
            <a:endParaRPr lang="en-GB" dirty="0"/>
          </a:p>
        </p:txBody>
      </p:sp>
    </p:spTree>
    <p:extLst>
      <p:ext uri="{BB962C8B-B14F-4D97-AF65-F5344CB8AC3E}">
        <p14:creationId xmlns:p14="http://schemas.microsoft.com/office/powerpoint/2010/main" val="3148616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600200"/>
            <a:ext cx="8784976" cy="5141168"/>
          </a:xfrm>
        </p:spPr>
        <p:txBody>
          <a:bodyPr>
            <a:normAutofit fontScale="92500" lnSpcReduction="10000"/>
          </a:bodyPr>
          <a:lstStyle/>
          <a:p>
            <a:r>
              <a:rPr lang="en-GB" dirty="0" smtClean="0">
                <a:solidFill>
                  <a:schemeClr val="bg1"/>
                </a:solidFill>
              </a:rPr>
              <a:t>Blundell, S. 1995: </a:t>
            </a:r>
            <a:r>
              <a:rPr lang="en-GB" i="1" dirty="0" smtClean="0">
                <a:solidFill>
                  <a:schemeClr val="bg1"/>
                </a:solidFill>
              </a:rPr>
              <a:t>Women in Ancient Greece. </a:t>
            </a:r>
            <a:r>
              <a:rPr lang="en-GB" dirty="0" smtClean="0">
                <a:solidFill>
                  <a:schemeClr val="bg1"/>
                </a:solidFill>
              </a:rPr>
              <a:t>Massachusetts: Harvard University Press.</a:t>
            </a:r>
          </a:p>
          <a:p>
            <a:endParaRPr lang="en-GB" sz="1300" dirty="0">
              <a:solidFill>
                <a:schemeClr val="bg1"/>
              </a:solidFill>
            </a:endParaRPr>
          </a:p>
          <a:p>
            <a:r>
              <a:rPr lang="en-GB" dirty="0" smtClean="0">
                <a:solidFill>
                  <a:schemeClr val="bg1"/>
                </a:solidFill>
              </a:rPr>
              <a:t>Blundell, S. 1998: </a:t>
            </a:r>
            <a:r>
              <a:rPr lang="en-GB" i="1" dirty="0" smtClean="0">
                <a:solidFill>
                  <a:schemeClr val="bg1"/>
                </a:solidFill>
              </a:rPr>
              <a:t>Women in Classical Athens</a:t>
            </a:r>
            <a:r>
              <a:rPr lang="en-GB" dirty="0" smtClean="0">
                <a:solidFill>
                  <a:schemeClr val="bg1"/>
                </a:solidFill>
              </a:rPr>
              <a:t>. Bristol: Bristol Classical Press.</a:t>
            </a:r>
          </a:p>
          <a:p>
            <a:endParaRPr lang="en-GB" sz="1300" dirty="0">
              <a:solidFill>
                <a:schemeClr val="bg1"/>
              </a:solidFill>
            </a:endParaRPr>
          </a:p>
          <a:p>
            <a:r>
              <a:rPr lang="en-GB" dirty="0" smtClean="0">
                <a:solidFill>
                  <a:schemeClr val="bg1"/>
                </a:solidFill>
              </a:rPr>
              <a:t>Just, R. 1989</a:t>
            </a:r>
            <a:r>
              <a:rPr lang="en-GB" dirty="0">
                <a:solidFill>
                  <a:schemeClr val="bg1"/>
                </a:solidFill>
              </a:rPr>
              <a:t>: </a:t>
            </a:r>
            <a:r>
              <a:rPr lang="en-GB" i="1" dirty="0">
                <a:solidFill>
                  <a:schemeClr val="bg1"/>
                </a:solidFill>
              </a:rPr>
              <a:t>Women in Athenian law and </a:t>
            </a:r>
            <a:r>
              <a:rPr lang="en-GB" i="1" dirty="0" smtClean="0">
                <a:solidFill>
                  <a:schemeClr val="bg1"/>
                </a:solidFill>
              </a:rPr>
              <a:t>life</a:t>
            </a:r>
            <a:r>
              <a:rPr lang="en-GB" dirty="0" smtClean="0">
                <a:solidFill>
                  <a:schemeClr val="bg1"/>
                </a:solidFill>
              </a:rPr>
              <a:t>. London: Routledge.</a:t>
            </a:r>
          </a:p>
          <a:p>
            <a:endParaRPr lang="en-GB" sz="1200" dirty="0">
              <a:solidFill>
                <a:schemeClr val="bg1"/>
              </a:solidFill>
            </a:endParaRPr>
          </a:p>
          <a:p>
            <a:r>
              <a:rPr lang="en-GB" dirty="0">
                <a:solidFill>
                  <a:schemeClr val="bg1"/>
                </a:solidFill>
              </a:rPr>
              <a:t>Hawley, R. and </a:t>
            </a:r>
            <a:r>
              <a:rPr lang="en-GB" dirty="0" err="1">
                <a:solidFill>
                  <a:schemeClr val="bg1"/>
                </a:solidFill>
              </a:rPr>
              <a:t>Levick</a:t>
            </a:r>
            <a:r>
              <a:rPr lang="en-GB" dirty="0">
                <a:solidFill>
                  <a:schemeClr val="bg1"/>
                </a:solidFill>
              </a:rPr>
              <a:t>, B. (eds.) 1995: </a:t>
            </a:r>
            <a:r>
              <a:rPr lang="en-GB" i="1" dirty="0">
                <a:solidFill>
                  <a:schemeClr val="bg1"/>
                </a:solidFill>
              </a:rPr>
              <a:t>Women in Antiquity: New Assessments</a:t>
            </a:r>
            <a:r>
              <a:rPr lang="en-GB" dirty="0">
                <a:solidFill>
                  <a:schemeClr val="bg1"/>
                </a:solidFill>
              </a:rPr>
              <a:t>. London.</a:t>
            </a:r>
          </a:p>
          <a:p>
            <a:endParaRPr lang="en-GB" sz="1200" dirty="0">
              <a:solidFill>
                <a:schemeClr val="bg1"/>
              </a:solidFill>
            </a:endParaRPr>
          </a:p>
          <a:p>
            <a:r>
              <a:rPr lang="en-GB" dirty="0" err="1">
                <a:solidFill>
                  <a:schemeClr val="bg1"/>
                </a:solidFill>
              </a:rPr>
              <a:t>Lefkowitz</a:t>
            </a:r>
            <a:r>
              <a:rPr lang="en-GB" dirty="0">
                <a:solidFill>
                  <a:schemeClr val="bg1"/>
                </a:solidFill>
              </a:rPr>
              <a:t>, M. R. and </a:t>
            </a:r>
            <a:r>
              <a:rPr lang="en-GB" dirty="0" err="1">
                <a:solidFill>
                  <a:schemeClr val="bg1"/>
                </a:solidFill>
              </a:rPr>
              <a:t>Fant</a:t>
            </a:r>
            <a:r>
              <a:rPr lang="en-GB" dirty="0">
                <a:solidFill>
                  <a:schemeClr val="bg1"/>
                </a:solidFill>
              </a:rPr>
              <a:t>, M. 1992: </a:t>
            </a:r>
            <a:r>
              <a:rPr lang="en-GB" i="1" dirty="0">
                <a:solidFill>
                  <a:schemeClr val="bg1"/>
                </a:solidFill>
              </a:rPr>
              <a:t>Women’s Life in Greece &amp; Rome: A Source Book in Translation</a:t>
            </a:r>
            <a:r>
              <a:rPr lang="en-GB" dirty="0">
                <a:solidFill>
                  <a:schemeClr val="bg1"/>
                </a:solidFill>
              </a:rPr>
              <a:t>. Trowbridge.</a:t>
            </a:r>
          </a:p>
          <a:p>
            <a:endParaRPr lang="en-GB" dirty="0">
              <a:solidFill>
                <a:schemeClr val="bg1"/>
              </a:solidFill>
            </a:endParaRPr>
          </a:p>
        </p:txBody>
      </p:sp>
    </p:spTree>
    <p:extLst>
      <p:ext uri="{BB962C8B-B14F-4D97-AF65-F5344CB8AC3E}">
        <p14:creationId xmlns:p14="http://schemas.microsoft.com/office/powerpoint/2010/main" val="1052640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228</TotalTime>
  <Words>2177</Words>
  <Application>Microsoft Office PowerPoint</Application>
  <PresentationFormat>On-screen Show (4:3)</PresentationFormat>
  <Paragraphs>197</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Book Antiqua</vt:lpstr>
      <vt:lpstr>Lucida Sans</vt:lpstr>
      <vt:lpstr>Wingdings</vt:lpstr>
      <vt:lpstr>Wingdings 2</vt:lpstr>
      <vt:lpstr>Wingdings 3</vt:lpstr>
      <vt:lpstr>Apex</vt:lpstr>
      <vt:lpstr>Athens and Rome: Life and Culture in Classical Antiquity</vt:lpstr>
      <vt:lpstr>Interpreting the Sources</vt:lpstr>
      <vt:lpstr>Source Material (1)</vt:lpstr>
      <vt:lpstr>Source Material (2)</vt:lpstr>
      <vt:lpstr>PowerPoint Presentation</vt:lpstr>
      <vt:lpstr>Marriage</vt:lpstr>
      <vt:lpstr>The Ceremony - Athens</vt:lpstr>
      <vt:lpstr>The Ceremony - Rome</vt:lpstr>
      <vt:lpstr>Dowry</vt:lpstr>
      <vt:lpstr>Childbirth</vt:lpstr>
      <vt:lpstr>Childlessness and the Elite - Rome</vt:lpstr>
      <vt:lpstr>Women and Work</vt:lpstr>
      <vt:lpstr>Women, Religion and Ritual</vt:lpstr>
      <vt:lpstr>Athens - Influential Women and Hetaerae</vt:lpstr>
      <vt:lpstr>Wealthy Women – Roman World</vt:lpstr>
      <vt:lpstr>Status and Appearance</vt:lpstr>
      <vt:lpstr>Women of the Imperial Household</vt:lpstr>
      <vt:lpstr>Agrippina the Younger</vt:lpstr>
      <vt:lpstr>Athens and Rome - Differences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98</cp:revision>
  <dcterms:created xsi:type="dcterms:W3CDTF">2014-09-27T20:55:42Z</dcterms:created>
  <dcterms:modified xsi:type="dcterms:W3CDTF">2017-10-25T10:46:53Z</dcterms:modified>
</cp:coreProperties>
</file>