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5.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6.xml" ContentType="application/vnd.openxmlformats-officedocument.theme+xml"/>
  <Override PartName="/ppt/slideLayouts/slideLayout18.xml" ContentType="application/vnd.openxmlformats-officedocument.presentationml.slideLayout+xml"/>
  <Override PartName="/ppt/theme/theme7.xml" ContentType="application/vnd.openxmlformats-officedocument.theme+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9.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0.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1.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2.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3.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4.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5.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6.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7" r:id="rId5"/>
    <p:sldMasterId id="2147483669" r:id="rId6"/>
    <p:sldMasterId id="2147483671" r:id="rId7"/>
    <p:sldMasterId id="2147483673" r:id="rId8"/>
    <p:sldMasterId id="2147483676" r:id="rId9"/>
    <p:sldMasterId id="2147483678" r:id="rId10"/>
    <p:sldMasterId id="2147483680" r:id="rId11"/>
    <p:sldMasterId id="2147483682" r:id="rId12"/>
    <p:sldMasterId id="2147483694" r:id="rId13"/>
    <p:sldMasterId id="2147483699" r:id="rId14"/>
    <p:sldMasterId id="2147483703" r:id="rId15"/>
    <p:sldMasterId id="2147483707" r:id="rId16"/>
    <p:sldMasterId id="2147483719" r:id="rId17"/>
    <p:sldMasterId id="2147483731" r:id="rId18"/>
    <p:sldMasterId id="2147483740" r:id="rId19"/>
    <p:sldMasterId id="2147483743" r:id="rId20"/>
  </p:sldMasterIdLst>
  <p:notesMasterIdLst>
    <p:notesMasterId r:id="rId54"/>
  </p:notesMasterIdLst>
  <p:handoutMasterIdLst>
    <p:handoutMasterId r:id="rId55"/>
  </p:handoutMasterIdLst>
  <p:sldIdLst>
    <p:sldId id="256" r:id="rId21"/>
    <p:sldId id="257" r:id="rId22"/>
    <p:sldId id="567" r:id="rId23"/>
    <p:sldId id="591" r:id="rId24"/>
    <p:sldId id="569" r:id="rId25"/>
    <p:sldId id="537" r:id="rId26"/>
    <p:sldId id="593" r:id="rId27"/>
    <p:sldId id="580" r:id="rId28"/>
    <p:sldId id="583" r:id="rId29"/>
    <p:sldId id="582" r:id="rId30"/>
    <p:sldId id="581" r:id="rId31"/>
    <p:sldId id="584" r:id="rId32"/>
    <p:sldId id="585" r:id="rId33"/>
    <p:sldId id="596" r:id="rId34"/>
    <p:sldId id="587" r:id="rId35"/>
    <p:sldId id="588" r:id="rId36"/>
    <p:sldId id="589" r:id="rId37"/>
    <p:sldId id="590" r:id="rId38"/>
    <p:sldId id="578" r:id="rId39"/>
    <p:sldId id="577" r:id="rId40"/>
    <p:sldId id="606" r:id="rId41"/>
    <p:sldId id="605" r:id="rId42"/>
    <p:sldId id="264" r:id="rId43"/>
    <p:sldId id="600" r:id="rId44"/>
    <p:sldId id="571" r:id="rId45"/>
    <p:sldId id="595" r:id="rId46"/>
    <p:sldId id="601" r:id="rId47"/>
    <p:sldId id="602" r:id="rId48"/>
    <p:sldId id="604" r:id="rId49"/>
    <p:sldId id="607" r:id="rId50"/>
    <p:sldId id="608" r:id="rId51"/>
    <p:sldId id="609" r:id="rId52"/>
    <p:sldId id="599" r:id="rId5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52C3"/>
    <a:srgbClr val="DFFF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493F5C-9A4F-4F15-BAB1-4BE5680D669D}" v="9" dt="2022-01-21T14:44:23.690"/>
    <p1510:client id="{3D42A90E-5C87-4BA6-AE53-E3EC8087CF86}" v="29" dt="2022-01-13T16:52:57.045"/>
    <p1510:client id="{85924DAE-7C56-49D7-B37F-569DB81301E3}" v="2" dt="2021-09-27T08:34:07.021"/>
    <p1510:client id="{8816E730-3D21-4D27-B977-876A5E17A8A6}" v="1" dt="2022-01-21T10:00:58.017"/>
    <p1510:client id="{991A063C-F5C9-4B5D-AE59-DF6FF72C960A}" v="158" dt="2022-01-21T17:15:39.255"/>
    <p1510:client id="{9A4B6FEE-D479-4E51-90DE-DF796ACD1DCD}" v="510" dt="2021-09-20T13:33:12.961"/>
    <p1510:client id="{B7416AED-381A-405B-AF17-3EACB33C4310}" v="2" dt="2022-01-16T16:34:55.071"/>
    <p1510:client id="{B948AFB4-4F5C-4BC1-85CF-D0EEAC156B36}" v="23" dt="2022-01-16T16:50:12.558"/>
    <p1510:client id="{BCA4FDC9-2247-4C3F-A460-54ED381D8BF1}" v="5" dt="2021-09-20T13:59:06.970"/>
    <p1510:client id="{DF5682DC-536D-4B3B-971B-605E0EC8CFC6}" v="3" dt="2021-10-03T23:26:06.970"/>
    <p1510:client id="{FC1370CD-C720-4738-89BF-201659B694C2}" v="33" dt="2022-01-21T17:05:29.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79" autoAdjust="0"/>
    <p:restoredTop sz="89796" autoAdjust="0"/>
  </p:normalViewPr>
  <p:slideViewPr>
    <p:cSldViewPr>
      <p:cViewPr varScale="1">
        <p:scale>
          <a:sx n="84" d="100"/>
          <a:sy n="84" d="100"/>
        </p:scale>
        <p:origin x="147"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handoutMaster" Target="handoutMasters/handout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ssa John" userId="S::melissa.john@uwtsd.ac.uk::ef5f6793-7447-4051-880d-29690ce5c2bb" providerId="AD" clId="Web-{B7416AED-381A-405B-AF17-3EACB33C4310}"/>
    <pc:docChg chg="modSld">
      <pc:chgData name="Melissa John" userId="S::melissa.john@uwtsd.ac.uk::ef5f6793-7447-4051-880d-29690ce5c2bb" providerId="AD" clId="Web-{B7416AED-381A-405B-AF17-3EACB33C4310}" dt="2022-01-16T16:34:55.055" v="1" actId="20577"/>
      <pc:docMkLst>
        <pc:docMk/>
      </pc:docMkLst>
      <pc:sldChg chg="modSp">
        <pc:chgData name="Melissa John" userId="S::melissa.john@uwtsd.ac.uk::ef5f6793-7447-4051-880d-29690ce5c2bb" providerId="AD" clId="Web-{B7416AED-381A-405B-AF17-3EACB33C4310}" dt="2022-01-16T16:34:55.055" v="1" actId="20577"/>
        <pc:sldMkLst>
          <pc:docMk/>
          <pc:sldMk cId="112011309" sldId="609"/>
        </pc:sldMkLst>
        <pc:spChg chg="mod">
          <ac:chgData name="Melissa John" userId="S::melissa.john@uwtsd.ac.uk::ef5f6793-7447-4051-880d-29690ce5c2bb" providerId="AD" clId="Web-{B7416AED-381A-405B-AF17-3EACB33C4310}" dt="2022-01-16T16:34:55.055" v="1" actId="20577"/>
          <ac:spMkLst>
            <pc:docMk/>
            <pc:sldMk cId="112011309" sldId="609"/>
            <ac:spMk id="5" creationId="{0B352BB8-0455-4647-BC86-565C2E951426}"/>
          </ac:spMkLst>
        </pc:spChg>
      </pc:sldChg>
    </pc:docChg>
  </pc:docChgLst>
  <pc:docChgLst>
    <pc:chgData name="Melissa John" userId="S::melissa.john@uwtsd.ac.uk::ef5f6793-7447-4051-880d-29690ce5c2bb" providerId="AD" clId="Web-{FC1370CD-C720-4738-89BF-201659B694C2}"/>
    <pc:docChg chg="delSld modSld">
      <pc:chgData name="Melissa John" userId="S::melissa.john@uwtsd.ac.uk::ef5f6793-7447-4051-880d-29690ce5c2bb" providerId="AD" clId="Web-{FC1370CD-C720-4738-89BF-201659B694C2}" dt="2022-01-21T17:05:36.153" v="44"/>
      <pc:docMkLst>
        <pc:docMk/>
      </pc:docMkLst>
      <pc:sldChg chg="modSp">
        <pc:chgData name="Melissa John" userId="S::melissa.john@uwtsd.ac.uk::ef5f6793-7447-4051-880d-29690ce5c2bb" providerId="AD" clId="Web-{FC1370CD-C720-4738-89BF-201659B694C2}" dt="2022-01-21T17:02:37.461" v="0" actId="20577"/>
        <pc:sldMkLst>
          <pc:docMk/>
          <pc:sldMk cId="3330994165" sldId="601"/>
        </pc:sldMkLst>
        <pc:spChg chg="mod">
          <ac:chgData name="Melissa John" userId="S::melissa.john@uwtsd.ac.uk::ef5f6793-7447-4051-880d-29690ce5c2bb" providerId="AD" clId="Web-{FC1370CD-C720-4738-89BF-201659B694C2}" dt="2022-01-21T17:02:37.461" v="0" actId="20577"/>
          <ac:spMkLst>
            <pc:docMk/>
            <pc:sldMk cId="3330994165" sldId="601"/>
            <ac:spMk id="3" creationId="{057AF689-F8DA-450D-8BBF-2B1E33EE8DEE}"/>
          </ac:spMkLst>
        </pc:spChg>
      </pc:sldChg>
      <pc:sldChg chg="modNotes">
        <pc:chgData name="Melissa John" userId="S::melissa.john@uwtsd.ac.uk::ef5f6793-7447-4051-880d-29690ce5c2bb" providerId="AD" clId="Web-{FC1370CD-C720-4738-89BF-201659B694C2}" dt="2022-01-21T17:05:24.450" v="41"/>
        <pc:sldMkLst>
          <pc:docMk/>
          <pc:sldMk cId="590537740" sldId="604"/>
        </pc:sldMkLst>
      </pc:sldChg>
      <pc:sldChg chg="modSp">
        <pc:chgData name="Melissa John" userId="S::melissa.john@uwtsd.ac.uk::ef5f6793-7447-4051-880d-29690ce5c2bb" providerId="AD" clId="Web-{FC1370CD-C720-4738-89BF-201659B694C2}" dt="2022-01-21T17:05:29.184" v="42" actId="1076"/>
        <pc:sldMkLst>
          <pc:docMk/>
          <pc:sldMk cId="1474094581" sldId="607"/>
        </pc:sldMkLst>
        <pc:spChg chg="mod">
          <ac:chgData name="Melissa John" userId="S::melissa.john@uwtsd.ac.uk::ef5f6793-7447-4051-880d-29690ce5c2bb" providerId="AD" clId="Web-{FC1370CD-C720-4738-89BF-201659B694C2}" dt="2022-01-21T17:05:29.184" v="42" actId="1076"/>
          <ac:spMkLst>
            <pc:docMk/>
            <pc:sldMk cId="1474094581" sldId="607"/>
            <ac:spMk id="9" creationId="{88F23750-AF7E-4827-B542-FD2FBFC1A100}"/>
          </ac:spMkLst>
        </pc:spChg>
        <pc:spChg chg="mod">
          <ac:chgData name="Melissa John" userId="S::melissa.john@uwtsd.ac.uk::ef5f6793-7447-4051-880d-29690ce5c2bb" providerId="AD" clId="Web-{FC1370CD-C720-4738-89BF-201659B694C2}" dt="2022-01-21T17:03:36.869" v="24" actId="20577"/>
          <ac:spMkLst>
            <pc:docMk/>
            <pc:sldMk cId="1474094581" sldId="607"/>
            <ac:spMk id="38" creationId="{3C6777F7-276F-4E02-A6EB-390AB10CD999}"/>
          </ac:spMkLst>
        </pc:spChg>
      </pc:sldChg>
      <pc:sldChg chg="modNotes">
        <pc:chgData name="Melissa John" userId="S::melissa.john@uwtsd.ac.uk::ef5f6793-7447-4051-880d-29690ce5c2bb" providerId="AD" clId="Web-{FC1370CD-C720-4738-89BF-201659B694C2}" dt="2022-01-21T17:05:36.153" v="44"/>
        <pc:sldMkLst>
          <pc:docMk/>
          <pc:sldMk cId="473413117" sldId="608"/>
        </pc:sldMkLst>
      </pc:sldChg>
      <pc:sldChg chg="del">
        <pc:chgData name="Melissa John" userId="S::melissa.john@uwtsd.ac.uk::ef5f6793-7447-4051-880d-29690ce5c2bb" providerId="AD" clId="Web-{FC1370CD-C720-4738-89BF-201659B694C2}" dt="2022-01-21T17:04:49.652" v="30"/>
        <pc:sldMkLst>
          <pc:docMk/>
          <pc:sldMk cId="112011309" sldId="609"/>
        </pc:sldMkLst>
      </pc:sldChg>
      <pc:sldChg chg="del">
        <pc:chgData name="Melissa John" userId="S::melissa.john@uwtsd.ac.uk::ef5f6793-7447-4051-880d-29690ce5c2bb" providerId="AD" clId="Web-{FC1370CD-C720-4738-89BF-201659B694C2}" dt="2022-01-21T17:04:48.339" v="29"/>
        <pc:sldMkLst>
          <pc:docMk/>
          <pc:sldMk cId="848893062" sldId="610"/>
        </pc:sldMkLst>
      </pc:sldChg>
      <pc:sldChg chg="del modNotes">
        <pc:chgData name="Melissa John" userId="S::melissa.john@uwtsd.ac.uk::ef5f6793-7447-4051-880d-29690ce5c2bb" providerId="AD" clId="Web-{FC1370CD-C720-4738-89BF-201659B694C2}" dt="2022-01-21T17:04:46.886" v="28"/>
        <pc:sldMkLst>
          <pc:docMk/>
          <pc:sldMk cId="1854184782" sldId="611"/>
        </pc:sldMkLst>
      </pc:sldChg>
    </pc:docChg>
  </pc:docChgLst>
  <pc:docChgLst>
    <pc:chgData name="Melissa John" userId="S::melissa.john@uwtsd.ac.uk::ef5f6793-7447-4051-880d-29690ce5c2bb" providerId="AD" clId="Web-{B948AFB4-4F5C-4BC1-85CF-D0EEAC156B36}"/>
    <pc:docChg chg="addSld delSld modSld">
      <pc:chgData name="Melissa John" userId="S::melissa.john@uwtsd.ac.uk::ef5f6793-7447-4051-880d-29690ce5c2bb" providerId="AD" clId="Web-{B948AFB4-4F5C-4BC1-85CF-D0EEAC156B36}" dt="2022-01-16T16:50:01.652" v="235"/>
      <pc:docMkLst>
        <pc:docMk/>
      </pc:docMkLst>
      <pc:sldChg chg="modNotes">
        <pc:chgData name="Melissa John" userId="S::melissa.john@uwtsd.ac.uk::ef5f6793-7447-4051-880d-29690ce5c2bb" providerId="AD" clId="Web-{B948AFB4-4F5C-4BC1-85CF-D0EEAC156B36}" dt="2022-01-16T16:50:01.652" v="235"/>
        <pc:sldMkLst>
          <pc:docMk/>
          <pc:sldMk cId="1474094581" sldId="607"/>
        </pc:sldMkLst>
      </pc:sldChg>
      <pc:sldChg chg="modNotes">
        <pc:chgData name="Melissa John" userId="S::melissa.john@uwtsd.ac.uk::ef5f6793-7447-4051-880d-29690ce5c2bb" providerId="AD" clId="Web-{B948AFB4-4F5C-4BC1-85CF-D0EEAC156B36}" dt="2022-01-16T16:49:12.994" v="180"/>
        <pc:sldMkLst>
          <pc:docMk/>
          <pc:sldMk cId="848893062" sldId="610"/>
        </pc:sldMkLst>
      </pc:sldChg>
      <pc:sldChg chg="modNotes">
        <pc:chgData name="Melissa John" userId="S::melissa.john@uwtsd.ac.uk::ef5f6793-7447-4051-880d-29690ce5c2bb" providerId="AD" clId="Web-{B948AFB4-4F5C-4BC1-85CF-D0EEAC156B36}" dt="2022-01-16T16:48:42.009" v="80"/>
        <pc:sldMkLst>
          <pc:docMk/>
          <pc:sldMk cId="1854184782" sldId="611"/>
        </pc:sldMkLst>
      </pc:sldChg>
      <pc:sldChg chg="delSp modSp new del">
        <pc:chgData name="Melissa John" userId="S::melissa.john@uwtsd.ac.uk::ef5f6793-7447-4051-880d-29690ce5c2bb" providerId="AD" clId="Web-{B948AFB4-4F5C-4BC1-85CF-D0EEAC156B36}" dt="2022-01-16T16:48:14.118" v="19"/>
        <pc:sldMkLst>
          <pc:docMk/>
          <pc:sldMk cId="332961745" sldId="612"/>
        </pc:sldMkLst>
        <pc:spChg chg="del">
          <ac:chgData name="Melissa John" userId="S::melissa.john@uwtsd.ac.uk::ef5f6793-7447-4051-880d-29690ce5c2bb" providerId="AD" clId="Web-{B948AFB4-4F5C-4BC1-85CF-D0EEAC156B36}" dt="2022-01-16T16:47:56.305" v="1"/>
          <ac:spMkLst>
            <pc:docMk/>
            <pc:sldMk cId="332961745" sldId="612"/>
            <ac:spMk id="2" creationId="{E3893458-A805-418A-A081-FFB452332E7C}"/>
          </ac:spMkLst>
        </pc:spChg>
        <pc:spChg chg="mod">
          <ac:chgData name="Melissa John" userId="S::melissa.john@uwtsd.ac.uk::ef5f6793-7447-4051-880d-29690ce5c2bb" providerId="AD" clId="Web-{B948AFB4-4F5C-4BC1-85CF-D0EEAC156B36}" dt="2022-01-16T16:48:08.977" v="18" actId="20577"/>
          <ac:spMkLst>
            <pc:docMk/>
            <pc:sldMk cId="332961745" sldId="612"/>
            <ac:spMk id="3" creationId="{E8435D82-4AE4-4AA3-8782-4AB519EA0F85}"/>
          </ac:spMkLst>
        </pc:spChg>
      </pc:sldChg>
    </pc:docChg>
  </pc:docChgLst>
  <pc:docChgLst>
    <pc:chgData name="Melissa John" userId="S::melissa.john@uwtsd.ac.uk::ef5f6793-7447-4051-880d-29690ce5c2bb" providerId="AD" clId="Web-{991A063C-F5C9-4B5D-AE59-DF6FF72C960A}"/>
    <pc:docChg chg="addSld modSld">
      <pc:chgData name="Melissa John" userId="S::melissa.john@uwtsd.ac.uk::ef5f6793-7447-4051-880d-29690ce5c2bb" providerId="AD" clId="Web-{991A063C-F5C9-4B5D-AE59-DF6FF72C960A}" dt="2022-01-21T17:15:39.255" v="183" actId="20577"/>
      <pc:docMkLst>
        <pc:docMk/>
      </pc:docMkLst>
      <pc:sldChg chg="modSp modNotes">
        <pc:chgData name="Melissa John" userId="S::melissa.john@uwtsd.ac.uk::ef5f6793-7447-4051-880d-29690ce5c2bb" providerId="AD" clId="Web-{991A063C-F5C9-4B5D-AE59-DF6FF72C960A}" dt="2022-01-21T17:14:50.738" v="177" actId="20577"/>
        <pc:sldMkLst>
          <pc:docMk/>
          <pc:sldMk cId="3330994165" sldId="601"/>
        </pc:sldMkLst>
        <pc:spChg chg="mod">
          <ac:chgData name="Melissa John" userId="S::melissa.john@uwtsd.ac.uk::ef5f6793-7447-4051-880d-29690ce5c2bb" providerId="AD" clId="Web-{991A063C-F5C9-4B5D-AE59-DF6FF72C960A}" dt="2022-01-21T17:14:50.738" v="177" actId="20577"/>
          <ac:spMkLst>
            <pc:docMk/>
            <pc:sldMk cId="3330994165" sldId="601"/>
            <ac:spMk id="3" creationId="{057AF689-F8DA-450D-8BBF-2B1E33EE8DEE}"/>
          </ac:spMkLst>
        </pc:spChg>
      </pc:sldChg>
      <pc:sldChg chg="modSp new">
        <pc:chgData name="Melissa John" userId="S::melissa.john@uwtsd.ac.uk::ef5f6793-7447-4051-880d-29690ce5c2bb" providerId="AD" clId="Web-{991A063C-F5C9-4B5D-AE59-DF6FF72C960A}" dt="2022-01-21T17:15:39.255" v="183" actId="20577"/>
        <pc:sldMkLst>
          <pc:docMk/>
          <pc:sldMk cId="2513319236" sldId="609"/>
        </pc:sldMkLst>
        <pc:spChg chg="mod">
          <ac:chgData name="Melissa John" userId="S::melissa.john@uwtsd.ac.uk::ef5f6793-7447-4051-880d-29690ce5c2bb" providerId="AD" clId="Web-{991A063C-F5C9-4B5D-AE59-DF6FF72C960A}" dt="2022-01-21T17:15:22.849" v="179" actId="1076"/>
          <ac:spMkLst>
            <pc:docMk/>
            <pc:sldMk cId="2513319236" sldId="609"/>
            <ac:spMk id="2" creationId="{D3BA0941-5375-48CD-A2E8-D5F67E1DCC2E}"/>
          </ac:spMkLst>
        </pc:spChg>
        <pc:spChg chg="mod">
          <ac:chgData name="Melissa John" userId="S::melissa.john@uwtsd.ac.uk::ef5f6793-7447-4051-880d-29690ce5c2bb" providerId="AD" clId="Web-{991A063C-F5C9-4B5D-AE59-DF6FF72C960A}" dt="2022-01-21T17:15:39.255" v="183" actId="20577"/>
          <ac:spMkLst>
            <pc:docMk/>
            <pc:sldMk cId="2513319236" sldId="609"/>
            <ac:spMk id="3" creationId="{7AD8EF8D-CD4E-40F9-BD6B-FE2155416C3E}"/>
          </ac:spMkLst>
        </pc:spChg>
      </pc:sldChg>
    </pc:docChg>
  </pc:docChgLst>
  <pc:docChgLst>
    <pc:chgData name="Melissa John" userId="S::melissa.john@uwtsd.ac.uk::ef5f6793-7447-4051-880d-29690ce5c2bb" providerId="AD" clId="Web-{2E493F5C-9A4F-4F15-BAB1-4BE5680D669D}"/>
    <pc:docChg chg="modSld sldOrd">
      <pc:chgData name="Melissa John" userId="S::melissa.john@uwtsd.ac.uk::ef5f6793-7447-4051-880d-29690ce5c2bb" providerId="AD" clId="Web-{2E493F5C-9A4F-4F15-BAB1-4BE5680D669D}" dt="2022-01-21T14:44:23.690" v="954"/>
      <pc:docMkLst>
        <pc:docMk/>
      </pc:docMkLst>
      <pc:sldChg chg="ord">
        <pc:chgData name="Melissa John" userId="S::melissa.john@uwtsd.ac.uk::ef5f6793-7447-4051-880d-29690ce5c2bb" providerId="AD" clId="Web-{2E493F5C-9A4F-4F15-BAB1-4BE5680D669D}" dt="2022-01-21T14:44:23.690" v="954"/>
        <pc:sldMkLst>
          <pc:docMk/>
          <pc:sldMk cId="4277687917" sldId="599"/>
        </pc:sldMkLst>
      </pc:sldChg>
      <pc:sldChg chg="modSp">
        <pc:chgData name="Melissa John" userId="S::melissa.john@uwtsd.ac.uk::ef5f6793-7447-4051-880d-29690ce5c2bb" providerId="AD" clId="Web-{2E493F5C-9A4F-4F15-BAB1-4BE5680D669D}" dt="2022-01-21T14:43:35.798" v="950" actId="20577"/>
        <pc:sldMkLst>
          <pc:docMk/>
          <pc:sldMk cId="3330994165" sldId="601"/>
        </pc:sldMkLst>
        <pc:spChg chg="mod">
          <ac:chgData name="Melissa John" userId="S::melissa.john@uwtsd.ac.uk::ef5f6793-7447-4051-880d-29690ce5c2bb" providerId="AD" clId="Web-{2E493F5C-9A4F-4F15-BAB1-4BE5680D669D}" dt="2022-01-21T14:43:35.798" v="950" actId="20577"/>
          <ac:spMkLst>
            <pc:docMk/>
            <pc:sldMk cId="3330994165" sldId="601"/>
            <ac:spMk id="3" creationId="{057AF689-F8DA-450D-8BBF-2B1E33EE8DEE}"/>
          </ac:spMkLst>
        </pc:spChg>
      </pc:sldChg>
      <pc:sldChg chg="modNotes">
        <pc:chgData name="Melissa John" userId="S::melissa.john@uwtsd.ac.uk::ef5f6793-7447-4051-880d-29690ce5c2bb" providerId="AD" clId="Web-{2E493F5C-9A4F-4F15-BAB1-4BE5680D669D}" dt="2022-01-21T14:21:32.465" v="448"/>
        <pc:sldMkLst>
          <pc:docMk/>
          <pc:sldMk cId="590537740" sldId="604"/>
        </pc:sldMkLst>
      </pc:sldChg>
      <pc:sldChg chg="modSp modNotes">
        <pc:chgData name="Melissa John" userId="S::melissa.john@uwtsd.ac.uk::ef5f6793-7447-4051-880d-29690ce5c2bb" providerId="AD" clId="Web-{2E493F5C-9A4F-4F15-BAB1-4BE5680D669D}" dt="2022-01-21T14:44:13.065" v="952"/>
        <pc:sldMkLst>
          <pc:docMk/>
          <pc:sldMk cId="1474094581" sldId="607"/>
        </pc:sldMkLst>
        <pc:spChg chg="mod">
          <ac:chgData name="Melissa John" userId="S::melissa.john@uwtsd.ac.uk::ef5f6793-7447-4051-880d-29690ce5c2bb" providerId="AD" clId="Web-{2E493F5C-9A4F-4F15-BAB1-4BE5680D669D}" dt="2022-01-21T14:28:56.571" v="523" actId="20577"/>
          <ac:spMkLst>
            <pc:docMk/>
            <pc:sldMk cId="1474094581" sldId="607"/>
            <ac:spMk id="38" creationId="{3C6777F7-276F-4E02-A6EB-390AB10CD999}"/>
          </ac:spMkLst>
        </pc:spChg>
      </pc:sldChg>
      <pc:sldChg chg="modNotes">
        <pc:chgData name="Melissa John" userId="S::melissa.john@uwtsd.ac.uk::ef5f6793-7447-4051-880d-29690ce5c2bb" providerId="AD" clId="Web-{2E493F5C-9A4F-4F15-BAB1-4BE5680D669D}" dt="2022-01-21T14:42:59.766" v="945"/>
        <pc:sldMkLst>
          <pc:docMk/>
          <pc:sldMk cId="473413117" sldId="608"/>
        </pc:sldMkLst>
      </pc:sldChg>
      <pc:sldChg chg="ord">
        <pc:chgData name="Melissa John" userId="S::melissa.john@uwtsd.ac.uk::ef5f6793-7447-4051-880d-29690ce5c2bb" providerId="AD" clId="Web-{2E493F5C-9A4F-4F15-BAB1-4BE5680D669D}" dt="2022-01-21T14:43:13.391" v="947"/>
        <pc:sldMkLst>
          <pc:docMk/>
          <pc:sldMk cId="1854184782" sldId="611"/>
        </pc:sldMkLst>
      </pc:sldChg>
    </pc:docChg>
  </pc:docChgLst>
  <pc:docChgLst>
    <pc:chgData name="Melissa John" userId="S::melissa.john@uwtsd.ac.uk::ef5f6793-7447-4051-880d-29690ce5c2bb" providerId="AD" clId="Web-{8816E730-3D21-4D27-B977-876A5E17A8A6}"/>
    <pc:docChg chg="modSld">
      <pc:chgData name="Melissa John" userId="S::melissa.john@uwtsd.ac.uk::ef5f6793-7447-4051-880d-29690ce5c2bb" providerId="AD" clId="Web-{8816E730-3D21-4D27-B977-876A5E17A8A6}" dt="2022-01-21T10:00:56.002" v="0"/>
      <pc:docMkLst>
        <pc:docMk/>
      </pc:docMkLst>
      <pc:sldChg chg="modNotes">
        <pc:chgData name="Melissa John" userId="S::melissa.john@uwtsd.ac.uk::ef5f6793-7447-4051-880d-29690ce5c2bb" providerId="AD" clId="Web-{8816E730-3D21-4D27-B977-876A5E17A8A6}" dt="2022-01-21T10:00:56.002" v="0"/>
        <pc:sldMkLst>
          <pc:docMk/>
          <pc:sldMk cId="1474094581" sldId="60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CFA33-DD99-D445-BBF2-692ED867A9DB}" type="datetimeFigureOut">
              <a:rPr lang="en-US" smtClean="0"/>
              <a:t>1/21/2022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manager.typsy.com/courses/front-desk-check-in-and-check-out"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manager.typsy.com/courses/front-desk-check-in-and-check-out"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a:t>
            </a:fld>
            <a:endParaRPr lang="en-US"/>
          </a:p>
        </p:txBody>
      </p:sp>
    </p:spTree>
    <p:extLst>
      <p:ext uri="{BB962C8B-B14F-4D97-AF65-F5344CB8AC3E}">
        <p14:creationId xmlns:p14="http://schemas.microsoft.com/office/powerpoint/2010/main" val="1483019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a:t>
            </a:fld>
            <a:endParaRPr lang="en-US"/>
          </a:p>
        </p:txBody>
      </p:sp>
    </p:spTree>
    <p:extLst>
      <p:ext uri="{BB962C8B-B14F-4D97-AF65-F5344CB8AC3E}">
        <p14:creationId xmlns:p14="http://schemas.microsoft.com/office/powerpoint/2010/main" val="1470761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Where do you think you would find the heartbeat of a hotel?</a:t>
            </a:r>
          </a:p>
          <a:p>
            <a:pPr lvl="0"/>
            <a:endParaRPr lang="en-US" dirty="0"/>
          </a:p>
          <a:p>
            <a:pPr lvl="0"/>
            <a:r>
              <a:rPr lang="en-US" dirty="0"/>
              <a:t>Front Office</a:t>
            </a:r>
          </a:p>
          <a:p>
            <a:pPr lvl="0"/>
            <a:endParaRPr lang="en-US" dirty="0"/>
          </a:p>
          <a:p>
            <a:pPr lvl="0"/>
            <a:r>
              <a:rPr lang="en-US" dirty="0"/>
              <a:t>We know where our hearts are, in our chest. Think of the human heart. It pumps the blood around our body, ensuring that all parts of our body communicate and work, so that we can survive. The heart of a hotel is no different. It also beats, ensuring that every department is communicating and working, to ensure the survival and success of the hotel.</a:t>
            </a:r>
          </a:p>
          <a:p>
            <a:pPr lvl="0"/>
            <a:endParaRPr lang="en-US" dirty="0"/>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4</a:t>
            </a:fld>
            <a:endParaRPr lang="en-US"/>
          </a:p>
        </p:txBody>
      </p:sp>
    </p:spTree>
    <p:extLst>
      <p:ext uri="{BB962C8B-B14F-4D97-AF65-F5344CB8AC3E}">
        <p14:creationId xmlns:p14="http://schemas.microsoft.com/office/powerpoint/2010/main" val="1947394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21.01.2022</a:t>
            </a:fld>
            <a:endParaRPr lang="cs-CZ"/>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 front office can be managed to be the </a:t>
            </a:r>
            <a:r>
              <a:rPr lang="en-US" dirty="0" err="1"/>
              <a:t>centre</a:t>
            </a:r>
            <a:r>
              <a:rPr lang="en-US" dirty="0"/>
              <a:t> of fulfilment of your core product and promise. It can be the heartbeat of your hotel. </a:t>
            </a:r>
          </a:p>
          <a:p>
            <a:pPr lvl="0"/>
            <a:endParaRPr lang="en-US" dirty="0"/>
          </a:p>
          <a:p>
            <a:pPr lvl="0"/>
            <a:r>
              <a:rPr lang="en-US" dirty="0"/>
              <a:t>Reception is all about the art of hosting.</a:t>
            </a:r>
          </a:p>
          <a:p>
            <a:pPr lvl="0"/>
            <a:endParaRPr lang="en-US" dirty="0"/>
          </a:p>
          <a:p>
            <a:pPr lvl="0"/>
            <a:r>
              <a:rPr lang="en-US" dirty="0"/>
              <a:t>The Front Desk at a Hotel creates the first and the last impressions in their minds. An efficient and friendly welcome from Reception staff can make all the difference. </a:t>
            </a:r>
          </a:p>
          <a:p>
            <a:pPr lvl="0"/>
            <a:endParaRPr lang="en-US" dirty="0"/>
          </a:p>
          <a:p>
            <a:pPr lvl="0"/>
            <a:r>
              <a:rPr lang="en-US" dirty="0"/>
              <a:t>The availability of professional staff to meet, greet and assist Hotel Guests and visitors is very important. Hotel Guests can be tired and emotionally drained when they enter Hotels and Reception staff need to show some respect and empathy, always greeting with a smile, both of which can make all the difference. Why do we think that Hotel guests return to the same Hotel? Is it the special food and drink available or the comfortable bedroom at the Hotel? Or is it the good communication skills and emotional connection at the front desk at the heart of the hotel, that really makes all the difference?</a:t>
            </a:r>
          </a:p>
          <a:p>
            <a:pPr lvl="0"/>
            <a:endParaRPr lang="en-US" dirty="0"/>
          </a:p>
          <a:p>
            <a:pPr lvl="0"/>
            <a:r>
              <a:rPr lang="en-US" dirty="0"/>
              <a:t>When I stay in Hotels, the way I am welcomed reassures me and gives me a confident feeling that I am in safe hands.</a:t>
            </a:r>
          </a:p>
          <a:p>
            <a:pPr lvl="0"/>
            <a:endParaRPr lang="en-US" dirty="0"/>
          </a:p>
          <a:p>
            <a:pPr lvl="0"/>
            <a:r>
              <a:rPr lang="en-US" dirty="0"/>
              <a:t>If the Reception Team get it right, I am reassured from the beginning, I am more likely to enjoy my experience. Everything else falls in to place.</a:t>
            </a:r>
          </a:p>
          <a:p>
            <a:pPr lvl="0"/>
            <a:endParaRPr lang="en-US" dirty="0"/>
          </a:p>
          <a:p>
            <a:pPr lvl="0"/>
            <a:r>
              <a:rPr lang="en-US" dirty="0"/>
              <a:t>The Reception team pump all the messages across the hotel to all departments, ensuring effective communication. They will let Housekeeping know that a guest has checked-out, so that the room can be cleaned. They will inform Maintenance that the lift engineer has arrived to service the lift. They will inform the Restaurant of a table booking for this evening. </a:t>
            </a:r>
          </a:p>
          <a:p>
            <a:pPr lvl="0"/>
            <a:endParaRPr lang="en-US" dirty="0"/>
          </a:p>
          <a:p>
            <a:pPr lvl="0"/>
            <a:r>
              <a:rPr lang="en-US" dirty="0"/>
              <a:t>A successful front office has a winning team. When we have winning teams, i.e. teams that achieve their potential, teams that care about their guests, teams that </a:t>
            </a:r>
            <a:r>
              <a:rPr lang="en-US" dirty="0" err="1"/>
              <a:t>empathise</a:t>
            </a:r>
            <a:r>
              <a:rPr lang="en-US" dirty="0"/>
              <a:t> with their guests, teams that understand their guests needs..... then the customers heart beats. That in turn, drives profitable growth, through repeat business and positive word of mouth.</a:t>
            </a:r>
          </a:p>
          <a:p>
            <a:pPr lvl="0"/>
            <a:endParaRPr lang="en-US" dirty="0"/>
          </a:p>
          <a:p>
            <a:pPr lvl="0"/>
            <a:r>
              <a:rPr lang="en-US" dirty="0"/>
              <a:t>The heartbeat of the hotel triggers the customers heartbeat. The customers heartbeat triggers the investors heartbeat.</a:t>
            </a:r>
          </a:p>
          <a:p>
            <a:pPr lvl="0"/>
            <a:endParaRPr lang="en-US" dirty="0"/>
          </a:p>
          <a:p>
            <a:pPr lvl="0"/>
            <a:r>
              <a:rPr lang="en-US" dirty="0"/>
              <a:t>And it all starts at the Front Office. I want to share a short video that demonstrates the importance of our teams. </a:t>
            </a:r>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5</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Welcome to Introduction to the front office – there is a lot more that goes on behind the scenes!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Often operating 24/7, being part of the front office team requires special skills to ensure your guests have the best experience possible. Today, I will introduce you to the fundamental practices you will discover in the front office.</a:t>
            </a:r>
          </a:p>
          <a:p>
            <a:endParaRPr lang="en-GB" sz="1200" kern="1200" dirty="0">
              <a:solidFill>
                <a:schemeClr val="tx1"/>
              </a:solidFill>
              <a:effectLst/>
              <a:latin typeface="+mn-lt"/>
              <a:cs typeface="Calibri" panose="020F0502020204030204"/>
            </a:endParaRPr>
          </a:p>
          <a:p>
            <a:r>
              <a:rPr lang="en-GB" dirty="0">
                <a:cs typeface="Calibri" panose="020F0502020204030204"/>
              </a:rPr>
              <a:t>First, let's look at </a:t>
            </a:r>
            <a:r>
              <a:rPr lang="en-GB" dirty="0"/>
              <a:t>The Ritz London’s Reception Manager Ben Dalton!</a:t>
            </a:r>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2450820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cs typeface="Calibri"/>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2717832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hotel has many moving parts that make up the experience for each and every guest. I’ll introduce you to the front of this team who manages these moving parts in delivering the best possible guest experience. The front office is the team at the hotel who deals with the guest needs, whether that is a room or room service, treatments or even hiring an event space. The team works with the guests from the first moment until they leave the hotel and checkout. They are made up of Doormen, bellboys, concierge, receptionist, reservations agents and guest experience officers. Overall, the entire team works with each other and other departments at the hotel and checks on the guests throughout their stay. Imagine that you are a guest are the hotel. Now let's walkthrough how would you experience each of these steps with the front office team.</a:t>
            </a:r>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1895051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thing you do is make a reservation. You may check the hotel information online, book online or call them if you have any questions. The receptionist is part of the hotels first impression, so they manage the call with tone, speed and language. They will then divert your call to the relevant department.</a:t>
            </a:r>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2830762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next in your path is the reservations agent, whose aim is to sell you the right room for your needs. For instance, if you are in town for business, they may recommend an executive suite. This team member has a high level of attention to detail and will make notes of your needs for your upcoming stay, so the other departments can best serve you (this information would be stored against the guests profile / booking in the PMS). </a:t>
            </a:r>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3295559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Now the doorman or Porter. As you arrive at the hotel and walk inside, they will be the first in-person impression of the hotel. The one that sets the tone for the rest of your stay. They will greet you with a big welcoming smile. They will provide directions, help you get a taxi and say farewell until your next visit. </a:t>
            </a:r>
          </a:p>
        </p:txBody>
      </p:sp>
      <p:sp>
        <p:nvSpPr>
          <p:cNvPr id="4" name="Slide Number Placeholder 3"/>
          <p:cNvSpPr>
            <a:spLocks noGrp="1"/>
          </p:cNvSpPr>
          <p:nvPr>
            <p:ph type="sldNum" sz="quarter" idx="5"/>
          </p:nvPr>
        </p:nvSpPr>
        <p:spPr/>
        <p:txBody>
          <a:bodyPr/>
          <a:lstStyle/>
          <a:p>
            <a:fld id="{FE08C8D7-18E8-2C4F-967C-29C09C3D1F6E}" type="slidenum">
              <a:rPr lang="en-US" smtClean="0"/>
              <a:t>11</a:t>
            </a:fld>
            <a:endParaRPr lang="en-US"/>
          </a:p>
        </p:txBody>
      </p:sp>
    </p:spTree>
    <p:extLst>
      <p:ext uri="{BB962C8B-B14F-4D97-AF65-F5344CB8AC3E}">
        <p14:creationId xmlns:p14="http://schemas.microsoft.com/office/powerpoint/2010/main" val="2427029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After the doorman, you will meet the receptionist or front desk officer. They will work efficiently to reconfirm your reservation and any request. They will check you in and out and finalise any invoicing and payments once you have checked in / out.</a:t>
            </a:r>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2798248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bellboy or butler will escort you and your luggage to your room. In the room, the bellboy / butler will explain how everything works, so you feel comfortable and informed about the hotel services. The Butler is always available to you. At checkout, they will collect your luggage and store it for you for when you are ready to leave.</a:t>
            </a:r>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20099833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last team member you will meet is the Guest Experience Officer. They will do what they can to maximise your stay. They will help you with anything like transfers, restaurant booking, spa services, any complaints as well as any room amenities like a welcome drink. </a:t>
            </a:r>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34384370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can see that one role depends on another. Imagine the front office agent helps with the check in and then runs to carry your luggage to your room. This would not be efficient. Now take a moment to think about a time you noticed really great front office service. Make notes of what made it special. And what could they do better? </a:t>
            </a:r>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3918839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stuff is a big part of your first impression! If the staff don't look like they put in effort to be well groomed and present themselves nicely, you might wonder whether they put in effort to provide great service. Let's talk about how you can achieve this. As a hotel team member, you are representing both yourself and the brand. The image you need to present is clean, caring, professional and trustworthy. Most hotels have strict grooming standards to ensure consistency and they ensure that staff have confidence and pride to project a professional image, such as wearing a clean and pressed uniform with a name badge. Neutral makeup, short fingernails with clear or no polish as well as limited jewellery and no excessive perfumes or aftershave. Plus, here are some personal standards for you to consider. Have clean, brushed and neat hair. Clean your teeth regularly and ensure they are in good condition. Take care of your personal hygiene. Wash your hands after eating, smoking, handling rubbish or using the bathroom. You want to look and feel healthy. My handy tip is to keep hand sanitizer and some breath mints close by. Personal presentation also involves behaviour. This includes greeting and welcoming guests appropriately, being confident and maintaining good posture and stance at all times. Using suitable language, showing good manners, saying thank you, being courteous, such as opening doors for guests, being professional and offering seats to guests and giving them the right of way. Hotels grooming standards as well as how you carry and protect yourself is an essential part of personal presentation. So head to the bathroom, brush your hair and straighten up your uniform prior to the start of your shift! Then, it’s showtime. Here are three insights to remember. As an employee, you represent yourself and the hotel brand. Presentation involves the hotel grooming standards and your personal hygiene standards. And conduct yourself so your colleagues and customers feel comfortable.</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31533416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Throughout my career, I have been in a lot of hotels, as both a staff member and as a guest, so I've seen and experienced how much that first impression can make a difference. I once arrived at a hotel after a long day of travelling and there was no one at the door, so I had trouble finding the front desk at reception. The staff didn't greet me. And the room wasn't ready yet. It was so frustrating when all I wanted to do was get settled in. How different would my first impression have been if a staff member had smiled at me and just been a bit more welcoming? That's why they say a front office department is the face and the voice of a hotel.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let's learn how to interact with guests and prepare for a guest arrival. The main hotel door, the doorman, and the reception team are the first impression of the hotel. We have only one chance to give a good first impression. There are four simple steps that make or break every first impression: your eye contact, your smile, greeting the guests and asking how you may help them. Follow these steps with every guest, </a:t>
            </a:r>
            <a:r>
              <a:rPr lang="en-GB" sz="1200" kern="1200" dirty="0" err="1">
                <a:solidFill>
                  <a:schemeClr val="tx1"/>
                </a:solidFill>
                <a:effectLst/>
                <a:latin typeface="+mn-lt"/>
                <a:ea typeface="+mn-ea"/>
                <a:cs typeface="+mn-cs"/>
              </a:rPr>
              <a:t>everytime</a:t>
            </a:r>
            <a:r>
              <a:rPr lang="en-GB" sz="1200" kern="1200" dirty="0">
                <a:solidFill>
                  <a:schemeClr val="tx1"/>
                </a:solidFill>
                <a:effectLst/>
                <a:latin typeface="+mn-lt"/>
                <a:ea typeface="+mn-ea"/>
                <a:cs typeface="+mn-cs"/>
              </a:rPr>
              <a:t>. Never try to guess why the guest is approaching by asking “checking in?” in or “checking out?”. Always greet and ask “How may I help you?”. This allows the guest to express their needs.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body expresses different things depending on the posture. So body language is very important when attending to guests (we’ll explore this next week). Keep your back straight. Free hands out of your pockets and always look up front. Never show your back to the guest direction so you can always see guests coming. Great posture and presentation are very important. Making guests feel welcome can start before they walk in the door. Make sure that you contact the guests prior to their arrival. Then communicate all the special notes of request to the relevant departments. For example, food allergies will be passed along to the food and beverage department. Pet friendly notes -  housekeeping needs to know. Any special occasions should be flagged with the guest experience department. And any special requests are passed along to reception or to maintenance and housekeeping for things like room temperature requests. To go the extra mile, the best strategy is always to send and receive written confirmation from the involved departments, whether that is by handwritten memo or email. Ultimately, reception should stay on top of all this information to make sure information channels stay open between departments, regardless of any changes or unexpected issues that may come up (PMS is ideal for this). This way you can always provide flexible and attentive service.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final piece of the front office puzzle is how efficiently you help guests cheque in. I have come across places where they still have piles of files and juggle between multiple papers like their approving a bank loan for you. Take only necessary information or consider switching to an electronic alternative.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Remember these three tips to make guests feel welcome. A good first impression can be achieved with eye contact, smiling and greeting each guest. Avoid guessing what your guess is after and ask, “How may I help you?” and always send and receive communications in writing to avoid mistakes.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21074128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Discuss different types of rooms (standard / twin / superior / deluxe / suites etc.) and differing features that would suit different needs.</a:t>
            </a:r>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225518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According to hospitality expert, Jan Gunnarsson, the industry revolves around giving, which he has drawn from in his 25+ years experience in the Swedish hospitality industry.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His talk focuses on customer service which is a crucial skill that all hospitality students will need to learn and apply in their career. For example, when a customer approaches hospitality staff, how should staff then treat the customer in this instance?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Here, he believes approached staff should treat the customer as an extension of the hospitality team itself. When the guest makes a query to you, it means that they consider you the right person to manage their needs in comparison to other staff.</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Therefore, all staff should embrace the opportunity to help them in all respects, and keep their best interests in mind. Let’s listen to him…</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40549387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12836183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21.01.2022</a:t>
            </a:fld>
            <a:endParaRPr lang="cs-CZ"/>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GB" dirty="0">
                <a:hlinkClick r:id="rId3"/>
              </a:rPr>
              <a:t>Front desk check-in and check-out - Conclusion - Front desk check-in and check-out | Typsy Online Course</a:t>
            </a:r>
            <a:endParaRPr lang="en-GB" dirty="0"/>
          </a:p>
          <a:p>
            <a:pPr lvl="0"/>
            <a:endParaRPr lang="en-US" b="1" dirty="0"/>
          </a:p>
          <a:p>
            <a:pPr lvl="0"/>
            <a:r>
              <a:rPr lang="en-US" dirty="0"/>
              <a:t>Samantha Mellor has more than 20 years experience in various roles across different business models all within the hospitality industry.</a:t>
            </a:r>
            <a:endParaRPr lang="en-GB" dirty="0">
              <a:cs typeface="Calibri" panose="020F0502020204030204"/>
            </a:endParaRPr>
          </a:p>
          <a:p>
            <a:pPr lvl="0"/>
            <a:endParaRPr lang="en-US" dirty="0"/>
          </a:p>
          <a:p>
            <a:pPr lvl="0"/>
            <a:r>
              <a:rPr lang="en-US" dirty="0"/>
              <a:t>Starting her hospitality career as a waitress in cafes, restaurants, bars, and nightclubs in the UK, Samantha spent eight years honing her craft and learning what it takes to create exceptional guest experiences. Climbing the ladder, Samantha soon began working in various management roles including Restaurant Manager, Bar Manager and more. In 2006, she took to the seas and joined Princess Cruises as an Entertainment Host which not only took her around the globe but saw her provide nothing but amazing experiences, create lasting memories, and ensure that every cruise was a cruise of a lifetime.</a:t>
            </a:r>
          </a:p>
          <a:p>
            <a:pPr lvl="0"/>
            <a:endParaRPr lang="en-US" dirty="0"/>
          </a:p>
          <a:p>
            <a:pPr lvl="0"/>
            <a:r>
              <a:rPr lang="en-US" dirty="0"/>
              <a:t>In 2012, Samantha's passion for providing lasting experiences took her to the Art Series Hotel Group where she worked with Reception, Conferencing and Sales before becoming the Talent &amp; Culture Advisor. Her role with Art Series has seen her work across multiple departments within the hotel industry providing Learning and Development opportunities, handling the Recruitment and Training for 5 new hotels as well as the recruitment for existing hotels, and driving company culture and creating unique and genuine experiences for team members to deliver to their guests.</a:t>
            </a:r>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21</a:t>
            </a:fld>
            <a:endParaRPr lang="cs-CZ"/>
          </a:p>
        </p:txBody>
      </p:sp>
    </p:spTree>
    <p:extLst>
      <p:ext uri="{BB962C8B-B14F-4D97-AF65-F5344CB8AC3E}">
        <p14:creationId xmlns:p14="http://schemas.microsoft.com/office/powerpoint/2010/main" val="11521870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21.01.2022</a:t>
            </a:fld>
            <a:endParaRPr lang="cs-CZ"/>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b="1" dirty="0"/>
              <a:t>Lecture activities</a:t>
            </a:r>
          </a:p>
          <a:p>
            <a:pPr lvl="0"/>
            <a:r>
              <a:rPr lang="en-US" dirty="0"/>
              <a:t>A Place made by You – GROUP DISCUSSION</a:t>
            </a:r>
          </a:p>
          <a:p>
            <a:pPr lvl="0"/>
            <a:r>
              <a:rPr lang="en-US" dirty="0"/>
              <a:t>Thoughts? Why is it black and white? The map? Who is the hotel aimed at? </a:t>
            </a:r>
            <a:r>
              <a:rPr lang="en-US" dirty="0" err="1"/>
              <a:t>etc</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23</a:t>
            </a:fld>
            <a:endParaRPr lang="cs-CZ"/>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Lecture activity</a:t>
            </a:r>
          </a:p>
          <a:p>
            <a:r>
              <a:rPr lang="en-GB" dirty="0"/>
              <a:t>This gallery walk demonstrates the roles in the front office that I explored in the recorded lecture.  What do the roles involve?</a:t>
            </a:r>
          </a:p>
          <a:p>
            <a:r>
              <a:rPr lang="en-GB" dirty="0"/>
              <a:t>What is their purpose? How are they similar/different? What skills/qualities do you need for these roles?</a:t>
            </a:r>
          </a:p>
          <a:p>
            <a:endParaRPr lang="en-GB" dirty="0"/>
          </a:p>
          <a:p>
            <a:endParaRPr lang="en-GB" dirty="0"/>
          </a:p>
          <a:p>
            <a:r>
              <a:rPr lang="en-GB" sz="800" b="1" i="1" dirty="0"/>
              <a:t>For lecturers only. See if students know the roles and the differences</a:t>
            </a:r>
          </a:p>
          <a:p>
            <a:pPr marL="228600" indent="-228600">
              <a:buAutoNum type="arabicPeriod"/>
            </a:pPr>
            <a:r>
              <a:rPr lang="en-GB" sz="800" b="1" i="1" dirty="0"/>
              <a:t>Front Office clerk</a:t>
            </a:r>
          </a:p>
          <a:p>
            <a:pPr marL="228600" indent="-228600">
              <a:buAutoNum type="arabicPeriod"/>
            </a:pPr>
            <a:r>
              <a:rPr lang="en-GB" sz="800" b="1" i="1" dirty="0"/>
              <a:t>Reservation agent</a:t>
            </a:r>
          </a:p>
          <a:p>
            <a:pPr marL="228600" indent="-228600">
              <a:buAutoNum type="arabicPeriod"/>
            </a:pPr>
            <a:r>
              <a:rPr lang="en-GB" sz="800" b="1" i="1" dirty="0"/>
              <a:t>Guest relations/experience office</a:t>
            </a:r>
          </a:p>
          <a:p>
            <a:pPr marL="228600" indent="-228600">
              <a:buAutoNum type="arabicPeriod"/>
            </a:pPr>
            <a:r>
              <a:rPr lang="en-GB" sz="800" b="1" i="1" dirty="0"/>
              <a:t>Bell boy/porter</a:t>
            </a:r>
          </a:p>
          <a:p>
            <a:pPr marL="228600" indent="-228600">
              <a:buAutoNum type="arabicPeriod"/>
            </a:pPr>
            <a:r>
              <a:rPr lang="en-GB" sz="800" b="1" i="1" dirty="0"/>
              <a:t>Concierge</a:t>
            </a:r>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29042844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21.01.2022</a:t>
            </a:fld>
            <a:endParaRPr lang="cs-CZ"/>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GB" dirty="0">
                <a:hlinkClick r:id="rId3"/>
              </a:rPr>
              <a:t>Front desk check-in and check-out - Conclusion - Front desk check-in and check-out | Typsy Online Course</a:t>
            </a:r>
            <a:endParaRPr lang="en-GB" dirty="0"/>
          </a:p>
          <a:p>
            <a:pPr lvl="0"/>
            <a:endParaRPr lang="en-GB" b="1" dirty="0">
              <a:cs typeface="Calibri" panose="020F0502020204030204"/>
            </a:endParaRPr>
          </a:p>
          <a:p>
            <a:pPr lvl="0"/>
            <a:r>
              <a:rPr lang="en-US" b="1" dirty="0"/>
              <a:t>Lecture activity – test them on the quiz and the check-in check out series (use the quiz from </a:t>
            </a:r>
            <a:r>
              <a:rPr lang="en-US" b="1" dirty="0" err="1"/>
              <a:t>Typsy</a:t>
            </a:r>
            <a:r>
              <a:rPr lang="en-US" b="1" dirty="0"/>
              <a:t> or you can question them on each section – I have attached the </a:t>
            </a:r>
            <a:r>
              <a:rPr lang="en-US" b="1" dirty="0" err="1"/>
              <a:t>Typsy</a:t>
            </a:r>
            <a:r>
              <a:rPr lang="en-US" b="1" dirty="0"/>
              <a:t> quiz)</a:t>
            </a:r>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25</a:t>
            </a:fld>
            <a:endParaRPr lang="cs-CZ"/>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21.01.2022</a:t>
            </a:fld>
            <a:endParaRPr lang="cs-CZ"/>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b="1" dirty="0"/>
              <a:t>Lecture activity</a:t>
            </a:r>
          </a:p>
          <a:p>
            <a:pPr lvl="0"/>
            <a:endParaRPr lang="en-US" dirty="0"/>
          </a:p>
          <a:p>
            <a:pPr lvl="0"/>
            <a:r>
              <a:rPr lang="en-US" dirty="0"/>
              <a:t>Homework task:</a:t>
            </a:r>
          </a:p>
          <a:p>
            <a:pPr lvl="0"/>
            <a:endParaRPr lang="en-US" dirty="0"/>
          </a:p>
          <a:p>
            <a:r>
              <a:rPr lang="en-US" dirty="0"/>
              <a:t>Please can you all create a booking on the system for April 5th 2022, for 2 nights.</a:t>
            </a:r>
            <a:endParaRPr lang="en-US" dirty="0">
              <a:cs typeface="Calibri"/>
            </a:endParaRPr>
          </a:p>
          <a:p>
            <a:r>
              <a:rPr lang="en-US" dirty="0"/>
              <a:t>You will use a guest name of your choice. You are staying with your partner and child – you will need a cot in the room on arrival (special requests)</a:t>
            </a:r>
            <a:endParaRPr lang="en-US" dirty="0">
              <a:cs typeface="Calibri"/>
            </a:endParaRPr>
          </a:p>
          <a:p>
            <a:r>
              <a:rPr lang="en-US" dirty="0"/>
              <a:t>You are arriving at 6pm. </a:t>
            </a:r>
            <a:endParaRPr lang="en-US" dirty="0">
              <a:cs typeface="Calibri" panose="020F0502020204030204"/>
            </a:endParaRPr>
          </a:p>
          <a:p>
            <a:pPr lvl="0"/>
            <a:r>
              <a:rPr lang="en-US" dirty="0"/>
              <a:t>Please book a twin room.</a:t>
            </a:r>
          </a:p>
          <a:p>
            <a:pPr lvl="0"/>
            <a:r>
              <a:rPr lang="en-US" dirty="0"/>
              <a:t>Use a credit card and a mobile number from the system.</a:t>
            </a:r>
          </a:p>
          <a:p>
            <a:pPr lvl="0"/>
            <a:r>
              <a:rPr lang="en-US" dirty="0"/>
              <a:t>Confirm booking.</a:t>
            </a:r>
          </a:p>
          <a:p>
            <a:r>
              <a:rPr lang="en-US" dirty="0">
                <a:cs typeface="Calibri" panose="020F0502020204030204"/>
              </a:rPr>
              <a:t>Charge booking to credit card and bring balance to £0.00.</a:t>
            </a:r>
          </a:p>
          <a:p>
            <a:endParaRPr lang="en-US" dirty="0">
              <a:cs typeface="Calibri" panose="020F0502020204030204"/>
            </a:endParaRPr>
          </a:p>
          <a:p>
            <a:r>
              <a:rPr lang="en-US" b="1" dirty="0">
                <a:cs typeface="Calibri" panose="020F0502020204030204"/>
              </a:rPr>
              <a:t>If you want more of a challenge, can you please add and charge composite items. Try creating new ones to use (demo or upload a video to add/charge composite items)</a:t>
            </a:r>
          </a:p>
          <a:p>
            <a:endParaRPr lang="en-US" b="1" dirty="0">
              <a:cs typeface="Calibri" panose="020F0502020204030204"/>
            </a:endParaRPr>
          </a:p>
          <a:p>
            <a:r>
              <a:rPr lang="en-US" b="1" dirty="0">
                <a:cs typeface="Calibri" panose="020F0502020204030204"/>
              </a:rPr>
              <a:t>If you want even more of a challenge, try and work out how to make a group booking for more than one room! You can share your recordings on our Teams page!</a:t>
            </a:r>
          </a:p>
          <a:p>
            <a:endParaRPr lang="en-US" dirty="0"/>
          </a:p>
          <a:p>
            <a:r>
              <a:rPr lang="en-US" dirty="0"/>
              <a:t>Here is a demonstration (show live demo or ask a confident student to demonstrate with your instructions)</a:t>
            </a:r>
            <a:endParaRPr lang="en-US" dirty="0">
              <a:cs typeface="Calibri"/>
            </a:endParaRPr>
          </a:p>
          <a:p>
            <a:pPr lvl="0"/>
            <a:endParaRPr lang="en-US" dirty="0"/>
          </a:p>
          <a:p>
            <a:pPr lvl="0"/>
            <a:endParaRPr lang="en-US" dirty="0"/>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26</a:t>
            </a:fld>
            <a:endParaRPr lang="cs-CZ"/>
          </a:p>
        </p:txBody>
      </p:sp>
    </p:spTree>
    <p:extLst>
      <p:ext uri="{BB962C8B-B14F-4D97-AF65-F5344CB8AC3E}">
        <p14:creationId xmlns:p14="http://schemas.microsoft.com/office/powerpoint/2010/main" val="21952518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Lecture activity</a:t>
            </a:r>
          </a:p>
          <a:p>
            <a:r>
              <a:rPr lang="en-GB" dirty="0"/>
              <a:t>Demonstrate to students the skills for professional practice by screen sharing, demonstrating and asking them to complete the steps</a:t>
            </a:r>
          </a:p>
          <a:p>
            <a:r>
              <a:rPr lang="en-GB" dirty="0">
                <a:cs typeface="Calibri" panose="020F0502020204030204"/>
              </a:rPr>
              <a:t>Use the sheet on files to give to them to see if they can format the document correctly</a:t>
            </a:r>
          </a:p>
        </p:txBody>
      </p:sp>
      <p:sp>
        <p:nvSpPr>
          <p:cNvPr id="4" name="Slide Number Placeholder 3"/>
          <p:cNvSpPr>
            <a:spLocks noGrp="1"/>
          </p:cNvSpPr>
          <p:nvPr>
            <p:ph type="sldNum" sz="quarter" idx="5"/>
          </p:nvPr>
        </p:nvSpPr>
        <p:spPr/>
        <p:txBody>
          <a:bodyPr/>
          <a:lstStyle/>
          <a:p>
            <a:fld id="{1B972823-518C-EA49-9F9E-F3FA01D80398}" type="slidenum">
              <a:rPr lang="en-GB" smtClean="0"/>
              <a:t>27</a:t>
            </a:fld>
            <a:endParaRPr lang="en-GB"/>
          </a:p>
        </p:txBody>
      </p:sp>
    </p:spTree>
    <p:extLst>
      <p:ext uri="{BB962C8B-B14F-4D97-AF65-F5344CB8AC3E}">
        <p14:creationId xmlns:p14="http://schemas.microsoft.com/office/powerpoint/2010/main" val="21554432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start two of these topics now! Communication will be next week, but you can look at the lecture beforehand to begin your research/preparation if communication is your choice!</a:t>
            </a:r>
          </a:p>
        </p:txBody>
      </p:sp>
      <p:sp>
        <p:nvSpPr>
          <p:cNvPr id="4" name="Slide Number Placeholder 3"/>
          <p:cNvSpPr>
            <a:spLocks noGrp="1"/>
          </p:cNvSpPr>
          <p:nvPr>
            <p:ph type="sldNum" sz="quarter" idx="5"/>
          </p:nvPr>
        </p:nvSpPr>
        <p:spPr/>
        <p:txBody>
          <a:bodyPr/>
          <a:lstStyle/>
          <a:p>
            <a:fld id="{FE08C8D7-18E8-2C4F-967C-29C09C3D1F6E}" type="slidenum">
              <a:rPr lang="en-US" smtClean="0"/>
              <a:t>28</a:t>
            </a:fld>
            <a:endParaRPr lang="en-US"/>
          </a:p>
        </p:txBody>
      </p:sp>
    </p:spTree>
    <p:extLst>
      <p:ext uri="{BB962C8B-B14F-4D97-AF65-F5344CB8AC3E}">
        <p14:creationId xmlns:p14="http://schemas.microsoft.com/office/powerpoint/2010/main" val="8902799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Ask a few students what topic they wish to write about</a:t>
            </a:r>
          </a:p>
          <a:p>
            <a:r>
              <a:rPr lang="en-GB" dirty="0">
                <a:cs typeface="Calibri"/>
              </a:rPr>
              <a:t>Students to write down keywords of what they would like to research</a:t>
            </a:r>
          </a:p>
          <a:p>
            <a:endParaRPr lang="en-GB" dirty="0">
              <a:cs typeface="Calibri"/>
            </a:endParaRPr>
          </a:p>
          <a:p>
            <a:r>
              <a:rPr lang="en-GB" b="1" dirty="0">
                <a:cs typeface="Calibri"/>
              </a:rPr>
              <a:t>Explain some of the differences in topic choices:</a:t>
            </a:r>
          </a:p>
          <a:p>
            <a:r>
              <a:rPr lang="en-GB" b="1" dirty="0">
                <a:cs typeface="Calibri"/>
              </a:rPr>
              <a:t>Heartbeat</a:t>
            </a:r>
            <a:r>
              <a:rPr lang="en-GB" dirty="0">
                <a:cs typeface="Calibri"/>
              </a:rPr>
              <a:t> – wow moments, interacting with the guest, first impressions, special requests on PMS and how they are beneficial to enhancing guest experience</a:t>
            </a:r>
          </a:p>
          <a:p>
            <a:r>
              <a:rPr lang="en-GB" b="1" dirty="0">
                <a:cs typeface="Calibri"/>
              </a:rPr>
              <a:t>Front office</a:t>
            </a:r>
            <a:r>
              <a:rPr lang="en-GB" dirty="0">
                <a:cs typeface="Calibri"/>
              </a:rPr>
              <a:t> – This is the glue of all the departments, interdepartmental communication, the role of the front desk agent (what do they do), all of the roles of the front office and how important they are to guest satisfaction, talk about how back office is different to front office and also how they work together</a:t>
            </a:r>
          </a:p>
          <a:p>
            <a:r>
              <a:rPr lang="en-GB" b="1" dirty="0">
                <a:cs typeface="Calibri"/>
              </a:rPr>
              <a:t>Communication</a:t>
            </a:r>
            <a:r>
              <a:rPr lang="en-GB" dirty="0">
                <a:cs typeface="Calibri"/>
              </a:rPr>
              <a:t> – body language, tone, pitch etc. Talk about how written communication is equally as important as verbal/non-verbal communication. Presentation is important etc</a:t>
            </a:r>
          </a:p>
        </p:txBody>
      </p:sp>
      <p:sp>
        <p:nvSpPr>
          <p:cNvPr id="4" name="Slide Number Placeholder 3"/>
          <p:cNvSpPr>
            <a:spLocks noGrp="1"/>
          </p:cNvSpPr>
          <p:nvPr>
            <p:ph type="sldNum" sz="quarter" idx="5"/>
          </p:nvPr>
        </p:nvSpPr>
        <p:spPr/>
        <p:txBody>
          <a:bodyPr/>
          <a:lstStyle/>
          <a:p>
            <a:fld id="{FE08C8D7-18E8-2C4F-967C-29C09C3D1F6E}" type="slidenum">
              <a:rPr lang="en-US" smtClean="0"/>
              <a:t>29</a:t>
            </a:fld>
            <a:endParaRPr lang="en-US"/>
          </a:p>
        </p:txBody>
      </p:sp>
    </p:spTree>
    <p:extLst>
      <p:ext uri="{BB962C8B-B14F-4D97-AF65-F5344CB8AC3E}">
        <p14:creationId xmlns:p14="http://schemas.microsoft.com/office/powerpoint/2010/main" val="4168437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Here is an example of the start of a front office summary that I would use in a journal.</a:t>
            </a:r>
            <a:endParaRPr lang="en-US" dirty="0">
              <a:cs typeface="Calibri"/>
            </a:endParaRPr>
          </a:p>
          <a:p>
            <a:endParaRPr lang="en-GB" dirty="0">
              <a:cs typeface="Calibri"/>
            </a:endParaRPr>
          </a:p>
          <a:p>
            <a:r>
              <a:rPr lang="en-GB" dirty="0">
                <a:cs typeface="Calibri"/>
              </a:rPr>
              <a:t>Can you summarise your lecture content on the PMS in a few sentences?</a:t>
            </a:r>
            <a:endParaRPr lang="en-US" dirty="0">
              <a:cs typeface="Calibri"/>
            </a:endParaRPr>
          </a:p>
          <a:p>
            <a:r>
              <a:rPr lang="en-GB" dirty="0">
                <a:cs typeface="Calibri"/>
              </a:rPr>
              <a:t>Can you summarise The Front Office?</a:t>
            </a:r>
          </a:p>
          <a:p>
            <a:r>
              <a:rPr lang="en-GB" dirty="0">
                <a:cs typeface="Calibri"/>
              </a:rPr>
              <a:t>Can you summarise the heartbeat of the hotel lecture content?</a:t>
            </a:r>
          </a:p>
          <a:p>
            <a:endParaRPr lang="en-GB" b="1" dirty="0">
              <a:cs typeface="Calibri"/>
            </a:endParaRPr>
          </a:p>
          <a:p>
            <a:r>
              <a:rPr lang="en-GB" b="1" dirty="0">
                <a:cs typeface="Calibri"/>
              </a:rPr>
              <a:t>Short summary is on files as example</a:t>
            </a:r>
          </a:p>
          <a:p>
            <a:endParaRPr lang="en-GB" b="1"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30</a:t>
            </a:fld>
            <a:endParaRPr lang="en-US"/>
          </a:p>
        </p:txBody>
      </p:sp>
    </p:spTree>
    <p:extLst>
      <p:ext uri="{BB962C8B-B14F-4D97-AF65-F5344CB8AC3E}">
        <p14:creationId xmlns:p14="http://schemas.microsoft.com/office/powerpoint/2010/main" val="29463452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Pick students out from class:</a:t>
            </a:r>
          </a:p>
          <a:p>
            <a:r>
              <a:rPr lang="en-US" b="1" dirty="0">
                <a:cs typeface="Calibri"/>
              </a:rPr>
              <a:t>Ask each one a question:</a:t>
            </a:r>
          </a:p>
          <a:p>
            <a:r>
              <a:rPr lang="en-US" dirty="0">
                <a:cs typeface="Calibri"/>
              </a:rPr>
              <a:t>1. What did you learn on your chosen topic?</a:t>
            </a:r>
          </a:p>
          <a:p>
            <a:r>
              <a:rPr lang="en-US" dirty="0">
                <a:cs typeface="Calibri"/>
              </a:rPr>
              <a:t>2. What did you think about the role of the front desk agent?</a:t>
            </a:r>
          </a:p>
          <a:p>
            <a:r>
              <a:rPr lang="en-US" dirty="0">
                <a:cs typeface="Calibri"/>
              </a:rPr>
              <a:t>3. Have you got any experience in guest service or customer service in your current role? </a:t>
            </a:r>
          </a:p>
          <a:p>
            <a:r>
              <a:rPr lang="en-US" dirty="0">
                <a:cs typeface="Calibri"/>
              </a:rPr>
              <a:t>4. Name one thing that you've learnt that will now help you in the industry?</a:t>
            </a:r>
          </a:p>
          <a:p>
            <a:r>
              <a:rPr lang="en-US" dirty="0">
                <a:cs typeface="Calibri"/>
              </a:rPr>
              <a:t>5. Tell me one thing that has surprised you?</a:t>
            </a:r>
          </a:p>
          <a:p>
            <a:r>
              <a:rPr lang="en-US" dirty="0">
                <a:cs typeface="Calibri"/>
              </a:rPr>
              <a:t>6. If you were a front desk agent, what important data would you need to complete the booking? Why is this important?</a:t>
            </a:r>
          </a:p>
          <a:p>
            <a:r>
              <a:rPr lang="en-US" dirty="0">
                <a:cs typeface="Calibri"/>
              </a:rPr>
              <a:t>7. If you were a concierge, what skills would you need?</a:t>
            </a:r>
          </a:p>
        </p:txBody>
      </p:sp>
      <p:sp>
        <p:nvSpPr>
          <p:cNvPr id="4" name="Slide Number Placeholder 3"/>
          <p:cNvSpPr>
            <a:spLocks noGrp="1"/>
          </p:cNvSpPr>
          <p:nvPr>
            <p:ph type="sldNum" sz="quarter" idx="5"/>
          </p:nvPr>
        </p:nvSpPr>
        <p:spPr/>
        <p:txBody>
          <a:bodyPr/>
          <a:lstStyle/>
          <a:p>
            <a:fld id="{FE08C8D7-18E8-2C4F-967C-29C09C3D1F6E}" type="slidenum">
              <a:rPr lang="en-US" smtClean="0"/>
              <a:t>31</a:t>
            </a:fld>
            <a:endParaRPr lang="en-US"/>
          </a:p>
        </p:txBody>
      </p:sp>
    </p:spTree>
    <p:extLst>
      <p:ext uri="{BB962C8B-B14F-4D97-AF65-F5344CB8AC3E}">
        <p14:creationId xmlns:p14="http://schemas.microsoft.com/office/powerpoint/2010/main" val="2289497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32</a:t>
            </a:fld>
            <a:endParaRPr lang="en-US"/>
          </a:p>
        </p:txBody>
      </p:sp>
    </p:spTree>
    <p:extLst>
      <p:ext uri="{BB962C8B-B14F-4D97-AF65-F5344CB8AC3E}">
        <p14:creationId xmlns:p14="http://schemas.microsoft.com/office/powerpoint/2010/main" val="1611481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6.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65084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1632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30491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49926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469332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736696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723738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28340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00714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76722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08604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106925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66970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478548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457067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890250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991469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498463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762007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975879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875783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510779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890084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540337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57302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265895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50322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05365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990389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049212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68213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971360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051188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438234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92434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9307417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73377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915979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3477731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26390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04966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750751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555301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9499763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027444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040409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113089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910446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416055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3934262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021585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0442234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524198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669691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6282590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995403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8522801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114054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7778445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3460337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7897471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910558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644666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7397758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1249393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771350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6116483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4760507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3418790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1384496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4812842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61460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766776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334632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747745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3944600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0163478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642692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441327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535630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873201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9833986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536491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4763" y="6789739"/>
            <a:ext cx="9154716"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36449978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6.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theme" Target="../theme/theme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image" Target="../media/image10.png"/><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9.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3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14.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13.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15.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14.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5" Type="http://schemas.openxmlformats.org/officeDocument/2006/relationships/slideLayout" Target="../slideLayouts/slideLayout67.xml"/><Relationship Id="rId4" Type="http://schemas.openxmlformats.org/officeDocument/2006/relationships/slideLayout" Target="../slideLayouts/slideLayout6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72.xml"/><Relationship Id="rId1" Type="http://schemas.openxmlformats.org/officeDocument/2006/relationships/slideLayout" Target="../slideLayouts/slideLayout71.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theme" Target="../theme/theme17.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slideLayout" Target="../slideLayouts/slideLayout84.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 Id="rId14" Type="http://schemas.openxmlformats.org/officeDocument/2006/relationships/image" Target="../media/image24.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77694664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31617667"/>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74763314"/>
      </p:ext>
    </p:extLst>
  </p:cSld>
  <p:clrMap bg1="lt1" tx1="dk1" bg2="lt2" tx2="dk2" accent1="accent1" accent2="accent2" accent3="accent3" accent4="accent4" accent5="accent5" accent6="accent6" hlink="hlink" folHlink="folHlink"/>
  <p:sldLayoutIdLst>
    <p:sldLayoutId id="2147483670" r:id="rId1"/>
    <p:sldLayoutId id="214748375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7514643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68086493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757" r:id="rId3"/>
    <p:sldLayoutId id="2147483759" r:id="rId4"/>
    <p:sldLayoutId id="214748376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10247238"/>
      </p:ext>
    </p:extLst>
  </p:cSld>
  <p:clrMap bg1="lt1" tx1="dk1" bg2="lt2" tx2="dk2" accent1="accent1" accent2="accent2" accent3="accent3" accent4="accent4" accent5="accent5" accent6="accent6" hlink="hlink" folHlink="folHlink"/>
  <p:sldLayoutIdLst>
    <p:sldLayoutId id="2147483677" r:id="rId1"/>
    <p:sldLayoutId id="2147483760" r:id="rId2"/>
    <p:sldLayoutId id="214748376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77351707"/>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8592377"/>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0791862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06002475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4164429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0796590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99429722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661466323"/>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750926"/>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32902878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4083907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hyperlink" Target="https://www.iconfinder.com/icons/1477071/bell_hand_hotel_reception_service_icon"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8" Type="http://schemas.openxmlformats.org/officeDocument/2006/relationships/hyperlink" Target="https://www.corsatoka.com/courses/hotel-receptionist-skills/" TargetMode="External"/><Relationship Id="rId3" Type="http://schemas.openxmlformats.org/officeDocument/2006/relationships/image" Target="../media/image27.jpg"/><Relationship Id="rId7" Type="http://schemas.openxmlformats.org/officeDocument/2006/relationships/image" Target="../media/image29.jpg"/><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hyperlink" Target="https://www.youworkforthem.com/photo/144564/smiling-receptionist-attending-hotel-guest" TargetMode="External"/><Relationship Id="rId5" Type="http://schemas.openxmlformats.org/officeDocument/2006/relationships/image" Target="../media/image28.jpeg"/><Relationship Id="rId4" Type="http://schemas.openxmlformats.org/officeDocument/2006/relationships/hyperlink" Target="https://www.iap-uk.org/product/hotel-receptionist-opera-pms-training-onlin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31.png"/><Relationship Id="rId5" Type="http://schemas.microsoft.com/office/2017/06/relationships/model3d" Target="../media/model3d1.glb"/><Relationship Id="rId4" Type="http://schemas.openxmlformats.org/officeDocument/2006/relationships/hyperlink" Target="http://www.publicdomainpictures.net/view-image.php?image=68468&amp;picture=heartbea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xml"/><Relationship Id="rId1" Type="http://schemas.openxmlformats.org/officeDocument/2006/relationships/slideLayout" Target="../slideLayouts/slideLayout26.xml"/><Relationship Id="rId5" Type="http://schemas.openxmlformats.org/officeDocument/2006/relationships/image" Target="../media/image33.png"/><Relationship Id="rId4" Type="http://schemas.microsoft.com/office/2017/06/relationships/model3d" Target="../media/model3d1.glb"/></Relationships>
</file>

<file path=ppt/slides/_rels/slide6.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hyperlink" Target="http://www.hobbsbrook.com/2017/01/17/four-points-by-sheraton-norwood-announces-completion-of-hotel-lobby-renovation/" TargetMode="Externa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video" Target="https://www.youtube.com/embed/r-LxOX0x_a4?start=156&amp;feature=oembed" TargetMode="External"/><Relationship Id="rId6" Type="http://schemas.openxmlformats.org/officeDocument/2006/relationships/image" Target="../media/image36.jpeg"/><Relationship Id="rId5" Type="http://schemas.openxmlformats.org/officeDocument/2006/relationships/hyperlink" Target="https://thejobshow.com/job-show-event/london-south/the-ritz-london-logo/" TargetMode="External"/><Relationship Id="rId4" Type="http://schemas.openxmlformats.org/officeDocument/2006/relationships/image" Target="../media/image35.jpeg"/></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5.xml"/><Relationship Id="rId1" Type="http://schemas.openxmlformats.org/officeDocument/2006/relationships/slideLayout" Target="../slideLayouts/slideLayout21.xml"/><Relationship Id="rId5" Type="http://schemas.openxmlformats.org/officeDocument/2006/relationships/image" Target="../media/image46.jpeg"/><Relationship Id="rId4" Type="http://schemas.openxmlformats.org/officeDocument/2006/relationships/hyperlink" Target="https://www.bauerhotel.de/galerie/spirit/"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6.xml"/><Relationship Id="rId1" Type="http://schemas.openxmlformats.org/officeDocument/2006/relationships/slideLayout" Target="../slideLayouts/slideLayout21.xml"/><Relationship Id="rId6" Type="http://schemas.openxmlformats.org/officeDocument/2006/relationships/hyperlink" Target="http://www.travlar.com/2010/05/heart-warming-welcome-back-to.html" TargetMode="External"/><Relationship Id="rId5" Type="http://schemas.openxmlformats.org/officeDocument/2006/relationships/image" Target="../media/image48.jpg"/><Relationship Id="rId4" Type="http://schemas.openxmlformats.org/officeDocument/2006/relationships/hyperlink" Target="https://chatbotslife.com/7-ways-how-hotels-can-welcome-guests-to-an-automated-future-40dd335bd9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7.xml"/><Relationship Id="rId1" Type="http://schemas.openxmlformats.org/officeDocument/2006/relationships/slideLayout" Target="../slideLayouts/slideLayout21.xml"/><Relationship Id="rId6" Type="http://schemas.openxmlformats.org/officeDocument/2006/relationships/hyperlink" Target="http://www.huffingtonpost.com/smartertravel/10-hotel-room-exercises-y_b_11224854.html" TargetMode="External"/><Relationship Id="rId5" Type="http://schemas.openxmlformats.org/officeDocument/2006/relationships/image" Target="../media/image50.jpeg"/><Relationship Id="rId4" Type="http://schemas.openxmlformats.org/officeDocument/2006/relationships/hyperlink" Target="https://www.cntraveler.com/story/hilton-plans-to-roll-out-smart-hotel-rooms-over-2018"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8.xml"/><Relationship Id="rId1" Type="http://schemas.openxmlformats.org/officeDocument/2006/relationships/slideLayout" Target="../slideLayouts/slideLayout21.xml"/><Relationship Id="rId6" Type="http://schemas.openxmlformats.org/officeDocument/2006/relationships/hyperlink" Target="https://www.pngitem.com/middle/hbJRmRJ_grey-bullet-point-icon-hd-png-download/" TargetMode="External"/><Relationship Id="rId5" Type="http://schemas.openxmlformats.org/officeDocument/2006/relationships/image" Target="../media/image52.png"/><Relationship Id="rId4" Type="http://schemas.openxmlformats.org/officeDocument/2006/relationships/hyperlink" Target="https://mariannecantwell.com/tedtalk/" TargetMode="Externa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1.xml"/><Relationship Id="rId1" Type="http://schemas.openxmlformats.org/officeDocument/2006/relationships/video" Target="https://www.youtube.com/embed/VEfUyOpG4b8?start=254&amp;feature=oembed" TargetMode="External"/><Relationship Id="rId6" Type="http://schemas.openxmlformats.org/officeDocument/2006/relationships/image" Target="../media/image53.jpeg"/><Relationship Id="rId5" Type="http://schemas.openxmlformats.org/officeDocument/2006/relationships/hyperlink" Target="https://mariannecantwell.com/tedtalk/" TargetMode="External"/><Relationship Id="rId4" Type="http://schemas.openxmlformats.org/officeDocument/2006/relationships/image" Target="../media/image51.png"/></Relationships>
</file>

<file path=ppt/slides/_rels/slide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26.xml"/><Relationship Id="rId5" Type="http://schemas.openxmlformats.org/officeDocument/2006/relationships/image" Target="../media/image55.png"/><Relationship Id="rId4" Type="http://schemas.openxmlformats.org/officeDocument/2006/relationships/hyperlink" Target="https://www.instituteofhospitality.org/program/typsy/"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4.xml"/><Relationship Id="rId1" Type="http://schemas.openxmlformats.org/officeDocument/2006/relationships/video" Target="https://www.youtube.com/embed/SzBzv9qSfm0?feature=oembed" TargetMode="External"/><Relationship Id="rId4" Type="http://schemas.openxmlformats.org/officeDocument/2006/relationships/image" Target="../media/image56.jpeg"/></Relationships>
</file>

<file path=ppt/slides/_rels/slide24.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image" Target="../media/image61.jpeg"/><Relationship Id="rId2" Type="http://schemas.openxmlformats.org/officeDocument/2006/relationships/notesSlide" Target="../notesSlides/notesSlide22.xml"/><Relationship Id="rId1" Type="http://schemas.openxmlformats.org/officeDocument/2006/relationships/slideLayout" Target="../slideLayouts/slideLayout26.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3.xml"/><Relationship Id="rId1" Type="http://schemas.openxmlformats.org/officeDocument/2006/relationships/slideLayout" Target="../slideLayouts/slideLayout26.xml"/><Relationship Id="rId5" Type="http://schemas.openxmlformats.org/officeDocument/2006/relationships/image" Target="../media/image55.png"/><Relationship Id="rId4" Type="http://schemas.openxmlformats.org/officeDocument/2006/relationships/hyperlink" Target="https://www.instituteofhospitality.org/program/typsy/"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24.xml"/><Relationship Id="rId1" Type="http://schemas.openxmlformats.org/officeDocument/2006/relationships/slideLayout" Target="../slideLayouts/slideLayout17.xml"/><Relationship Id="rId5" Type="http://schemas.openxmlformats.org/officeDocument/2006/relationships/image" Target="../media/image63.png"/><Relationship Id="rId4" Type="http://schemas.openxmlformats.org/officeDocument/2006/relationships/hyperlink" Target="http://www.youtube.com/watch?v=mm5f7_Zc87Q"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9.xml"/><Relationship Id="rId1" Type="http://schemas.openxmlformats.org/officeDocument/2006/relationships/slideLayout" Target="../slideLayouts/slideLayout16.xml"/><Relationship Id="rId5" Type="http://schemas.openxmlformats.org/officeDocument/2006/relationships/image" Target="../media/image67.jpeg"/><Relationship Id="rId4" Type="http://schemas.openxmlformats.org/officeDocument/2006/relationships/image" Target="../media/image66.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0.xml"/><Relationship Id="rId1" Type="http://schemas.openxmlformats.org/officeDocument/2006/relationships/slideLayout" Target="../slideLayouts/slideLayout8.xml"/><Relationship Id="rId4" Type="http://schemas.openxmlformats.org/officeDocument/2006/relationships/hyperlink" Target="https://www.iconfinder.com/icons/1477071/bell_hand_hotel_reception_service_ic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1556792"/>
            <a:ext cx="7992888" cy="3917687"/>
          </a:xfrm>
        </p:spPr>
        <p:txBody>
          <a:bodyPr lIns="91440" tIns="45720" rIns="91440" bIns="45720" anchor="b">
            <a:normAutofit fontScale="90000"/>
          </a:bodyPr>
          <a:lstStyle/>
          <a:p>
            <a:pPr algn="l"/>
            <a:r>
              <a:rPr lang="en-GB" sz="4900" b="1" dirty="0">
                <a:solidFill>
                  <a:schemeClr val="bg1"/>
                </a:solidFill>
              </a:rPr>
              <a:t>Hotel Administration &amp; Front Office Operations (HAFO) </a:t>
            </a:r>
            <a:r>
              <a:rPr lang="en-GB" sz="4900" i="1" dirty="0">
                <a:solidFill>
                  <a:schemeClr val="bg1"/>
                </a:solidFill>
              </a:rPr>
              <a:t>BMIH4004</a:t>
            </a:r>
            <a:br>
              <a:rPr lang="en-GB" sz="5300" dirty="0"/>
            </a:br>
            <a:br>
              <a:rPr lang="en-GB" sz="5300" dirty="0"/>
            </a:br>
            <a:r>
              <a:rPr lang="en-GB" sz="5300" dirty="0">
                <a:solidFill>
                  <a:schemeClr val="bg1"/>
                </a:solidFill>
              </a:rPr>
              <a:t>Week 3 </a:t>
            </a:r>
            <a:r>
              <a:rPr lang="en-GB" dirty="0">
                <a:solidFill>
                  <a:schemeClr val="bg1"/>
                </a:solidFill>
              </a:rPr>
              <a:t>Heartbeat of a hotel</a:t>
            </a:r>
            <a:br>
              <a:rPr lang="en-GB" dirty="0">
                <a:solidFill>
                  <a:schemeClr val="bg1"/>
                </a:solidFill>
              </a:rPr>
            </a:br>
            <a:br>
              <a:rPr lang="en-GB" sz="5300" dirty="0">
                <a:solidFill>
                  <a:schemeClr val="bg1"/>
                </a:solidFill>
              </a:rPr>
            </a:br>
            <a:endParaRPr lang="en-GB" sz="3600" dirty="0">
              <a:solidFill>
                <a:schemeClr val="bg1"/>
              </a:solidFill>
              <a:latin typeface="Freestyle Script"/>
              <a:ea typeface="Brush Script MT" panose="03060802040406070304" pitchFamily="66" charset="-122"/>
              <a:cs typeface="Apple Chancery"/>
            </a:endParaRPr>
          </a:p>
        </p:txBody>
      </p:sp>
      <p:pic>
        <p:nvPicPr>
          <p:cNvPr id="8" name="Picture 7" descr="Icon&#10;&#10;Description automatically generated">
            <a:extLst>
              <a:ext uri="{FF2B5EF4-FFF2-40B4-BE49-F238E27FC236}">
                <a16:creationId xmlns:a16="http://schemas.microsoft.com/office/drawing/2014/main" id="{80AAC5AA-6BF2-B642-A1B5-4252ECD244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72200" y="4388939"/>
            <a:ext cx="2171080" cy="2171080"/>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553970-6E20-4326-93DC-149E293315CC}"/>
              </a:ext>
            </a:extLst>
          </p:cNvPr>
          <p:cNvSpPr txBox="1"/>
          <p:nvPr/>
        </p:nvSpPr>
        <p:spPr>
          <a:xfrm>
            <a:off x="491490" y="365125"/>
            <a:ext cx="5088622" cy="169279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ctr">
            <a:normAutofit/>
          </a:bodyPr>
          <a:lstStyle/>
          <a:p>
            <a:pPr defTabSz="914400">
              <a:lnSpc>
                <a:spcPct val="90000"/>
              </a:lnSpc>
              <a:spcBef>
                <a:spcPct val="0"/>
              </a:spcBef>
              <a:spcAft>
                <a:spcPts val="600"/>
              </a:spcAft>
            </a:pPr>
            <a:r>
              <a:rPr lang="en-US" sz="4800" dirty="0">
                <a:solidFill>
                  <a:srgbClr val="0070C0"/>
                </a:solidFill>
                <a:latin typeface="+mj-lt"/>
                <a:ea typeface="+mj-ea"/>
                <a:cs typeface="+mj-cs"/>
              </a:rPr>
              <a:t>Module Outcomes</a:t>
            </a:r>
          </a:p>
        </p:txBody>
      </p:sp>
      <p:cxnSp>
        <p:nvCxnSpPr>
          <p:cNvPr id="71" name="Straight Arrow Connector 7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7D9C6D6-A3CE-43CA-B208-3E82C5BCF6AB}"/>
              </a:ext>
            </a:extLst>
          </p:cNvPr>
          <p:cNvSpPr txBox="1"/>
          <p:nvPr/>
        </p:nvSpPr>
        <p:spPr>
          <a:xfrm>
            <a:off x="491490" y="2575034"/>
            <a:ext cx="6096734" cy="3462228"/>
          </a:xfrm>
          <a:prstGeom prst="rect">
            <a:avLst/>
          </a:prstGeom>
        </p:spPr>
        <p:txBody>
          <a:bodyPr vert="horz" lIns="91440" tIns="45720" rIns="91440" bIns="45720" rtlCol="0">
            <a:normAutofit/>
          </a:bodyPr>
          <a:lstStyle/>
          <a:p>
            <a:pPr marL="342900" indent="-228600" defTabSz="914400">
              <a:lnSpc>
                <a:spcPct val="90000"/>
              </a:lnSpc>
              <a:spcAft>
                <a:spcPts val="600"/>
              </a:spcAft>
              <a:buFont typeface="Arial" panose="020B0604020202020204" pitchFamily="34" charset="0"/>
              <a:buChar char="•"/>
            </a:pPr>
            <a:r>
              <a:rPr lang="en-US" sz="1600" dirty="0"/>
              <a:t>Undertake key reception tasks within hotel administration and front office operations and gain an appreciation of the importance of work based key skills within the area of hotel operation</a:t>
            </a:r>
          </a:p>
          <a:p>
            <a:pPr indent="-228600" defTabSz="914400">
              <a:lnSpc>
                <a:spcPct val="90000"/>
              </a:lnSpc>
              <a:spcAft>
                <a:spcPts val="600"/>
              </a:spcAft>
              <a:buFont typeface="Arial" panose="020B0604020202020204" pitchFamily="34" charset="0"/>
              <a:buChar char="•"/>
            </a:pPr>
            <a:endParaRPr lang="en-US" sz="1600" dirty="0"/>
          </a:p>
          <a:p>
            <a:pPr marL="342900" indent="-228600" defTabSz="914400">
              <a:lnSpc>
                <a:spcPct val="90000"/>
              </a:lnSpc>
              <a:spcAft>
                <a:spcPts val="600"/>
              </a:spcAft>
              <a:buFont typeface="Arial" panose="020B0604020202020204" pitchFamily="34" charset="0"/>
              <a:buChar char="•"/>
            </a:pPr>
            <a:r>
              <a:rPr lang="en-US" sz="1600" dirty="0"/>
              <a:t>Understand the key administrative and operational duties required within Hotel Administration and Front Office departments (Reception, Concierge, Switchboard, Finance)</a:t>
            </a:r>
          </a:p>
          <a:p>
            <a:pPr indent="-228600" defTabSz="914400">
              <a:lnSpc>
                <a:spcPct val="90000"/>
              </a:lnSpc>
              <a:spcAft>
                <a:spcPts val="600"/>
              </a:spcAft>
              <a:buFont typeface="Arial" panose="020B0604020202020204" pitchFamily="34" charset="0"/>
              <a:buChar char="•"/>
            </a:pPr>
            <a:endParaRPr lang="en-US" sz="1600" dirty="0"/>
          </a:p>
          <a:p>
            <a:pPr marL="342900" indent="-228600" defTabSz="914400">
              <a:lnSpc>
                <a:spcPct val="90000"/>
              </a:lnSpc>
              <a:spcAft>
                <a:spcPts val="600"/>
              </a:spcAft>
              <a:buFont typeface="Arial" panose="020B0604020202020204" pitchFamily="34" charset="0"/>
              <a:buChar char="•"/>
            </a:pPr>
            <a:r>
              <a:rPr lang="en-US" sz="1600" dirty="0"/>
              <a:t>Examine issues such as resource allocation, marketing, PMS systems, Management styles, culture. Health and safety and </a:t>
            </a:r>
            <a:r>
              <a:rPr lang="en-US" sz="1600" dirty="0" err="1"/>
              <a:t>organisational</a:t>
            </a:r>
            <a:r>
              <a:rPr lang="en-US" sz="1600" dirty="0"/>
              <a:t>/industry problems as they relate to specific departmental areas</a:t>
            </a:r>
          </a:p>
        </p:txBody>
      </p:sp>
      <p:pic>
        <p:nvPicPr>
          <p:cNvPr id="1026" name="Picture 2" descr="Image result for hootel front office illustration">
            <a:extLst>
              <a:ext uri="{FF2B5EF4-FFF2-40B4-BE49-F238E27FC236}">
                <a16:creationId xmlns:a16="http://schemas.microsoft.com/office/drawing/2014/main" id="{45BA320D-A673-4481-8DA6-4F2DB3E420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46" r="8865"/>
          <a:stretch/>
        </p:blipFill>
        <p:spPr bwMode="auto">
          <a:xfrm>
            <a:off x="5981122" y="11"/>
            <a:ext cx="3162877" cy="4581118"/>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F71A17FF-02F1-1F4D-A84F-948D8A61BBBA}"/>
              </a:ext>
            </a:extLst>
          </p:cNvPr>
          <p:cNvSpPr txBox="1">
            <a:spLocks/>
          </p:cNvSpPr>
          <p:nvPr/>
        </p:nvSpPr>
        <p:spPr>
          <a:xfrm>
            <a:off x="4809090" y="321734"/>
            <a:ext cx="3852309" cy="113573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3100" b="1" kern="1200">
                <a:solidFill>
                  <a:schemeClr val="tx1"/>
                </a:solidFill>
                <a:latin typeface="+mj-lt"/>
                <a:ea typeface="+mj-ea"/>
                <a:cs typeface="+mj-cs"/>
              </a:rPr>
              <a:t>This week…</a:t>
            </a:r>
          </a:p>
        </p:txBody>
      </p:sp>
      <p:pic>
        <p:nvPicPr>
          <p:cNvPr id="9" name="Picture 8" descr="A person talking on the phone next to a person sitting at a table&#10;&#10;Description automatically generated with medium confidence">
            <a:extLst>
              <a:ext uri="{FF2B5EF4-FFF2-40B4-BE49-F238E27FC236}">
                <a16:creationId xmlns:a16="http://schemas.microsoft.com/office/drawing/2014/main" id="{56291530-33E2-B740-819A-3CB4CED0F149}"/>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318" r="-2" b="10317"/>
          <a:stretch/>
        </p:blipFill>
        <p:spPr>
          <a:xfrm>
            <a:off x="20" y="10"/>
            <a:ext cx="4334893" cy="2287806"/>
          </a:xfrm>
          <a:prstGeom prst="rect">
            <a:avLst/>
          </a:prstGeom>
        </p:spPr>
      </p:pic>
      <p:pic>
        <p:nvPicPr>
          <p:cNvPr id="6" name="Picture 5" descr="A picture containing person, indoor&#10;&#10;Description automatically generated">
            <a:extLst>
              <a:ext uri="{FF2B5EF4-FFF2-40B4-BE49-F238E27FC236}">
                <a16:creationId xmlns:a16="http://schemas.microsoft.com/office/drawing/2014/main" id="{F2C33559-4927-8047-83FC-046FB3DDE173}"/>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 b="20932"/>
          <a:stretch/>
        </p:blipFill>
        <p:spPr>
          <a:xfrm>
            <a:off x="20" y="4570184"/>
            <a:ext cx="4334893" cy="2287816"/>
          </a:xfrm>
          <a:prstGeom prst="rect">
            <a:avLst/>
          </a:prstGeom>
        </p:spPr>
      </p:pic>
      <p:pic>
        <p:nvPicPr>
          <p:cNvPr id="13" name="Picture 12" descr="A picture containing person, indoor, person&#10;&#10;Description automatically generated">
            <a:extLst>
              <a:ext uri="{FF2B5EF4-FFF2-40B4-BE49-F238E27FC236}">
                <a16:creationId xmlns:a16="http://schemas.microsoft.com/office/drawing/2014/main" id="{DF76450B-9F1C-5040-A83D-69FF52A17FE1}"/>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2" b="20635"/>
          <a:stretch/>
        </p:blipFill>
        <p:spPr>
          <a:xfrm>
            <a:off x="20" y="2288006"/>
            <a:ext cx="4334893" cy="2287816"/>
          </a:xfrm>
          <a:prstGeom prst="rect">
            <a:avLst/>
          </a:prstGeom>
        </p:spPr>
      </p:pic>
      <p:grpSp>
        <p:nvGrpSpPr>
          <p:cNvPr id="36" name="Group 2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713128"/>
            <a:ext cx="801651" cy="2126625"/>
            <a:chOff x="10918968" y="713127"/>
            <a:chExt cx="1273032" cy="2532832"/>
          </a:xfrm>
        </p:grpSpPr>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2"/>
          <p:cNvSpPr txBox="1"/>
          <p:nvPr/>
        </p:nvSpPr>
        <p:spPr>
          <a:xfrm>
            <a:off x="4809090" y="1782981"/>
            <a:ext cx="3852309" cy="4393982"/>
          </a:xfrm>
          <a:prstGeom prst="rect">
            <a:avLst/>
          </a:prstGeom>
        </p:spPr>
        <p:txBody>
          <a:bodyPr vert="horz" lIns="91440" tIns="45720" rIns="91440" bIns="45720" rtlCol="0">
            <a:normAutofit/>
          </a:bodyPr>
          <a:lstStyle/>
          <a:p>
            <a:pPr marL="457200" indent="-228600" defTabSz="914400">
              <a:lnSpc>
                <a:spcPct val="90000"/>
              </a:lnSpc>
              <a:spcBef>
                <a:spcPct val="0"/>
              </a:spcBef>
              <a:spcAft>
                <a:spcPts val="600"/>
              </a:spcAft>
              <a:buFont typeface="Arial" panose="020B0604020202020204" pitchFamily="34" charset="0"/>
              <a:buChar char="•"/>
            </a:pPr>
            <a:endParaRPr lang="en-US" sz="1700" spc="56" dirty="0"/>
          </a:p>
          <a:p>
            <a:pPr marL="457200" indent="-228600" defTabSz="914400">
              <a:lnSpc>
                <a:spcPct val="90000"/>
              </a:lnSpc>
              <a:spcBef>
                <a:spcPct val="0"/>
              </a:spcBef>
              <a:spcAft>
                <a:spcPts val="600"/>
              </a:spcAft>
              <a:buFont typeface="Arial" panose="020B0604020202020204" pitchFamily="34" charset="0"/>
              <a:buChar char="•"/>
            </a:pPr>
            <a:r>
              <a:rPr lang="en-US" sz="1700" spc="56" dirty="0"/>
              <a:t>Module learning outcomes</a:t>
            </a:r>
          </a:p>
          <a:p>
            <a:pPr marL="457200" indent="-228600" defTabSz="914400">
              <a:lnSpc>
                <a:spcPct val="90000"/>
              </a:lnSpc>
              <a:spcBef>
                <a:spcPct val="0"/>
              </a:spcBef>
              <a:spcAft>
                <a:spcPts val="600"/>
              </a:spcAft>
              <a:buFont typeface="Arial" panose="020B0604020202020204" pitchFamily="34" charset="0"/>
              <a:buChar char="•"/>
            </a:pPr>
            <a:r>
              <a:rPr lang="en-US" sz="1700" spc="56" dirty="0"/>
              <a:t>Heartbeat of a hotel</a:t>
            </a:r>
          </a:p>
          <a:p>
            <a:pPr marL="457200" indent="-228600" defTabSz="914400">
              <a:lnSpc>
                <a:spcPct val="90000"/>
              </a:lnSpc>
              <a:spcBef>
                <a:spcPct val="0"/>
              </a:spcBef>
              <a:spcAft>
                <a:spcPts val="600"/>
              </a:spcAft>
              <a:buFont typeface="Arial" panose="020B0604020202020204" pitchFamily="34" charset="0"/>
              <a:buChar char="•"/>
            </a:pPr>
            <a:r>
              <a:rPr lang="en-US" sz="1700" spc="56" dirty="0"/>
              <a:t>Introduction to the front office</a:t>
            </a:r>
          </a:p>
          <a:p>
            <a:pPr marL="457200" indent="-228600" defTabSz="914400">
              <a:lnSpc>
                <a:spcPct val="90000"/>
              </a:lnSpc>
              <a:spcBef>
                <a:spcPct val="0"/>
              </a:spcBef>
              <a:spcAft>
                <a:spcPts val="600"/>
              </a:spcAft>
              <a:buFont typeface="Arial" panose="020B0604020202020204" pitchFamily="34" charset="0"/>
              <a:buChar char="•"/>
            </a:pPr>
            <a:r>
              <a:rPr lang="en-US" sz="1700" spc="56" dirty="0" err="1"/>
              <a:t>Decentralising</a:t>
            </a:r>
            <a:r>
              <a:rPr lang="en-US" sz="1700" spc="56" dirty="0"/>
              <a:t> the front desk</a:t>
            </a:r>
          </a:p>
          <a:p>
            <a:pPr marL="457200" indent="-228600" defTabSz="914400">
              <a:lnSpc>
                <a:spcPct val="90000"/>
              </a:lnSpc>
              <a:spcBef>
                <a:spcPct val="0"/>
              </a:spcBef>
              <a:spcAft>
                <a:spcPts val="600"/>
              </a:spcAft>
              <a:buFont typeface="Arial" panose="020B0604020202020204" pitchFamily="34" charset="0"/>
              <a:buChar char="•"/>
            </a:pPr>
            <a:r>
              <a:rPr lang="en-US" sz="1700" spc="56" dirty="0"/>
              <a:t>Customer heartbeat</a:t>
            </a:r>
          </a:p>
          <a:p>
            <a:pPr marL="457200" indent="-228600" defTabSz="914400">
              <a:lnSpc>
                <a:spcPct val="90000"/>
              </a:lnSpc>
              <a:spcBef>
                <a:spcPct val="0"/>
              </a:spcBef>
              <a:spcAft>
                <a:spcPts val="600"/>
              </a:spcAft>
              <a:buFont typeface="Arial" panose="020B0604020202020204" pitchFamily="34" charset="0"/>
              <a:buChar char="•"/>
            </a:pPr>
            <a:r>
              <a:rPr lang="en-US" sz="1700" spc="56" dirty="0"/>
              <a:t>Hotelier</a:t>
            </a:r>
          </a:p>
          <a:p>
            <a:pPr marL="457200" indent="-228600" defTabSz="914400">
              <a:lnSpc>
                <a:spcPct val="90000"/>
              </a:lnSpc>
              <a:spcBef>
                <a:spcPct val="0"/>
              </a:spcBef>
              <a:spcAft>
                <a:spcPts val="600"/>
              </a:spcAft>
              <a:buFont typeface="Arial" panose="020B0604020202020204" pitchFamily="34" charset="0"/>
              <a:buChar char="•"/>
            </a:pPr>
            <a:r>
              <a:rPr lang="en-US" sz="1700" spc="56" dirty="0"/>
              <a:t>Check-in &amp; check-out</a:t>
            </a:r>
          </a:p>
          <a:p>
            <a:pPr marL="457200" indent="-228600" defTabSz="914400">
              <a:lnSpc>
                <a:spcPct val="90000"/>
              </a:lnSpc>
              <a:spcBef>
                <a:spcPct val="0"/>
              </a:spcBef>
              <a:spcAft>
                <a:spcPts val="600"/>
              </a:spcAft>
              <a:buFont typeface="Arial" panose="020B0604020202020204" pitchFamily="34" charset="0"/>
              <a:buChar char="•"/>
            </a:pPr>
            <a:endParaRPr lang="en-US" sz="1700" spc="56" dirty="0"/>
          </a:p>
          <a:p>
            <a:pPr marL="228600" indent="-228600" defTabSz="914400">
              <a:lnSpc>
                <a:spcPct val="90000"/>
              </a:lnSpc>
              <a:spcBef>
                <a:spcPct val="0"/>
              </a:spcBef>
              <a:spcAft>
                <a:spcPts val="600"/>
              </a:spcAft>
              <a:buFont typeface="Arial" panose="020B0604020202020204" pitchFamily="34" charset="0"/>
              <a:buChar char="•"/>
            </a:pPr>
            <a:endParaRPr lang="en-US" sz="1700" spc="56" dirty="0"/>
          </a:p>
        </p:txBody>
      </p:sp>
      <p:sp>
        <p:nvSpPr>
          <p:cNvPr id="38"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75493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98182"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AF46200-2661-4B41-B942-937D86A063B1}"/>
              </a:ext>
            </a:extLst>
          </p:cNvPr>
          <p:cNvSpPr txBox="1">
            <a:spLocks/>
          </p:cNvSpPr>
          <p:nvPr/>
        </p:nvSpPr>
        <p:spPr>
          <a:xfrm>
            <a:off x="395536" y="1337250"/>
            <a:ext cx="8232849" cy="74994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8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Heartbeat of a hotel…</a:t>
            </a:r>
          </a:p>
        </p:txBody>
      </p:sp>
      <p:sp>
        <p:nvSpPr>
          <p:cNvPr id="6" name="TextBox 5">
            <a:extLst>
              <a:ext uri="{FF2B5EF4-FFF2-40B4-BE49-F238E27FC236}">
                <a16:creationId xmlns:a16="http://schemas.microsoft.com/office/drawing/2014/main" id="{AE8E5F3D-F6C8-3D49-B167-D82D6F0F0D60}"/>
              </a:ext>
            </a:extLst>
          </p:cNvPr>
          <p:cNvSpPr txBox="1"/>
          <p:nvPr/>
        </p:nvSpPr>
        <p:spPr>
          <a:xfrm>
            <a:off x="301171" y="2527660"/>
            <a:ext cx="8860804"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1"/>
                </a:solidFill>
              </a:rPr>
              <a:t>Ensures that every department is communicating and working effectively.</a:t>
            </a:r>
          </a:p>
          <a:p>
            <a:pPr marL="285750" indent="-285750">
              <a:buFont typeface="Arial" panose="020B0604020202020204" pitchFamily="34" charset="0"/>
              <a:buChar char="•"/>
            </a:pPr>
            <a:r>
              <a:rPr lang="en-GB" sz="2000" dirty="0">
                <a:solidFill>
                  <a:schemeClr val="bg1"/>
                </a:solidFill>
              </a:rPr>
              <a:t>Knock-on effect to the customer’s heartbeat.</a:t>
            </a:r>
          </a:p>
          <a:p>
            <a:pPr marL="285750" indent="-285750">
              <a:buFont typeface="Arial" panose="020B0604020202020204" pitchFamily="34" charset="0"/>
              <a:buChar char="•"/>
            </a:pPr>
            <a:r>
              <a:rPr lang="en-GB" sz="2000" dirty="0">
                <a:solidFill>
                  <a:schemeClr val="bg1"/>
                </a:solidFill>
              </a:rPr>
              <a:t>Knock-on effect to stakeholder’s heartbeat.</a:t>
            </a:r>
          </a:p>
        </p:txBody>
      </p:sp>
      <p:pic>
        <p:nvPicPr>
          <p:cNvPr id="3" name="Picture 2" descr="A picture containing light&#10;&#10;Description automatically generated">
            <a:extLst>
              <a:ext uri="{FF2B5EF4-FFF2-40B4-BE49-F238E27FC236}">
                <a16:creationId xmlns:a16="http://schemas.microsoft.com/office/drawing/2014/main" id="{7DE326AA-94BE-5A4E-B923-0217A79232C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609" y="3848472"/>
            <a:ext cx="9144000" cy="3009528"/>
          </a:xfrm>
          <a:prstGeom prst="rect">
            <a:avLst/>
          </a:prstGeom>
        </p:spPr>
      </p:pic>
      <mc:AlternateContent xmlns:mc="http://schemas.openxmlformats.org/markup-compatibility/2006">
        <mc:Choice xmlns:am3d="http://schemas.microsoft.com/office/drawing/2017/model3d" Requires="am3d">
          <p:graphicFrame>
            <p:nvGraphicFramePr>
              <p:cNvPr id="12" name="3D Model 11" descr="Pulsing heart emoji">
                <a:extLst>
                  <a:ext uri="{FF2B5EF4-FFF2-40B4-BE49-F238E27FC236}">
                    <a16:creationId xmlns:a16="http://schemas.microsoft.com/office/drawing/2014/main" id="{B8F7DE1C-C923-BE4C-A7EC-CB2C4CEE40D5}"/>
                  </a:ext>
                </a:extLst>
              </p:cNvPr>
              <p:cNvGraphicFramePr/>
              <p:nvPr>
                <p:extLst>
                  <p:ext uri="{D42A27DB-BD31-4B8C-83A1-F6EECF244321}">
                    <p14:modId xmlns:p14="http://schemas.microsoft.com/office/powerpoint/2010/main" val="2596817599"/>
                  </p:ext>
                </p:extLst>
              </p:nvPr>
            </p:nvGraphicFramePr>
            <p:xfrm>
              <a:off x="7044209" y="-44833"/>
              <a:ext cx="1584176" cy="2267344"/>
            </p:xfrm>
            <a:graphic>
              <a:graphicData uri="http://schemas.microsoft.com/office/drawing/2017/model3d">
                <am3d:model3d r:embed="rId5">
                  <am3d:spPr>
                    <a:xfrm>
                      <a:off x="0" y="0"/>
                      <a:ext cx="1584176" cy="2267344"/>
                    </a:xfrm>
                    <a:prstGeom prst="rect">
                      <a:avLst/>
                    </a:prstGeom>
                  </am3d:spPr>
                  <am3d:camera>
                    <am3d:pos x="0" y="0" z="66445612"/>
                    <am3d:up dx="0" dy="36000000" dz="0"/>
                    <am3d:lookAt x="0" y="0" z="0"/>
                    <am3d:perspective fov="2700000"/>
                  </am3d:camera>
                  <am3d:trans>
                    <am3d:meterPerModelUnit n="17211417" d="1000000"/>
                    <am3d:preTrans dx="1" dy="-21193620" dz="1"/>
                    <am3d:scale>
                      <am3d:sx n="1000000" d="1000000"/>
                      <am3d:sy n="1000000" d="1000000"/>
                      <am3d:sz n="1000000" d="1000000"/>
                    </am3d:scale>
                    <am3d:rot/>
                    <am3d:postTrans dx="0" dy="0" dz="0"/>
                  </am3d:trans>
                  <am3d:raster rName="Office3DRenderer" rVer="16.0.8326">
                    <am3d:blip r:embed="rId6"/>
                  </am3d:raster>
                  <am3d:extLst>
                    <a:ext uri="{9A65AA19-BECB-4387-8358-8AD5134E1D82}">
                      <a3danim:embedAnim xmlns:a3danim="http://schemas.microsoft.com/office/drawing/2018/animation/model3d" animId="0">
                        <a3danim:animPr length="1233" count="indefinite"/>
                      </a3danim:embedAnim>
                    </a:ext>
                    <a:ext uri="{E9DE012E-A134-456F-84FE-255F9AAD75C6}">
                      <a3danim:posterFrame xmlns:a3danim="http://schemas.microsoft.com/office/drawing/2018/animation/model3d" animId="0"/>
                    </a:ext>
                  </am3d:extLst>
                  <am3d:objViewport viewportSz="213773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2" name="3D Model 11" descr="Pulsing heart emoji">
                <a:extLst>
                  <a:ext uri="{FF2B5EF4-FFF2-40B4-BE49-F238E27FC236}">
                    <a16:creationId xmlns:a16="http://schemas.microsoft.com/office/drawing/2014/main" id="{B8F7DE1C-C923-BE4C-A7EC-CB2C4CEE40D5}"/>
                  </a:ext>
                </a:extLst>
              </p:cNvPr>
              <p:cNvPicPr>
                <a:picLocks noGrp="1" noRot="1" noChangeAspect="1" noMove="1" noResize="1" noEditPoints="1" noAdjustHandles="1" noChangeArrowheads="1" noChangeShapeType="1" noCrop="1"/>
              </p:cNvPicPr>
              <p:nvPr/>
            </p:nvPicPr>
            <p:blipFill>
              <a:blip r:embed="rId6"/>
              <a:stretch>
                <a:fillRect/>
              </a:stretch>
            </p:blipFill>
            <p:spPr>
              <a:xfrm>
                <a:off x="7044209" y="-44833"/>
                <a:ext cx="1584176" cy="2267344"/>
              </a:xfrm>
              <a:prstGeom prst="rect">
                <a:avLst/>
              </a:prstGeom>
            </p:spPr>
          </p:pic>
        </mc:Fallback>
      </mc:AlternateContent>
    </p:spTree>
    <p:extLst>
      <p:ext uri="{BB962C8B-B14F-4D97-AF65-F5344CB8AC3E}">
        <p14:creationId xmlns:p14="http://schemas.microsoft.com/office/powerpoint/2010/main" val="964111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1233" fill="hold"/>
                                        <p:tgtEl>
                                          <p:spTgt spid="12"/>
                                        </p:tgtEl>
                                        <p:attrNameLst>
                                          <p:attrName>embedded1</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Picture 2"/>
          <p:cNvPicPr>
            <a:picLocks noChangeAspect="1"/>
          </p:cNvPicPr>
          <p:nvPr/>
        </p:nvPicPr>
        <p:blipFill rotWithShape="1">
          <a:blip r:embed="rId3"/>
          <a:srcRect l="20556" r="20556" b="-1"/>
          <a:stretch/>
        </p:blipFill>
        <p:spPr>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4" name="TextBox 4"/>
          <p:cNvSpPr txBox="1"/>
          <p:nvPr/>
        </p:nvSpPr>
        <p:spPr>
          <a:xfrm>
            <a:off x="4572000" y="548680"/>
            <a:ext cx="4304826" cy="5184576"/>
          </a:xfrm>
          <a:prstGeom prst="rect">
            <a:avLst/>
          </a:prstGeom>
        </p:spPr>
        <p:txBody>
          <a:bodyPr vert="horz" lIns="91440" tIns="45720" rIns="91440" bIns="45720" rtlCol="0" anchor="t">
            <a:normAutofit/>
          </a:bodyPr>
          <a:lstStyle/>
          <a:p>
            <a:pPr defTabSz="914400">
              <a:lnSpc>
                <a:spcPct val="90000"/>
              </a:lnSpc>
              <a:spcAft>
                <a:spcPts val="600"/>
              </a:spcAft>
            </a:pPr>
            <a:r>
              <a:rPr lang="en-US" sz="4400" spc="75" dirty="0">
                <a:latin typeface="+mj-lt"/>
              </a:rPr>
              <a:t>BE THERE FOR THE GUEST</a:t>
            </a:r>
          </a:p>
          <a:p>
            <a:pPr indent="-228600" defTabSz="914400">
              <a:lnSpc>
                <a:spcPct val="90000"/>
              </a:lnSpc>
              <a:spcAft>
                <a:spcPts val="600"/>
              </a:spcAft>
              <a:buFont typeface="Arial" panose="020B0604020202020204" pitchFamily="34" charset="0"/>
              <a:buChar char="•"/>
            </a:pPr>
            <a:endParaRPr lang="en-US" sz="1600" spc="75" dirty="0"/>
          </a:p>
          <a:p>
            <a:pPr indent="-228600" defTabSz="914400">
              <a:lnSpc>
                <a:spcPct val="90000"/>
              </a:lnSpc>
              <a:spcAft>
                <a:spcPts val="600"/>
              </a:spcAft>
              <a:buFont typeface="Arial" panose="020B0604020202020204" pitchFamily="34" charset="0"/>
              <a:buChar char="•"/>
            </a:pPr>
            <a:endParaRPr lang="en-US" sz="1600" spc="75" dirty="0"/>
          </a:p>
          <a:p>
            <a:pPr defTabSz="914400">
              <a:lnSpc>
                <a:spcPct val="90000"/>
              </a:lnSpc>
              <a:spcAft>
                <a:spcPts val="600"/>
              </a:spcAft>
            </a:pPr>
            <a:endParaRPr lang="en-US" sz="1600" spc="75" dirty="0"/>
          </a:p>
          <a:p>
            <a:pPr indent="-228600" defTabSz="914400">
              <a:lnSpc>
                <a:spcPct val="90000"/>
              </a:lnSpc>
              <a:spcAft>
                <a:spcPts val="600"/>
              </a:spcAft>
              <a:buFont typeface="Arial" panose="020B0604020202020204" pitchFamily="34" charset="0"/>
              <a:buChar char="•"/>
            </a:pPr>
            <a:endParaRPr lang="en-US" sz="1600" spc="75" dirty="0"/>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First and Last Impressions</a:t>
            </a:r>
          </a:p>
          <a:p>
            <a:pPr indent="-228600" defTabSz="914400">
              <a:lnSpc>
                <a:spcPct val="90000"/>
              </a:lnSpc>
              <a:spcAft>
                <a:spcPts val="600"/>
              </a:spcAft>
              <a:buFont typeface="Arial" panose="020B0604020202020204" pitchFamily="34" charset="0"/>
              <a:buChar char="•"/>
            </a:pPr>
            <a:r>
              <a:rPr lang="en-US" sz="2400" dirty="0"/>
              <a:t>Empathy</a:t>
            </a:r>
          </a:p>
          <a:p>
            <a:pPr indent="-228600" defTabSz="914400">
              <a:lnSpc>
                <a:spcPct val="90000"/>
              </a:lnSpc>
              <a:spcAft>
                <a:spcPts val="600"/>
              </a:spcAft>
              <a:buFont typeface="Arial" panose="020B0604020202020204" pitchFamily="34" charset="0"/>
              <a:buChar char="•"/>
            </a:pPr>
            <a:r>
              <a:rPr lang="en-US" sz="2400" dirty="0"/>
              <a:t>Smile</a:t>
            </a:r>
          </a:p>
          <a:p>
            <a:pPr indent="-228600" defTabSz="914400">
              <a:lnSpc>
                <a:spcPct val="90000"/>
              </a:lnSpc>
              <a:spcAft>
                <a:spcPts val="600"/>
              </a:spcAft>
              <a:buFont typeface="Arial" panose="020B0604020202020204" pitchFamily="34" charset="0"/>
              <a:buChar char="•"/>
            </a:pPr>
            <a:r>
              <a:rPr lang="en-US" sz="2400" dirty="0"/>
              <a:t>Communication</a:t>
            </a:r>
          </a:p>
          <a:p>
            <a:pPr indent="-228600" defTabSz="914400">
              <a:lnSpc>
                <a:spcPct val="90000"/>
              </a:lnSpc>
              <a:spcAft>
                <a:spcPts val="600"/>
              </a:spcAft>
              <a:buFont typeface="Arial" panose="020B0604020202020204" pitchFamily="34" charset="0"/>
              <a:buChar char="•"/>
            </a:pPr>
            <a:r>
              <a:rPr lang="en-US" sz="2400" dirty="0"/>
              <a:t>Trigger their heartbeat…</a:t>
            </a:r>
          </a:p>
          <a:p>
            <a:pPr indent="-228600" defTabSz="914400">
              <a:lnSpc>
                <a:spcPct val="90000"/>
              </a:lnSpc>
              <a:spcAft>
                <a:spcPts val="600"/>
              </a:spcAft>
              <a:buFont typeface="Arial" panose="020B0604020202020204" pitchFamily="34" charset="0"/>
              <a:buChar char="•"/>
            </a:pPr>
            <a:endParaRPr lang="en-US" sz="1600" spc="75" dirty="0"/>
          </a:p>
        </p:txBody>
      </p:sp>
      <mc:AlternateContent xmlns:mc="http://schemas.openxmlformats.org/markup-compatibility/2006">
        <mc:Choice xmlns:am3d="http://schemas.microsoft.com/office/drawing/2017/model3d" Requires="am3d">
          <p:graphicFrame>
            <p:nvGraphicFramePr>
              <p:cNvPr id="10" name="3D Model 9" descr="Pulsing heart emoji">
                <a:extLst>
                  <a:ext uri="{FF2B5EF4-FFF2-40B4-BE49-F238E27FC236}">
                    <a16:creationId xmlns:a16="http://schemas.microsoft.com/office/drawing/2014/main" id="{633C5520-2DE0-4AA7-B707-643FA7461B09}"/>
                  </a:ext>
                </a:extLst>
              </p:cNvPr>
              <p:cNvGraphicFramePr/>
              <p:nvPr>
                <p:extLst>
                  <p:ext uri="{D42A27DB-BD31-4B8C-83A1-F6EECF244321}">
                    <p14:modId xmlns:p14="http://schemas.microsoft.com/office/powerpoint/2010/main" val="1791295531"/>
                  </p:ext>
                </p:extLst>
              </p:nvPr>
            </p:nvGraphicFramePr>
            <p:xfrm>
              <a:off x="5652120" y="1493789"/>
              <a:ext cx="1584176" cy="2267344"/>
            </p:xfrm>
            <a:graphic>
              <a:graphicData uri="http://schemas.microsoft.com/office/drawing/2017/model3d">
                <am3d:model3d r:embed="rId4">
                  <am3d:spPr>
                    <a:xfrm>
                      <a:off x="0" y="0"/>
                      <a:ext cx="1584176" cy="2267344"/>
                    </a:xfrm>
                    <a:prstGeom prst="rect">
                      <a:avLst/>
                    </a:prstGeom>
                  </am3d:spPr>
                  <am3d:camera>
                    <am3d:pos x="0" y="0" z="66445612"/>
                    <am3d:up dx="0" dy="36000000" dz="0"/>
                    <am3d:lookAt x="0" y="0" z="0"/>
                    <am3d:perspective fov="2700000"/>
                  </am3d:camera>
                  <am3d:trans>
                    <am3d:meterPerModelUnit n="17211417" d="1000000"/>
                    <am3d:preTrans dx="1" dy="-21193620" dz="1"/>
                    <am3d:scale>
                      <am3d:sx n="1000000" d="1000000"/>
                      <am3d:sy n="1000000" d="1000000"/>
                      <am3d:sz n="1000000" d="1000000"/>
                    </am3d:scale>
                    <am3d:rot/>
                    <am3d:postTrans dx="0" dy="0" dz="0"/>
                  </am3d:trans>
                  <am3d:raster rName="Office3DRenderer" rVer="16.0.8326">
                    <am3d:blip r:embed="rId5"/>
                  </am3d:raster>
                  <am3d:extLst>
                    <a:ext uri="{9A65AA19-BECB-4387-8358-8AD5134E1D82}">
                      <a3danim:embedAnim xmlns:a3danim="http://schemas.microsoft.com/office/drawing/2018/animation/model3d" animId="0">
                        <a3danim:animPr length="1233" count="indefinite"/>
                      </a3danim:embedAnim>
                    </a:ext>
                    <a:ext uri="{E9DE012E-A134-456F-84FE-255F9AAD75C6}">
                      <a3danim:posterFrame xmlns:a3danim="http://schemas.microsoft.com/office/drawing/2018/animation/model3d" animId="0"/>
                    </a:ext>
                  </am3d:extLst>
                  <am3d:objViewport viewportSz="213773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Pulsing heart emoji">
                <a:extLst>
                  <a:ext uri="{FF2B5EF4-FFF2-40B4-BE49-F238E27FC236}">
                    <a16:creationId xmlns:a16="http://schemas.microsoft.com/office/drawing/2014/main" id="{633C5520-2DE0-4AA7-B707-643FA7461B09}"/>
                  </a:ext>
                </a:extLst>
              </p:cNvPr>
              <p:cNvPicPr>
                <a:picLocks noGrp="1" noRot="1" noChangeAspect="1" noMove="1" noResize="1" noEditPoints="1" noAdjustHandles="1" noChangeArrowheads="1" noChangeShapeType="1" noCrop="1"/>
              </p:cNvPicPr>
              <p:nvPr/>
            </p:nvPicPr>
            <p:blipFill>
              <a:blip r:embed="rId5"/>
              <a:stretch>
                <a:fillRect/>
              </a:stretch>
            </p:blipFill>
            <p:spPr>
              <a:xfrm>
                <a:off x="5652120" y="1493789"/>
                <a:ext cx="1584176" cy="2267344"/>
              </a:xfrm>
              <a:prstGeom prst="rect">
                <a:avLst/>
              </a:prstGeom>
            </p:spPr>
          </p:pic>
        </mc:Fallback>
      </mc:AlternateContent>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1233" fill="hold"/>
                                        <p:tgtEl>
                                          <p:spTgt spid="10"/>
                                        </p:tgtEl>
                                        <p:attrNameLst>
                                          <p:attrName>embedded1</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ABDA9B6-BAEB-FB40-B81C-66A3F365C5D6}"/>
              </a:ext>
            </a:extLst>
          </p:cNvPr>
          <p:cNvSpPr txBox="1">
            <a:spLocks/>
          </p:cNvSpPr>
          <p:nvPr/>
        </p:nvSpPr>
        <p:spPr>
          <a:xfrm>
            <a:off x="491490" y="2420888"/>
            <a:ext cx="3840085" cy="1692794"/>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5400" b="1" dirty="0">
                <a:solidFill>
                  <a:schemeClr val="bg1"/>
                </a:solidFill>
              </a:rPr>
              <a:t>Introduction to Front Office</a:t>
            </a:r>
            <a:endParaRPr lang="en-US" sz="5400" dirty="0">
              <a:solidFill>
                <a:schemeClr val="bg1"/>
              </a:solidFill>
            </a:endParaRPr>
          </a:p>
        </p:txBody>
      </p:sp>
      <p:cxnSp>
        <p:nvCxnSpPr>
          <p:cNvPr id="16" name="Straight Arrow Connector 15">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ceiling, indoor, wall, floor&#10;&#10;Description automatically generated">
            <a:extLst>
              <a:ext uri="{FF2B5EF4-FFF2-40B4-BE49-F238E27FC236}">
                <a16:creationId xmlns:a16="http://schemas.microsoft.com/office/drawing/2014/main" id="{EC277F15-BFAE-A542-880D-096900C6D4F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7594" r="16149" b="2"/>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354793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AF46200-2661-4B41-B942-937D86A063B1}"/>
              </a:ext>
            </a:extLst>
          </p:cNvPr>
          <p:cNvSpPr txBox="1">
            <a:spLocks/>
          </p:cNvSpPr>
          <p:nvPr/>
        </p:nvSpPr>
        <p:spPr>
          <a:xfrm>
            <a:off x="467544" y="1139676"/>
            <a:ext cx="8930590" cy="74994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6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Running a 5-star front desk…</a:t>
            </a:r>
          </a:p>
        </p:txBody>
      </p:sp>
      <p:pic>
        <p:nvPicPr>
          <p:cNvPr id="3" name="Picture 2" descr="A picture containing logo&#10;&#10;Description automatically generated">
            <a:extLst>
              <a:ext uri="{FF2B5EF4-FFF2-40B4-BE49-F238E27FC236}">
                <a16:creationId xmlns:a16="http://schemas.microsoft.com/office/drawing/2014/main" id="{A891BD35-5BC2-DB48-8B58-23C625126CF7}"/>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09300" y="131812"/>
            <a:ext cx="1801558" cy="1382837"/>
          </a:xfrm>
          <a:prstGeom prst="rect">
            <a:avLst/>
          </a:prstGeom>
        </p:spPr>
      </p:pic>
      <p:pic>
        <p:nvPicPr>
          <p:cNvPr id="7" name="Online Media 6" descr="Putting on the Ritz: Running a 5-Star Front Desk">
            <a:hlinkClick r:id="" action="ppaction://media"/>
            <a:extLst>
              <a:ext uri="{FF2B5EF4-FFF2-40B4-BE49-F238E27FC236}">
                <a16:creationId xmlns:a16="http://schemas.microsoft.com/office/drawing/2014/main" id="{AC0FB8B8-42F4-3D41-BDAE-9DA5D4153253}"/>
              </a:ext>
            </a:extLst>
          </p:cNvPr>
          <p:cNvPicPr>
            <a:picLocks noRot="1" noChangeAspect="1"/>
          </p:cNvPicPr>
          <p:nvPr>
            <a:videoFile r:link="rId1"/>
          </p:nvPr>
        </p:nvPicPr>
        <p:blipFill>
          <a:blip r:embed="rId6"/>
          <a:stretch>
            <a:fillRect/>
          </a:stretch>
        </p:blipFill>
        <p:spPr>
          <a:xfrm>
            <a:off x="395536" y="2204864"/>
            <a:ext cx="7834746" cy="4426631"/>
          </a:xfrm>
          <a:prstGeom prst="rect">
            <a:avLst/>
          </a:prstGeom>
        </p:spPr>
      </p:pic>
    </p:spTree>
    <p:extLst>
      <p:ext uri="{BB962C8B-B14F-4D97-AF65-F5344CB8AC3E}">
        <p14:creationId xmlns:p14="http://schemas.microsoft.com/office/powerpoint/2010/main" val="35684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0B170BC-E2A4-5440-BFCB-C966F8563713}"/>
              </a:ext>
            </a:extLst>
          </p:cNvPr>
          <p:cNvSpPr txBox="1">
            <a:spLocks/>
          </p:cNvSpPr>
          <p:nvPr/>
        </p:nvSpPr>
        <p:spPr>
          <a:xfrm>
            <a:off x="4951912" y="773502"/>
            <a:ext cx="3776087"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dirty="0"/>
              <a:t>Introduction to front office…</a:t>
            </a:r>
          </a:p>
        </p:txBody>
      </p:sp>
      <p:sp>
        <p:nvSpPr>
          <p:cNvPr id="15" name="Freeform: Shape 14">
            <a:extLst>
              <a:ext uri="{FF2B5EF4-FFF2-40B4-BE49-F238E27FC236}">
                <a16:creationId xmlns:a16="http://schemas.microsoft.com/office/drawing/2014/main" id="{DCFD1A13-2B88-47B7-AAE9-AD6F3296E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F5CE4102-C93A-420A-98A7-5A7DD0C5C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8115"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AE04E887-D28D-4051-8156-ED4494F95A0F}"/>
              </a:ext>
            </a:extLst>
          </p:cNvPr>
          <p:cNvSpPr txBox="1"/>
          <p:nvPr/>
        </p:nvSpPr>
        <p:spPr>
          <a:xfrm>
            <a:off x="4951911" y="2564904"/>
            <a:ext cx="3776088" cy="3181684"/>
          </a:xfrm>
          <a:prstGeom prst="rect">
            <a:avLst/>
          </a:prstGeom>
        </p:spPr>
        <p:txBody>
          <a:bodyPr vert="horz" lIns="91440" tIns="45720" rIns="91440" bIns="45720" rtlCol="0" anchor="t">
            <a:normAutofit/>
          </a:bodyPr>
          <a:lstStyle/>
          <a:p>
            <a:pPr defTabSz="914400">
              <a:lnSpc>
                <a:spcPct val="90000"/>
              </a:lnSpc>
              <a:spcAft>
                <a:spcPts val="600"/>
              </a:spcAft>
            </a:pPr>
            <a:r>
              <a:rPr lang="en-US" sz="2800" dirty="0"/>
              <a:t>The Front Office team</a:t>
            </a:r>
          </a:p>
          <a:p>
            <a:pPr indent="-228600" defTabSz="914400">
              <a:lnSpc>
                <a:spcPct val="90000"/>
              </a:lnSpc>
              <a:spcAft>
                <a:spcPts val="600"/>
              </a:spcAft>
              <a:buFont typeface="Arial" panose="020B0604020202020204" pitchFamily="34" charset="0"/>
              <a:buChar char="•"/>
            </a:pPr>
            <a:endParaRPr lang="en-US" sz="1600" dirty="0"/>
          </a:p>
          <a:p>
            <a:pPr marL="285750" indent="-228600" defTabSz="914400">
              <a:lnSpc>
                <a:spcPct val="90000"/>
              </a:lnSpc>
              <a:spcAft>
                <a:spcPts val="600"/>
              </a:spcAft>
              <a:buFont typeface="Arial" panose="020B0604020202020204" pitchFamily="34" charset="0"/>
              <a:buChar char="•"/>
            </a:pPr>
            <a:r>
              <a:rPr lang="en-US" dirty="0"/>
              <a:t>Doormen</a:t>
            </a:r>
          </a:p>
          <a:p>
            <a:pPr marL="285750" indent="-228600" defTabSz="914400">
              <a:lnSpc>
                <a:spcPct val="90000"/>
              </a:lnSpc>
              <a:spcAft>
                <a:spcPts val="600"/>
              </a:spcAft>
              <a:buFont typeface="Arial" panose="020B0604020202020204" pitchFamily="34" charset="0"/>
              <a:buChar char="•"/>
            </a:pPr>
            <a:r>
              <a:rPr lang="en-US" dirty="0"/>
              <a:t>Bellboys</a:t>
            </a:r>
          </a:p>
          <a:p>
            <a:pPr marL="285750" indent="-228600" defTabSz="914400">
              <a:lnSpc>
                <a:spcPct val="90000"/>
              </a:lnSpc>
              <a:spcAft>
                <a:spcPts val="600"/>
              </a:spcAft>
              <a:buFont typeface="Arial" panose="020B0604020202020204" pitchFamily="34" charset="0"/>
              <a:buChar char="•"/>
            </a:pPr>
            <a:r>
              <a:rPr lang="en-US" dirty="0"/>
              <a:t>Concierge</a:t>
            </a:r>
          </a:p>
          <a:p>
            <a:pPr marL="285750" indent="-228600" defTabSz="914400">
              <a:lnSpc>
                <a:spcPct val="90000"/>
              </a:lnSpc>
              <a:spcAft>
                <a:spcPts val="600"/>
              </a:spcAft>
              <a:buFont typeface="Arial" panose="020B0604020202020204" pitchFamily="34" charset="0"/>
              <a:buChar char="•"/>
            </a:pPr>
            <a:r>
              <a:rPr lang="en-US" dirty="0"/>
              <a:t>Receptionist</a:t>
            </a:r>
          </a:p>
          <a:p>
            <a:pPr marL="285750" indent="-228600" defTabSz="914400">
              <a:lnSpc>
                <a:spcPct val="90000"/>
              </a:lnSpc>
              <a:spcAft>
                <a:spcPts val="600"/>
              </a:spcAft>
              <a:buFont typeface="Arial" panose="020B0604020202020204" pitchFamily="34" charset="0"/>
              <a:buChar char="•"/>
            </a:pPr>
            <a:r>
              <a:rPr lang="en-US" dirty="0"/>
              <a:t>Reservation agents</a:t>
            </a:r>
          </a:p>
          <a:p>
            <a:pPr marL="285750" indent="-228600" defTabSz="914400">
              <a:lnSpc>
                <a:spcPct val="90000"/>
              </a:lnSpc>
              <a:spcAft>
                <a:spcPts val="600"/>
              </a:spcAft>
              <a:buFont typeface="Arial" panose="020B0604020202020204" pitchFamily="34" charset="0"/>
              <a:buChar char="•"/>
            </a:pPr>
            <a:r>
              <a:rPr lang="en-US" dirty="0"/>
              <a:t>Guest experience officers</a:t>
            </a:r>
          </a:p>
        </p:txBody>
      </p:sp>
      <p:pic>
        <p:nvPicPr>
          <p:cNvPr id="8" name="Picture 7" descr="Graphical user interface, text, application&#10;&#10;Description automatically generated">
            <a:extLst>
              <a:ext uri="{FF2B5EF4-FFF2-40B4-BE49-F238E27FC236}">
                <a16:creationId xmlns:a16="http://schemas.microsoft.com/office/drawing/2014/main" id="{F5A14263-776F-BE4D-B133-63972905E91C}"/>
              </a:ext>
            </a:extLst>
          </p:cNvPr>
          <p:cNvPicPr>
            <a:picLocks noChangeAspect="1"/>
          </p:cNvPicPr>
          <p:nvPr/>
        </p:nvPicPr>
        <p:blipFill rotWithShape="1">
          <a:blip r:embed="rId3">
            <a:extLst>
              <a:ext uri="{28A0092B-C50C-407E-A947-70E740481C1C}">
                <a14:useLocalDpi xmlns:a14="http://schemas.microsoft.com/office/drawing/2010/main" val="0"/>
              </a:ext>
            </a:extLst>
          </a:blip>
          <a:srcRect l="59580" t="14008" r="7345" b="5444"/>
          <a:stretch/>
        </p:blipFill>
        <p:spPr>
          <a:xfrm>
            <a:off x="179512" y="620688"/>
            <a:ext cx="3942433" cy="43204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9335490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30B170BC-E2A4-5440-BFCB-C966F8563713}"/>
              </a:ext>
            </a:extLst>
          </p:cNvPr>
          <p:cNvSpPr txBox="1">
            <a:spLocks/>
          </p:cNvSpPr>
          <p:nvPr/>
        </p:nvSpPr>
        <p:spPr>
          <a:xfrm>
            <a:off x="409763" y="433545"/>
            <a:ext cx="8354890" cy="93044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90000"/>
              </a:lnSpc>
              <a:spcAft>
                <a:spcPts val="600"/>
              </a:spcAft>
            </a:pPr>
            <a:r>
              <a:rPr lang="en-US" sz="4700" dirty="0">
                <a:solidFill>
                  <a:srgbClr val="FFFFFF"/>
                </a:solidFill>
              </a:rPr>
              <a:t>The Front office Team</a:t>
            </a:r>
          </a:p>
        </p:txBody>
      </p:sp>
      <p:cxnSp>
        <p:nvCxnSpPr>
          <p:cNvPr id="73" name="Straight Connector 7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098" name="Picture 2" descr="Image result for reptionist illustration">
            <a:extLst>
              <a:ext uri="{FF2B5EF4-FFF2-40B4-BE49-F238E27FC236}">
                <a16:creationId xmlns:a16="http://schemas.microsoft.com/office/drawing/2014/main" id="{98DE4AA4-06D5-49CA-8E34-4523EB45D9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618"/>
          <a:stretch/>
        </p:blipFill>
        <p:spPr bwMode="auto">
          <a:xfrm>
            <a:off x="309783" y="2596836"/>
            <a:ext cx="4091938" cy="3150360"/>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0331A27-6FF2-422A-AB93-277DA31E31D9}"/>
              </a:ext>
            </a:extLst>
          </p:cNvPr>
          <p:cNvSpPr txBox="1"/>
          <p:nvPr/>
        </p:nvSpPr>
        <p:spPr>
          <a:xfrm>
            <a:off x="5220072" y="3140968"/>
            <a:ext cx="3240360" cy="1692771"/>
          </a:xfrm>
          <a:prstGeom prst="rect">
            <a:avLst/>
          </a:prstGeom>
          <a:noFill/>
        </p:spPr>
        <p:txBody>
          <a:bodyPr wrap="square" rtlCol="0">
            <a:spAutoFit/>
          </a:bodyPr>
          <a:lstStyle/>
          <a:p>
            <a:pPr algn="ctr"/>
            <a:r>
              <a:rPr lang="en-GB" sz="3200" b="1" dirty="0"/>
              <a:t>Receptionist</a:t>
            </a:r>
          </a:p>
          <a:p>
            <a:endParaRPr lang="en-GB" dirty="0"/>
          </a:p>
          <a:p>
            <a:endParaRPr lang="en-GB" dirty="0"/>
          </a:p>
          <a:p>
            <a:pPr algn="ctr"/>
            <a:r>
              <a:rPr lang="en-GB" dirty="0"/>
              <a:t>Answers calls and directs them to the right department</a:t>
            </a:r>
          </a:p>
        </p:txBody>
      </p:sp>
    </p:spTree>
    <p:extLst>
      <p:ext uri="{BB962C8B-B14F-4D97-AF65-F5344CB8AC3E}">
        <p14:creationId xmlns:p14="http://schemas.microsoft.com/office/powerpoint/2010/main" val="652709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4FBF3-2DBE-4648-AC9E-561328037D11}"/>
              </a:ext>
            </a:extLst>
          </p:cNvPr>
          <p:cNvSpPr txBox="1">
            <a:spLocks/>
          </p:cNvSpPr>
          <p:nvPr/>
        </p:nvSpPr>
        <p:spPr>
          <a:xfrm>
            <a:off x="409763" y="433545"/>
            <a:ext cx="8354890" cy="93044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90000"/>
              </a:lnSpc>
              <a:spcAft>
                <a:spcPts val="600"/>
              </a:spcAft>
            </a:pPr>
            <a:r>
              <a:rPr lang="en-US" sz="4700" dirty="0">
                <a:solidFill>
                  <a:srgbClr val="FFFFFF"/>
                </a:solidFill>
              </a:rPr>
              <a:t>The Front office Team</a:t>
            </a:r>
          </a:p>
        </p:txBody>
      </p:sp>
      <p:cxnSp>
        <p:nvCxnSpPr>
          <p:cNvPr id="73" name="Straight Connector 7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074" name="Picture 2" descr="Image result for reptionist illustration">
            <a:extLst>
              <a:ext uri="{FF2B5EF4-FFF2-40B4-BE49-F238E27FC236}">
                <a16:creationId xmlns:a16="http://schemas.microsoft.com/office/drawing/2014/main" id="{A8EEB053-8285-4C73-8719-1BA7335B64A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7661" y="2492896"/>
            <a:ext cx="4091938" cy="3273550"/>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C1DB133-8850-4F2F-B8EB-958E84004FA4}"/>
              </a:ext>
            </a:extLst>
          </p:cNvPr>
          <p:cNvSpPr txBox="1"/>
          <p:nvPr/>
        </p:nvSpPr>
        <p:spPr>
          <a:xfrm>
            <a:off x="5220071" y="3140968"/>
            <a:ext cx="3384373" cy="1692771"/>
          </a:xfrm>
          <a:prstGeom prst="rect">
            <a:avLst/>
          </a:prstGeom>
          <a:noFill/>
        </p:spPr>
        <p:txBody>
          <a:bodyPr wrap="square" rtlCol="0">
            <a:spAutoFit/>
          </a:bodyPr>
          <a:lstStyle/>
          <a:p>
            <a:pPr algn="ctr"/>
            <a:r>
              <a:rPr lang="en-GB" sz="3200" b="1" dirty="0"/>
              <a:t>Reservation Agent</a:t>
            </a:r>
          </a:p>
          <a:p>
            <a:endParaRPr lang="en-GB" dirty="0"/>
          </a:p>
          <a:p>
            <a:endParaRPr lang="en-GB" dirty="0"/>
          </a:p>
          <a:p>
            <a:pPr algn="ctr"/>
            <a:r>
              <a:rPr lang="en-GB" dirty="0"/>
              <a:t>Sells a guest the right room for their need</a:t>
            </a:r>
          </a:p>
        </p:txBody>
      </p:sp>
    </p:spTree>
    <p:extLst>
      <p:ext uri="{BB962C8B-B14F-4D97-AF65-F5344CB8AC3E}">
        <p14:creationId xmlns:p14="http://schemas.microsoft.com/office/powerpoint/2010/main" val="2110263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anim calcmode="lin" valueType="num">
                                      <p:cBhvr additive="base">
                                        <p:cTn id="11"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CAF46200-2661-4B41-B942-937D86A063B1}"/>
              </a:ext>
            </a:extLst>
          </p:cNvPr>
          <p:cNvSpPr txBox="1">
            <a:spLocks/>
          </p:cNvSpPr>
          <p:nvPr/>
        </p:nvSpPr>
        <p:spPr>
          <a:xfrm>
            <a:off x="409763" y="433545"/>
            <a:ext cx="8354890" cy="93044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90000"/>
              </a:lnSpc>
              <a:spcAft>
                <a:spcPts val="600"/>
              </a:spcAft>
            </a:pPr>
            <a:r>
              <a:rPr lang="en-US" sz="4700" dirty="0">
                <a:solidFill>
                  <a:srgbClr val="FFFFFF"/>
                </a:solidFill>
              </a:rPr>
              <a:t>The Front office Team</a:t>
            </a:r>
          </a:p>
        </p:txBody>
      </p:sp>
      <p:cxnSp>
        <p:nvCxnSpPr>
          <p:cNvPr id="73" name="Straight Connector 7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122" name="Picture 2" descr="Image result for doorman illustration">
            <a:extLst>
              <a:ext uri="{FF2B5EF4-FFF2-40B4-BE49-F238E27FC236}">
                <a16:creationId xmlns:a16="http://schemas.microsoft.com/office/drawing/2014/main" id="{9E7E2B62-0DA8-4205-8FC5-7D2C006858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093"/>
          <a:stretch/>
        </p:blipFill>
        <p:spPr bwMode="auto">
          <a:xfrm>
            <a:off x="297661" y="2636912"/>
            <a:ext cx="4091938" cy="295232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DEBB6C5-870F-4AB0-A754-2C937B3A2306}"/>
              </a:ext>
            </a:extLst>
          </p:cNvPr>
          <p:cNvSpPr txBox="1"/>
          <p:nvPr/>
        </p:nvSpPr>
        <p:spPr>
          <a:xfrm>
            <a:off x="5220072" y="3140968"/>
            <a:ext cx="3384373" cy="2462213"/>
          </a:xfrm>
          <a:prstGeom prst="rect">
            <a:avLst/>
          </a:prstGeom>
          <a:noFill/>
        </p:spPr>
        <p:txBody>
          <a:bodyPr wrap="square" rtlCol="0">
            <a:spAutoFit/>
          </a:bodyPr>
          <a:lstStyle/>
          <a:p>
            <a:r>
              <a:rPr lang="en-GB" sz="3200" b="1" dirty="0"/>
              <a:t>Concierge</a:t>
            </a:r>
          </a:p>
          <a:p>
            <a:r>
              <a:rPr lang="en-GB" sz="3200" b="1" dirty="0"/>
              <a:t>Dorman/Porter</a:t>
            </a:r>
          </a:p>
          <a:p>
            <a:endParaRPr lang="en-GB" dirty="0"/>
          </a:p>
          <a:p>
            <a:endParaRPr lang="en-GB" dirty="0"/>
          </a:p>
          <a:p>
            <a:pPr marL="285750" indent="-285750">
              <a:buFont typeface="Arial" panose="020B0604020202020204" pitchFamily="34" charset="0"/>
              <a:buChar char="•"/>
            </a:pPr>
            <a:r>
              <a:rPr lang="en-GB" dirty="0"/>
              <a:t>Greats guests as they enter</a:t>
            </a:r>
          </a:p>
          <a:p>
            <a:pPr marL="285750" indent="-285750">
              <a:buFont typeface="Arial" panose="020B0604020202020204" pitchFamily="34" charset="0"/>
              <a:buChar char="•"/>
            </a:pPr>
            <a:r>
              <a:rPr lang="en-GB" dirty="0"/>
              <a:t>Coordinates transport</a:t>
            </a:r>
          </a:p>
          <a:p>
            <a:pPr marL="285750" indent="-285750">
              <a:buFont typeface="Arial" panose="020B0604020202020204" pitchFamily="34" charset="0"/>
              <a:buChar char="•"/>
            </a:pPr>
            <a:r>
              <a:rPr lang="en-GB" dirty="0"/>
              <a:t>Wealth of knowledge!</a:t>
            </a:r>
          </a:p>
        </p:txBody>
      </p:sp>
    </p:spTree>
    <p:extLst>
      <p:ext uri="{BB962C8B-B14F-4D97-AF65-F5344CB8AC3E}">
        <p14:creationId xmlns:p14="http://schemas.microsoft.com/office/powerpoint/2010/main" val="2443572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 calcmode="lin" valueType="num">
                                      <p:cBhvr additive="base">
                                        <p:cTn id="1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anim calcmode="lin" valueType="num">
                                      <p:cBhvr additive="base">
                                        <p:cTn id="21"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8">
                                            <p:txEl>
                                              <p:pRg st="6" end="6"/>
                                            </p:txEl>
                                          </p:spTgt>
                                        </p:tgtEl>
                                        <p:attrNameLst>
                                          <p:attrName>style.visibility</p:attrName>
                                        </p:attrNameLst>
                                      </p:cBhvr>
                                      <p:to>
                                        <p:strVal val="visible"/>
                                      </p:to>
                                    </p:set>
                                    <p:anim calcmode="lin" valueType="num">
                                      <p:cBhvr additive="base">
                                        <p:cTn id="25"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CAF46200-2661-4B41-B942-937D86A063B1}"/>
              </a:ext>
            </a:extLst>
          </p:cNvPr>
          <p:cNvSpPr txBox="1">
            <a:spLocks/>
          </p:cNvSpPr>
          <p:nvPr/>
        </p:nvSpPr>
        <p:spPr>
          <a:xfrm>
            <a:off x="409763" y="433545"/>
            <a:ext cx="8354890" cy="93044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90000"/>
              </a:lnSpc>
              <a:spcAft>
                <a:spcPts val="600"/>
              </a:spcAft>
            </a:pPr>
            <a:r>
              <a:rPr lang="en-US" sz="4700" dirty="0">
                <a:solidFill>
                  <a:srgbClr val="FFFFFF"/>
                </a:solidFill>
              </a:rPr>
              <a:t>The Front office Team</a:t>
            </a:r>
          </a:p>
        </p:txBody>
      </p:sp>
      <p:cxnSp>
        <p:nvCxnSpPr>
          <p:cNvPr id="15" name="Straight Connector 1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7" descr="A picture containing graphical user interface&#10;&#10;Description automatically generated">
            <a:extLst>
              <a:ext uri="{FF2B5EF4-FFF2-40B4-BE49-F238E27FC236}">
                <a16:creationId xmlns:a16="http://schemas.microsoft.com/office/drawing/2014/main" id="{31CF086F-C2D5-FB4A-9BD2-92D3F2C8BAB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9914"/>
          <a:stretch/>
        </p:blipFill>
        <p:spPr>
          <a:xfrm>
            <a:off x="755576" y="2624184"/>
            <a:ext cx="3181198" cy="3096344"/>
          </a:xfrm>
          <a:prstGeom prst="rect">
            <a:avLst/>
          </a:prstGeom>
        </p:spPr>
      </p:pic>
      <p:sp>
        <p:nvSpPr>
          <p:cNvPr id="2" name="TextBox 1">
            <a:extLst>
              <a:ext uri="{FF2B5EF4-FFF2-40B4-BE49-F238E27FC236}">
                <a16:creationId xmlns:a16="http://schemas.microsoft.com/office/drawing/2014/main" id="{87F473D4-1C16-4010-AF18-4EB990C91C02}"/>
              </a:ext>
            </a:extLst>
          </p:cNvPr>
          <p:cNvSpPr txBox="1"/>
          <p:nvPr/>
        </p:nvSpPr>
        <p:spPr>
          <a:xfrm>
            <a:off x="5292080" y="2996952"/>
            <a:ext cx="3384375" cy="2523768"/>
          </a:xfrm>
          <a:prstGeom prst="rect">
            <a:avLst/>
          </a:prstGeom>
          <a:noFill/>
        </p:spPr>
        <p:txBody>
          <a:bodyPr wrap="square" rtlCol="0">
            <a:spAutoFit/>
          </a:bodyPr>
          <a:lstStyle/>
          <a:p>
            <a:r>
              <a:rPr lang="en-GB" sz="3200" b="1" dirty="0"/>
              <a:t>Receptionist</a:t>
            </a:r>
          </a:p>
          <a:p>
            <a:endParaRPr lang="en-GB" dirty="0"/>
          </a:p>
          <a:p>
            <a:endParaRPr lang="en-GB" dirty="0"/>
          </a:p>
          <a:p>
            <a:pPr marL="285750" indent="-285750">
              <a:buFont typeface="Arial" panose="020B0604020202020204" pitchFamily="34" charset="0"/>
              <a:buChar char="•"/>
            </a:pPr>
            <a:r>
              <a:rPr lang="en-GB" dirty="0"/>
              <a:t>Answers calls and directs them to the right department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Check Guests in and out</a:t>
            </a:r>
          </a:p>
          <a:p>
            <a:endParaRPr lang="en-GB" dirty="0"/>
          </a:p>
        </p:txBody>
      </p:sp>
    </p:spTree>
    <p:extLst>
      <p:ext uri="{BB962C8B-B14F-4D97-AF65-F5344CB8AC3E}">
        <p14:creationId xmlns:p14="http://schemas.microsoft.com/office/powerpoint/2010/main" val="159270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anim calcmode="lin" valueType="num">
                                      <p:cBhvr additive="base">
                                        <p:cTn id="1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anim calcmode="lin" valueType="num">
                                      <p:cBhvr additive="base">
                                        <p:cTn id="1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CAF46200-2661-4B41-B942-937D86A063B1}"/>
              </a:ext>
            </a:extLst>
          </p:cNvPr>
          <p:cNvSpPr txBox="1">
            <a:spLocks/>
          </p:cNvSpPr>
          <p:nvPr/>
        </p:nvSpPr>
        <p:spPr>
          <a:xfrm>
            <a:off x="409763" y="433545"/>
            <a:ext cx="8354890" cy="93044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90000"/>
              </a:lnSpc>
              <a:spcAft>
                <a:spcPts val="600"/>
              </a:spcAft>
            </a:pPr>
            <a:r>
              <a:rPr lang="en-US" sz="4700" dirty="0">
                <a:solidFill>
                  <a:srgbClr val="FFFFFF"/>
                </a:solidFill>
              </a:rPr>
              <a:t>The Front office Team</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descr="A picture containing text&#10;&#10;Description automatically generated">
            <a:extLst>
              <a:ext uri="{FF2B5EF4-FFF2-40B4-BE49-F238E27FC236}">
                <a16:creationId xmlns:a16="http://schemas.microsoft.com/office/drawing/2014/main" id="{AB207C84-2F81-D744-A2C0-0641B712B19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6382"/>
          <a:stretch/>
        </p:blipFill>
        <p:spPr>
          <a:xfrm>
            <a:off x="1115616" y="2780928"/>
            <a:ext cx="2432908" cy="271913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CF08AF4-9D56-4597-8484-88A4CAEBC464}"/>
              </a:ext>
            </a:extLst>
          </p:cNvPr>
          <p:cNvSpPr txBox="1"/>
          <p:nvPr/>
        </p:nvSpPr>
        <p:spPr>
          <a:xfrm>
            <a:off x="5292080" y="2996952"/>
            <a:ext cx="3384375" cy="1969770"/>
          </a:xfrm>
          <a:prstGeom prst="rect">
            <a:avLst/>
          </a:prstGeom>
          <a:noFill/>
        </p:spPr>
        <p:txBody>
          <a:bodyPr wrap="square" rtlCol="0">
            <a:spAutoFit/>
          </a:bodyPr>
          <a:lstStyle/>
          <a:p>
            <a:r>
              <a:rPr lang="en-GB" sz="3200" b="1" dirty="0"/>
              <a:t>Bellboy / Butler</a:t>
            </a:r>
          </a:p>
          <a:p>
            <a:endParaRPr lang="en-GB" dirty="0"/>
          </a:p>
          <a:p>
            <a:endParaRPr lang="en-GB" dirty="0"/>
          </a:p>
          <a:p>
            <a:pPr marL="285750" indent="-285750">
              <a:buFont typeface="Arial" panose="020B0604020202020204" pitchFamily="34" charset="0"/>
              <a:buChar char="•"/>
            </a:pPr>
            <a:r>
              <a:rPr lang="en-GB" dirty="0"/>
              <a:t>Escorts guests and their luggage to their room</a:t>
            </a:r>
          </a:p>
          <a:p>
            <a:endParaRPr lang="en-GB" dirty="0"/>
          </a:p>
        </p:txBody>
      </p:sp>
    </p:spTree>
    <p:extLst>
      <p:ext uri="{BB962C8B-B14F-4D97-AF65-F5344CB8AC3E}">
        <p14:creationId xmlns:p14="http://schemas.microsoft.com/office/powerpoint/2010/main" val="614576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4">
                                            <p:txEl>
                                              <p:pRg st="3" end="3"/>
                                            </p:txEl>
                                          </p:spTgt>
                                        </p:tgtEl>
                                        <p:attrNameLst>
                                          <p:attrName>style.visibility</p:attrName>
                                        </p:attrNameLst>
                                      </p:cBhvr>
                                      <p:to>
                                        <p:strVal val="visible"/>
                                      </p:to>
                                    </p:set>
                                    <p:anim calcmode="lin" valueType="num">
                                      <p:cBhvr additive="base">
                                        <p:cTn id="11"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CAF46200-2661-4B41-B942-937D86A063B1}"/>
              </a:ext>
            </a:extLst>
          </p:cNvPr>
          <p:cNvSpPr txBox="1">
            <a:spLocks/>
          </p:cNvSpPr>
          <p:nvPr/>
        </p:nvSpPr>
        <p:spPr>
          <a:xfrm>
            <a:off x="409763" y="433545"/>
            <a:ext cx="8354890" cy="93044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90000"/>
              </a:lnSpc>
              <a:spcAft>
                <a:spcPts val="600"/>
              </a:spcAft>
            </a:pPr>
            <a:r>
              <a:rPr lang="en-US" sz="4700" dirty="0">
                <a:solidFill>
                  <a:srgbClr val="FFFFFF"/>
                </a:solidFill>
              </a:rPr>
              <a:t>The Front office Team</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CF08AF4-9D56-4597-8484-88A4CAEBC464}"/>
              </a:ext>
            </a:extLst>
          </p:cNvPr>
          <p:cNvSpPr txBox="1"/>
          <p:nvPr/>
        </p:nvSpPr>
        <p:spPr>
          <a:xfrm>
            <a:off x="4766726" y="3068960"/>
            <a:ext cx="4377274" cy="1969770"/>
          </a:xfrm>
          <a:prstGeom prst="rect">
            <a:avLst/>
          </a:prstGeom>
          <a:noFill/>
        </p:spPr>
        <p:txBody>
          <a:bodyPr wrap="square" rtlCol="0">
            <a:spAutoFit/>
          </a:bodyPr>
          <a:lstStyle/>
          <a:p>
            <a:r>
              <a:rPr lang="en-GB" sz="3200" b="1" dirty="0"/>
              <a:t>Guest experience Officer</a:t>
            </a:r>
          </a:p>
          <a:p>
            <a:endParaRPr lang="en-GB" dirty="0"/>
          </a:p>
          <a:p>
            <a:endParaRPr lang="en-GB" dirty="0"/>
          </a:p>
          <a:p>
            <a:pPr marL="285750" indent="-285750">
              <a:buFont typeface="Arial" panose="020B0604020202020204" pitchFamily="34" charset="0"/>
              <a:buChar char="•"/>
            </a:pPr>
            <a:r>
              <a:rPr lang="en-GB" dirty="0"/>
              <a:t>There to maximise a guest’s stay and experience in any way they can</a:t>
            </a:r>
          </a:p>
          <a:p>
            <a:endParaRPr lang="en-GB" dirty="0"/>
          </a:p>
        </p:txBody>
      </p:sp>
      <p:pic>
        <p:nvPicPr>
          <p:cNvPr id="6146" name="Picture 2" descr="Image result for Guest experience Officer illustration">
            <a:extLst>
              <a:ext uri="{FF2B5EF4-FFF2-40B4-BE49-F238E27FC236}">
                <a16:creationId xmlns:a16="http://schemas.microsoft.com/office/drawing/2014/main" id="{E48DA877-F04F-45D1-A7C3-6DB1003AB8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811" t="30106" r="43252" b="-3999"/>
          <a:stretch/>
        </p:blipFill>
        <p:spPr bwMode="auto">
          <a:xfrm>
            <a:off x="755576" y="2708920"/>
            <a:ext cx="3212666" cy="28803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832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4">
                                            <p:txEl>
                                              <p:pRg st="3" end="3"/>
                                            </p:txEl>
                                          </p:spTgt>
                                        </p:tgtEl>
                                        <p:attrNameLst>
                                          <p:attrName>style.visibility</p:attrName>
                                        </p:attrNameLst>
                                      </p:cBhvr>
                                      <p:to>
                                        <p:strVal val="visible"/>
                                      </p:to>
                                    </p:set>
                                    <p:anim calcmode="lin" valueType="num">
                                      <p:cBhvr additive="base">
                                        <p:cTn id="11"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5720F7-04CA-F144-B31F-90BA9003AF8B}"/>
              </a:ext>
            </a:extLst>
          </p:cNvPr>
          <p:cNvPicPr>
            <a:picLocks noChangeAspect="1"/>
          </p:cNvPicPr>
          <p:nvPr/>
        </p:nvPicPr>
        <p:blipFill rotWithShape="1">
          <a:blip r:embed="rId3">
            <a:extLst>
              <a:ext uri="{28A0092B-C50C-407E-A947-70E740481C1C}">
                <a14:useLocalDpi xmlns:a14="http://schemas.microsoft.com/office/drawing/2010/main" val="0"/>
              </a:ext>
            </a:extLst>
          </a:blip>
          <a:srcRect b="1025"/>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5">
            <a:extLst>
              <a:ext uri="{FF2B5EF4-FFF2-40B4-BE49-F238E27FC236}">
                <a16:creationId xmlns:a16="http://schemas.microsoft.com/office/drawing/2014/main" id="{AE8E5F3D-F6C8-3D49-B167-D82D6F0F0D60}"/>
              </a:ext>
            </a:extLst>
          </p:cNvPr>
          <p:cNvSpPr txBox="1"/>
          <p:nvPr/>
        </p:nvSpPr>
        <p:spPr>
          <a:xfrm>
            <a:off x="323528" y="3501008"/>
            <a:ext cx="8458518" cy="2704529"/>
          </a:xfrm>
          <a:prstGeom prst="rect">
            <a:avLst/>
          </a:prstGeom>
        </p:spPr>
        <p:txBody>
          <a:bodyPr vert="horz" lIns="91440" tIns="45720" rIns="91440" bIns="45720" rtlCol="0" anchor="ctr">
            <a:normAutofit/>
          </a:bodyPr>
          <a:lstStyle/>
          <a:p>
            <a:pPr marL="285750" indent="-228600" defTabSz="914400">
              <a:lnSpc>
                <a:spcPct val="90000"/>
              </a:lnSpc>
              <a:spcAft>
                <a:spcPts val="600"/>
              </a:spcAft>
              <a:buFont typeface="Arial" panose="020B0604020202020204" pitchFamily="34" charset="0"/>
              <a:buChar char="•"/>
            </a:pPr>
            <a:r>
              <a:rPr lang="en-US" sz="2400" dirty="0"/>
              <a:t>The Front Office deals with the guests’ needs from the moment they make contact until the moment they leave the hotel.</a:t>
            </a:r>
          </a:p>
          <a:p>
            <a:pPr marL="285750" indent="-228600" defTabSz="914400">
              <a:lnSpc>
                <a:spcPct val="90000"/>
              </a:lnSpc>
              <a:spcAft>
                <a:spcPts val="600"/>
              </a:spcAft>
              <a:buFont typeface="Arial" panose="020B0604020202020204" pitchFamily="34" charset="0"/>
              <a:buChar char="•"/>
            </a:pPr>
            <a:r>
              <a:rPr lang="en-US" sz="2400" dirty="0"/>
              <a:t>Each role depends on the other to make the guest experience positive.</a:t>
            </a:r>
          </a:p>
          <a:p>
            <a:pPr marL="285750" indent="-228600" defTabSz="914400">
              <a:lnSpc>
                <a:spcPct val="90000"/>
              </a:lnSpc>
              <a:spcAft>
                <a:spcPts val="600"/>
              </a:spcAft>
              <a:buFont typeface="Arial" panose="020B0604020202020204" pitchFamily="34" charset="0"/>
              <a:buChar char="•"/>
            </a:pPr>
            <a:r>
              <a:rPr lang="en-US" sz="2400" dirty="0"/>
              <a:t>Make your first impression the best impression!</a:t>
            </a:r>
          </a:p>
        </p:txBody>
      </p:sp>
    </p:spTree>
    <p:extLst>
      <p:ext uri="{BB962C8B-B14F-4D97-AF65-F5344CB8AC3E}">
        <p14:creationId xmlns:p14="http://schemas.microsoft.com/office/powerpoint/2010/main" val="1617740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AF46200-2661-4B41-B942-937D86A063B1}"/>
              </a:ext>
            </a:extLst>
          </p:cNvPr>
          <p:cNvSpPr txBox="1">
            <a:spLocks/>
          </p:cNvSpPr>
          <p:nvPr/>
        </p:nvSpPr>
        <p:spPr>
          <a:xfrm>
            <a:off x="513226" y="476672"/>
            <a:ext cx="3186754" cy="1325563"/>
          </a:xfrm>
          <a:prstGeom prst="rect">
            <a:avLst/>
          </a:prstGeom>
          <a:scene3d>
            <a:camera prst="orthographicFront">
              <a:rot lat="0" lon="0" rev="0"/>
            </a:camera>
            <a:lightRig rig="balanced" dir="t">
              <a:rot lat="0" lon="0" rev="8700000"/>
            </a:lightRig>
          </a:scene3d>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kern="1200" dirty="0">
                <a:solidFill>
                  <a:schemeClr val="tx1"/>
                </a:solidFill>
                <a:latin typeface="+mj-lt"/>
                <a:ea typeface="+mj-ea"/>
                <a:cs typeface="+mj-cs"/>
              </a:rPr>
              <a:t>Personal presentation</a:t>
            </a:r>
          </a:p>
        </p:txBody>
      </p:sp>
      <p:sp>
        <p:nvSpPr>
          <p:cNvPr id="6" name="TextBox 5">
            <a:extLst>
              <a:ext uri="{FF2B5EF4-FFF2-40B4-BE49-F238E27FC236}">
                <a16:creationId xmlns:a16="http://schemas.microsoft.com/office/drawing/2014/main" id="{AE8E5F3D-F6C8-3D49-B167-D82D6F0F0D60}"/>
              </a:ext>
            </a:extLst>
          </p:cNvPr>
          <p:cNvSpPr txBox="1"/>
          <p:nvPr/>
        </p:nvSpPr>
        <p:spPr>
          <a:xfrm>
            <a:off x="577676" y="2708920"/>
            <a:ext cx="4282356" cy="318168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dirty="0"/>
              <a:t>As an employee you represent yourself and the hotel brand.</a:t>
            </a:r>
          </a:p>
          <a:p>
            <a:pPr marL="285750" indent="-228600" defTabSz="914400">
              <a:lnSpc>
                <a:spcPct val="90000"/>
              </a:lnSpc>
              <a:spcAft>
                <a:spcPts val="600"/>
              </a:spcAft>
              <a:buFont typeface="Arial" panose="020B0604020202020204" pitchFamily="34" charset="0"/>
              <a:buChar char="•"/>
            </a:pPr>
            <a:r>
              <a:rPr lang="en-US" sz="2000" dirty="0"/>
              <a:t>Presentation involves the hotel grooming standards and your personal hygiene standards.</a:t>
            </a:r>
          </a:p>
          <a:p>
            <a:pPr marL="285750" indent="-228600" defTabSz="914400">
              <a:lnSpc>
                <a:spcPct val="90000"/>
              </a:lnSpc>
              <a:spcAft>
                <a:spcPts val="600"/>
              </a:spcAft>
              <a:buFont typeface="Arial" panose="020B0604020202020204" pitchFamily="34" charset="0"/>
              <a:buChar char="•"/>
            </a:pPr>
            <a:r>
              <a:rPr lang="en-US" sz="2000" dirty="0"/>
              <a:t>Conduct yourself so your colleagues and customers feel comfortable.</a:t>
            </a:r>
          </a:p>
        </p:txBody>
      </p:sp>
      <p:sp>
        <p:nvSpPr>
          <p:cNvPr id="71" name="Freeform: Shape 70">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group of men standing in front of a mirror&#10;&#10;Description automatically generated with low confidence">
            <a:extLst>
              <a:ext uri="{FF2B5EF4-FFF2-40B4-BE49-F238E27FC236}">
                <a16:creationId xmlns:a16="http://schemas.microsoft.com/office/drawing/2014/main" id="{6723A1E7-0CE1-2942-A050-796951CEF8F1}"/>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11" r="6618" b="-4"/>
          <a:stretch/>
        </p:blipFill>
        <p:spPr>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73" name="Freeform: Shape 72">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42" name="Picture 2" descr="See the source image">
            <a:extLst>
              <a:ext uri="{FF2B5EF4-FFF2-40B4-BE49-F238E27FC236}">
                <a16:creationId xmlns:a16="http://schemas.microsoft.com/office/drawing/2014/main" id="{D56B5423-6D8D-4E3D-9D77-7C32534D7162}"/>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2931" r="-1" b="-1"/>
          <a:stretch/>
        </p:blipFill>
        <p:spPr bwMode="auto">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305364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AF46200-2661-4B41-B942-937D86A063B1}"/>
              </a:ext>
            </a:extLst>
          </p:cNvPr>
          <p:cNvSpPr txBox="1">
            <a:spLocks/>
          </p:cNvSpPr>
          <p:nvPr/>
        </p:nvSpPr>
        <p:spPr>
          <a:xfrm>
            <a:off x="434614" y="476672"/>
            <a:ext cx="3422593" cy="165618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4000" kern="1200" dirty="0">
                <a:latin typeface="+mj-lt"/>
                <a:ea typeface="+mj-ea"/>
                <a:cs typeface="+mj-cs"/>
              </a:rPr>
              <a:t>Making guests feel welcome…</a:t>
            </a:r>
          </a:p>
        </p:txBody>
      </p:sp>
      <p:sp>
        <p:nvSpPr>
          <p:cNvPr id="6" name="TextBox 5">
            <a:extLst>
              <a:ext uri="{FF2B5EF4-FFF2-40B4-BE49-F238E27FC236}">
                <a16:creationId xmlns:a16="http://schemas.microsoft.com/office/drawing/2014/main" id="{AE8E5F3D-F6C8-3D49-B167-D82D6F0F0D60}"/>
              </a:ext>
            </a:extLst>
          </p:cNvPr>
          <p:cNvSpPr txBox="1"/>
          <p:nvPr/>
        </p:nvSpPr>
        <p:spPr>
          <a:xfrm>
            <a:off x="450847" y="2591811"/>
            <a:ext cx="4399890" cy="318168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dirty="0"/>
              <a:t>A good first impression can be achieved with eye contact, smiling and greeting each guest.</a:t>
            </a:r>
          </a:p>
          <a:p>
            <a:pPr marL="285750" indent="-228600" defTabSz="914400">
              <a:lnSpc>
                <a:spcPct val="90000"/>
              </a:lnSpc>
              <a:spcAft>
                <a:spcPts val="600"/>
              </a:spcAft>
              <a:buFont typeface="Arial" panose="020B0604020202020204" pitchFamily="34" charset="0"/>
              <a:buChar char="•"/>
            </a:pPr>
            <a:r>
              <a:rPr lang="en-US" sz="2000" dirty="0"/>
              <a:t>Avoid guessing what your guest is after and ask “How may I help you?”</a:t>
            </a:r>
          </a:p>
          <a:p>
            <a:pPr marL="285750" indent="-228600" defTabSz="914400">
              <a:lnSpc>
                <a:spcPct val="90000"/>
              </a:lnSpc>
              <a:spcAft>
                <a:spcPts val="600"/>
              </a:spcAft>
              <a:buFont typeface="Arial" panose="020B0604020202020204" pitchFamily="34" charset="0"/>
              <a:buChar char="•"/>
            </a:pPr>
            <a:r>
              <a:rPr lang="en-US" sz="2000" dirty="0"/>
              <a:t>Always send and receive communications in writing to avoid mistakes</a:t>
            </a:r>
            <a:endParaRPr lang="en-US" sz="1600" dirty="0"/>
          </a:p>
        </p:txBody>
      </p:sp>
      <p:sp>
        <p:nvSpPr>
          <p:cNvPr id="13" name="Freeform: Shape 12">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picture containing person, indoor, window, ceiling&#10;&#10;Description automatically generated">
            <a:extLst>
              <a:ext uri="{FF2B5EF4-FFF2-40B4-BE49-F238E27FC236}">
                <a16:creationId xmlns:a16="http://schemas.microsoft.com/office/drawing/2014/main" id="{37362DD8-BEC8-D346-9816-CF5BC7D481EE}"/>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 b="6539"/>
          <a:stretch/>
        </p:blipFill>
        <p:spPr>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15" name="Freeform: Shape 14">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picture containing person, indoor&#10;&#10;Description automatically generated">
            <a:extLst>
              <a:ext uri="{FF2B5EF4-FFF2-40B4-BE49-F238E27FC236}">
                <a16:creationId xmlns:a16="http://schemas.microsoft.com/office/drawing/2014/main" id="{F707C084-2227-EE44-A18B-4999158FE90B}"/>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6091" r="16840" b="-1"/>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72839558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AF46200-2661-4B41-B942-937D86A063B1}"/>
              </a:ext>
            </a:extLst>
          </p:cNvPr>
          <p:cNvSpPr txBox="1">
            <a:spLocks/>
          </p:cNvSpPr>
          <p:nvPr/>
        </p:nvSpPr>
        <p:spPr>
          <a:xfrm>
            <a:off x="434614" y="548680"/>
            <a:ext cx="3633329" cy="19442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kern="1200" dirty="0">
                <a:solidFill>
                  <a:schemeClr val="tx1"/>
                </a:solidFill>
                <a:latin typeface="+mj-lt"/>
                <a:ea typeface="+mj-ea"/>
                <a:cs typeface="+mj-cs"/>
              </a:rPr>
              <a:t>Product knowledge…</a:t>
            </a:r>
          </a:p>
        </p:txBody>
      </p:sp>
      <p:sp>
        <p:nvSpPr>
          <p:cNvPr id="6" name="TextBox 5">
            <a:extLst>
              <a:ext uri="{FF2B5EF4-FFF2-40B4-BE49-F238E27FC236}">
                <a16:creationId xmlns:a16="http://schemas.microsoft.com/office/drawing/2014/main" id="{AE8E5F3D-F6C8-3D49-B167-D82D6F0F0D60}"/>
              </a:ext>
            </a:extLst>
          </p:cNvPr>
          <p:cNvSpPr txBox="1"/>
          <p:nvPr/>
        </p:nvSpPr>
        <p:spPr>
          <a:xfrm>
            <a:off x="323528" y="2900758"/>
            <a:ext cx="4551888" cy="341675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dirty="0"/>
              <a:t>Hotels room types start with a standard room with common features.</a:t>
            </a:r>
          </a:p>
          <a:p>
            <a:pPr marL="285750" indent="-228600" defTabSz="914400">
              <a:lnSpc>
                <a:spcPct val="90000"/>
              </a:lnSpc>
              <a:spcAft>
                <a:spcPts val="600"/>
              </a:spcAft>
              <a:buFont typeface="Arial" panose="020B0604020202020204" pitchFamily="34" charset="0"/>
              <a:buChar char="•"/>
            </a:pPr>
            <a:r>
              <a:rPr lang="en-US" sz="2000" dirty="0"/>
              <a:t>To allocate the right room, you want to understand your guest’s requirements.</a:t>
            </a:r>
          </a:p>
          <a:p>
            <a:pPr marL="285750" indent="-228600" defTabSz="914400">
              <a:lnSpc>
                <a:spcPct val="90000"/>
              </a:lnSpc>
              <a:spcAft>
                <a:spcPts val="600"/>
              </a:spcAft>
              <a:buFont typeface="Arial" panose="020B0604020202020204" pitchFamily="34" charset="0"/>
              <a:buChar char="•"/>
            </a:pPr>
            <a:r>
              <a:rPr lang="en-US" sz="2000" dirty="0"/>
              <a:t>Having strong hotel product knowledge will build your confidence when working with guests.</a:t>
            </a:r>
          </a:p>
        </p:txBody>
      </p:sp>
      <p:sp>
        <p:nvSpPr>
          <p:cNvPr id="14" name="Freeform: Shape 13">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hotel room with a large window&#10;&#10;Description automatically generated with low confidence">
            <a:extLst>
              <a:ext uri="{FF2B5EF4-FFF2-40B4-BE49-F238E27FC236}">
                <a16:creationId xmlns:a16="http://schemas.microsoft.com/office/drawing/2014/main" id="{2A657B63-4C51-AE42-ACCD-C89020157448}"/>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090" r="2" b="6730"/>
          <a:stretch/>
        </p:blipFill>
        <p:spPr>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16" name="Freeform: Shape 15">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picture containing indoor, floor, bed, room&#10;&#10;Description automatically generated">
            <a:extLst>
              <a:ext uri="{FF2B5EF4-FFF2-40B4-BE49-F238E27FC236}">
                <a16:creationId xmlns:a16="http://schemas.microsoft.com/office/drawing/2014/main" id="{EC56F4BC-45E0-FE46-BBCD-FD80339492D9}"/>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5407" r="14354"/>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3308967559"/>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Logo&#10;&#10;Description automatically generated">
            <a:extLst>
              <a:ext uri="{FF2B5EF4-FFF2-40B4-BE49-F238E27FC236}">
                <a16:creationId xmlns:a16="http://schemas.microsoft.com/office/drawing/2014/main" id="{9BDB9B6D-0167-C64A-80BD-10CB459EFCF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65912" y="260648"/>
            <a:ext cx="2322513" cy="762529"/>
          </a:xfrm>
          <a:prstGeom prst="rect">
            <a:avLst/>
          </a:prstGeom>
        </p:spPr>
      </p:pic>
      <p:sp>
        <p:nvSpPr>
          <p:cNvPr id="10" name="Title 1">
            <a:extLst>
              <a:ext uri="{FF2B5EF4-FFF2-40B4-BE49-F238E27FC236}">
                <a16:creationId xmlns:a16="http://schemas.microsoft.com/office/drawing/2014/main" id="{470E571A-9382-FD4C-A65D-51A6B9B7C7C9}"/>
              </a:ext>
            </a:extLst>
          </p:cNvPr>
          <p:cNvSpPr txBox="1">
            <a:spLocks/>
          </p:cNvSpPr>
          <p:nvPr/>
        </p:nvSpPr>
        <p:spPr>
          <a:xfrm>
            <a:off x="155575" y="246212"/>
            <a:ext cx="5877520" cy="74994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8000" dirty="0">
                <a:latin typeface="Freestyle Script" panose="030804020302050B0404" pitchFamily="66" charset="77"/>
                <a:ea typeface="Brush Script MT" panose="03060802040406070304" pitchFamily="66" charset="-122"/>
                <a:cs typeface="Apple Chancery" panose="03020702040506060504" pitchFamily="66" charset="-79"/>
              </a:rPr>
              <a:t>Jan Gunnarsson</a:t>
            </a:r>
          </a:p>
        </p:txBody>
      </p:sp>
      <p:sp>
        <p:nvSpPr>
          <p:cNvPr id="3" name="Content Placeholder 2">
            <a:extLst>
              <a:ext uri="{FF2B5EF4-FFF2-40B4-BE49-F238E27FC236}">
                <a16:creationId xmlns:a16="http://schemas.microsoft.com/office/drawing/2014/main" id="{20895F9E-3596-1A4C-96E1-0F172E53D759}"/>
              </a:ext>
            </a:extLst>
          </p:cNvPr>
          <p:cNvSpPr>
            <a:spLocks noGrp="1"/>
          </p:cNvSpPr>
          <p:nvPr>
            <p:ph idx="1"/>
          </p:nvPr>
        </p:nvSpPr>
        <p:spPr>
          <a:xfrm>
            <a:off x="323528" y="1628800"/>
            <a:ext cx="8229600" cy="3917032"/>
          </a:xfrm>
        </p:spPr>
        <p:txBody>
          <a:bodyPr>
            <a:normAutofit fontScale="92500" lnSpcReduction="20000"/>
          </a:bodyPr>
          <a:lstStyle/>
          <a:p>
            <a:pPr marL="0" indent="0">
              <a:buNone/>
            </a:pPr>
            <a:r>
              <a:rPr lang="en-GB" b="1" dirty="0"/>
              <a:t>A welcoming mindset:</a:t>
            </a:r>
          </a:p>
          <a:p>
            <a:r>
              <a:rPr lang="en-GB" dirty="0"/>
              <a:t>Openness</a:t>
            </a:r>
          </a:p>
          <a:p>
            <a:r>
              <a:rPr lang="en-GB" dirty="0"/>
              <a:t>Curiosity</a:t>
            </a:r>
          </a:p>
          <a:p>
            <a:r>
              <a:rPr lang="en-GB" dirty="0"/>
              <a:t>Non-judgement</a:t>
            </a:r>
          </a:p>
          <a:p>
            <a:r>
              <a:rPr lang="en-GB" dirty="0"/>
              <a:t>Humility</a:t>
            </a:r>
          </a:p>
          <a:p>
            <a:r>
              <a:rPr lang="en-GB" dirty="0"/>
              <a:t>Sensibility</a:t>
            </a:r>
          </a:p>
          <a:p>
            <a:r>
              <a:rPr lang="en-GB" dirty="0"/>
              <a:t>Respect</a:t>
            </a:r>
          </a:p>
          <a:p>
            <a:r>
              <a:rPr lang="en-GB" dirty="0"/>
              <a:t>Presence</a:t>
            </a:r>
          </a:p>
          <a:p>
            <a:r>
              <a:rPr lang="en-GB" dirty="0"/>
              <a:t>Dialogue</a:t>
            </a:r>
          </a:p>
        </p:txBody>
      </p:sp>
      <p:sp>
        <p:nvSpPr>
          <p:cNvPr id="5" name="TextBox 4">
            <a:extLst>
              <a:ext uri="{FF2B5EF4-FFF2-40B4-BE49-F238E27FC236}">
                <a16:creationId xmlns:a16="http://schemas.microsoft.com/office/drawing/2014/main" id="{2B9317EE-82D9-8D4D-B794-BEEAD538CA3B}"/>
              </a:ext>
            </a:extLst>
          </p:cNvPr>
          <p:cNvSpPr txBox="1"/>
          <p:nvPr/>
        </p:nvSpPr>
        <p:spPr>
          <a:xfrm>
            <a:off x="5364088" y="1655820"/>
            <a:ext cx="3076483" cy="646331"/>
          </a:xfrm>
          <a:prstGeom prst="rect">
            <a:avLst/>
          </a:prstGeom>
          <a:noFill/>
        </p:spPr>
        <p:txBody>
          <a:bodyPr wrap="none" rtlCol="0">
            <a:spAutoFit/>
          </a:bodyPr>
          <a:lstStyle/>
          <a:p>
            <a:r>
              <a:rPr lang="en-GB" dirty="0"/>
              <a:t>Welcoming others, each other</a:t>
            </a:r>
          </a:p>
          <a:p>
            <a:r>
              <a:rPr lang="en-GB" b="1" dirty="0"/>
              <a:t>AS COLLEAGUES</a:t>
            </a:r>
          </a:p>
        </p:txBody>
      </p:sp>
      <p:sp>
        <p:nvSpPr>
          <p:cNvPr id="6" name="TextBox 5">
            <a:extLst>
              <a:ext uri="{FF2B5EF4-FFF2-40B4-BE49-F238E27FC236}">
                <a16:creationId xmlns:a16="http://schemas.microsoft.com/office/drawing/2014/main" id="{755FB557-7848-3144-AEFE-F643CF5C2F17}"/>
              </a:ext>
            </a:extLst>
          </p:cNvPr>
          <p:cNvSpPr txBox="1"/>
          <p:nvPr/>
        </p:nvSpPr>
        <p:spPr>
          <a:xfrm>
            <a:off x="5364088" y="2934794"/>
            <a:ext cx="2380780" cy="923330"/>
          </a:xfrm>
          <a:prstGeom prst="rect">
            <a:avLst/>
          </a:prstGeom>
          <a:noFill/>
        </p:spPr>
        <p:txBody>
          <a:bodyPr wrap="none" rtlCol="0">
            <a:spAutoFit/>
          </a:bodyPr>
          <a:lstStyle/>
          <a:p>
            <a:r>
              <a:rPr lang="en-GB" dirty="0"/>
              <a:t>What I say or don’t say.</a:t>
            </a:r>
          </a:p>
          <a:p>
            <a:r>
              <a:rPr lang="en-GB" dirty="0"/>
              <a:t>What I do or don’t do.</a:t>
            </a:r>
          </a:p>
          <a:p>
            <a:r>
              <a:rPr lang="en-GB" b="1" dirty="0"/>
              <a:t>MATTERS</a:t>
            </a:r>
          </a:p>
        </p:txBody>
      </p:sp>
      <p:sp>
        <p:nvSpPr>
          <p:cNvPr id="11" name="TextBox 10">
            <a:extLst>
              <a:ext uri="{FF2B5EF4-FFF2-40B4-BE49-F238E27FC236}">
                <a16:creationId xmlns:a16="http://schemas.microsoft.com/office/drawing/2014/main" id="{076E9CB6-0F44-9248-B762-63B7BAD022B6}"/>
              </a:ext>
            </a:extLst>
          </p:cNvPr>
          <p:cNvSpPr txBox="1"/>
          <p:nvPr/>
        </p:nvSpPr>
        <p:spPr>
          <a:xfrm>
            <a:off x="5364087" y="4273366"/>
            <a:ext cx="3076483" cy="646331"/>
          </a:xfrm>
          <a:prstGeom prst="rect">
            <a:avLst/>
          </a:prstGeom>
          <a:noFill/>
        </p:spPr>
        <p:txBody>
          <a:bodyPr wrap="none" rtlCol="0">
            <a:spAutoFit/>
          </a:bodyPr>
          <a:lstStyle/>
          <a:p>
            <a:r>
              <a:rPr lang="en-GB" dirty="0"/>
              <a:t>Welcoming others, each other</a:t>
            </a:r>
          </a:p>
          <a:p>
            <a:r>
              <a:rPr lang="en-GB" b="1" dirty="0"/>
              <a:t>AND ONESELF</a:t>
            </a:r>
          </a:p>
        </p:txBody>
      </p:sp>
      <p:pic>
        <p:nvPicPr>
          <p:cNvPr id="8" name="Picture 7" descr="Icon&#10;&#10;Description automatically generated">
            <a:extLst>
              <a:ext uri="{FF2B5EF4-FFF2-40B4-BE49-F238E27FC236}">
                <a16:creationId xmlns:a16="http://schemas.microsoft.com/office/drawing/2014/main" id="{3E87F59C-1D1E-EA40-BD20-8B03091D361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575159" y="1667749"/>
            <a:ext cx="677860" cy="646332"/>
          </a:xfrm>
          <a:prstGeom prst="rect">
            <a:avLst/>
          </a:prstGeom>
        </p:spPr>
      </p:pic>
      <p:pic>
        <p:nvPicPr>
          <p:cNvPr id="12" name="Picture 11" descr="Icon&#10;&#10;Description automatically generated">
            <a:extLst>
              <a:ext uri="{FF2B5EF4-FFF2-40B4-BE49-F238E27FC236}">
                <a16:creationId xmlns:a16="http://schemas.microsoft.com/office/drawing/2014/main" id="{A87674E6-3D8D-F845-BA5D-1DA6FEBC07A9}"/>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575159" y="3000899"/>
            <a:ext cx="677860" cy="646332"/>
          </a:xfrm>
          <a:prstGeom prst="rect">
            <a:avLst/>
          </a:prstGeom>
        </p:spPr>
      </p:pic>
      <p:pic>
        <p:nvPicPr>
          <p:cNvPr id="13" name="Picture 12" descr="Icon&#10;&#10;Description automatically generated">
            <a:extLst>
              <a:ext uri="{FF2B5EF4-FFF2-40B4-BE49-F238E27FC236}">
                <a16:creationId xmlns:a16="http://schemas.microsoft.com/office/drawing/2014/main" id="{9B7EE356-86B8-E74D-917D-85E64F6B39F9}"/>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575159" y="4273365"/>
            <a:ext cx="677860" cy="646332"/>
          </a:xfrm>
          <a:prstGeom prst="rect">
            <a:avLst/>
          </a:prstGeom>
        </p:spPr>
      </p:pic>
    </p:spTree>
    <p:extLst>
      <p:ext uri="{BB962C8B-B14F-4D97-AF65-F5344CB8AC3E}">
        <p14:creationId xmlns:p14="http://schemas.microsoft.com/office/powerpoint/2010/main" val="6890370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Logo&#10;&#10;Description automatically generated">
            <a:extLst>
              <a:ext uri="{FF2B5EF4-FFF2-40B4-BE49-F238E27FC236}">
                <a16:creationId xmlns:a16="http://schemas.microsoft.com/office/drawing/2014/main" id="{9BDB9B6D-0167-C64A-80BD-10CB459EFCF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65912" y="260648"/>
            <a:ext cx="2322513" cy="762529"/>
          </a:xfrm>
          <a:prstGeom prst="rect">
            <a:avLst/>
          </a:prstGeom>
        </p:spPr>
      </p:pic>
      <p:sp>
        <p:nvSpPr>
          <p:cNvPr id="10" name="Title 1">
            <a:extLst>
              <a:ext uri="{FF2B5EF4-FFF2-40B4-BE49-F238E27FC236}">
                <a16:creationId xmlns:a16="http://schemas.microsoft.com/office/drawing/2014/main" id="{470E571A-9382-FD4C-A65D-51A6B9B7C7C9}"/>
              </a:ext>
            </a:extLst>
          </p:cNvPr>
          <p:cNvSpPr txBox="1">
            <a:spLocks/>
          </p:cNvSpPr>
          <p:nvPr/>
        </p:nvSpPr>
        <p:spPr>
          <a:xfrm>
            <a:off x="155575" y="246212"/>
            <a:ext cx="5877520" cy="74994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8000" dirty="0">
                <a:latin typeface="Freestyle Script" panose="030804020302050B0404" pitchFamily="66" charset="77"/>
                <a:ea typeface="Brush Script MT" panose="03060802040406070304" pitchFamily="66" charset="-122"/>
                <a:cs typeface="Apple Chancery" panose="03020702040506060504" pitchFamily="66" charset="-79"/>
              </a:rPr>
              <a:t>Jan Gunnarsson</a:t>
            </a:r>
          </a:p>
        </p:txBody>
      </p:sp>
      <p:pic>
        <p:nvPicPr>
          <p:cNvPr id="4" name="Online Media 3" descr="TEDxMaastricht - Jan Gunnarsson - &quot;Hostmanship: the art of making people feel welcome&quot;">
            <a:hlinkClick r:id="" action="ppaction://media"/>
            <a:extLst>
              <a:ext uri="{FF2B5EF4-FFF2-40B4-BE49-F238E27FC236}">
                <a16:creationId xmlns:a16="http://schemas.microsoft.com/office/drawing/2014/main" id="{C5F48816-5E82-B84C-AF95-4B63DD352843}"/>
              </a:ext>
            </a:extLst>
          </p:cNvPr>
          <p:cNvPicPr>
            <a:picLocks noGrp="1" noRot="1" noChangeAspect="1"/>
          </p:cNvPicPr>
          <p:nvPr>
            <p:ph idx="1"/>
            <a:videoFile r:link="rId1"/>
          </p:nvPr>
        </p:nvPicPr>
        <p:blipFill>
          <a:blip r:embed="rId6"/>
          <a:stretch>
            <a:fillRect/>
          </a:stretch>
        </p:blipFill>
        <p:spPr>
          <a:xfrm>
            <a:off x="827584" y="1255712"/>
            <a:ext cx="7727950" cy="4346575"/>
          </a:xfrm>
          <a:prstGeom prst="rect">
            <a:avLst/>
          </a:prstGeom>
        </p:spPr>
      </p:pic>
    </p:spTree>
    <p:extLst>
      <p:ext uri="{BB962C8B-B14F-4D97-AF65-F5344CB8AC3E}">
        <p14:creationId xmlns:p14="http://schemas.microsoft.com/office/powerpoint/2010/main" val="224545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2"/>
          <p:cNvSpPr txBox="1"/>
          <p:nvPr/>
        </p:nvSpPr>
        <p:spPr>
          <a:xfrm>
            <a:off x="604157" y="620688"/>
            <a:ext cx="3601395"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spc="89" dirty="0">
                <a:latin typeface="+mj-lt"/>
                <a:ea typeface="+mj-ea"/>
                <a:cs typeface="+mj-cs"/>
              </a:rPr>
              <a:t>THE FRONT DESK:</a:t>
            </a:r>
          </a:p>
          <a:p>
            <a:pPr defTabSz="914400">
              <a:lnSpc>
                <a:spcPct val="90000"/>
              </a:lnSpc>
              <a:spcBef>
                <a:spcPct val="0"/>
              </a:spcBef>
              <a:spcAft>
                <a:spcPts val="600"/>
              </a:spcAft>
            </a:pPr>
            <a:r>
              <a:rPr lang="en-US" sz="2800" spc="89" dirty="0">
                <a:latin typeface="+mj-lt"/>
                <a:ea typeface="+mj-ea"/>
                <a:cs typeface="+mj-cs"/>
              </a:rPr>
              <a:t>CHECK-IN &amp; CHECK-OUT</a:t>
            </a:r>
          </a:p>
        </p:txBody>
      </p:sp>
      <p:sp>
        <p:nvSpPr>
          <p:cNvPr id="4" name="TextBox 4"/>
          <p:cNvSpPr txBox="1"/>
          <p:nvPr/>
        </p:nvSpPr>
        <p:spPr>
          <a:xfrm>
            <a:off x="230445" y="2132856"/>
            <a:ext cx="4629587" cy="3920810"/>
          </a:xfrm>
          <a:prstGeom prst="rect">
            <a:avLst/>
          </a:prstGeom>
        </p:spPr>
        <p:txBody>
          <a:bodyPr vert="horz" lIns="91440" tIns="45720" rIns="91440" bIns="45720" rtlCol="0" anchor="t">
            <a:normAutofit fontScale="92500" lnSpcReduction="10000"/>
          </a:bodyPr>
          <a:lstStyle/>
          <a:p>
            <a:pPr marL="388620" lvl="1" indent="-228600" defTabSz="914400">
              <a:lnSpc>
                <a:spcPct val="90000"/>
              </a:lnSpc>
              <a:spcAft>
                <a:spcPts val="600"/>
              </a:spcAft>
              <a:buFont typeface="Arial" panose="020B0604020202020204" pitchFamily="34" charset="0"/>
              <a:buChar char="•"/>
            </a:pPr>
            <a:r>
              <a:rPr lang="en-US" sz="2100" dirty="0"/>
              <a:t>Welcome</a:t>
            </a:r>
          </a:p>
          <a:p>
            <a:pPr marL="388620" lvl="1" indent="-228600" defTabSz="914400">
              <a:lnSpc>
                <a:spcPct val="90000"/>
              </a:lnSpc>
              <a:spcAft>
                <a:spcPts val="600"/>
              </a:spcAft>
              <a:buFont typeface="Arial" panose="020B0604020202020204" pitchFamily="34" charset="0"/>
              <a:buChar char="•"/>
            </a:pPr>
            <a:r>
              <a:rPr lang="en-US" sz="2100" dirty="0"/>
              <a:t>The importance of the check-in and check-out experiences</a:t>
            </a:r>
          </a:p>
          <a:p>
            <a:pPr marL="388620" lvl="1" indent="-228600" defTabSz="914400">
              <a:lnSpc>
                <a:spcPct val="90000"/>
              </a:lnSpc>
              <a:spcAft>
                <a:spcPts val="600"/>
              </a:spcAft>
              <a:buFont typeface="Arial" panose="020B0604020202020204" pitchFamily="34" charset="0"/>
              <a:buChar char="•"/>
            </a:pPr>
            <a:r>
              <a:rPr lang="en-US" sz="2100" dirty="0"/>
              <a:t>Preparing  for a guest's arrival</a:t>
            </a:r>
          </a:p>
          <a:p>
            <a:pPr marL="388620" lvl="1" indent="-228600" defTabSz="914400">
              <a:lnSpc>
                <a:spcPct val="90000"/>
              </a:lnSpc>
              <a:spcAft>
                <a:spcPts val="600"/>
              </a:spcAft>
              <a:buFont typeface="Arial" panose="020B0604020202020204" pitchFamily="34" charset="0"/>
              <a:buChar char="•"/>
            </a:pPr>
            <a:r>
              <a:rPr lang="en-US" sz="2100" dirty="0"/>
              <a:t>Types of VIP guests</a:t>
            </a:r>
          </a:p>
          <a:p>
            <a:pPr marL="388620" lvl="1" indent="-228600" defTabSz="914400">
              <a:lnSpc>
                <a:spcPct val="90000"/>
              </a:lnSpc>
              <a:spcAft>
                <a:spcPts val="600"/>
              </a:spcAft>
              <a:buFont typeface="Arial" panose="020B0604020202020204" pitchFamily="34" charset="0"/>
              <a:buChar char="•"/>
            </a:pPr>
            <a:r>
              <a:rPr lang="en-US" sz="2100" dirty="0"/>
              <a:t>Welcoming guests</a:t>
            </a:r>
          </a:p>
          <a:p>
            <a:pPr marL="388620" lvl="1" indent="-228600" defTabSz="914400">
              <a:lnSpc>
                <a:spcPct val="90000"/>
              </a:lnSpc>
              <a:spcAft>
                <a:spcPts val="600"/>
              </a:spcAft>
              <a:buFont typeface="Arial" panose="020B0604020202020204" pitchFamily="34" charset="0"/>
              <a:buChar char="•"/>
            </a:pPr>
            <a:r>
              <a:rPr lang="en-US" sz="2100" dirty="0"/>
              <a:t>Confirming guest reservations and payment</a:t>
            </a:r>
          </a:p>
          <a:p>
            <a:pPr marL="388620" lvl="1" indent="-228600" defTabSz="914400">
              <a:lnSpc>
                <a:spcPct val="90000"/>
              </a:lnSpc>
              <a:spcAft>
                <a:spcPts val="600"/>
              </a:spcAft>
              <a:buFont typeface="Arial" panose="020B0604020202020204" pitchFamily="34" charset="0"/>
              <a:buChar char="•"/>
            </a:pPr>
            <a:r>
              <a:rPr lang="en-US" sz="2100" dirty="0"/>
              <a:t> Allocating rooms and issuing room keycards</a:t>
            </a:r>
          </a:p>
          <a:p>
            <a:pPr marL="388620" lvl="1" indent="-228600" defTabSz="914400">
              <a:lnSpc>
                <a:spcPct val="90000"/>
              </a:lnSpc>
              <a:spcAft>
                <a:spcPts val="600"/>
              </a:spcAft>
              <a:buFont typeface="Arial" panose="020B0604020202020204" pitchFamily="34" charset="0"/>
              <a:buChar char="•"/>
            </a:pPr>
            <a:r>
              <a:rPr lang="en-US" sz="2100" dirty="0"/>
              <a:t>Managing check-in issues</a:t>
            </a:r>
          </a:p>
          <a:p>
            <a:pPr marL="388620" lvl="1" indent="-228600" defTabSz="914400">
              <a:lnSpc>
                <a:spcPct val="90000"/>
              </a:lnSpc>
              <a:spcAft>
                <a:spcPts val="600"/>
              </a:spcAft>
              <a:buFont typeface="Arial" panose="020B0604020202020204" pitchFamily="34" charset="0"/>
              <a:buChar char="•"/>
            </a:pPr>
            <a:r>
              <a:rPr lang="en-US" sz="2100" dirty="0"/>
              <a:t>Guest check-out procedure</a:t>
            </a:r>
          </a:p>
          <a:p>
            <a:pPr marL="388620" lvl="1" indent="-228600" defTabSz="914400">
              <a:lnSpc>
                <a:spcPct val="90000"/>
              </a:lnSpc>
              <a:spcAft>
                <a:spcPts val="600"/>
              </a:spcAft>
              <a:buFont typeface="Arial" panose="020B0604020202020204" pitchFamily="34" charset="0"/>
              <a:buChar char="•"/>
            </a:pPr>
            <a:r>
              <a:rPr lang="en-US" sz="2100" dirty="0"/>
              <a:t>Conclusion</a:t>
            </a:r>
          </a:p>
          <a:p>
            <a:pPr indent="-228600" defTabSz="914400">
              <a:lnSpc>
                <a:spcPct val="90000"/>
              </a:lnSpc>
              <a:spcAft>
                <a:spcPts val="600"/>
              </a:spcAft>
              <a:buFont typeface="Arial" panose="020B0604020202020204" pitchFamily="34" charset="0"/>
              <a:buChar char="•"/>
            </a:pPr>
            <a:endParaRPr lang="en-US" sz="1200" dirty="0"/>
          </a:p>
        </p:txBody>
      </p:sp>
      <p:sp>
        <p:nvSpPr>
          <p:cNvPr id="14" name="Freeform: Shape 13">
            <a:extLst>
              <a:ext uri="{FF2B5EF4-FFF2-40B4-BE49-F238E27FC236}">
                <a16:creationId xmlns:a16="http://schemas.microsoft.com/office/drawing/2014/main" id="{E1063ACC-684C-4227-9D75-430593BAD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413" y="0"/>
            <a:ext cx="4629587"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067F801-9719-4550-AFFF-C7C368422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884" y="0"/>
            <a:ext cx="4518116"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Logo&#10;&#10;Description automatically generated">
            <a:extLst>
              <a:ext uri="{FF2B5EF4-FFF2-40B4-BE49-F238E27FC236}">
                <a16:creationId xmlns:a16="http://schemas.microsoft.com/office/drawing/2014/main" id="{661EA6A4-85F9-0B45-8E0A-566EE3FBFAC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95020" y="548680"/>
            <a:ext cx="3855121" cy="1320378"/>
          </a:xfrm>
          <a:prstGeom prst="rect">
            <a:avLst/>
          </a:prstGeom>
        </p:spPr>
      </p:pic>
      <p:pic>
        <p:nvPicPr>
          <p:cNvPr id="5" name="Picture 5"/>
          <p:cNvPicPr>
            <a:picLocks noChangeAspect="1"/>
          </p:cNvPicPr>
          <p:nvPr/>
        </p:nvPicPr>
        <p:blipFill>
          <a:blip r:embed="rId5"/>
          <a:stretch>
            <a:fillRect/>
          </a:stretch>
        </p:blipFill>
        <p:spPr>
          <a:xfrm>
            <a:off x="6084169" y="2837388"/>
            <a:ext cx="2765972" cy="276597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5645324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1936A-0D15-44E9-9E7B-6BFBA501D23F}"/>
              </a:ext>
            </a:extLst>
          </p:cNvPr>
          <p:cNvSpPr>
            <a:spLocks noGrp="1"/>
          </p:cNvSpPr>
          <p:nvPr>
            <p:ph type="title"/>
          </p:nvPr>
        </p:nvSpPr>
        <p:spPr>
          <a:xfrm>
            <a:off x="350041" y="586855"/>
            <a:ext cx="2401025" cy="3387497"/>
          </a:xfrm>
        </p:spPr>
        <p:txBody>
          <a:bodyPr anchor="b">
            <a:normAutofit/>
          </a:bodyPr>
          <a:lstStyle/>
          <a:p>
            <a:pPr algn="r"/>
            <a:r>
              <a:rPr lang="en-GB" sz="3500" dirty="0">
                <a:solidFill>
                  <a:srgbClr val="FFFFFF"/>
                </a:solidFill>
              </a:rPr>
              <a:t>End of lecture</a:t>
            </a:r>
          </a:p>
        </p:txBody>
      </p:sp>
      <p:sp>
        <p:nvSpPr>
          <p:cNvPr id="3" name="Content Placeholder 2">
            <a:extLst>
              <a:ext uri="{FF2B5EF4-FFF2-40B4-BE49-F238E27FC236}">
                <a16:creationId xmlns:a16="http://schemas.microsoft.com/office/drawing/2014/main" id="{3BA6A81E-9A43-4864-BA92-3BF27F689E05}"/>
              </a:ext>
            </a:extLst>
          </p:cNvPr>
          <p:cNvSpPr>
            <a:spLocks noGrp="1"/>
          </p:cNvSpPr>
          <p:nvPr>
            <p:ph idx="1"/>
          </p:nvPr>
        </p:nvSpPr>
        <p:spPr>
          <a:xfrm>
            <a:off x="3607694" y="649480"/>
            <a:ext cx="4916510" cy="5546047"/>
          </a:xfrm>
        </p:spPr>
        <p:txBody>
          <a:bodyPr anchor="ctr">
            <a:normAutofit/>
          </a:bodyPr>
          <a:lstStyle/>
          <a:p>
            <a:pPr algn="just"/>
            <a:r>
              <a:rPr lang="en-GB" sz="3200" dirty="0">
                <a:latin typeface="Aldhabi" panose="01000000000000000000" pitchFamily="2" charset="-78"/>
                <a:cs typeface="Aldhabi" panose="01000000000000000000" pitchFamily="2" charset="-78"/>
              </a:rPr>
              <a:t>There will be class activities during the lecture based on lecture content I have just delivered. Please ensure you watch this  recording in order to participate next week!</a:t>
            </a:r>
          </a:p>
        </p:txBody>
      </p:sp>
    </p:spTree>
    <p:extLst>
      <p:ext uri="{BB962C8B-B14F-4D97-AF65-F5344CB8AC3E}">
        <p14:creationId xmlns:p14="http://schemas.microsoft.com/office/powerpoint/2010/main" val="422147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5148064" y="229713"/>
            <a:ext cx="3528392" cy="1231106"/>
          </a:xfrm>
          <a:prstGeom prst="rect">
            <a:avLst/>
          </a:prstGeom>
        </p:spPr>
        <p:txBody>
          <a:bodyPr wrap="square" lIns="0" tIns="0" rIns="0" bIns="0" rtlCol="0" anchor="t">
            <a:spAutoFit/>
          </a:bodyPr>
          <a:lstStyle/>
          <a:p>
            <a:pPr>
              <a:lnSpc>
                <a:spcPts val="4800"/>
              </a:lnSpc>
            </a:pPr>
            <a:r>
              <a:rPr lang="en-US" sz="3600" spc="80" dirty="0">
                <a:solidFill>
                  <a:srgbClr val="FFFFFF"/>
                </a:solidFill>
                <a:latin typeface="Prompt Black"/>
              </a:rPr>
              <a:t>A PLACE MADE BY YOU</a:t>
            </a:r>
          </a:p>
        </p:txBody>
      </p:sp>
      <p:pic>
        <p:nvPicPr>
          <p:cNvPr id="5" name="Online Media 4" descr="Premier Inn - A Place Made by You">
            <a:hlinkClick r:id="" action="ppaction://media"/>
            <a:extLst>
              <a:ext uri="{FF2B5EF4-FFF2-40B4-BE49-F238E27FC236}">
                <a16:creationId xmlns:a16="http://schemas.microsoft.com/office/drawing/2014/main" id="{6B7EC1DA-EB8B-AA48-AEAA-AA804BBBBD4C}"/>
              </a:ext>
            </a:extLst>
          </p:cNvPr>
          <p:cNvPicPr>
            <a:picLocks noRot="1" noChangeAspect="1"/>
          </p:cNvPicPr>
          <p:nvPr>
            <a:videoFile r:link="rId1"/>
          </p:nvPr>
        </p:nvPicPr>
        <p:blipFill>
          <a:blip r:embed="rId4"/>
          <a:stretch>
            <a:fillRect/>
          </a:stretch>
        </p:blipFill>
        <p:spPr>
          <a:xfrm>
            <a:off x="211399" y="1700808"/>
            <a:ext cx="8721201" cy="492747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4CD203B6-9D34-4C55-9CF4-916D79714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34" name="Picture 10" descr="See the source image">
            <a:extLst>
              <a:ext uri="{FF2B5EF4-FFF2-40B4-BE49-F238E27FC236}">
                <a16:creationId xmlns:a16="http://schemas.microsoft.com/office/drawing/2014/main" id="{37BAE42F-E46F-429D-A304-A48E06A5F3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66" r="19565" b="2"/>
          <a:stretch/>
        </p:blipFill>
        <p:spPr bwMode="auto">
          <a:xfrm>
            <a:off x="1722" y="10"/>
            <a:ext cx="5546899" cy="4470857"/>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result for hotel reservation agent">
            <a:extLst>
              <a:ext uri="{FF2B5EF4-FFF2-40B4-BE49-F238E27FC236}">
                <a16:creationId xmlns:a16="http://schemas.microsoft.com/office/drawing/2014/main" id="{42389298-EDEC-4E22-9D42-FC48370B08D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353"/>
          <a:stretch/>
        </p:blipFill>
        <p:spPr bwMode="auto">
          <a:xfrm>
            <a:off x="5624422" y="-2"/>
            <a:ext cx="3516789" cy="222875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hotel guest relations officer">
            <a:extLst>
              <a:ext uri="{FF2B5EF4-FFF2-40B4-BE49-F238E27FC236}">
                <a16:creationId xmlns:a16="http://schemas.microsoft.com/office/drawing/2014/main" id="{AB198913-5788-4DEB-8BB9-1B741667355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423" r="-6" b="-6"/>
          <a:stretch/>
        </p:blipFill>
        <p:spPr bwMode="auto">
          <a:xfrm>
            <a:off x="5624503" y="2324139"/>
            <a:ext cx="3512199" cy="213338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bell boy">
            <a:extLst>
              <a:ext uri="{FF2B5EF4-FFF2-40B4-BE49-F238E27FC236}">
                <a16:creationId xmlns:a16="http://schemas.microsoft.com/office/drawing/2014/main" id="{DAD9F6F2-01FD-4013-8F5E-FBFAF593CE0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3301" b="2866"/>
          <a:stretch/>
        </p:blipFill>
        <p:spPr bwMode="auto">
          <a:xfrm>
            <a:off x="-2787" y="4566250"/>
            <a:ext cx="3470605" cy="229175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e the source image">
            <a:extLst>
              <a:ext uri="{FF2B5EF4-FFF2-40B4-BE49-F238E27FC236}">
                <a16:creationId xmlns:a16="http://schemas.microsoft.com/office/drawing/2014/main" id="{BEE151ED-7CF9-463D-9D06-FEB6B3F43216}"/>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5517" r="1" b="33138"/>
          <a:stretch/>
        </p:blipFill>
        <p:spPr bwMode="auto">
          <a:xfrm>
            <a:off x="3535440" y="4566250"/>
            <a:ext cx="5596755" cy="229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7914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2"/>
          <p:cNvSpPr txBox="1"/>
          <p:nvPr/>
        </p:nvSpPr>
        <p:spPr>
          <a:xfrm>
            <a:off x="604157" y="620688"/>
            <a:ext cx="3601395"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spc="89" dirty="0">
                <a:latin typeface="+mj-lt"/>
                <a:ea typeface="+mj-ea"/>
                <a:cs typeface="+mj-cs"/>
              </a:rPr>
              <a:t>THE FRONT DESK:</a:t>
            </a:r>
          </a:p>
          <a:p>
            <a:pPr defTabSz="914400">
              <a:lnSpc>
                <a:spcPct val="90000"/>
              </a:lnSpc>
              <a:spcBef>
                <a:spcPct val="0"/>
              </a:spcBef>
              <a:spcAft>
                <a:spcPts val="600"/>
              </a:spcAft>
            </a:pPr>
            <a:r>
              <a:rPr lang="en-US" sz="2800" spc="89" dirty="0">
                <a:latin typeface="+mj-lt"/>
                <a:ea typeface="+mj-ea"/>
                <a:cs typeface="+mj-cs"/>
              </a:rPr>
              <a:t>CHECK-IN &amp; CHECK-OUT</a:t>
            </a:r>
          </a:p>
        </p:txBody>
      </p:sp>
      <p:sp>
        <p:nvSpPr>
          <p:cNvPr id="4" name="TextBox 4"/>
          <p:cNvSpPr txBox="1"/>
          <p:nvPr/>
        </p:nvSpPr>
        <p:spPr>
          <a:xfrm>
            <a:off x="230445" y="2132856"/>
            <a:ext cx="4629587" cy="3920810"/>
          </a:xfrm>
          <a:prstGeom prst="rect">
            <a:avLst/>
          </a:prstGeom>
        </p:spPr>
        <p:txBody>
          <a:bodyPr vert="horz" lIns="91440" tIns="45720" rIns="91440" bIns="45720" rtlCol="0" anchor="t">
            <a:normAutofit fontScale="92500" lnSpcReduction="10000"/>
          </a:bodyPr>
          <a:lstStyle/>
          <a:p>
            <a:pPr marL="388620" lvl="1" indent="-228600" defTabSz="914400">
              <a:lnSpc>
                <a:spcPct val="90000"/>
              </a:lnSpc>
              <a:spcAft>
                <a:spcPts val="600"/>
              </a:spcAft>
              <a:buFont typeface="Arial" panose="020B0604020202020204" pitchFamily="34" charset="0"/>
              <a:buChar char="•"/>
            </a:pPr>
            <a:r>
              <a:rPr lang="en-US" sz="2100" dirty="0"/>
              <a:t>Welcome</a:t>
            </a:r>
          </a:p>
          <a:p>
            <a:pPr marL="388620" lvl="1" indent="-228600" defTabSz="914400">
              <a:lnSpc>
                <a:spcPct val="90000"/>
              </a:lnSpc>
              <a:spcAft>
                <a:spcPts val="600"/>
              </a:spcAft>
              <a:buFont typeface="Arial" panose="020B0604020202020204" pitchFamily="34" charset="0"/>
              <a:buChar char="•"/>
            </a:pPr>
            <a:r>
              <a:rPr lang="en-US" sz="2100" dirty="0"/>
              <a:t>The importance of the check-in and check-out experiences</a:t>
            </a:r>
          </a:p>
          <a:p>
            <a:pPr marL="388620" lvl="1" indent="-228600" defTabSz="914400">
              <a:lnSpc>
                <a:spcPct val="90000"/>
              </a:lnSpc>
              <a:spcAft>
                <a:spcPts val="600"/>
              </a:spcAft>
              <a:buFont typeface="Arial" panose="020B0604020202020204" pitchFamily="34" charset="0"/>
              <a:buChar char="•"/>
            </a:pPr>
            <a:r>
              <a:rPr lang="en-US" sz="2100" dirty="0"/>
              <a:t>Preparing  for a guest's arrival</a:t>
            </a:r>
          </a:p>
          <a:p>
            <a:pPr marL="388620" lvl="1" indent="-228600" defTabSz="914400">
              <a:lnSpc>
                <a:spcPct val="90000"/>
              </a:lnSpc>
              <a:spcAft>
                <a:spcPts val="600"/>
              </a:spcAft>
              <a:buFont typeface="Arial" panose="020B0604020202020204" pitchFamily="34" charset="0"/>
              <a:buChar char="•"/>
            </a:pPr>
            <a:r>
              <a:rPr lang="en-US" sz="2100" dirty="0"/>
              <a:t>Types of VIP guests</a:t>
            </a:r>
          </a:p>
          <a:p>
            <a:pPr marL="388620" lvl="1" indent="-228600" defTabSz="914400">
              <a:lnSpc>
                <a:spcPct val="90000"/>
              </a:lnSpc>
              <a:spcAft>
                <a:spcPts val="600"/>
              </a:spcAft>
              <a:buFont typeface="Arial" panose="020B0604020202020204" pitchFamily="34" charset="0"/>
              <a:buChar char="•"/>
            </a:pPr>
            <a:r>
              <a:rPr lang="en-US" sz="2100" dirty="0"/>
              <a:t>Welcoming guests</a:t>
            </a:r>
          </a:p>
          <a:p>
            <a:pPr marL="388620" lvl="1" indent="-228600" defTabSz="914400">
              <a:lnSpc>
                <a:spcPct val="90000"/>
              </a:lnSpc>
              <a:spcAft>
                <a:spcPts val="600"/>
              </a:spcAft>
              <a:buFont typeface="Arial" panose="020B0604020202020204" pitchFamily="34" charset="0"/>
              <a:buChar char="•"/>
            </a:pPr>
            <a:r>
              <a:rPr lang="en-US" sz="2100" dirty="0"/>
              <a:t>Confirming guest reservations and payment</a:t>
            </a:r>
          </a:p>
          <a:p>
            <a:pPr marL="388620" lvl="1" indent="-228600" defTabSz="914400">
              <a:lnSpc>
                <a:spcPct val="90000"/>
              </a:lnSpc>
              <a:spcAft>
                <a:spcPts val="600"/>
              </a:spcAft>
              <a:buFont typeface="Arial" panose="020B0604020202020204" pitchFamily="34" charset="0"/>
              <a:buChar char="•"/>
            </a:pPr>
            <a:r>
              <a:rPr lang="en-US" sz="2100" dirty="0"/>
              <a:t> Allocating rooms and issuing room keycards</a:t>
            </a:r>
          </a:p>
          <a:p>
            <a:pPr marL="388620" lvl="1" indent="-228600" defTabSz="914400">
              <a:lnSpc>
                <a:spcPct val="90000"/>
              </a:lnSpc>
              <a:spcAft>
                <a:spcPts val="600"/>
              </a:spcAft>
              <a:buFont typeface="Arial" panose="020B0604020202020204" pitchFamily="34" charset="0"/>
              <a:buChar char="•"/>
            </a:pPr>
            <a:r>
              <a:rPr lang="en-US" sz="2100" dirty="0"/>
              <a:t>Managing check-in issues</a:t>
            </a:r>
          </a:p>
          <a:p>
            <a:pPr marL="388620" lvl="1" indent="-228600" defTabSz="914400">
              <a:lnSpc>
                <a:spcPct val="90000"/>
              </a:lnSpc>
              <a:spcAft>
                <a:spcPts val="600"/>
              </a:spcAft>
              <a:buFont typeface="Arial" panose="020B0604020202020204" pitchFamily="34" charset="0"/>
              <a:buChar char="•"/>
            </a:pPr>
            <a:r>
              <a:rPr lang="en-US" sz="2100" dirty="0"/>
              <a:t>Guest check-out procedure</a:t>
            </a:r>
          </a:p>
          <a:p>
            <a:pPr marL="388620" lvl="1" indent="-228600" defTabSz="914400">
              <a:lnSpc>
                <a:spcPct val="90000"/>
              </a:lnSpc>
              <a:spcAft>
                <a:spcPts val="600"/>
              </a:spcAft>
              <a:buFont typeface="Arial" panose="020B0604020202020204" pitchFamily="34" charset="0"/>
              <a:buChar char="•"/>
            </a:pPr>
            <a:r>
              <a:rPr lang="en-US" sz="2100" dirty="0"/>
              <a:t>Conclusion</a:t>
            </a:r>
          </a:p>
          <a:p>
            <a:pPr indent="-228600" defTabSz="914400">
              <a:lnSpc>
                <a:spcPct val="90000"/>
              </a:lnSpc>
              <a:spcAft>
                <a:spcPts val="600"/>
              </a:spcAft>
              <a:buFont typeface="Arial" panose="020B0604020202020204" pitchFamily="34" charset="0"/>
              <a:buChar char="•"/>
            </a:pPr>
            <a:endParaRPr lang="en-US" sz="1200" dirty="0"/>
          </a:p>
        </p:txBody>
      </p:sp>
      <p:sp>
        <p:nvSpPr>
          <p:cNvPr id="14" name="Freeform: Shape 13">
            <a:extLst>
              <a:ext uri="{FF2B5EF4-FFF2-40B4-BE49-F238E27FC236}">
                <a16:creationId xmlns:a16="http://schemas.microsoft.com/office/drawing/2014/main" id="{E1063ACC-684C-4227-9D75-430593BAD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413" y="0"/>
            <a:ext cx="4629587"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067F801-9719-4550-AFFF-C7C368422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884" y="0"/>
            <a:ext cx="4518116"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Logo&#10;&#10;Description automatically generated">
            <a:extLst>
              <a:ext uri="{FF2B5EF4-FFF2-40B4-BE49-F238E27FC236}">
                <a16:creationId xmlns:a16="http://schemas.microsoft.com/office/drawing/2014/main" id="{661EA6A4-85F9-0B45-8E0A-566EE3FBFAC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95020" y="548680"/>
            <a:ext cx="3855121" cy="1320378"/>
          </a:xfrm>
          <a:prstGeom prst="rect">
            <a:avLst/>
          </a:prstGeom>
        </p:spPr>
      </p:pic>
      <p:pic>
        <p:nvPicPr>
          <p:cNvPr id="5" name="Picture 5"/>
          <p:cNvPicPr>
            <a:picLocks noChangeAspect="1"/>
          </p:cNvPicPr>
          <p:nvPr/>
        </p:nvPicPr>
        <p:blipFill>
          <a:blip r:embed="rId5"/>
          <a:stretch>
            <a:fillRect/>
          </a:stretch>
        </p:blipFill>
        <p:spPr>
          <a:xfrm>
            <a:off x="6084169" y="2837388"/>
            <a:ext cx="2765972" cy="276597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Close-up of a pen&#10;&#10;Description automatically generated">
            <a:extLst>
              <a:ext uri="{FF2B5EF4-FFF2-40B4-BE49-F238E27FC236}">
                <a16:creationId xmlns:a16="http://schemas.microsoft.com/office/drawing/2014/main" id="{D61D353E-B846-1144-A4A1-4A61D6F5E13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487" y="38656"/>
            <a:ext cx="9099619" cy="5118536"/>
          </a:xfrm>
          <a:prstGeom prst="rect">
            <a:avLst/>
          </a:prstGeom>
        </p:spPr>
      </p:pic>
      <p:sp>
        <p:nvSpPr>
          <p:cNvPr id="2" name="TextBox 2"/>
          <p:cNvSpPr txBox="1"/>
          <p:nvPr/>
        </p:nvSpPr>
        <p:spPr>
          <a:xfrm rot="1296953">
            <a:off x="3356898" y="2993052"/>
            <a:ext cx="7563138" cy="1359924"/>
          </a:xfrm>
          <a:prstGeom prst="rect">
            <a:avLst/>
          </a:prstGeom>
        </p:spPr>
        <p:txBody>
          <a:bodyPr lIns="0" tIns="0" rIns="0" bIns="0" rtlCol="0" anchor="t">
            <a:spAutoFit/>
          </a:bodyPr>
          <a:lstStyle/>
          <a:p>
            <a:pPr>
              <a:lnSpc>
                <a:spcPts val="5319"/>
              </a:lnSpc>
            </a:pPr>
            <a:r>
              <a:rPr lang="en-US" sz="4432" spc="89" dirty="0">
                <a:latin typeface="Prompt Black"/>
              </a:rPr>
              <a:t>HOTELIER TASKS:</a:t>
            </a:r>
          </a:p>
          <a:p>
            <a:pPr>
              <a:lnSpc>
                <a:spcPts val="5319"/>
              </a:lnSpc>
            </a:pPr>
            <a:r>
              <a:rPr lang="en-US" sz="4432" spc="89" dirty="0">
                <a:latin typeface="Prompt Black"/>
              </a:rPr>
              <a:t>WEEK 3</a:t>
            </a:r>
          </a:p>
        </p:txBody>
      </p:sp>
      <p:pic>
        <p:nvPicPr>
          <p:cNvPr id="6" name="Graphic 4" descr="Internet">
            <a:extLst>
              <a:ext uri="{FF2B5EF4-FFF2-40B4-BE49-F238E27FC236}">
                <a16:creationId xmlns:a16="http://schemas.microsoft.com/office/drawing/2014/main" id="{2B66116A-848D-C743-BACD-ADDC1671449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390804">
            <a:off x="4358555" y="617192"/>
            <a:ext cx="937022" cy="937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7">
            <a:extLst>
              <a:ext uri="{FF2B5EF4-FFF2-40B4-BE49-F238E27FC236}">
                <a16:creationId xmlns:a16="http://schemas.microsoft.com/office/drawing/2014/main" id="{4CF24F8C-2E36-BD47-A4D8-9FC53D8F753E}"/>
              </a:ext>
            </a:extLst>
          </p:cNvPr>
          <p:cNvSpPr>
            <a:spLocks noChangeArrowheads="1"/>
          </p:cNvSpPr>
          <p:nvPr/>
        </p:nvSpPr>
        <p:spPr bwMode="auto">
          <a:xfrm rot="1342066">
            <a:off x="2909015" y="3618308"/>
            <a:ext cx="305705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000" b="1" dirty="0"/>
              <a:t>DEMONSTRATION</a:t>
            </a:r>
          </a:p>
        </p:txBody>
      </p:sp>
    </p:spTree>
    <p:extLst>
      <p:ext uri="{BB962C8B-B14F-4D97-AF65-F5344CB8AC3E}">
        <p14:creationId xmlns:p14="http://schemas.microsoft.com/office/powerpoint/2010/main" val="29424207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59CF8-97F8-4AB3-8A50-CA0F5945B3EC}"/>
              </a:ext>
            </a:extLst>
          </p:cNvPr>
          <p:cNvSpPr>
            <a:spLocks noGrp="1"/>
          </p:cNvSpPr>
          <p:nvPr>
            <p:ph type="title"/>
          </p:nvPr>
        </p:nvSpPr>
        <p:spPr>
          <a:xfrm>
            <a:off x="4355976" y="476672"/>
            <a:ext cx="4396213" cy="1212102"/>
          </a:xfrm>
        </p:spPr>
        <p:txBody>
          <a:bodyPr>
            <a:normAutofit/>
          </a:bodyPr>
          <a:lstStyle/>
          <a:p>
            <a:pPr algn="ctr"/>
            <a:r>
              <a:rPr lang="en-GB" sz="3500" dirty="0">
                <a:solidFill>
                  <a:srgbClr val="FFFFFF"/>
                </a:solidFill>
              </a:rPr>
              <a:t>Skills for professional practice</a:t>
            </a:r>
          </a:p>
        </p:txBody>
      </p:sp>
      <p:sp>
        <p:nvSpPr>
          <p:cNvPr id="3" name="Content Placeholder 2">
            <a:extLst>
              <a:ext uri="{FF2B5EF4-FFF2-40B4-BE49-F238E27FC236}">
                <a16:creationId xmlns:a16="http://schemas.microsoft.com/office/drawing/2014/main" id="{057AF689-F8DA-450D-8BBF-2B1E33EE8DEE}"/>
              </a:ext>
            </a:extLst>
          </p:cNvPr>
          <p:cNvSpPr>
            <a:spLocks noGrp="1"/>
          </p:cNvSpPr>
          <p:nvPr>
            <p:ph idx="1"/>
          </p:nvPr>
        </p:nvSpPr>
        <p:spPr>
          <a:xfrm>
            <a:off x="391675" y="1810735"/>
            <a:ext cx="8352928" cy="4106916"/>
          </a:xfrm>
        </p:spPr>
        <p:txBody>
          <a:bodyPr lIns="91440" tIns="45720" rIns="91440" bIns="45720" anchor="ctr">
            <a:normAutofit/>
          </a:bodyPr>
          <a:lstStyle/>
          <a:p>
            <a:endParaRPr lang="en-GB" sz="1600" b="1" dirty="0">
              <a:effectLst/>
              <a:latin typeface="Arial" panose="020B0604020202020204" pitchFamily="34" charset="0"/>
              <a:ea typeface="Times New Roman" panose="02020603050405020304" pitchFamily="18" charset="0"/>
              <a:cs typeface="Arial"/>
            </a:endParaRPr>
          </a:p>
          <a:p>
            <a:r>
              <a:rPr lang="en-GB" sz="1600" b="1" dirty="0">
                <a:solidFill>
                  <a:schemeClr val="bg1"/>
                </a:solidFill>
                <a:effectLst/>
                <a:latin typeface="Arial"/>
                <a:ea typeface="Times New Roman" panose="02020603050405020304" pitchFamily="18" charset="0"/>
                <a:cs typeface="Arial"/>
              </a:rPr>
              <a:t>Microsoft Word settings:</a:t>
            </a:r>
            <a:endParaRPr lang="en-GB" sz="1600" b="1">
              <a:solidFill>
                <a:schemeClr val="bg1"/>
              </a:solidFill>
              <a:latin typeface="Arial"/>
              <a:ea typeface="Arial Unicode MS"/>
              <a:cs typeface="Arial"/>
            </a:endParaRPr>
          </a:p>
          <a:p>
            <a:pPr>
              <a:lnSpc>
                <a:spcPct val="150000"/>
              </a:lnSpc>
              <a:spcBef>
                <a:spcPts val="0"/>
              </a:spcBef>
            </a:pPr>
            <a:endParaRPr lang="en-GB" sz="1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0"/>
              </a:spcBef>
              <a:buFont typeface="+mj-lt"/>
              <a:buAutoNum type="arabicPeriod"/>
            </a:pPr>
            <a:r>
              <a:rPr lang="en-GB" sz="1600" dirty="0">
                <a:solidFill>
                  <a:schemeClr val="bg1"/>
                </a:solidFill>
                <a:effectLst/>
                <a:latin typeface="Arial"/>
                <a:ea typeface="Times New Roman" panose="02020603050405020304" pitchFamily="18" charset="0"/>
                <a:cs typeface="Arial"/>
              </a:rPr>
              <a:t>Arial Font 12</a:t>
            </a:r>
            <a:endParaRPr lang="en-GB" sz="1600">
              <a:solidFill>
                <a:schemeClr val="bg1"/>
              </a:solidFill>
              <a:effectLst/>
              <a:latin typeface="Arial"/>
              <a:cs typeface="Arial"/>
            </a:endParaRPr>
          </a:p>
          <a:p>
            <a:pPr marL="342900" lvl="0" indent="-342900" algn="just">
              <a:lnSpc>
                <a:spcPct val="150000"/>
              </a:lnSpc>
              <a:spcBef>
                <a:spcPts val="0"/>
              </a:spcBef>
              <a:buFont typeface="+mj-lt"/>
              <a:buAutoNum type="arabicPeriod"/>
            </a:pPr>
            <a:r>
              <a:rPr lang="en-GB" sz="1600" dirty="0">
                <a:solidFill>
                  <a:schemeClr val="bg1"/>
                </a:solidFill>
                <a:effectLst/>
                <a:latin typeface="Arial"/>
                <a:ea typeface="Times New Roman" panose="02020603050405020304" pitchFamily="18" charset="0"/>
                <a:cs typeface="Arial"/>
              </a:rPr>
              <a:t>Justify Text</a:t>
            </a:r>
            <a:endParaRPr lang="en-GB" sz="1600">
              <a:solidFill>
                <a:schemeClr val="bg1"/>
              </a:solidFill>
              <a:latin typeface="Arial"/>
              <a:cs typeface="Arial"/>
            </a:endParaRPr>
          </a:p>
          <a:p>
            <a:pPr marL="342900" lvl="0" indent="-342900" algn="just">
              <a:lnSpc>
                <a:spcPct val="150000"/>
              </a:lnSpc>
              <a:spcBef>
                <a:spcPts val="0"/>
              </a:spcBef>
              <a:buFont typeface="+mj-lt"/>
              <a:buAutoNum type="arabicPeriod"/>
            </a:pPr>
            <a:r>
              <a:rPr lang="en-GB" sz="1600" dirty="0">
                <a:solidFill>
                  <a:schemeClr val="bg1"/>
                </a:solidFill>
                <a:effectLst/>
                <a:latin typeface="Arial"/>
                <a:ea typeface="Times New Roman" panose="02020603050405020304" pitchFamily="18" charset="0"/>
                <a:cs typeface="Arial"/>
              </a:rPr>
              <a:t>1.5 line spacing</a:t>
            </a:r>
          </a:p>
          <a:p>
            <a:pPr marL="342900" indent="-342900" algn="just">
              <a:lnSpc>
                <a:spcPct val="150000"/>
              </a:lnSpc>
              <a:spcBef>
                <a:spcPts val="0"/>
              </a:spcBef>
              <a:buAutoNum type="arabicPeriod"/>
            </a:pPr>
            <a:endParaRPr lang="en-GB" sz="1600" dirty="0">
              <a:solidFill>
                <a:schemeClr val="bg1"/>
              </a:solidFill>
              <a:latin typeface="Arial"/>
              <a:cs typeface="Arial"/>
            </a:endParaRPr>
          </a:p>
          <a:p>
            <a:pPr marL="0" indent="0" algn="just">
              <a:lnSpc>
                <a:spcPct val="150000"/>
              </a:lnSpc>
              <a:spcBef>
                <a:spcPts val="0"/>
              </a:spcBef>
              <a:buNone/>
            </a:pPr>
            <a:r>
              <a:rPr lang="en-GB" sz="2000" dirty="0">
                <a:solidFill>
                  <a:schemeClr val="bg1"/>
                </a:solidFill>
                <a:latin typeface="Arial"/>
                <a:cs typeface="Arial"/>
              </a:rPr>
              <a:t>Please see formatting guide on Moodle under the Assessments tile.</a:t>
            </a:r>
            <a:endParaRPr lang="en-GB" sz="2000" i="0" dirty="0">
              <a:solidFill>
                <a:schemeClr val="bg1"/>
              </a:solidFill>
              <a:effectLst/>
              <a:latin typeface="Arial" panose="020B0604020202020204" pitchFamily="34" charset="0"/>
              <a:cs typeface="Arial" panose="020B0604020202020204" pitchFamily="34" charset="0"/>
            </a:endParaRPr>
          </a:p>
          <a:p>
            <a:pPr marL="0" indent="0" algn="just">
              <a:lnSpc>
                <a:spcPct val="150000"/>
              </a:lnSpc>
              <a:spcBef>
                <a:spcPts val="0"/>
              </a:spcBef>
              <a:buNone/>
            </a:pPr>
            <a:endParaRPr lang="en-GB" sz="1200" i="0" dirty="0">
              <a:solidFill>
                <a:schemeClr val="bg1"/>
              </a:solidFill>
              <a:effectLst/>
              <a:latin typeface="Arial" panose="020B0604020202020204" pitchFamily="34" charset="0"/>
              <a:cs typeface="Arial" panose="020B0604020202020204" pitchFamily="34" charset="0"/>
            </a:endParaRPr>
          </a:p>
          <a:p>
            <a:pPr algn="just">
              <a:lnSpc>
                <a:spcPct val="150000"/>
              </a:lnSpc>
              <a:spcBef>
                <a:spcPts val="0"/>
              </a:spcBef>
            </a:pPr>
            <a:endParaRPr lang="en-GB" sz="1200" b="1" i="0" dirty="0">
              <a:solidFill>
                <a:schemeClr val="bg1"/>
              </a:solidFill>
              <a:effectLst/>
              <a:latin typeface="Arial" panose="020B0604020202020204" pitchFamily="34" charset="0"/>
              <a:cs typeface="Arial" panose="020B0604020202020204" pitchFamily="34" charset="0"/>
            </a:endParaRPr>
          </a:p>
          <a:p>
            <a:pPr lvl="0" algn="just">
              <a:lnSpc>
                <a:spcPct val="150000"/>
              </a:lnSpc>
              <a:spcBef>
                <a:spcPts val="0"/>
              </a:spcBef>
            </a:pPr>
            <a:endParaRPr lang="en-GB" sz="1200" b="1" dirty="0">
              <a:solidFill>
                <a:srgbClr val="FFFFFF"/>
              </a:solidFill>
              <a:effectLst/>
              <a:latin typeface="Arial" panose="020B0604020202020204" pitchFamily="34" charset="0"/>
              <a:cs typeface="Arial" panose="020B0604020202020204" pitchFamily="34" charset="0"/>
            </a:endParaRPr>
          </a:p>
          <a:p>
            <a:pPr algn="just">
              <a:lnSpc>
                <a:spcPct val="150000"/>
              </a:lnSpc>
              <a:spcBef>
                <a:spcPts val="0"/>
              </a:spcBef>
            </a:pPr>
            <a:endParaRPr lang="en-GB" sz="1200" dirty="0">
              <a:solidFill>
                <a:srgbClr val="FFFFFF"/>
              </a:solidFill>
              <a:latin typeface="Arial" panose="020B0604020202020204" pitchFamily="34" charset="0"/>
              <a:cs typeface="Arial" panose="020B0604020202020204" pitchFamily="34" charset="0"/>
            </a:endParaRPr>
          </a:p>
          <a:p>
            <a:pPr marL="342900" indent="-342900">
              <a:buFont typeface="Calibri Light" panose="020F0302020204030204"/>
              <a:buAutoNum type="arabicPeriod"/>
            </a:pPr>
            <a:endParaRPr lang="en-GB" sz="2100" dirty="0">
              <a:latin typeface="Arial Unicode MS"/>
              <a:ea typeface="Arial Unicode MS"/>
              <a:cs typeface="Arial Unicode MS"/>
            </a:endParaRPr>
          </a:p>
          <a:p>
            <a:endParaRPr lang="en-GB" sz="2100" dirty="0">
              <a:cs typeface="Calibri" panose="020F0502020204030204"/>
            </a:endParaRPr>
          </a:p>
        </p:txBody>
      </p:sp>
    </p:spTree>
    <p:extLst>
      <p:ext uri="{BB962C8B-B14F-4D97-AF65-F5344CB8AC3E}">
        <p14:creationId xmlns:p14="http://schemas.microsoft.com/office/powerpoint/2010/main" val="3330994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C221BE-7E32-497C-A834-4E0683C3A04F}"/>
              </a:ext>
            </a:extLst>
          </p:cNvPr>
          <p:cNvSpPr txBox="1"/>
          <p:nvPr/>
        </p:nvSpPr>
        <p:spPr>
          <a:xfrm>
            <a:off x="179512" y="1484784"/>
            <a:ext cx="8496944" cy="4093813"/>
          </a:xfrm>
          <a:prstGeom prst="rect">
            <a:avLst/>
          </a:prstGeom>
          <a:noFill/>
        </p:spPr>
        <p:txBody>
          <a:bodyPr wrap="square">
            <a:spAutoFit/>
          </a:bodyPr>
          <a:lstStyle/>
          <a:p>
            <a:pPr algn="just">
              <a:lnSpc>
                <a:spcPct val="150000"/>
              </a:lnSpc>
              <a:spcAft>
                <a:spcPts val="1000"/>
              </a:spcAft>
            </a:pPr>
            <a:r>
              <a:rPr lang="en-GB" sz="1600" b="1" dirty="0">
                <a:solidFill>
                  <a:schemeClr val="bg1"/>
                </a:solidFill>
                <a:effectLst/>
                <a:latin typeface="Arial" panose="020B0604020202020204" pitchFamily="34" charset="0"/>
                <a:ea typeface="Calibri" panose="020F0502020204030204" pitchFamily="34" charset="0"/>
              </a:rPr>
              <a:t>Student Journal (Learning Log) – 11</a:t>
            </a:r>
            <a:r>
              <a:rPr lang="en-GB" sz="1600" b="1" baseline="30000" dirty="0">
                <a:solidFill>
                  <a:schemeClr val="bg1"/>
                </a:solidFill>
                <a:effectLst/>
                <a:latin typeface="Arial" panose="020B0604020202020204" pitchFamily="34" charset="0"/>
                <a:ea typeface="Calibri" panose="020F0502020204030204" pitchFamily="34" charset="0"/>
              </a:rPr>
              <a:t>th</a:t>
            </a:r>
            <a:r>
              <a:rPr lang="en-GB" sz="1600" b="1" dirty="0">
                <a:solidFill>
                  <a:schemeClr val="bg1"/>
                </a:solidFill>
                <a:effectLst/>
                <a:latin typeface="Arial" panose="020B0604020202020204" pitchFamily="34" charset="0"/>
                <a:ea typeface="Calibri" panose="020F0502020204030204" pitchFamily="34" charset="0"/>
              </a:rPr>
              <a:t> February 2022</a:t>
            </a:r>
            <a:endParaRPr lang="en-GB" sz="1600" dirty="0">
              <a:solidFill>
                <a:schemeClr val="bg1"/>
              </a:solidFill>
              <a:effectLst/>
              <a:latin typeface="Calibri" panose="020F0502020204030204" pitchFamily="34" charset="0"/>
              <a:ea typeface="Calibri" panose="020F0502020204030204" pitchFamily="34" charset="0"/>
            </a:endParaRPr>
          </a:p>
          <a:p>
            <a:pPr algn="just">
              <a:lnSpc>
                <a:spcPct val="150000"/>
              </a:lnSpc>
              <a:spcAft>
                <a:spcPts val="1000"/>
              </a:spcAft>
            </a:pPr>
            <a:r>
              <a:rPr lang="en-GB" sz="1600" dirty="0">
                <a:solidFill>
                  <a:schemeClr val="bg1"/>
                </a:solidFill>
                <a:effectLst/>
                <a:latin typeface="Arial" panose="020B0604020202020204" pitchFamily="34" charset="0"/>
                <a:ea typeface="Calibri" panose="020F0502020204030204" pitchFamily="34" charset="0"/>
              </a:rPr>
              <a:t> </a:t>
            </a:r>
            <a:endParaRPr lang="en-GB" sz="1600" dirty="0">
              <a:solidFill>
                <a:schemeClr val="bg1"/>
              </a:solidFill>
              <a:effectLst/>
              <a:latin typeface="Calibri" panose="020F0502020204030204" pitchFamily="34" charset="0"/>
              <a:ea typeface="Calibri" panose="020F0502020204030204" pitchFamily="34" charset="0"/>
            </a:endParaRPr>
          </a:p>
          <a:p>
            <a:pPr algn="just">
              <a:lnSpc>
                <a:spcPct val="150000"/>
              </a:lnSpc>
              <a:spcAft>
                <a:spcPts val="1000"/>
              </a:spcAft>
            </a:pPr>
            <a:r>
              <a:rPr lang="en-GB" sz="1600" dirty="0">
                <a:solidFill>
                  <a:schemeClr val="bg1"/>
                </a:solidFill>
                <a:effectLst/>
                <a:latin typeface="Arial" panose="020B0604020202020204" pitchFamily="34" charset="0"/>
                <a:ea typeface="Calibri" panose="020F0502020204030204" pitchFamily="34" charset="0"/>
              </a:rPr>
              <a:t>This part of the assignment will require you to compile a Student Journal (learning log), through summarising your learning on one of the following topics:</a:t>
            </a:r>
            <a:endParaRPr lang="en-GB" sz="1600" dirty="0">
              <a:solidFill>
                <a:schemeClr val="bg1"/>
              </a:solidFill>
              <a:effectLst/>
              <a:latin typeface="Calibri" panose="020F0502020204030204" pitchFamily="34" charset="0"/>
              <a:ea typeface="Calibri" panose="020F0502020204030204" pitchFamily="34" charset="0"/>
            </a:endParaRPr>
          </a:p>
          <a:p>
            <a:pPr marL="342900" lvl="0" indent="-342900" algn="just">
              <a:buFont typeface="Symbol" panose="05050102010706020507" pitchFamily="18" charset="2"/>
              <a:buChar char=""/>
            </a:pPr>
            <a:r>
              <a:rPr lang="en-GB" sz="16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Communication at the front office</a:t>
            </a:r>
            <a:endParaRPr lang="en-GB" sz="1600" dirty="0">
              <a:solidFill>
                <a:schemeClr val="bg1"/>
              </a:solidFill>
              <a:effectLst/>
              <a:latin typeface="Calibri" panose="020F0502020204030204" pitchFamily="34" charset="0"/>
              <a:ea typeface="Calibri" panose="020F0502020204030204" pitchFamily="34" charset="0"/>
            </a:endParaRPr>
          </a:p>
          <a:p>
            <a:pPr marL="342900" lvl="0" indent="-342900" algn="just">
              <a:buFont typeface="Symbol" panose="05050102010706020507" pitchFamily="18" charset="2"/>
              <a:buChar char=""/>
            </a:pPr>
            <a:r>
              <a:rPr lang="en-GB" sz="16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The role of the Front Office in a successful hotel operation</a:t>
            </a:r>
            <a:endParaRPr lang="en-GB" sz="1600" dirty="0">
              <a:solidFill>
                <a:schemeClr val="bg1"/>
              </a:solidFill>
              <a:effectLst/>
              <a:latin typeface="Calibri" panose="020F0502020204030204" pitchFamily="34" charset="0"/>
              <a:ea typeface="Calibri" panose="020F0502020204030204" pitchFamily="34" charset="0"/>
            </a:endParaRPr>
          </a:p>
          <a:p>
            <a:pPr marL="342900" lvl="0" indent="-342900" algn="just">
              <a:buFont typeface="Symbol" panose="05050102010706020507" pitchFamily="18" charset="2"/>
              <a:buChar char=""/>
            </a:pPr>
            <a:r>
              <a:rPr lang="en-GB" sz="16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The Heartbeat of a Hotel</a:t>
            </a:r>
            <a:endParaRPr lang="en-GB" sz="1600" dirty="0">
              <a:solidFill>
                <a:schemeClr val="bg1"/>
              </a:solidFill>
              <a:effectLst/>
              <a:latin typeface="Calibri" panose="020F0502020204030204" pitchFamily="34" charset="0"/>
              <a:ea typeface="Calibri" panose="020F0502020204030204" pitchFamily="34" charset="0"/>
            </a:endParaRPr>
          </a:p>
          <a:p>
            <a:pPr marL="228600" algn="just">
              <a:lnSpc>
                <a:spcPct val="115000"/>
              </a:lnSpc>
              <a:spcAft>
                <a:spcPts val="1000"/>
              </a:spcAft>
            </a:pPr>
            <a:r>
              <a:rPr lang="en-GB" sz="16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endParaRPr lang="en-GB" sz="1600" dirty="0">
              <a:solidFill>
                <a:schemeClr val="bg1"/>
              </a:solidFill>
              <a:effectLst/>
              <a:latin typeface="Calibri" panose="020F0502020204030204" pitchFamily="34" charset="0"/>
              <a:ea typeface="Calibri" panose="020F0502020204030204" pitchFamily="34" charset="0"/>
            </a:endParaRPr>
          </a:p>
          <a:p>
            <a:pPr>
              <a:lnSpc>
                <a:spcPct val="115000"/>
              </a:lnSpc>
              <a:spcAft>
                <a:spcPts val="1000"/>
              </a:spcAft>
            </a:pPr>
            <a:r>
              <a:rPr lang="en-GB" sz="1600" b="1" i="1" dirty="0">
                <a:solidFill>
                  <a:schemeClr val="bg1"/>
                </a:solidFill>
                <a:effectLst/>
                <a:latin typeface="Calibri" panose="020F0502020204030204" pitchFamily="34" charset="0"/>
                <a:ea typeface="Calibri" panose="020F0502020204030204" pitchFamily="34" charset="0"/>
              </a:rPr>
              <a:t>Student Journal (Learning Log)</a:t>
            </a:r>
            <a:endParaRPr lang="en-GB" sz="1600" dirty="0">
              <a:solidFill>
                <a:schemeClr val="bg1"/>
              </a:solidFill>
              <a:effectLst/>
              <a:latin typeface="Calibri" panose="020F0502020204030204" pitchFamily="34" charset="0"/>
              <a:ea typeface="Calibri" panose="020F0502020204030204" pitchFamily="34" charset="0"/>
            </a:endParaRPr>
          </a:p>
          <a:p>
            <a:pPr>
              <a:lnSpc>
                <a:spcPct val="115000"/>
              </a:lnSpc>
              <a:spcAft>
                <a:spcPts val="1000"/>
              </a:spcAft>
            </a:pPr>
            <a:r>
              <a:rPr lang="en-GB" sz="1600" dirty="0">
                <a:solidFill>
                  <a:schemeClr val="bg1"/>
                </a:solidFill>
                <a:effectLst/>
                <a:latin typeface="Calibri" panose="020F0502020204030204" pitchFamily="34" charset="0"/>
                <a:ea typeface="Calibri" panose="020F0502020204030204" pitchFamily="34" charset="0"/>
                <a:cs typeface="Arial" panose="020B0604020202020204" pitchFamily="34" charset="0"/>
              </a:rPr>
              <a:t>Minimum 750 words (+/- 10%)</a:t>
            </a:r>
            <a:endParaRPr lang="en-GB" sz="1600" dirty="0">
              <a:solidFill>
                <a:schemeClr val="bg1"/>
              </a:solidFill>
              <a:effectLst/>
              <a:latin typeface="Calibri" panose="020F0502020204030204" pitchFamily="34" charset="0"/>
              <a:ea typeface="Calibri" panose="020F0502020204030204" pitchFamily="34" charset="0"/>
            </a:endParaRPr>
          </a:p>
          <a:p>
            <a:pPr>
              <a:lnSpc>
                <a:spcPct val="115000"/>
              </a:lnSpc>
              <a:spcAft>
                <a:spcPts val="1000"/>
              </a:spcAft>
            </a:pPr>
            <a:r>
              <a:rPr lang="en-GB" sz="1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 </a:t>
            </a:r>
            <a:endParaRPr lang="en-GB" sz="1000" dirty="0">
              <a:solidFill>
                <a:schemeClr val="bg1"/>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6253241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47DB94E-3B87-496F-9F91-FBF784FBE2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746" b="12148"/>
          <a:stretch/>
        </p:blipFill>
        <p:spPr bwMode="auto">
          <a:xfrm>
            <a:off x="683568" y="1772816"/>
            <a:ext cx="4860012"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F23750-AF7E-4827-B542-FD2FBFC1A100}"/>
              </a:ext>
            </a:extLst>
          </p:cNvPr>
          <p:cNvSpPr txBox="1"/>
          <p:nvPr/>
        </p:nvSpPr>
        <p:spPr>
          <a:xfrm>
            <a:off x="5868144" y="116632"/>
            <a:ext cx="2880320" cy="5256584"/>
          </a:xfrm>
          <a:prstGeom prst="rect">
            <a:avLst/>
          </a:prstGeom>
        </p:spPr>
        <p:txBody>
          <a:bodyPr vert="horz" lIns="91440" tIns="45720" rIns="91440" bIns="45720" rtlCol="0" anchor="ctr">
            <a:normAutofit/>
          </a:bodyPr>
          <a:lstStyle/>
          <a:p>
            <a:pPr indent="-228600" algn="ctr" defTabSz="914400">
              <a:lnSpc>
                <a:spcPct val="90000"/>
              </a:lnSpc>
              <a:spcAft>
                <a:spcPts val="600"/>
              </a:spcAft>
              <a:buFont typeface="Arial" panose="020B0604020202020204" pitchFamily="34" charset="0"/>
              <a:buChar char="•"/>
            </a:pPr>
            <a:r>
              <a:rPr lang="en-US" sz="1600" dirty="0">
                <a:solidFill>
                  <a:schemeClr val="bg1"/>
                </a:solidFill>
              </a:rPr>
              <a:t>1. </a:t>
            </a:r>
            <a:r>
              <a:rPr lang="en-US" sz="1600" b="1" dirty="0">
                <a:solidFill>
                  <a:schemeClr val="bg1"/>
                </a:solidFill>
              </a:rPr>
              <a:t>Choose one topic </a:t>
            </a:r>
            <a:r>
              <a:rPr lang="en-US" sz="1600" dirty="0">
                <a:solidFill>
                  <a:schemeClr val="bg1"/>
                </a:solidFill>
              </a:rPr>
              <a:t>- y</a:t>
            </a:r>
            <a:r>
              <a:rPr lang="en-US" sz="1600" dirty="0">
                <a:solidFill>
                  <a:schemeClr val="bg1"/>
                </a:solidFill>
                <a:effectLst/>
              </a:rPr>
              <a:t>ou must use the Student Journal template which can be located on Moodle. </a:t>
            </a:r>
            <a:endParaRPr lang="en-US" sz="1600" dirty="0">
              <a:solidFill>
                <a:schemeClr val="bg1"/>
              </a:solidFill>
            </a:endParaRPr>
          </a:p>
          <a:p>
            <a:pPr indent="-228600" defTabSz="9144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5905377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88F23750-AF7E-4827-B542-FD2FBFC1A100}"/>
              </a:ext>
            </a:extLst>
          </p:cNvPr>
          <p:cNvSpPr txBox="1"/>
          <p:nvPr/>
        </p:nvSpPr>
        <p:spPr>
          <a:xfrm>
            <a:off x="604708" y="1710994"/>
            <a:ext cx="3172575" cy="3387497"/>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500" kern="1200" dirty="0">
                <a:solidFill>
                  <a:srgbClr val="FFFFFF"/>
                </a:solidFill>
                <a:latin typeface="+mj-lt"/>
                <a:ea typeface="+mj-ea"/>
                <a:cs typeface="+mj-cs"/>
              </a:rPr>
              <a:t>2. </a:t>
            </a:r>
            <a:r>
              <a:rPr lang="en-US" sz="3500" b="1" kern="1200" dirty="0" err="1">
                <a:solidFill>
                  <a:srgbClr val="FFFFFF"/>
                </a:solidFill>
                <a:latin typeface="+mj-lt"/>
                <a:ea typeface="+mj-ea"/>
                <a:cs typeface="+mj-cs"/>
              </a:rPr>
              <a:t>Summarise</a:t>
            </a:r>
            <a:r>
              <a:rPr lang="en-US" sz="3500" b="1" kern="1200" dirty="0">
                <a:solidFill>
                  <a:srgbClr val="FFFFFF"/>
                </a:solidFill>
                <a:latin typeface="+mj-lt"/>
                <a:ea typeface="+mj-ea"/>
                <a:cs typeface="+mj-cs"/>
              </a:rPr>
              <a:t> your learning </a:t>
            </a:r>
            <a:r>
              <a:rPr lang="en-US" sz="3500" kern="1200" dirty="0">
                <a:solidFill>
                  <a:srgbClr val="FFFFFF"/>
                </a:solidFill>
                <a:latin typeface="+mj-lt"/>
                <a:ea typeface="+mj-ea"/>
                <a:cs typeface="+mj-cs"/>
              </a:rPr>
              <a:t>– What do we mean by this?</a:t>
            </a:r>
            <a:br>
              <a:rPr lang="en-US" sz="3500" kern="1200" dirty="0">
                <a:solidFill>
                  <a:srgbClr val="FFFFFF"/>
                </a:solidFill>
                <a:latin typeface="+mj-lt"/>
                <a:ea typeface="+mj-ea"/>
                <a:cs typeface="+mj-cs"/>
              </a:rPr>
            </a:br>
            <a:br>
              <a:rPr lang="en-US" sz="3500" kern="1200" dirty="0">
                <a:solidFill>
                  <a:srgbClr val="FFFFFF"/>
                </a:solidFill>
                <a:latin typeface="+mj-lt"/>
                <a:ea typeface="+mj-ea"/>
                <a:cs typeface="+mj-cs"/>
              </a:rPr>
            </a:br>
            <a:endParaRPr lang="en-US" sz="3500" kern="1200" dirty="0">
              <a:solidFill>
                <a:srgbClr val="FFFFFF"/>
              </a:solidFill>
              <a:latin typeface="+mj-lt"/>
              <a:ea typeface="+mj-ea"/>
              <a:cs typeface="+mj-cs"/>
            </a:endParaRPr>
          </a:p>
        </p:txBody>
      </p:sp>
      <p:sp>
        <p:nvSpPr>
          <p:cNvPr id="38" name="TextBox 10">
            <a:extLst>
              <a:ext uri="{FF2B5EF4-FFF2-40B4-BE49-F238E27FC236}">
                <a16:creationId xmlns:a16="http://schemas.microsoft.com/office/drawing/2014/main" id="{3C6777F7-276F-4E02-A6EB-390AB10CD999}"/>
              </a:ext>
            </a:extLst>
          </p:cNvPr>
          <p:cNvSpPr txBox="1"/>
          <p:nvPr/>
        </p:nvSpPr>
        <p:spPr>
          <a:xfrm>
            <a:off x="4877368" y="649480"/>
            <a:ext cx="3646835" cy="5546047"/>
          </a:xfrm>
          <a:prstGeom prst="rect">
            <a:avLst/>
          </a:prstGeom>
        </p:spPr>
        <p:txBody>
          <a:bodyPr vert="horz" lIns="91440" tIns="45720" rIns="91440" bIns="45720" rtlCol="0" anchor="ctr">
            <a:normAutofit/>
          </a:bodyPr>
          <a:lstStyle/>
          <a:p>
            <a:pPr indent="-228600" algn="ctr" defTabSz="914400">
              <a:lnSpc>
                <a:spcPct val="90000"/>
              </a:lnSpc>
              <a:spcAft>
                <a:spcPts val="600"/>
              </a:spcAft>
              <a:buFont typeface="Arial" panose="020B0604020202020204" pitchFamily="34" charset="0"/>
              <a:buChar char="•"/>
            </a:pPr>
            <a:r>
              <a:rPr lang="en-US" b="1" i="0" dirty="0" err="1">
                <a:effectLst/>
              </a:rPr>
              <a:t>Summarising</a:t>
            </a:r>
            <a:r>
              <a:rPr lang="en-US" b="1" i="0" dirty="0">
                <a:effectLst/>
              </a:rPr>
              <a:t> </a:t>
            </a:r>
            <a:r>
              <a:rPr lang="en-US" b="0" i="0" dirty="0">
                <a:effectLst/>
              </a:rPr>
              <a:t>means presenting the original idea in a shorter, more concise form. It is an important skill to master for your academic success.</a:t>
            </a:r>
            <a:endParaRPr lang="en-US" b="0" i="0" dirty="0">
              <a:effectLst/>
              <a:cs typeface="Calibri"/>
            </a:endParaRPr>
          </a:p>
          <a:p>
            <a:pPr indent="-228600" algn="ctr" defTabSz="914400">
              <a:lnSpc>
                <a:spcPct val="90000"/>
              </a:lnSpc>
              <a:spcAft>
                <a:spcPts val="600"/>
              </a:spcAft>
              <a:buFont typeface="Arial" panose="020B0604020202020204" pitchFamily="34" charset="0"/>
              <a:buChar char="•"/>
            </a:pPr>
            <a:endParaRPr lang="en-US" b="0" i="0" dirty="0">
              <a:effectLst/>
              <a:cs typeface="Calibri"/>
            </a:endParaRPr>
          </a:p>
          <a:p>
            <a:pPr indent="-228600" algn="ctr" defTabSz="914400">
              <a:lnSpc>
                <a:spcPct val="90000"/>
              </a:lnSpc>
              <a:spcAft>
                <a:spcPts val="600"/>
              </a:spcAft>
              <a:buFont typeface="Arial" panose="020B0604020202020204" pitchFamily="34" charset="0"/>
              <a:buChar char="•"/>
            </a:pPr>
            <a:r>
              <a:rPr lang="en-US" b="0" i="0" dirty="0">
                <a:effectLst/>
              </a:rPr>
              <a:t>Summary = </a:t>
            </a:r>
            <a:r>
              <a:rPr lang="en-US" b="1" i="0" dirty="0">
                <a:effectLst/>
              </a:rPr>
              <a:t>concise</a:t>
            </a:r>
            <a:r>
              <a:rPr lang="en-US" b="0" i="0" dirty="0">
                <a:effectLst/>
              </a:rPr>
              <a:t> form of the </a:t>
            </a:r>
            <a:r>
              <a:rPr lang="en-US" b="1" i="0" dirty="0">
                <a:effectLst/>
              </a:rPr>
              <a:t>content</a:t>
            </a:r>
            <a:endParaRPr lang="en-US" b="1" i="0" dirty="0">
              <a:effectLst/>
              <a:cs typeface="Calibri"/>
            </a:endParaRPr>
          </a:p>
          <a:p>
            <a:pPr indent="-228600" defTabSz="914400">
              <a:lnSpc>
                <a:spcPct val="90000"/>
              </a:lnSpc>
              <a:spcAft>
                <a:spcPts val="600"/>
              </a:spcAft>
              <a:buFont typeface="Arial" panose="020B0604020202020204" pitchFamily="34" charset="0"/>
              <a:buChar char="•"/>
            </a:pPr>
            <a:endParaRPr lang="en-US" sz="1400" b="0" i="0" dirty="0">
              <a:effectLst/>
              <a:highlight>
                <a:srgbClr val="FFFF00"/>
              </a:highlight>
            </a:endParaRPr>
          </a:p>
          <a:p>
            <a:pPr indent="-228600" algn="ctr" defTabSz="914400" fontAlgn="base">
              <a:lnSpc>
                <a:spcPct val="90000"/>
              </a:lnSpc>
              <a:spcAft>
                <a:spcPts val="600"/>
              </a:spcAft>
              <a:buFont typeface="Arial" panose="020B0604020202020204" pitchFamily="34" charset="0"/>
              <a:buChar char="•"/>
            </a:pPr>
            <a:endParaRPr lang="en-US" sz="1400" b="0" i="0" dirty="0">
              <a:effectLst/>
              <a:cs typeface="Calibri"/>
            </a:endParaRPr>
          </a:p>
        </p:txBody>
      </p:sp>
    </p:spTree>
    <p:extLst>
      <p:ext uri="{BB962C8B-B14F-4D97-AF65-F5344CB8AC3E}">
        <p14:creationId xmlns:p14="http://schemas.microsoft.com/office/powerpoint/2010/main" val="14740945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personal reflections">
            <a:extLst>
              <a:ext uri="{FF2B5EF4-FFF2-40B4-BE49-F238E27FC236}">
                <a16:creationId xmlns:a16="http://schemas.microsoft.com/office/drawing/2014/main" id="{B62B7328-C3F5-4F20-AB58-A428A7F733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61" b="6498"/>
          <a:stretch/>
        </p:blipFill>
        <p:spPr bwMode="auto">
          <a:xfrm>
            <a:off x="6040224" y="332656"/>
            <a:ext cx="2831255" cy="2297837"/>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E5A3B1B-72F6-4D1A-8014-8DFC41339E60}"/>
              </a:ext>
            </a:extLst>
          </p:cNvPr>
          <p:cNvSpPr txBox="1"/>
          <p:nvPr/>
        </p:nvSpPr>
        <p:spPr>
          <a:xfrm>
            <a:off x="8316" y="836712"/>
            <a:ext cx="5614060" cy="2452687"/>
          </a:xfrm>
          <a:prstGeom prst="rect">
            <a:avLst/>
          </a:prstGeom>
        </p:spPr>
        <p:txBody>
          <a:bodyPr vert="horz" lIns="91440" tIns="45720" rIns="91440" bIns="45720" rtlCol="0" anchor="ctr">
            <a:normAutofit/>
          </a:bodyPr>
          <a:lstStyle/>
          <a:p>
            <a:pPr indent="-228600" algn="ctr" defTabSz="914400">
              <a:lnSpc>
                <a:spcPct val="90000"/>
              </a:lnSpc>
              <a:spcAft>
                <a:spcPts val="600"/>
              </a:spcAft>
              <a:buFont typeface="Arial" panose="020B0604020202020204" pitchFamily="34" charset="0"/>
              <a:buChar char="•"/>
            </a:pPr>
            <a:r>
              <a:rPr lang="en-US" sz="1600">
                <a:solidFill>
                  <a:schemeClr val="bg1"/>
                </a:solidFill>
              </a:rPr>
              <a:t>3. </a:t>
            </a:r>
            <a:r>
              <a:rPr lang="en-US" sz="1600" b="1">
                <a:solidFill>
                  <a:schemeClr val="bg1"/>
                </a:solidFill>
                <a:effectLst/>
              </a:rPr>
              <a:t>You must include personal reflections and link your work to industry discussion </a:t>
            </a:r>
            <a:r>
              <a:rPr lang="en-US" sz="1600">
                <a:solidFill>
                  <a:schemeClr val="bg1"/>
                </a:solidFill>
                <a:effectLst/>
              </a:rPr>
              <a:t>– What is this? How do you do this?</a:t>
            </a:r>
            <a:br>
              <a:rPr lang="en-US" sz="1600">
                <a:solidFill>
                  <a:schemeClr val="bg1"/>
                </a:solidFill>
                <a:effectLst/>
              </a:rPr>
            </a:br>
            <a:br>
              <a:rPr lang="en-US" sz="1600">
                <a:effectLst/>
              </a:rPr>
            </a:br>
            <a:endParaRPr lang="en-US" sz="1600" dirty="0"/>
          </a:p>
        </p:txBody>
      </p:sp>
      <p:pic>
        <p:nvPicPr>
          <p:cNvPr id="2052" name="Picture 4" descr="See the source image">
            <a:extLst>
              <a:ext uri="{FF2B5EF4-FFF2-40B4-BE49-F238E27FC236}">
                <a16:creationId xmlns:a16="http://schemas.microsoft.com/office/drawing/2014/main" id="{808988D9-6922-4A81-BDD3-6712F5903E0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87624" y="2996952"/>
            <a:ext cx="2259409" cy="227097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hotel industry">
            <a:extLst>
              <a:ext uri="{FF2B5EF4-FFF2-40B4-BE49-F238E27FC236}">
                <a16:creationId xmlns:a16="http://schemas.microsoft.com/office/drawing/2014/main" id="{DD6847DF-282C-4CE7-A41C-17AA436F04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7297" y="3137360"/>
            <a:ext cx="4152900" cy="2124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34131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A0941-5375-48CD-A2E8-D5F67E1DCC2E}"/>
              </a:ext>
            </a:extLst>
          </p:cNvPr>
          <p:cNvSpPr>
            <a:spLocks noGrp="1"/>
          </p:cNvSpPr>
          <p:nvPr>
            <p:ph type="title"/>
          </p:nvPr>
        </p:nvSpPr>
        <p:spPr>
          <a:xfrm>
            <a:off x="357046" y="1428907"/>
            <a:ext cx="7886700" cy="1325563"/>
          </a:xfrm>
        </p:spPr>
        <p:txBody>
          <a:bodyPr lIns="91440" tIns="45720" rIns="91440" bIns="45720" anchor="t"/>
          <a:lstStyle/>
          <a:p>
            <a:r>
              <a:rPr lang="en-GB" dirty="0">
                <a:solidFill>
                  <a:schemeClr val="bg1"/>
                </a:solidFill>
                <a:cs typeface="Calibri Light"/>
              </a:rPr>
              <a:t>Next week!</a:t>
            </a:r>
            <a:endParaRPr lang="en-GB" dirty="0">
              <a:solidFill>
                <a:schemeClr val="bg1"/>
              </a:solidFill>
            </a:endParaRPr>
          </a:p>
        </p:txBody>
      </p:sp>
      <p:sp>
        <p:nvSpPr>
          <p:cNvPr id="3" name="Content Placeholder 2">
            <a:extLst>
              <a:ext uri="{FF2B5EF4-FFF2-40B4-BE49-F238E27FC236}">
                <a16:creationId xmlns:a16="http://schemas.microsoft.com/office/drawing/2014/main" id="{7AD8EF8D-CD4E-40F9-BD6B-FE2155416C3E}"/>
              </a:ext>
            </a:extLst>
          </p:cNvPr>
          <p:cNvSpPr>
            <a:spLocks noGrp="1"/>
          </p:cNvSpPr>
          <p:nvPr>
            <p:ph idx="1"/>
          </p:nvPr>
        </p:nvSpPr>
        <p:spPr>
          <a:xfrm>
            <a:off x="357046" y="2564991"/>
            <a:ext cx="7886700" cy="4351338"/>
          </a:xfrm>
        </p:spPr>
        <p:txBody>
          <a:bodyPr lIns="91440" tIns="45720" rIns="91440" bIns="45720" anchor="t"/>
          <a:lstStyle/>
          <a:p>
            <a:pPr algn="just"/>
            <a:r>
              <a:rPr lang="en-GB" dirty="0">
                <a:solidFill>
                  <a:schemeClr val="bg1"/>
                </a:solidFill>
                <a:cs typeface="Calibri"/>
              </a:rPr>
              <a:t>We will look at referencing skills and how to use in-text citations.</a:t>
            </a:r>
            <a:endParaRPr lang="en-US"/>
          </a:p>
          <a:p>
            <a:pPr algn="just"/>
            <a:endParaRPr lang="en-GB" dirty="0">
              <a:solidFill>
                <a:schemeClr val="bg1"/>
              </a:solidFill>
              <a:cs typeface="Calibri"/>
            </a:endParaRPr>
          </a:p>
          <a:p>
            <a:pPr algn="just"/>
            <a:r>
              <a:rPr lang="en-GB">
                <a:solidFill>
                  <a:schemeClr val="bg1"/>
                </a:solidFill>
                <a:cs typeface="Calibri"/>
              </a:rPr>
              <a:t>We will also look at how you can clearly demonstrate </a:t>
            </a:r>
            <a:r>
              <a:rPr lang="en-GB" dirty="0">
                <a:solidFill>
                  <a:schemeClr val="bg1"/>
                </a:solidFill>
                <a:cs typeface="Calibri"/>
              </a:rPr>
              <a:t>knowledge and understanding of your chosen topic.</a:t>
            </a:r>
          </a:p>
        </p:txBody>
      </p:sp>
    </p:spTree>
    <p:extLst>
      <p:ext uri="{BB962C8B-B14F-4D97-AF65-F5344CB8AC3E}">
        <p14:creationId xmlns:p14="http://schemas.microsoft.com/office/powerpoint/2010/main" val="25133192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3832" y="4584237"/>
            <a:ext cx="7992888" cy="1470025"/>
          </a:xfrm>
        </p:spPr>
        <p:txBody>
          <a:bodyPr lIns="91440" tIns="45720" rIns="91440" bIns="45720" anchor="b">
            <a:normAutofit fontScale="90000"/>
          </a:bodyPr>
          <a:lstStyle/>
          <a:p>
            <a:pPr algn="l"/>
            <a:r>
              <a:rPr lang="en-GB" sz="4900" b="1" dirty="0">
                <a:solidFill>
                  <a:schemeClr val="bg1"/>
                </a:solidFill>
              </a:rPr>
              <a:t>Hotel Administration &amp; Front Office Operations (HAFO) </a:t>
            </a:r>
            <a:r>
              <a:rPr lang="en-GB" sz="4900" i="1" dirty="0">
                <a:solidFill>
                  <a:schemeClr val="bg1"/>
                </a:solidFill>
              </a:rPr>
              <a:t>BMIH4004</a:t>
            </a:r>
            <a:br>
              <a:rPr lang="en-GB" sz="5300" dirty="0"/>
            </a:br>
            <a:br>
              <a:rPr lang="en-GB" sz="5300" dirty="0"/>
            </a:br>
            <a:r>
              <a:rPr lang="en-GB" sz="5300" dirty="0">
                <a:solidFill>
                  <a:schemeClr val="bg1"/>
                </a:solidFill>
              </a:rPr>
              <a:t>Week 3 </a:t>
            </a:r>
            <a:r>
              <a:rPr lang="en-GB" dirty="0">
                <a:solidFill>
                  <a:schemeClr val="bg1"/>
                </a:solidFill>
              </a:rPr>
              <a:t>Heartbeat of a hotel</a:t>
            </a:r>
            <a:br>
              <a:rPr lang="en-GB" dirty="0">
                <a:solidFill>
                  <a:schemeClr val="bg1"/>
                </a:solidFill>
              </a:rPr>
            </a:br>
            <a:br>
              <a:rPr lang="en-GB" sz="5300" dirty="0">
                <a:solidFill>
                  <a:schemeClr val="bg1"/>
                </a:solidFill>
              </a:rPr>
            </a:br>
            <a:endParaRPr lang="en-GB" sz="3600" dirty="0">
              <a:solidFill>
                <a:schemeClr val="bg1"/>
              </a:solidFill>
              <a:latin typeface="Freestyle Script"/>
              <a:ea typeface="Brush Script MT" panose="03060802040406070304" pitchFamily="66" charset="-122"/>
              <a:cs typeface="Apple Chancery"/>
            </a:endParaRPr>
          </a:p>
        </p:txBody>
      </p:sp>
      <p:pic>
        <p:nvPicPr>
          <p:cNvPr id="8" name="Picture 7" descr="Icon&#10;&#10;Description automatically generated">
            <a:extLst>
              <a:ext uri="{FF2B5EF4-FFF2-40B4-BE49-F238E27FC236}">
                <a16:creationId xmlns:a16="http://schemas.microsoft.com/office/drawing/2014/main" id="{80AAC5AA-6BF2-B642-A1B5-4252ECD244E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51732" y="4940976"/>
            <a:ext cx="1610642" cy="1610642"/>
          </a:xfrm>
          <a:prstGeom prst="rect">
            <a:avLst/>
          </a:prstGeom>
        </p:spPr>
      </p:pic>
    </p:spTree>
    <p:extLst>
      <p:ext uri="{BB962C8B-B14F-4D97-AF65-F5344CB8AC3E}">
        <p14:creationId xmlns:p14="http://schemas.microsoft.com/office/powerpoint/2010/main" val="4277687917"/>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1f5f6ec95bb0a48820e02e38d02848a0">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01c3316f0dd2ce296747dced19a367aa"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3e7a15d4-c698-4f99-9f68-49b1414f3841"/>
    <ds:schemaRef ds:uri="http://schemas.microsoft.com/office/2006/metadata/properties"/>
    <ds:schemaRef ds:uri="http://schemas.openxmlformats.org/package/2006/metadata/core-properties"/>
    <ds:schemaRef ds:uri="http://schemas.microsoft.com/office/2006/documentManagement/types"/>
    <ds:schemaRef ds:uri="http://www.w3.org/XML/1998/namespace"/>
    <ds:schemaRef ds:uri="http://purl.org/dc/elements/1.1/"/>
    <ds:schemaRef ds:uri="http://schemas.microsoft.com/office/infopath/2007/PartnerControls"/>
    <ds:schemaRef ds:uri="6e64d6fd-104f-4775-b027-3bb9d4227659"/>
    <ds:schemaRef ds:uri="http://purl.org/dc/terms/"/>
  </ds:schemaRefs>
</ds:datastoreItem>
</file>

<file path=customXml/itemProps2.xml><?xml version="1.0" encoding="utf-8"?>
<ds:datastoreItem xmlns:ds="http://schemas.openxmlformats.org/officeDocument/2006/customXml" ds:itemID="{C58BEF6E-8CBB-4940-B0FC-4A363D57CB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91</TotalTime>
  <Words>4272</Words>
  <Application>Microsoft Office PowerPoint</Application>
  <PresentationFormat>On-screen Show (4:3)</PresentationFormat>
  <Paragraphs>319</Paragraphs>
  <Slides>33</Slides>
  <Notes>30</Notes>
  <HiddenSlides>0</HiddenSlides>
  <MMClips>3</MMClips>
  <ScaleCrop>false</ScaleCrop>
  <HeadingPairs>
    <vt:vector size="4" baseType="variant">
      <vt:variant>
        <vt:lpstr>Theme</vt:lpstr>
      </vt:variant>
      <vt:variant>
        <vt:i4>17</vt:i4>
      </vt:variant>
      <vt:variant>
        <vt:lpstr>Slide Titles</vt:lpstr>
      </vt:variant>
      <vt:variant>
        <vt:i4>33</vt:i4>
      </vt:variant>
    </vt:vector>
  </HeadingPairs>
  <TitlesOfParts>
    <vt:vector size="50" baseType="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Hotel Administration &amp; Front Office Operations (HAFO) BMIH4004  Week 3 Heartbeat of a hotel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 of lecture</vt:lpstr>
      <vt:lpstr>PowerPoint Presentation</vt:lpstr>
      <vt:lpstr>PowerPoint Presentation</vt:lpstr>
      <vt:lpstr>PowerPoint Presentation</vt:lpstr>
      <vt:lpstr>PowerPoint Presentation</vt:lpstr>
      <vt:lpstr>Skills for professional practice</vt:lpstr>
      <vt:lpstr>PowerPoint Presentation</vt:lpstr>
      <vt:lpstr>PowerPoint Presentation</vt:lpstr>
      <vt:lpstr>PowerPoint Presentation</vt:lpstr>
      <vt:lpstr>PowerPoint Presentation</vt:lpstr>
      <vt:lpstr>Next week!</vt:lpstr>
      <vt:lpstr>Hotel Administration &amp; Front Office Operations (HAFO) BMIH4004  Week 3 Heartbeat of a hotel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Melissa John</cp:lastModifiedBy>
  <cp:revision>287</cp:revision>
  <dcterms:created xsi:type="dcterms:W3CDTF">2015-04-14T15:21:28Z</dcterms:created>
  <dcterms:modified xsi:type="dcterms:W3CDTF">2022-01-21T17:15:40Z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