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1.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omments/comment2.xml" ContentType="application/vnd.openxmlformats-officedocument.presentationml.comments+xml"/>
  <Override PartName="/ppt/notesSlides/notesSlide2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9.xml" ContentType="application/vnd.openxmlformats-officedocument.presentationml.notesSlide+xml"/>
  <Override PartName="/ppt/comments/comment3.xml" ContentType="application/vnd.openxmlformats-officedocument.presentationml.comment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304" r:id="rId6"/>
    <p:sldId id="291" r:id="rId7"/>
    <p:sldId id="317" r:id="rId8"/>
    <p:sldId id="260" r:id="rId9"/>
    <p:sldId id="306" r:id="rId10"/>
    <p:sldId id="319" r:id="rId11"/>
    <p:sldId id="320" r:id="rId12"/>
    <p:sldId id="292" r:id="rId13"/>
    <p:sldId id="264" r:id="rId14"/>
    <p:sldId id="302" r:id="rId15"/>
    <p:sldId id="265" r:id="rId16"/>
    <p:sldId id="266" r:id="rId17"/>
    <p:sldId id="267" r:id="rId18"/>
    <p:sldId id="321" r:id="rId19"/>
    <p:sldId id="313" r:id="rId20"/>
    <p:sldId id="268" r:id="rId21"/>
    <p:sldId id="269" r:id="rId22"/>
    <p:sldId id="294" r:id="rId23"/>
    <p:sldId id="307" r:id="rId24"/>
    <p:sldId id="270" r:id="rId25"/>
    <p:sldId id="271" r:id="rId26"/>
    <p:sldId id="301" r:id="rId27"/>
    <p:sldId id="322" r:id="rId28"/>
    <p:sldId id="308" r:id="rId29"/>
    <p:sldId id="303" r:id="rId30"/>
    <p:sldId id="282" r:id="rId31"/>
    <p:sldId id="283" r:id="rId32"/>
    <p:sldId id="284" r:id="rId33"/>
    <p:sldId id="297" r:id="rId34"/>
    <p:sldId id="310" r:id="rId35"/>
    <p:sldId id="311" r:id="rId36"/>
    <p:sldId id="296" r:id="rId37"/>
    <p:sldId id="298" r:id="rId38"/>
    <p:sldId id="299" r:id="rId39"/>
    <p:sldId id="316" r:id="rId40"/>
    <p:sldId id="300" r:id="rId41"/>
    <p:sldId id="286" r:id="rId42"/>
    <p:sldId id="287" r:id="rId43"/>
    <p:sldId id="312" r:id="rId44"/>
    <p:sldId id="288" r:id="rId45"/>
    <p:sldId id="314" r:id="rId46"/>
    <p:sldId id="305"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ather Hetzler" initials="HH" lastIdx="5"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59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3-01-07T21:30:54.795" idx="3">
    <p:pos x="10" y="10"/>
    <p:text>The text on this image may be difficult to read, even on a large projector screen. Consider enlarging this image.</p:text>
  </p:cm>
</p:cmLst>
</file>

<file path=ppt/comments/comment2.xml><?xml version="1.0" encoding="utf-8"?>
<p:cmLst xmlns:a="http://schemas.openxmlformats.org/drawingml/2006/main" xmlns:r="http://schemas.openxmlformats.org/officeDocument/2006/relationships" xmlns:p="http://schemas.openxmlformats.org/presentationml/2006/main">
  <p:cm authorId="1" dt="2013-01-07T21:34:42.647" idx="4">
    <p:pos x="176" y="147"/>
    <p:text>Consider extending these bullet points out to additional slides so that the text will be larger.</p:text>
  </p:cm>
</p:cmLst>
</file>

<file path=ppt/comments/comment3.xml><?xml version="1.0" encoding="utf-8"?>
<p:cmLst xmlns:a="http://schemas.openxmlformats.org/drawingml/2006/main" xmlns:r="http://schemas.openxmlformats.org/officeDocument/2006/relationships" xmlns:p="http://schemas.openxmlformats.org/presentationml/2006/main">
  <p:cm authorId="1" dt="2013-01-07T21:37:08.229" idx="5">
    <p:pos x="10" y="10"/>
    <p:text>In the slide notes, consider adding a page number from the text where Exhibit 2-5 can be located.</p:text>
  </p:cm>
</p:cmLst>
</file>

<file path=ppt/diagrams/colors1.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8883D9-F185-4926-BFF7-C2FB02A2D677}" type="doc">
      <dgm:prSet loTypeId="urn:microsoft.com/office/officeart/2005/8/layout/arrow5" loCatId="relationship" qsTypeId="urn:microsoft.com/office/officeart/2005/8/quickstyle/simple1#7" qsCatId="simple" csTypeId="urn:microsoft.com/office/officeart/2005/8/colors/accent1_2#7" csCatId="accent1" phldr="1"/>
      <dgm:spPr/>
      <dgm:t>
        <a:bodyPr/>
        <a:lstStyle/>
        <a:p>
          <a:endParaRPr lang="en-US"/>
        </a:p>
      </dgm:t>
    </dgm:pt>
    <dgm:pt modelId="{0ADED512-0D7C-42EA-A6DA-17F8F590A271}">
      <dgm:prSet phldrT="[Text]" custT="1"/>
      <dgm:spPr/>
      <dgm:t>
        <a:bodyPr/>
        <a:lstStyle/>
        <a:p>
          <a:r>
            <a:rPr lang="en-US" sz="3200" dirty="0"/>
            <a:t>Profit is MNC’s only goal</a:t>
          </a:r>
        </a:p>
      </dgm:t>
    </dgm:pt>
    <dgm:pt modelId="{455870FB-C820-4AEA-9B0B-AC6E7C1C3822}" type="parTrans" cxnId="{58135F77-4A21-4031-A4B4-BACBA38A08D0}">
      <dgm:prSet/>
      <dgm:spPr/>
      <dgm:t>
        <a:bodyPr/>
        <a:lstStyle/>
        <a:p>
          <a:endParaRPr lang="en-US"/>
        </a:p>
      </dgm:t>
    </dgm:pt>
    <dgm:pt modelId="{B7A3B149-0285-452C-8418-FD4D8204A914}" type="sibTrans" cxnId="{58135F77-4A21-4031-A4B4-BACBA38A08D0}">
      <dgm:prSet/>
      <dgm:spPr/>
      <dgm:t>
        <a:bodyPr/>
        <a:lstStyle/>
        <a:p>
          <a:endParaRPr lang="en-US"/>
        </a:p>
      </dgm:t>
    </dgm:pt>
    <dgm:pt modelId="{0E2872B1-5027-4733-AAB9-A3DC7BFFD7FC}">
      <dgm:prSet phldrT="[Text]" custT="1"/>
      <dgm:spPr/>
      <dgm:t>
        <a:bodyPr/>
        <a:lstStyle/>
        <a:p>
          <a:r>
            <a:rPr lang="en-US" sz="3200" dirty="0"/>
            <a:t>MNCs should anticipate and solve social needs</a:t>
          </a:r>
        </a:p>
      </dgm:t>
    </dgm:pt>
    <dgm:pt modelId="{6BFB2E98-1A99-4552-821A-AB3A4AA26400}" type="parTrans" cxnId="{D9C03753-15FD-41DC-8EC9-891FA8B240FB}">
      <dgm:prSet/>
      <dgm:spPr/>
      <dgm:t>
        <a:bodyPr/>
        <a:lstStyle/>
        <a:p>
          <a:endParaRPr lang="en-US"/>
        </a:p>
      </dgm:t>
    </dgm:pt>
    <dgm:pt modelId="{1DEA2F65-1066-4CE7-B236-90BECBDC12CB}" type="sibTrans" cxnId="{D9C03753-15FD-41DC-8EC9-891FA8B240FB}">
      <dgm:prSet/>
      <dgm:spPr/>
      <dgm:t>
        <a:bodyPr/>
        <a:lstStyle/>
        <a:p>
          <a:endParaRPr lang="en-US"/>
        </a:p>
      </dgm:t>
    </dgm:pt>
    <dgm:pt modelId="{184321EE-A611-418C-BE66-629E6B51B8A6}" type="pres">
      <dgm:prSet presAssocID="{3E8883D9-F185-4926-BFF7-C2FB02A2D677}" presName="diagram" presStyleCnt="0">
        <dgm:presLayoutVars>
          <dgm:dir/>
          <dgm:resizeHandles val="exact"/>
        </dgm:presLayoutVars>
      </dgm:prSet>
      <dgm:spPr/>
    </dgm:pt>
    <dgm:pt modelId="{987C2FBC-92BE-4618-968B-8F1E6742C5F1}" type="pres">
      <dgm:prSet presAssocID="{0ADED512-0D7C-42EA-A6DA-17F8F590A271}" presName="arrow" presStyleLbl="node1" presStyleIdx="0" presStyleCnt="2" custRadScaleRad="99885" custRadScaleInc="-2350">
        <dgm:presLayoutVars>
          <dgm:bulletEnabled val="1"/>
        </dgm:presLayoutVars>
      </dgm:prSet>
      <dgm:spPr/>
    </dgm:pt>
    <dgm:pt modelId="{28B05B32-304F-4E27-B89E-2F2851D1F9B4}" type="pres">
      <dgm:prSet presAssocID="{0E2872B1-5027-4733-AAB9-A3DC7BFFD7FC}" presName="arrow" presStyleLbl="node1" presStyleIdx="1" presStyleCnt="2" custScaleY="129673" custRadScaleRad="98224" custRadScaleInc="2348">
        <dgm:presLayoutVars>
          <dgm:bulletEnabled val="1"/>
        </dgm:presLayoutVars>
      </dgm:prSet>
      <dgm:spPr/>
    </dgm:pt>
  </dgm:ptLst>
  <dgm:cxnLst>
    <dgm:cxn modelId="{A332D46D-F0C6-4510-8A0A-30BFF7FAE434}" type="presOf" srcId="{0ADED512-0D7C-42EA-A6DA-17F8F590A271}" destId="{987C2FBC-92BE-4618-968B-8F1E6742C5F1}" srcOrd="0" destOrd="0" presId="urn:microsoft.com/office/officeart/2005/8/layout/arrow5"/>
    <dgm:cxn modelId="{D9C03753-15FD-41DC-8EC9-891FA8B240FB}" srcId="{3E8883D9-F185-4926-BFF7-C2FB02A2D677}" destId="{0E2872B1-5027-4733-AAB9-A3DC7BFFD7FC}" srcOrd="1" destOrd="0" parTransId="{6BFB2E98-1A99-4552-821A-AB3A4AA26400}" sibTransId="{1DEA2F65-1066-4CE7-B236-90BECBDC12CB}"/>
    <dgm:cxn modelId="{58135F77-4A21-4031-A4B4-BACBA38A08D0}" srcId="{3E8883D9-F185-4926-BFF7-C2FB02A2D677}" destId="{0ADED512-0D7C-42EA-A6DA-17F8F590A271}" srcOrd="0" destOrd="0" parTransId="{455870FB-C820-4AEA-9B0B-AC6E7C1C3822}" sibTransId="{B7A3B149-0285-452C-8418-FD4D8204A914}"/>
    <dgm:cxn modelId="{5C43CB7C-525B-4A51-8150-72A4D03B8E64}" type="presOf" srcId="{0E2872B1-5027-4733-AAB9-A3DC7BFFD7FC}" destId="{28B05B32-304F-4E27-B89E-2F2851D1F9B4}" srcOrd="0" destOrd="0" presId="urn:microsoft.com/office/officeart/2005/8/layout/arrow5"/>
    <dgm:cxn modelId="{47D868D8-E97E-4601-A069-F9B81CEB4AD4}" type="presOf" srcId="{3E8883D9-F185-4926-BFF7-C2FB02A2D677}" destId="{184321EE-A611-418C-BE66-629E6B51B8A6}" srcOrd="0" destOrd="0" presId="urn:microsoft.com/office/officeart/2005/8/layout/arrow5"/>
    <dgm:cxn modelId="{C91A483C-BB16-4330-A509-A5161D68771C}" type="presParOf" srcId="{184321EE-A611-418C-BE66-629E6B51B8A6}" destId="{987C2FBC-92BE-4618-968B-8F1E6742C5F1}" srcOrd="0" destOrd="0" presId="urn:microsoft.com/office/officeart/2005/8/layout/arrow5"/>
    <dgm:cxn modelId="{7DDDF144-9846-4825-B053-42A60EF1D3D5}" type="presParOf" srcId="{184321EE-A611-418C-BE66-629E6B51B8A6}" destId="{28B05B32-304F-4E27-B89E-2F2851D1F9B4}" srcOrd="1" destOrd="0" presId="urn:microsoft.com/office/officeart/2005/8/layout/arrow5"/>
  </dgm:cxnLst>
  <dgm:bg>
    <a:solidFill>
      <a:schemeClr val="bg1"/>
    </a:solidFill>
  </dgm:bg>
  <dgm:whole>
    <a:ln w="38100" cap="flat" cmpd="sng" algn="ctr">
      <a:solidFill>
        <a:schemeClr val="accent1"/>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CF7301-071F-4662-9F3F-C059D004C8ED}" type="doc">
      <dgm:prSet loTypeId="urn:microsoft.com/office/officeart/2005/8/layout/chevron2" loCatId="process" qsTypeId="urn:microsoft.com/office/officeart/2005/8/quickstyle/simple1#8" qsCatId="simple" csTypeId="urn:microsoft.com/office/officeart/2005/8/colors/accent1_2#8" csCatId="accent1" phldr="1"/>
      <dgm:spPr/>
      <dgm:t>
        <a:bodyPr/>
        <a:lstStyle/>
        <a:p>
          <a:endParaRPr lang="en-US"/>
        </a:p>
      </dgm:t>
    </dgm:pt>
    <dgm:pt modelId="{4615D7D0-E83E-4F89-8AC5-758811D2119F}">
      <dgm:prSet phldrT="[Text]" custT="1"/>
      <dgm:spPr/>
      <dgm:t>
        <a:bodyPr/>
        <a:lstStyle/>
        <a:p>
          <a:r>
            <a:rPr lang="en-US" sz="2000" dirty="0"/>
            <a:t>Moral Universalism</a:t>
          </a:r>
        </a:p>
      </dgm:t>
    </dgm:pt>
    <dgm:pt modelId="{52132CDD-7F1B-4CED-BD73-AF0F9B682A24}" type="parTrans" cxnId="{2E55CA0C-B0A3-4E5A-ADF3-53EF6007ED99}">
      <dgm:prSet/>
      <dgm:spPr/>
      <dgm:t>
        <a:bodyPr/>
        <a:lstStyle/>
        <a:p>
          <a:endParaRPr lang="en-US"/>
        </a:p>
      </dgm:t>
    </dgm:pt>
    <dgm:pt modelId="{4C8F7CB6-13AE-4EC6-B15F-BEFEDE4D4A7B}" type="sibTrans" cxnId="{2E55CA0C-B0A3-4E5A-ADF3-53EF6007ED99}">
      <dgm:prSet/>
      <dgm:spPr/>
      <dgm:t>
        <a:bodyPr/>
        <a:lstStyle/>
        <a:p>
          <a:endParaRPr lang="en-US"/>
        </a:p>
      </dgm:t>
    </dgm:pt>
    <dgm:pt modelId="{D24958F5-C3B2-4BB1-89A3-B5D36D279BB3}">
      <dgm:prSet phldrT="[Text]" custT="1"/>
      <dgm:spPr/>
      <dgm:t>
        <a:bodyPr/>
        <a:lstStyle/>
        <a:p>
          <a:r>
            <a:rPr lang="en-US" sz="2400" b="1" dirty="0">
              <a:solidFill>
                <a:schemeClr val="accent1"/>
              </a:solidFill>
            </a:rPr>
            <a:t>Addressing the need for a moral standard that is accepted by all cultures (Bowie)</a:t>
          </a:r>
        </a:p>
      </dgm:t>
    </dgm:pt>
    <dgm:pt modelId="{CAAE3BB4-6FAA-4D1F-8589-6ECB33485920}" type="parTrans" cxnId="{A44C5A47-12C1-43DA-B0F5-9B09E3540856}">
      <dgm:prSet/>
      <dgm:spPr/>
      <dgm:t>
        <a:bodyPr/>
        <a:lstStyle/>
        <a:p>
          <a:endParaRPr lang="en-US"/>
        </a:p>
      </dgm:t>
    </dgm:pt>
    <dgm:pt modelId="{DD5AB2BC-8EDF-43C4-AE98-F0414C2DC3F2}" type="sibTrans" cxnId="{A44C5A47-12C1-43DA-B0F5-9B09E3540856}">
      <dgm:prSet/>
      <dgm:spPr/>
      <dgm:t>
        <a:bodyPr/>
        <a:lstStyle/>
        <a:p>
          <a:endParaRPr lang="en-US"/>
        </a:p>
      </dgm:t>
    </dgm:pt>
    <dgm:pt modelId="{C198A8AF-BD3A-4000-83F1-5C361781333B}">
      <dgm:prSet phldrT="[Text]" custT="1"/>
      <dgm:spPr/>
      <dgm:t>
        <a:bodyPr/>
        <a:lstStyle/>
        <a:p>
          <a:r>
            <a:rPr lang="en-US" sz="1800" b="0" dirty="0"/>
            <a:t>Ethnocentric Approach</a:t>
          </a:r>
        </a:p>
      </dgm:t>
    </dgm:pt>
    <dgm:pt modelId="{CF9D360F-E08F-43E5-9720-3DA022745A9F}" type="parTrans" cxnId="{0F8EBD37-2395-4CDA-AB08-73C343E7115C}">
      <dgm:prSet/>
      <dgm:spPr/>
      <dgm:t>
        <a:bodyPr/>
        <a:lstStyle/>
        <a:p>
          <a:endParaRPr lang="en-US"/>
        </a:p>
      </dgm:t>
    </dgm:pt>
    <dgm:pt modelId="{D678D215-F4B2-4FD5-802C-E196613C1EEC}" type="sibTrans" cxnId="{0F8EBD37-2395-4CDA-AB08-73C343E7115C}">
      <dgm:prSet/>
      <dgm:spPr/>
      <dgm:t>
        <a:bodyPr/>
        <a:lstStyle/>
        <a:p>
          <a:endParaRPr lang="en-US"/>
        </a:p>
      </dgm:t>
    </dgm:pt>
    <dgm:pt modelId="{61EEA051-E9C8-4CB9-95F3-E0654EA62EF8}">
      <dgm:prSet phldrT="[Text]" custT="1"/>
      <dgm:spPr/>
      <dgm:t>
        <a:bodyPr/>
        <a:lstStyle/>
        <a:p>
          <a:pPr>
            <a:lnSpc>
              <a:spcPct val="80000"/>
            </a:lnSpc>
          </a:pPr>
          <a:r>
            <a:rPr lang="en-US" sz="2400" b="1" dirty="0">
              <a:solidFill>
                <a:schemeClr val="accent1"/>
              </a:solidFill>
            </a:rPr>
            <a:t>Applying the morality used in home country</a:t>
          </a:r>
          <a:r>
            <a:rPr lang="en-US" sz="2400" b="1" dirty="0">
              <a:solidFill>
                <a:schemeClr val="accent1"/>
              </a:solidFill>
              <a:latin typeface="Arial" pitchFamily="34" charset="0"/>
            </a:rPr>
            <a:t>—</a:t>
          </a:r>
          <a:r>
            <a:rPr lang="en-US" sz="2400" b="1" dirty="0">
              <a:solidFill>
                <a:schemeClr val="accent1"/>
              </a:solidFill>
            </a:rPr>
            <a:t>regardless of the host country’s system of ethics</a:t>
          </a:r>
        </a:p>
      </dgm:t>
    </dgm:pt>
    <dgm:pt modelId="{18EAB8FA-008F-4921-B9CE-332A7A686022}" type="parTrans" cxnId="{D8A8AC5B-0171-4A2D-864F-57081B3D9AD7}">
      <dgm:prSet/>
      <dgm:spPr/>
      <dgm:t>
        <a:bodyPr/>
        <a:lstStyle/>
        <a:p>
          <a:endParaRPr lang="en-US"/>
        </a:p>
      </dgm:t>
    </dgm:pt>
    <dgm:pt modelId="{14E7D8B2-1F57-4738-9075-D7BDD96D1EA5}" type="sibTrans" cxnId="{D8A8AC5B-0171-4A2D-864F-57081B3D9AD7}">
      <dgm:prSet/>
      <dgm:spPr/>
      <dgm:t>
        <a:bodyPr/>
        <a:lstStyle/>
        <a:p>
          <a:endParaRPr lang="en-US"/>
        </a:p>
      </dgm:t>
    </dgm:pt>
    <dgm:pt modelId="{1E79D246-D07F-471E-9B83-034B3FFAC006}">
      <dgm:prSet phldrT="[Text]"/>
      <dgm:spPr/>
      <dgm:t>
        <a:bodyPr/>
        <a:lstStyle/>
        <a:p>
          <a:r>
            <a:rPr lang="en-US" dirty="0"/>
            <a:t>Ethical Relativism</a:t>
          </a:r>
        </a:p>
      </dgm:t>
    </dgm:pt>
    <dgm:pt modelId="{C3DB86DA-8237-4588-B416-937FC661A55C}" type="parTrans" cxnId="{EDCD5D60-DA27-4DAA-9321-2DA0EF69C6E5}">
      <dgm:prSet/>
      <dgm:spPr/>
      <dgm:t>
        <a:bodyPr/>
        <a:lstStyle/>
        <a:p>
          <a:endParaRPr lang="en-US"/>
        </a:p>
      </dgm:t>
    </dgm:pt>
    <dgm:pt modelId="{7B224436-06C8-4394-BCA6-23725FC08A55}" type="sibTrans" cxnId="{EDCD5D60-DA27-4DAA-9321-2DA0EF69C6E5}">
      <dgm:prSet/>
      <dgm:spPr/>
      <dgm:t>
        <a:bodyPr/>
        <a:lstStyle/>
        <a:p>
          <a:endParaRPr lang="en-US"/>
        </a:p>
      </dgm:t>
    </dgm:pt>
    <dgm:pt modelId="{693310A9-594A-462A-B929-70E80962CCC9}">
      <dgm:prSet phldrT="[Text]" custT="1"/>
      <dgm:spPr/>
      <dgm:t>
        <a:bodyPr anchor="t"/>
        <a:lstStyle/>
        <a:p>
          <a:pPr>
            <a:lnSpc>
              <a:spcPct val="80000"/>
            </a:lnSpc>
          </a:pPr>
          <a:r>
            <a:rPr lang="en-US" sz="2400" b="1" dirty="0">
              <a:solidFill>
                <a:schemeClr val="accent1"/>
              </a:solidFill>
            </a:rPr>
            <a:t>Adopting the local moral code of whatever country in which a firm is operating</a:t>
          </a:r>
          <a:endParaRPr lang="en-US" sz="2400" b="1" dirty="0"/>
        </a:p>
      </dgm:t>
    </dgm:pt>
    <dgm:pt modelId="{8839E5B5-EDC7-4FCE-A1D6-371FA0BE8AF0}" type="parTrans" cxnId="{1CBA8ABB-6E58-4D15-BC7C-77D6133EAC7D}">
      <dgm:prSet/>
      <dgm:spPr/>
      <dgm:t>
        <a:bodyPr/>
        <a:lstStyle/>
        <a:p>
          <a:endParaRPr lang="en-US"/>
        </a:p>
      </dgm:t>
    </dgm:pt>
    <dgm:pt modelId="{4CAE6DA5-1ED3-4A3C-BCD0-C93F983CC0F8}" type="sibTrans" cxnId="{1CBA8ABB-6E58-4D15-BC7C-77D6133EAC7D}">
      <dgm:prSet/>
      <dgm:spPr/>
      <dgm:t>
        <a:bodyPr/>
        <a:lstStyle/>
        <a:p>
          <a:endParaRPr lang="en-US"/>
        </a:p>
      </dgm:t>
    </dgm:pt>
    <dgm:pt modelId="{A4438F74-078D-4AE5-BD8F-FF3FEDC240B2}" type="pres">
      <dgm:prSet presAssocID="{ABCF7301-071F-4662-9F3F-C059D004C8ED}" presName="linearFlow" presStyleCnt="0">
        <dgm:presLayoutVars>
          <dgm:dir/>
          <dgm:animLvl val="lvl"/>
          <dgm:resizeHandles val="exact"/>
        </dgm:presLayoutVars>
      </dgm:prSet>
      <dgm:spPr/>
    </dgm:pt>
    <dgm:pt modelId="{AD653505-C397-48F1-86BC-AFCB9D9D5506}" type="pres">
      <dgm:prSet presAssocID="{4615D7D0-E83E-4F89-8AC5-758811D2119F}" presName="composite" presStyleCnt="0"/>
      <dgm:spPr/>
    </dgm:pt>
    <dgm:pt modelId="{44C2745C-79B3-4294-9350-5B4DD8D48AEF}" type="pres">
      <dgm:prSet presAssocID="{4615D7D0-E83E-4F89-8AC5-758811D2119F}" presName="parentText" presStyleLbl="alignNode1" presStyleIdx="0" presStyleCnt="3" custScaleX="187422" custScaleY="177066" custLinFactNeighborX="-9521" custLinFactNeighborY="-2200">
        <dgm:presLayoutVars>
          <dgm:chMax val="1"/>
          <dgm:bulletEnabled val="1"/>
        </dgm:presLayoutVars>
      </dgm:prSet>
      <dgm:spPr/>
    </dgm:pt>
    <dgm:pt modelId="{5F1B77BC-7098-4DBB-8C8C-D54B077F1A59}" type="pres">
      <dgm:prSet presAssocID="{4615D7D0-E83E-4F89-8AC5-758811D2119F}" presName="descendantText" presStyleLbl="alignAcc1" presStyleIdx="0" presStyleCnt="3" custLinFactNeighborX="4589" custLinFactNeighborY="-23358">
        <dgm:presLayoutVars>
          <dgm:bulletEnabled val="1"/>
        </dgm:presLayoutVars>
      </dgm:prSet>
      <dgm:spPr/>
    </dgm:pt>
    <dgm:pt modelId="{41253680-EC3E-480D-A528-B41FC6234B82}" type="pres">
      <dgm:prSet presAssocID="{4C8F7CB6-13AE-4EC6-B15F-BEFEDE4D4A7B}" presName="sp" presStyleCnt="0"/>
      <dgm:spPr/>
    </dgm:pt>
    <dgm:pt modelId="{85F6F2C0-7215-4BA1-ABFA-5ACDEE72C707}" type="pres">
      <dgm:prSet presAssocID="{C198A8AF-BD3A-4000-83F1-5C361781333B}" presName="composite" presStyleCnt="0"/>
      <dgm:spPr/>
    </dgm:pt>
    <dgm:pt modelId="{55E92DA1-9D9E-434C-86F9-E0D3FDC1641E}" type="pres">
      <dgm:prSet presAssocID="{C198A8AF-BD3A-4000-83F1-5C361781333B}" presName="parentText" presStyleLbl="alignNode1" presStyleIdx="1" presStyleCnt="3" custScaleX="214831" custScaleY="169381" custLinFactNeighborX="-21292" custLinFactNeighborY="-24861">
        <dgm:presLayoutVars>
          <dgm:chMax val="1"/>
          <dgm:bulletEnabled val="1"/>
        </dgm:presLayoutVars>
      </dgm:prSet>
      <dgm:spPr/>
    </dgm:pt>
    <dgm:pt modelId="{BCD1B2EA-3745-41A2-BFC3-F42318151B9D}" type="pres">
      <dgm:prSet presAssocID="{C198A8AF-BD3A-4000-83F1-5C361781333B}" presName="descendantText" presStyleLbl="alignAcc1" presStyleIdx="1" presStyleCnt="3" custScaleY="125506" custLinFactNeighborX="8305" custLinFactNeighborY="-13154">
        <dgm:presLayoutVars>
          <dgm:bulletEnabled val="1"/>
        </dgm:presLayoutVars>
      </dgm:prSet>
      <dgm:spPr/>
    </dgm:pt>
    <dgm:pt modelId="{5BA76FA3-6C92-4EC3-913D-6822620E9BC5}" type="pres">
      <dgm:prSet presAssocID="{D678D215-F4B2-4FD5-802C-E196613C1EEC}" presName="sp" presStyleCnt="0"/>
      <dgm:spPr/>
    </dgm:pt>
    <dgm:pt modelId="{AA5E7FA4-019B-4236-A146-0D566EBC1080}" type="pres">
      <dgm:prSet presAssocID="{1E79D246-D07F-471E-9B83-034B3FFAC006}" presName="composite" presStyleCnt="0"/>
      <dgm:spPr/>
    </dgm:pt>
    <dgm:pt modelId="{23E20CDA-6691-44DB-9D2F-5B0CF358DE1B}" type="pres">
      <dgm:prSet presAssocID="{1E79D246-D07F-471E-9B83-034B3FFAC006}" presName="parentText" presStyleLbl="alignNode1" presStyleIdx="2" presStyleCnt="3" custScaleX="195507" custLinFactNeighborX="-4381" custLinFactNeighborY="-20180">
        <dgm:presLayoutVars>
          <dgm:chMax val="1"/>
          <dgm:bulletEnabled val="1"/>
        </dgm:presLayoutVars>
      </dgm:prSet>
      <dgm:spPr/>
    </dgm:pt>
    <dgm:pt modelId="{44324B99-7BD2-4FD9-A723-95E938265D09}" type="pres">
      <dgm:prSet presAssocID="{1E79D246-D07F-471E-9B83-034B3FFAC006}" presName="descendantText" presStyleLbl="alignAcc1" presStyleIdx="2" presStyleCnt="3" custLinFactNeighborX="4571" custLinFactNeighborY="-31047">
        <dgm:presLayoutVars>
          <dgm:bulletEnabled val="1"/>
        </dgm:presLayoutVars>
      </dgm:prSet>
      <dgm:spPr/>
    </dgm:pt>
  </dgm:ptLst>
  <dgm:cxnLst>
    <dgm:cxn modelId="{2E55CA0C-B0A3-4E5A-ADF3-53EF6007ED99}" srcId="{ABCF7301-071F-4662-9F3F-C059D004C8ED}" destId="{4615D7D0-E83E-4F89-8AC5-758811D2119F}" srcOrd="0" destOrd="0" parTransId="{52132CDD-7F1B-4CED-BD73-AF0F9B682A24}" sibTransId="{4C8F7CB6-13AE-4EC6-B15F-BEFEDE4D4A7B}"/>
    <dgm:cxn modelId="{0F8EBD37-2395-4CDA-AB08-73C343E7115C}" srcId="{ABCF7301-071F-4662-9F3F-C059D004C8ED}" destId="{C198A8AF-BD3A-4000-83F1-5C361781333B}" srcOrd="1" destOrd="0" parTransId="{CF9D360F-E08F-43E5-9720-3DA022745A9F}" sibTransId="{D678D215-F4B2-4FD5-802C-E196613C1EEC}"/>
    <dgm:cxn modelId="{DB436C38-7D9F-490E-8BF8-CE9A470565A0}" type="presOf" srcId="{4615D7D0-E83E-4F89-8AC5-758811D2119F}" destId="{44C2745C-79B3-4294-9350-5B4DD8D48AEF}" srcOrd="0" destOrd="0" presId="urn:microsoft.com/office/officeart/2005/8/layout/chevron2"/>
    <dgm:cxn modelId="{D8A8AC5B-0171-4A2D-864F-57081B3D9AD7}" srcId="{C198A8AF-BD3A-4000-83F1-5C361781333B}" destId="{61EEA051-E9C8-4CB9-95F3-E0654EA62EF8}" srcOrd="0" destOrd="0" parTransId="{18EAB8FA-008F-4921-B9CE-332A7A686022}" sibTransId="{14E7D8B2-1F57-4738-9075-D7BDD96D1EA5}"/>
    <dgm:cxn modelId="{EDCD5D60-DA27-4DAA-9321-2DA0EF69C6E5}" srcId="{ABCF7301-071F-4662-9F3F-C059D004C8ED}" destId="{1E79D246-D07F-471E-9B83-034B3FFAC006}" srcOrd="2" destOrd="0" parTransId="{C3DB86DA-8237-4588-B416-937FC661A55C}" sibTransId="{7B224436-06C8-4394-BCA6-23725FC08A55}"/>
    <dgm:cxn modelId="{A44C5A47-12C1-43DA-B0F5-9B09E3540856}" srcId="{4615D7D0-E83E-4F89-8AC5-758811D2119F}" destId="{D24958F5-C3B2-4BB1-89A3-B5D36D279BB3}" srcOrd="0" destOrd="0" parTransId="{CAAE3BB4-6FAA-4D1F-8589-6ECB33485920}" sibTransId="{DD5AB2BC-8EDF-43C4-AE98-F0414C2DC3F2}"/>
    <dgm:cxn modelId="{AFC13E6F-44EC-43FD-B09E-15589C238638}" type="presOf" srcId="{61EEA051-E9C8-4CB9-95F3-E0654EA62EF8}" destId="{BCD1B2EA-3745-41A2-BFC3-F42318151B9D}" srcOrd="0" destOrd="0" presId="urn:microsoft.com/office/officeart/2005/8/layout/chevron2"/>
    <dgm:cxn modelId="{B53FF988-70C9-4E88-8CA9-7185A8C5AD6B}" type="presOf" srcId="{ABCF7301-071F-4662-9F3F-C059D004C8ED}" destId="{A4438F74-078D-4AE5-BD8F-FF3FEDC240B2}" srcOrd="0" destOrd="0" presId="urn:microsoft.com/office/officeart/2005/8/layout/chevron2"/>
    <dgm:cxn modelId="{4ADC5389-A630-4DA0-92C6-4885E697EFEF}" type="presOf" srcId="{C198A8AF-BD3A-4000-83F1-5C361781333B}" destId="{55E92DA1-9D9E-434C-86F9-E0D3FDC1641E}" srcOrd="0" destOrd="0" presId="urn:microsoft.com/office/officeart/2005/8/layout/chevron2"/>
    <dgm:cxn modelId="{1CBA8ABB-6E58-4D15-BC7C-77D6133EAC7D}" srcId="{1E79D246-D07F-471E-9B83-034B3FFAC006}" destId="{693310A9-594A-462A-B929-70E80962CCC9}" srcOrd="0" destOrd="0" parTransId="{8839E5B5-EDC7-4FCE-A1D6-371FA0BE8AF0}" sibTransId="{4CAE6DA5-1ED3-4A3C-BCD0-C93F983CC0F8}"/>
    <dgm:cxn modelId="{CBDB0BC3-2A87-4E71-92C4-D8DB2F9794B0}" type="presOf" srcId="{1E79D246-D07F-471E-9B83-034B3FFAC006}" destId="{23E20CDA-6691-44DB-9D2F-5B0CF358DE1B}" srcOrd="0" destOrd="0" presId="urn:microsoft.com/office/officeart/2005/8/layout/chevron2"/>
    <dgm:cxn modelId="{77CBBBDE-F069-4876-B59F-AA8FB94AFC97}" type="presOf" srcId="{D24958F5-C3B2-4BB1-89A3-B5D36D279BB3}" destId="{5F1B77BC-7098-4DBB-8C8C-D54B077F1A59}" srcOrd="0" destOrd="0" presId="urn:microsoft.com/office/officeart/2005/8/layout/chevron2"/>
    <dgm:cxn modelId="{DE0DFEF5-5AFD-4E0E-A3A9-3AE3AC6DBA03}" type="presOf" srcId="{693310A9-594A-462A-B929-70E80962CCC9}" destId="{44324B99-7BD2-4FD9-A723-95E938265D09}" srcOrd="0" destOrd="0" presId="urn:microsoft.com/office/officeart/2005/8/layout/chevron2"/>
    <dgm:cxn modelId="{0307DDC3-D3C8-48B0-AEE6-EAC7EB170736}" type="presParOf" srcId="{A4438F74-078D-4AE5-BD8F-FF3FEDC240B2}" destId="{AD653505-C397-48F1-86BC-AFCB9D9D5506}" srcOrd="0" destOrd="0" presId="urn:microsoft.com/office/officeart/2005/8/layout/chevron2"/>
    <dgm:cxn modelId="{219A02C1-AC62-4FA5-8099-5CF04E0C23E0}" type="presParOf" srcId="{AD653505-C397-48F1-86BC-AFCB9D9D5506}" destId="{44C2745C-79B3-4294-9350-5B4DD8D48AEF}" srcOrd="0" destOrd="0" presId="urn:microsoft.com/office/officeart/2005/8/layout/chevron2"/>
    <dgm:cxn modelId="{5EB75B5B-F62C-4BB7-9816-1086E53A3DE5}" type="presParOf" srcId="{AD653505-C397-48F1-86BC-AFCB9D9D5506}" destId="{5F1B77BC-7098-4DBB-8C8C-D54B077F1A59}" srcOrd="1" destOrd="0" presId="urn:microsoft.com/office/officeart/2005/8/layout/chevron2"/>
    <dgm:cxn modelId="{66FB5A77-B741-4EA7-AD6A-158928B8C46F}" type="presParOf" srcId="{A4438F74-078D-4AE5-BD8F-FF3FEDC240B2}" destId="{41253680-EC3E-480D-A528-B41FC6234B82}" srcOrd="1" destOrd="0" presId="urn:microsoft.com/office/officeart/2005/8/layout/chevron2"/>
    <dgm:cxn modelId="{ECDA2C13-0098-44EE-A78B-57B2D412E592}" type="presParOf" srcId="{A4438F74-078D-4AE5-BD8F-FF3FEDC240B2}" destId="{85F6F2C0-7215-4BA1-ABFA-5ACDEE72C707}" srcOrd="2" destOrd="0" presId="urn:microsoft.com/office/officeart/2005/8/layout/chevron2"/>
    <dgm:cxn modelId="{B2E8899E-E38C-4887-8BE4-ECB4E6838116}" type="presParOf" srcId="{85F6F2C0-7215-4BA1-ABFA-5ACDEE72C707}" destId="{55E92DA1-9D9E-434C-86F9-E0D3FDC1641E}" srcOrd="0" destOrd="0" presId="urn:microsoft.com/office/officeart/2005/8/layout/chevron2"/>
    <dgm:cxn modelId="{66D91534-CCC9-4C93-9B1F-57442B14E9B7}" type="presParOf" srcId="{85F6F2C0-7215-4BA1-ABFA-5ACDEE72C707}" destId="{BCD1B2EA-3745-41A2-BFC3-F42318151B9D}" srcOrd="1" destOrd="0" presId="urn:microsoft.com/office/officeart/2005/8/layout/chevron2"/>
    <dgm:cxn modelId="{F021E9E7-8BD7-4438-80C7-43C27C2CC217}" type="presParOf" srcId="{A4438F74-078D-4AE5-BD8F-FF3FEDC240B2}" destId="{5BA76FA3-6C92-4EC3-913D-6822620E9BC5}" srcOrd="3" destOrd="0" presId="urn:microsoft.com/office/officeart/2005/8/layout/chevron2"/>
    <dgm:cxn modelId="{4D4E14BA-5AA4-4071-8AF5-43FB3D31B696}" type="presParOf" srcId="{A4438F74-078D-4AE5-BD8F-FF3FEDC240B2}" destId="{AA5E7FA4-019B-4236-A146-0D566EBC1080}" srcOrd="4" destOrd="0" presId="urn:microsoft.com/office/officeart/2005/8/layout/chevron2"/>
    <dgm:cxn modelId="{A62B0F9E-4EF5-44D0-B842-3A4A3335E70E}" type="presParOf" srcId="{AA5E7FA4-019B-4236-A146-0D566EBC1080}" destId="{23E20CDA-6691-44DB-9D2F-5B0CF358DE1B}" srcOrd="0" destOrd="0" presId="urn:microsoft.com/office/officeart/2005/8/layout/chevron2"/>
    <dgm:cxn modelId="{493CBE43-5ADF-42BA-B026-D24421524566}" type="presParOf" srcId="{AA5E7FA4-019B-4236-A146-0D566EBC1080}" destId="{44324B99-7BD2-4FD9-A723-95E938265D0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6EFD85-7B25-4597-9153-C803B6EE39F1}" type="doc">
      <dgm:prSet loTypeId="urn:microsoft.com/office/officeart/2005/8/layout/target3" loCatId="relationship" qsTypeId="urn:microsoft.com/office/officeart/2005/8/quickstyle/simple1#9" qsCatId="simple" csTypeId="urn:microsoft.com/office/officeart/2005/8/colors/accent1_2#9" csCatId="accent1" phldr="1"/>
      <dgm:spPr/>
      <dgm:t>
        <a:bodyPr/>
        <a:lstStyle/>
        <a:p>
          <a:endParaRPr lang="en-US"/>
        </a:p>
      </dgm:t>
    </dgm:pt>
    <dgm:pt modelId="{D169DA63-4A54-4015-8880-8CEFD0CA9A88}">
      <dgm:prSet phldrT="[Text]"/>
      <dgm:spPr/>
      <dgm:t>
        <a:bodyPr/>
        <a:lstStyle/>
        <a:p>
          <a:r>
            <a:rPr lang="en-US" dirty="0"/>
            <a:t>Is it legal?</a:t>
          </a:r>
        </a:p>
      </dgm:t>
    </dgm:pt>
    <dgm:pt modelId="{2C673670-34F1-45A9-A4F2-6714248A9CC6}" type="parTrans" cxnId="{5510AB03-E5DF-4328-9D25-9DBDB0B36EFC}">
      <dgm:prSet/>
      <dgm:spPr/>
      <dgm:t>
        <a:bodyPr/>
        <a:lstStyle/>
        <a:p>
          <a:endParaRPr lang="en-US"/>
        </a:p>
      </dgm:t>
    </dgm:pt>
    <dgm:pt modelId="{D61E9BCA-666A-4F31-A2E0-F95BE91643ED}" type="sibTrans" cxnId="{5510AB03-E5DF-4328-9D25-9DBDB0B36EFC}">
      <dgm:prSet/>
      <dgm:spPr/>
      <dgm:t>
        <a:bodyPr/>
        <a:lstStyle/>
        <a:p>
          <a:endParaRPr lang="en-US"/>
        </a:p>
      </dgm:t>
    </dgm:pt>
    <dgm:pt modelId="{0E294BD6-6E59-456A-9612-7C106007905B}">
      <dgm:prSet phldrT="[Text]"/>
      <dgm:spPr/>
      <dgm:t>
        <a:bodyPr/>
        <a:lstStyle/>
        <a:p>
          <a:r>
            <a:rPr lang="en-US" dirty="0"/>
            <a:t>Does it work in the long run?</a:t>
          </a:r>
        </a:p>
      </dgm:t>
    </dgm:pt>
    <dgm:pt modelId="{3BD96C77-E788-4FEF-B7F4-F08CBEBCA1A7}" type="parTrans" cxnId="{373B7FDD-4D22-4709-B3AB-702E47808709}">
      <dgm:prSet/>
      <dgm:spPr/>
      <dgm:t>
        <a:bodyPr/>
        <a:lstStyle/>
        <a:p>
          <a:endParaRPr lang="en-US"/>
        </a:p>
      </dgm:t>
    </dgm:pt>
    <dgm:pt modelId="{FE17D31E-2EDA-43EB-8616-0213C5B256FC}" type="sibTrans" cxnId="{373B7FDD-4D22-4709-B3AB-702E47808709}">
      <dgm:prSet/>
      <dgm:spPr/>
      <dgm:t>
        <a:bodyPr/>
        <a:lstStyle/>
        <a:p>
          <a:endParaRPr lang="en-US"/>
        </a:p>
      </dgm:t>
    </dgm:pt>
    <dgm:pt modelId="{54E8580B-C7D2-49FF-A4E0-FBC8A393B4BC}">
      <dgm:prSet phldrT="[Text]"/>
      <dgm:spPr/>
      <dgm:t>
        <a:bodyPr/>
        <a:lstStyle/>
        <a:p>
          <a:r>
            <a:rPr lang="en-US" dirty="0"/>
            <a:t>Can it be talked about?</a:t>
          </a:r>
        </a:p>
      </dgm:t>
    </dgm:pt>
    <dgm:pt modelId="{7E80D981-A211-444D-B0AB-9C717CB9563F}" type="parTrans" cxnId="{74677B0C-9B9B-4DEA-9E16-62FF0BF68880}">
      <dgm:prSet/>
      <dgm:spPr/>
      <dgm:t>
        <a:bodyPr/>
        <a:lstStyle/>
        <a:p>
          <a:endParaRPr lang="en-US"/>
        </a:p>
      </dgm:t>
    </dgm:pt>
    <dgm:pt modelId="{476BBA47-8958-40D3-9110-4A36F83A89BD}" type="sibTrans" cxnId="{74677B0C-9B9B-4DEA-9E16-62FF0BF68880}">
      <dgm:prSet/>
      <dgm:spPr/>
      <dgm:t>
        <a:bodyPr/>
        <a:lstStyle/>
        <a:p>
          <a:endParaRPr lang="en-US"/>
        </a:p>
      </dgm:t>
    </dgm:pt>
    <dgm:pt modelId="{92D297FD-E47B-48D4-B4C1-D46B88751FD3}" type="pres">
      <dgm:prSet presAssocID="{8F6EFD85-7B25-4597-9153-C803B6EE39F1}" presName="Name0" presStyleCnt="0">
        <dgm:presLayoutVars>
          <dgm:chMax val="7"/>
          <dgm:dir/>
          <dgm:animLvl val="lvl"/>
          <dgm:resizeHandles val="exact"/>
        </dgm:presLayoutVars>
      </dgm:prSet>
      <dgm:spPr/>
    </dgm:pt>
    <dgm:pt modelId="{57C6499D-3D6B-48E0-9B95-D26A77C87D1B}" type="pres">
      <dgm:prSet presAssocID="{D169DA63-4A54-4015-8880-8CEFD0CA9A88}" presName="circle1" presStyleLbl="node1" presStyleIdx="0" presStyleCnt="3"/>
      <dgm:spPr/>
    </dgm:pt>
    <dgm:pt modelId="{609A08B6-D82E-431B-BACA-B21602BD257D}" type="pres">
      <dgm:prSet presAssocID="{D169DA63-4A54-4015-8880-8CEFD0CA9A88}" presName="space" presStyleCnt="0"/>
      <dgm:spPr/>
    </dgm:pt>
    <dgm:pt modelId="{734D1724-A840-4452-9FC7-D61320DDAA47}" type="pres">
      <dgm:prSet presAssocID="{D169DA63-4A54-4015-8880-8CEFD0CA9A88}" presName="rect1" presStyleLbl="alignAcc1" presStyleIdx="0" presStyleCnt="3"/>
      <dgm:spPr/>
    </dgm:pt>
    <dgm:pt modelId="{139E90B1-AE50-4AA3-A795-5D38E0FC3FAA}" type="pres">
      <dgm:prSet presAssocID="{0E294BD6-6E59-456A-9612-7C106007905B}" presName="vertSpace2" presStyleLbl="node1" presStyleIdx="0" presStyleCnt="3"/>
      <dgm:spPr/>
    </dgm:pt>
    <dgm:pt modelId="{6928B25E-D9A4-4120-A2A0-C534ADC7BFA3}" type="pres">
      <dgm:prSet presAssocID="{0E294BD6-6E59-456A-9612-7C106007905B}" presName="circle2" presStyleLbl="node1" presStyleIdx="1" presStyleCnt="3" custScaleX="119658"/>
      <dgm:spPr/>
    </dgm:pt>
    <dgm:pt modelId="{31EFB3D1-DE20-46F0-AB80-1FA226A9B8D3}" type="pres">
      <dgm:prSet presAssocID="{0E294BD6-6E59-456A-9612-7C106007905B}" presName="rect2" presStyleLbl="alignAcc1" presStyleIdx="1" presStyleCnt="3" custLinFactNeighborY="291"/>
      <dgm:spPr/>
    </dgm:pt>
    <dgm:pt modelId="{FBA0E43F-97D7-4A3E-9B42-B99D252762A8}" type="pres">
      <dgm:prSet presAssocID="{54E8580B-C7D2-49FF-A4E0-FBC8A393B4BC}" presName="vertSpace3" presStyleLbl="node1" presStyleIdx="1" presStyleCnt="3"/>
      <dgm:spPr/>
    </dgm:pt>
    <dgm:pt modelId="{B1CEFA2F-87DE-41D8-9886-D27BB97E9ABB}" type="pres">
      <dgm:prSet presAssocID="{54E8580B-C7D2-49FF-A4E0-FBC8A393B4BC}" presName="circle3" presStyleLbl="node1" presStyleIdx="2" presStyleCnt="3"/>
      <dgm:spPr/>
    </dgm:pt>
    <dgm:pt modelId="{D7B72DEE-6784-4D9C-BDC5-9727ACDADAE2}" type="pres">
      <dgm:prSet presAssocID="{54E8580B-C7D2-49FF-A4E0-FBC8A393B4BC}" presName="rect3" presStyleLbl="alignAcc1" presStyleIdx="2" presStyleCnt="3"/>
      <dgm:spPr/>
    </dgm:pt>
    <dgm:pt modelId="{ED7EEBBA-F636-2A4C-B4F0-6D6A06B798EA}" type="pres">
      <dgm:prSet presAssocID="{D169DA63-4A54-4015-8880-8CEFD0CA9A88}" presName="rect1ParTxNoCh" presStyleLbl="alignAcc1" presStyleIdx="2" presStyleCnt="3">
        <dgm:presLayoutVars>
          <dgm:chMax val="1"/>
          <dgm:bulletEnabled val="1"/>
        </dgm:presLayoutVars>
      </dgm:prSet>
      <dgm:spPr/>
    </dgm:pt>
    <dgm:pt modelId="{406B583B-9CFD-7842-84D8-B53C9E61D8AC}" type="pres">
      <dgm:prSet presAssocID="{0E294BD6-6E59-456A-9612-7C106007905B}" presName="rect2ParTxNoCh" presStyleLbl="alignAcc1" presStyleIdx="2" presStyleCnt="3">
        <dgm:presLayoutVars>
          <dgm:chMax val="1"/>
          <dgm:bulletEnabled val="1"/>
        </dgm:presLayoutVars>
      </dgm:prSet>
      <dgm:spPr/>
    </dgm:pt>
    <dgm:pt modelId="{E77AA358-3D2C-2748-A2F2-6B42F5E51770}" type="pres">
      <dgm:prSet presAssocID="{54E8580B-C7D2-49FF-A4E0-FBC8A393B4BC}" presName="rect3ParTxNoCh" presStyleLbl="alignAcc1" presStyleIdx="2" presStyleCnt="3">
        <dgm:presLayoutVars>
          <dgm:chMax val="1"/>
          <dgm:bulletEnabled val="1"/>
        </dgm:presLayoutVars>
      </dgm:prSet>
      <dgm:spPr/>
    </dgm:pt>
  </dgm:ptLst>
  <dgm:cxnLst>
    <dgm:cxn modelId="{5510AB03-E5DF-4328-9D25-9DBDB0B36EFC}" srcId="{8F6EFD85-7B25-4597-9153-C803B6EE39F1}" destId="{D169DA63-4A54-4015-8880-8CEFD0CA9A88}" srcOrd="0" destOrd="0" parTransId="{2C673670-34F1-45A9-A4F2-6714248A9CC6}" sibTransId="{D61E9BCA-666A-4F31-A2E0-F95BE91643ED}"/>
    <dgm:cxn modelId="{74677B0C-9B9B-4DEA-9E16-62FF0BF68880}" srcId="{8F6EFD85-7B25-4597-9153-C803B6EE39F1}" destId="{54E8580B-C7D2-49FF-A4E0-FBC8A393B4BC}" srcOrd="2" destOrd="0" parTransId="{7E80D981-A211-444D-B0AB-9C717CB9563F}" sibTransId="{476BBA47-8958-40D3-9110-4A36F83A89BD}"/>
    <dgm:cxn modelId="{39E5EC1C-BDE9-41E8-AF06-392F14D45FAA}" type="presOf" srcId="{54E8580B-C7D2-49FF-A4E0-FBC8A393B4BC}" destId="{E77AA358-3D2C-2748-A2F2-6B42F5E51770}" srcOrd="1" destOrd="0" presId="urn:microsoft.com/office/officeart/2005/8/layout/target3"/>
    <dgm:cxn modelId="{93AC2A74-8FF5-4804-8FB9-E36C4FDFE784}" type="presOf" srcId="{0E294BD6-6E59-456A-9612-7C106007905B}" destId="{31EFB3D1-DE20-46F0-AB80-1FA226A9B8D3}" srcOrd="0" destOrd="0" presId="urn:microsoft.com/office/officeart/2005/8/layout/target3"/>
    <dgm:cxn modelId="{A72F4985-5047-42F2-B2EC-B2C0A0203E91}" type="presOf" srcId="{8F6EFD85-7B25-4597-9153-C803B6EE39F1}" destId="{92D297FD-E47B-48D4-B4C1-D46B88751FD3}" srcOrd="0" destOrd="0" presId="urn:microsoft.com/office/officeart/2005/8/layout/target3"/>
    <dgm:cxn modelId="{F275FF9C-BDFD-4CCC-9EAF-58A686A2DBF0}" type="presOf" srcId="{0E294BD6-6E59-456A-9612-7C106007905B}" destId="{406B583B-9CFD-7842-84D8-B53C9E61D8AC}" srcOrd="1" destOrd="0" presId="urn:microsoft.com/office/officeart/2005/8/layout/target3"/>
    <dgm:cxn modelId="{0123FFBF-D709-4005-99BA-0D008F0A33D4}" type="presOf" srcId="{D169DA63-4A54-4015-8880-8CEFD0CA9A88}" destId="{ED7EEBBA-F636-2A4C-B4F0-6D6A06B798EA}" srcOrd="1" destOrd="0" presId="urn:microsoft.com/office/officeart/2005/8/layout/target3"/>
    <dgm:cxn modelId="{373B7FDD-4D22-4709-B3AB-702E47808709}" srcId="{8F6EFD85-7B25-4597-9153-C803B6EE39F1}" destId="{0E294BD6-6E59-456A-9612-7C106007905B}" srcOrd="1" destOrd="0" parTransId="{3BD96C77-E788-4FEF-B7F4-F08CBEBCA1A7}" sibTransId="{FE17D31E-2EDA-43EB-8616-0213C5B256FC}"/>
    <dgm:cxn modelId="{A09293E8-2D46-49C3-89C4-3F87F984E2C8}" type="presOf" srcId="{D169DA63-4A54-4015-8880-8CEFD0CA9A88}" destId="{734D1724-A840-4452-9FC7-D61320DDAA47}" srcOrd="0" destOrd="0" presId="urn:microsoft.com/office/officeart/2005/8/layout/target3"/>
    <dgm:cxn modelId="{67201CF8-DEDD-4F30-BE2C-D3E43B11D2EF}" type="presOf" srcId="{54E8580B-C7D2-49FF-A4E0-FBC8A393B4BC}" destId="{D7B72DEE-6784-4D9C-BDC5-9727ACDADAE2}" srcOrd="0" destOrd="0" presId="urn:microsoft.com/office/officeart/2005/8/layout/target3"/>
    <dgm:cxn modelId="{6F9856F1-9267-4097-8F2E-E5697EAB0961}" type="presParOf" srcId="{92D297FD-E47B-48D4-B4C1-D46B88751FD3}" destId="{57C6499D-3D6B-48E0-9B95-D26A77C87D1B}" srcOrd="0" destOrd="0" presId="urn:microsoft.com/office/officeart/2005/8/layout/target3"/>
    <dgm:cxn modelId="{4D07C9E5-96B0-40D3-B7B6-9810D39C0E50}" type="presParOf" srcId="{92D297FD-E47B-48D4-B4C1-D46B88751FD3}" destId="{609A08B6-D82E-431B-BACA-B21602BD257D}" srcOrd="1" destOrd="0" presId="urn:microsoft.com/office/officeart/2005/8/layout/target3"/>
    <dgm:cxn modelId="{98C7A875-F84C-4F17-A9E8-32C276DFAE83}" type="presParOf" srcId="{92D297FD-E47B-48D4-B4C1-D46B88751FD3}" destId="{734D1724-A840-4452-9FC7-D61320DDAA47}" srcOrd="2" destOrd="0" presId="urn:microsoft.com/office/officeart/2005/8/layout/target3"/>
    <dgm:cxn modelId="{D40D2D97-BE4E-401C-A03E-EF59727C7138}" type="presParOf" srcId="{92D297FD-E47B-48D4-B4C1-D46B88751FD3}" destId="{139E90B1-AE50-4AA3-A795-5D38E0FC3FAA}" srcOrd="3" destOrd="0" presId="urn:microsoft.com/office/officeart/2005/8/layout/target3"/>
    <dgm:cxn modelId="{E00EB8C0-4060-486C-A706-101DFC4DEF81}" type="presParOf" srcId="{92D297FD-E47B-48D4-B4C1-D46B88751FD3}" destId="{6928B25E-D9A4-4120-A2A0-C534ADC7BFA3}" srcOrd="4" destOrd="0" presId="urn:microsoft.com/office/officeart/2005/8/layout/target3"/>
    <dgm:cxn modelId="{8C68D5E2-C712-40F9-8272-03F58EF98E5D}" type="presParOf" srcId="{92D297FD-E47B-48D4-B4C1-D46B88751FD3}" destId="{31EFB3D1-DE20-46F0-AB80-1FA226A9B8D3}" srcOrd="5" destOrd="0" presId="urn:microsoft.com/office/officeart/2005/8/layout/target3"/>
    <dgm:cxn modelId="{6194972B-9731-4ADF-AE9E-211E97C658F8}" type="presParOf" srcId="{92D297FD-E47B-48D4-B4C1-D46B88751FD3}" destId="{FBA0E43F-97D7-4A3E-9B42-B99D252762A8}" srcOrd="6" destOrd="0" presId="urn:microsoft.com/office/officeart/2005/8/layout/target3"/>
    <dgm:cxn modelId="{C20BB00C-7AF2-499E-8280-4590EB5D1B39}" type="presParOf" srcId="{92D297FD-E47B-48D4-B4C1-D46B88751FD3}" destId="{B1CEFA2F-87DE-41D8-9886-D27BB97E9ABB}" srcOrd="7" destOrd="0" presId="urn:microsoft.com/office/officeart/2005/8/layout/target3"/>
    <dgm:cxn modelId="{A06AF0C4-58CE-48DE-8F0D-66CAB55D386C}" type="presParOf" srcId="{92D297FD-E47B-48D4-B4C1-D46B88751FD3}" destId="{D7B72DEE-6784-4D9C-BDC5-9727ACDADAE2}" srcOrd="8" destOrd="0" presId="urn:microsoft.com/office/officeart/2005/8/layout/target3"/>
    <dgm:cxn modelId="{3DA70115-B8E1-4462-8051-98EBBE8229E0}" type="presParOf" srcId="{92D297FD-E47B-48D4-B4C1-D46B88751FD3}" destId="{ED7EEBBA-F636-2A4C-B4F0-6D6A06B798EA}" srcOrd="9" destOrd="0" presId="urn:microsoft.com/office/officeart/2005/8/layout/target3"/>
    <dgm:cxn modelId="{B21AE842-8390-494B-83EB-7628F724CA92}" type="presParOf" srcId="{92D297FD-E47B-48D4-B4C1-D46B88751FD3}" destId="{406B583B-9CFD-7842-84D8-B53C9E61D8AC}" srcOrd="10" destOrd="0" presId="urn:microsoft.com/office/officeart/2005/8/layout/target3"/>
    <dgm:cxn modelId="{D798A8F5-5079-463C-8864-D392C540DED2}" type="presParOf" srcId="{92D297FD-E47B-48D4-B4C1-D46B88751FD3}" destId="{E77AA358-3D2C-2748-A2F2-6B42F5E51770}"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CE59B9-F3E1-0A41-8EE4-39815093127B}" type="doc">
      <dgm:prSet loTypeId="urn:microsoft.com/office/officeart/2008/layout/VerticalAccentList" loCatId="" qsTypeId="urn:microsoft.com/office/officeart/2005/8/quickstyle/simple4" qsCatId="simple" csTypeId="urn:microsoft.com/office/officeart/2005/8/colors/accent1_2" csCatId="accent1" phldr="1"/>
      <dgm:spPr/>
      <dgm:t>
        <a:bodyPr/>
        <a:lstStyle/>
        <a:p>
          <a:endParaRPr lang="en-US"/>
        </a:p>
      </dgm:t>
    </dgm:pt>
    <dgm:pt modelId="{653736DB-9DC2-2247-B53F-969C32146A2D}">
      <dgm:prSet phldrT="[Text]"/>
      <dgm:spPr/>
      <dgm:t>
        <a:bodyPr/>
        <a:lstStyle/>
        <a:p>
          <a:endParaRPr lang="en-US" dirty="0"/>
        </a:p>
      </dgm:t>
    </dgm:pt>
    <dgm:pt modelId="{F2F5D155-D48B-2740-B38F-557492A1F63B}" type="parTrans" cxnId="{F8501C59-52EF-3E4B-BA1B-361B5C637F84}">
      <dgm:prSet/>
      <dgm:spPr/>
      <dgm:t>
        <a:bodyPr/>
        <a:lstStyle/>
        <a:p>
          <a:endParaRPr lang="en-US"/>
        </a:p>
      </dgm:t>
    </dgm:pt>
    <dgm:pt modelId="{03ADA977-B06E-E240-8405-8F4D77960277}" type="sibTrans" cxnId="{F8501C59-52EF-3E4B-BA1B-361B5C637F84}">
      <dgm:prSet/>
      <dgm:spPr/>
      <dgm:t>
        <a:bodyPr/>
        <a:lstStyle/>
        <a:p>
          <a:endParaRPr lang="en-US"/>
        </a:p>
      </dgm:t>
    </dgm:pt>
    <dgm:pt modelId="{64CF4643-F02A-5E48-A406-99339F0C6893}">
      <dgm:prSet phldrT="[Text]"/>
      <dgm:spPr/>
      <dgm:t>
        <a:bodyPr/>
        <a:lstStyle/>
        <a:p>
          <a:r>
            <a:rPr lang="en-US" dirty="0"/>
            <a:t>Consult the laws of both the home and the host countries </a:t>
          </a:r>
        </a:p>
      </dgm:t>
    </dgm:pt>
    <dgm:pt modelId="{204767A1-935F-4F4E-AC80-F2850C55010B}" type="parTrans" cxnId="{19DFBCAC-2E4B-1649-9C29-165F79AF3B00}">
      <dgm:prSet/>
      <dgm:spPr/>
      <dgm:t>
        <a:bodyPr/>
        <a:lstStyle/>
        <a:p>
          <a:endParaRPr lang="en-US"/>
        </a:p>
      </dgm:t>
    </dgm:pt>
    <dgm:pt modelId="{51E75921-669C-F54D-9874-09A3030A173E}" type="sibTrans" cxnId="{19DFBCAC-2E4B-1649-9C29-165F79AF3B00}">
      <dgm:prSet/>
      <dgm:spPr/>
      <dgm:t>
        <a:bodyPr/>
        <a:lstStyle/>
        <a:p>
          <a:endParaRPr lang="en-US"/>
        </a:p>
      </dgm:t>
    </dgm:pt>
    <dgm:pt modelId="{28AA417C-895B-AB4A-95CE-B8F031B14259}">
      <dgm:prSet phldrT="[Text]"/>
      <dgm:spPr/>
      <dgm:t>
        <a:bodyPr/>
        <a:lstStyle/>
        <a:p>
          <a:r>
            <a:rPr lang="en-US" dirty="0"/>
            <a:t>Consult the International Codes of Conduct for MNEs  Consult the company’s code of ethics and established norms</a:t>
          </a:r>
        </a:p>
      </dgm:t>
    </dgm:pt>
    <dgm:pt modelId="{EF97CB45-E33C-0545-B7E2-B79F519D10F3}" type="parTrans" cxnId="{E71DFF50-22AB-DC4D-A8DD-078925D1101B}">
      <dgm:prSet/>
      <dgm:spPr/>
      <dgm:t>
        <a:bodyPr/>
        <a:lstStyle/>
        <a:p>
          <a:endParaRPr lang="en-US"/>
        </a:p>
      </dgm:t>
    </dgm:pt>
    <dgm:pt modelId="{4BF2665F-2F4D-AB40-A4AB-D7151286D35A}" type="sibTrans" cxnId="{E71DFF50-22AB-DC4D-A8DD-078925D1101B}">
      <dgm:prSet/>
      <dgm:spPr/>
      <dgm:t>
        <a:bodyPr/>
        <a:lstStyle/>
        <a:p>
          <a:endParaRPr lang="en-US"/>
        </a:p>
      </dgm:t>
    </dgm:pt>
    <dgm:pt modelId="{AEFFD742-5205-B24C-BEF2-E9252E26E376}">
      <dgm:prSet phldrT="[Text]"/>
      <dgm:spPr/>
      <dgm:t>
        <a:bodyPr/>
        <a:lstStyle/>
        <a:p>
          <a:r>
            <a:rPr lang="en-US" baseline="0" dirty="0"/>
            <a:t>Weigh shareholders rights</a:t>
          </a:r>
        </a:p>
        <a:p>
          <a:r>
            <a:rPr lang="en-US" dirty="0"/>
            <a:t>Follow your own conscience and moral code. </a:t>
          </a:r>
          <a:endParaRPr lang="en-US" baseline="0" dirty="0"/>
        </a:p>
      </dgm:t>
    </dgm:pt>
    <dgm:pt modelId="{00B487D8-D349-C241-AABB-F93849ADF400}" type="parTrans" cxnId="{7D10136A-329F-F545-BE2E-A2C56B71F8C3}">
      <dgm:prSet/>
      <dgm:spPr/>
      <dgm:t>
        <a:bodyPr/>
        <a:lstStyle/>
        <a:p>
          <a:endParaRPr lang="en-US"/>
        </a:p>
      </dgm:t>
    </dgm:pt>
    <dgm:pt modelId="{D2286787-519F-8E46-88E2-544545941A1B}" type="sibTrans" cxnId="{7D10136A-329F-F545-BE2E-A2C56B71F8C3}">
      <dgm:prSet/>
      <dgm:spPr/>
      <dgm:t>
        <a:bodyPr/>
        <a:lstStyle/>
        <a:p>
          <a:endParaRPr lang="en-US"/>
        </a:p>
      </dgm:t>
    </dgm:pt>
    <dgm:pt modelId="{5189E6AB-9C19-6647-ADFA-C74676289D14}">
      <dgm:prSet phldrT="[Text]"/>
      <dgm:spPr/>
      <dgm:t>
        <a:bodyPr/>
        <a:lstStyle/>
        <a:p>
          <a:endParaRPr lang="en-US" dirty="0"/>
        </a:p>
      </dgm:t>
    </dgm:pt>
    <dgm:pt modelId="{58BFF117-143C-0642-8B36-4F1864660D6D}" type="sibTrans" cxnId="{72C5EC3D-1C6C-FF4F-9ACC-BCB0571357DB}">
      <dgm:prSet/>
      <dgm:spPr/>
      <dgm:t>
        <a:bodyPr/>
        <a:lstStyle/>
        <a:p>
          <a:endParaRPr lang="en-US"/>
        </a:p>
      </dgm:t>
    </dgm:pt>
    <dgm:pt modelId="{E221B623-E313-9649-A064-804E271E639F}" type="parTrans" cxnId="{72C5EC3D-1C6C-FF4F-9ACC-BCB0571357DB}">
      <dgm:prSet/>
      <dgm:spPr/>
      <dgm:t>
        <a:bodyPr/>
        <a:lstStyle/>
        <a:p>
          <a:endParaRPr lang="en-US"/>
        </a:p>
      </dgm:t>
    </dgm:pt>
    <dgm:pt modelId="{47483143-9493-824C-B184-11A16D5CA3B5}">
      <dgm:prSet phldrT="[Text]"/>
      <dgm:spPr/>
      <dgm:t>
        <a:bodyPr/>
        <a:lstStyle/>
        <a:p>
          <a:endParaRPr lang="en-US" dirty="0"/>
        </a:p>
      </dgm:t>
    </dgm:pt>
    <dgm:pt modelId="{2208BA98-5B95-284B-9C45-3C07A05BA2DC}" type="sibTrans" cxnId="{02F86FF1-DC14-0347-A76B-B3BECEB88641}">
      <dgm:prSet/>
      <dgm:spPr/>
      <dgm:t>
        <a:bodyPr/>
        <a:lstStyle/>
        <a:p>
          <a:endParaRPr lang="en-US"/>
        </a:p>
      </dgm:t>
    </dgm:pt>
    <dgm:pt modelId="{7B09A580-4AD5-D446-9ECF-D210F9C21800}" type="parTrans" cxnId="{02F86FF1-DC14-0347-A76B-B3BECEB88641}">
      <dgm:prSet/>
      <dgm:spPr/>
      <dgm:t>
        <a:bodyPr/>
        <a:lstStyle/>
        <a:p>
          <a:endParaRPr lang="en-US"/>
        </a:p>
      </dgm:t>
    </dgm:pt>
    <dgm:pt modelId="{B4A84A68-B75A-5D40-8153-746B2CF55ABA}" type="pres">
      <dgm:prSet presAssocID="{CDCE59B9-F3E1-0A41-8EE4-39815093127B}" presName="Name0" presStyleCnt="0">
        <dgm:presLayoutVars>
          <dgm:chMax/>
          <dgm:chPref/>
          <dgm:dir/>
        </dgm:presLayoutVars>
      </dgm:prSet>
      <dgm:spPr/>
    </dgm:pt>
    <dgm:pt modelId="{ACDDB41F-BBCC-E348-A157-476D3729EB82}" type="pres">
      <dgm:prSet presAssocID="{47483143-9493-824C-B184-11A16D5CA3B5}" presName="parenttextcomposite" presStyleCnt="0"/>
      <dgm:spPr/>
    </dgm:pt>
    <dgm:pt modelId="{571E44E9-5E95-F442-B2B1-3E4A0C714680}" type="pres">
      <dgm:prSet presAssocID="{47483143-9493-824C-B184-11A16D5CA3B5}" presName="parenttext" presStyleLbl="revTx" presStyleIdx="0" presStyleCnt="3">
        <dgm:presLayoutVars>
          <dgm:chMax/>
          <dgm:chPref val="2"/>
          <dgm:bulletEnabled val="1"/>
        </dgm:presLayoutVars>
      </dgm:prSet>
      <dgm:spPr/>
    </dgm:pt>
    <dgm:pt modelId="{DF88722D-C141-A14A-90CA-819036AF0EE7}" type="pres">
      <dgm:prSet presAssocID="{47483143-9493-824C-B184-11A16D5CA3B5}" presName="composite" presStyleCnt="0"/>
      <dgm:spPr/>
    </dgm:pt>
    <dgm:pt modelId="{BDA836A0-3548-8247-9216-707DC93CDC5D}" type="pres">
      <dgm:prSet presAssocID="{47483143-9493-824C-B184-11A16D5CA3B5}" presName="chevron1" presStyleLbl="alignNode1" presStyleIdx="0" presStyleCnt="21"/>
      <dgm:spPr/>
    </dgm:pt>
    <dgm:pt modelId="{2F59FF7E-1D08-8643-91AB-B0B0A793869E}" type="pres">
      <dgm:prSet presAssocID="{47483143-9493-824C-B184-11A16D5CA3B5}" presName="chevron2" presStyleLbl="alignNode1" presStyleIdx="1" presStyleCnt="21"/>
      <dgm:spPr/>
    </dgm:pt>
    <dgm:pt modelId="{110DC720-37FC-FE44-87B9-95A3C0FF4CD2}" type="pres">
      <dgm:prSet presAssocID="{47483143-9493-824C-B184-11A16D5CA3B5}" presName="chevron3" presStyleLbl="alignNode1" presStyleIdx="2" presStyleCnt="21"/>
      <dgm:spPr/>
    </dgm:pt>
    <dgm:pt modelId="{6AE68177-2EE6-744A-B4AA-218475DE4C22}" type="pres">
      <dgm:prSet presAssocID="{47483143-9493-824C-B184-11A16D5CA3B5}" presName="chevron4" presStyleLbl="alignNode1" presStyleIdx="3" presStyleCnt="21"/>
      <dgm:spPr/>
    </dgm:pt>
    <dgm:pt modelId="{B80C8EF8-B978-0F46-BD26-25F33F822E3C}" type="pres">
      <dgm:prSet presAssocID="{47483143-9493-824C-B184-11A16D5CA3B5}" presName="chevron5" presStyleLbl="alignNode1" presStyleIdx="4" presStyleCnt="21"/>
      <dgm:spPr/>
    </dgm:pt>
    <dgm:pt modelId="{1BEB4537-4291-6346-AB6E-931AEFE2CCE2}" type="pres">
      <dgm:prSet presAssocID="{47483143-9493-824C-B184-11A16D5CA3B5}" presName="chevron6" presStyleLbl="alignNode1" presStyleIdx="5" presStyleCnt="21"/>
      <dgm:spPr/>
    </dgm:pt>
    <dgm:pt modelId="{3EDE41C8-0CD8-A648-8C32-AB71975CDF8A}" type="pres">
      <dgm:prSet presAssocID="{47483143-9493-824C-B184-11A16D5CA3B5}" presName="chevron7" presStyleLbl="alignNode1" presStyleIdx="6" presStyleCnt="21"/>
      <dgm:spPr/>
    </dgm:pt>
    <dgm:pt modelId="{50F4EAC7-AE0E-BB43-B236-A87C11A14A3D}" type="pres">
      <dgm:prSet presAssocID="{47483143-9493-824C-B184-11A16D5CA3B5}" presName="childtext" presStyleLbl="solidFgAcc1" presStyleIdx="0" presStyleCnt="3" custScaleX="123351" custScaleY="109001">
        <dgm:presLayoutVars>
          <dgm:chMax/>
          <dgm:chPref val="0"/>
          <dgm:bulletEnabled val="1"/>
        </dgm:presLayoutVars>
      </dgm:prSet>
      <dgm:spPr/>
    </dgm:pt>
    <dgm:pt modelId="{71004756-C6AA-AC48-AEF8-A7F659810725}" type="pres">
      <dgm:prSet presAssocID="{2208BA98-5B95-284B-9C45-3C07A05BA2DC}" presName="sibTrans" presStyleCnt="0"/>
      <dgm:spPr/>
    </dgm:pt>
    <dgm:pt modelId="{7462606D-7F42-ED49-889D-6AA4831D47ED}" type="pres">
      <dgm:prSet presAssocID="{653736DB-9DC2-2247-B53F-969C32146A2D}" presName="parenttextcomposite" presStyleCnt="0"/>
      <dgm:spPr/>
    </dgm:pt>
    <dgm:pt modelId="{2919506C-AE90-C14A-9C7D-F21F54DA0BEF}" type="pres">
      <dgm:prSet presAssocID="{653736DB-9DC2-2247-B53F-969C32146A2D}" presName="parenttext" presStyleLbl="revTx" presStyleIdx="1" presStyleCnt="3">
        <dgm:presLayoutVars>
          <dgm:chMax/>
          <dgm:chPref val="2"/>
          <dgm:bulletEnabled val="1"/>
        </dgm:presLayoutVars>
      </dgm:prSet>
      <dgm:spPr/>
    </dgm:pt>
    <dgm:pt modelId="{1E2AFDB4-FDC7-5F45-BFEF-A897EB48A9D1}" type="pres">
      <dgm:prSet presAssocID="{653736DB-9DC2-2247-B53F-969C32146A2D}" presName="composite" presStyleCnt="0"/>
      <dgm:spPr/>
    </dgm:pt>
    <dgm:pt modelId="{85D5C048-7EE2-7847-A6AB-751D6EFC7C1D}" type="pres">
      <dgm:prSet presAssocID="{653736DB-9DC2-2247-B53F-969C32146A2D}" presName="chevron1" presStyleLbl="alignNode1" presStyleIdx="7" presStyleCnt="21"/>
      <dgm:spPr/>
    </dgm:pt>
    <dgm:pt modelId="{C539BE8D-C699-DF4F-8094-2358B2FEAA66}" type="pres">
      <dgm:prSet presAssocID="{653736DB-9DC2-2247-B53F-969C32146A2D}" presName="chevron2" presStyleLbl="alignNode1" presStyleIdx="8" presStyleCnt="21"/>
      <dgm:spPr/>
    </dgm:pt>
    <dgm:pt modelId="{412C255E-6DEE-DA43-983B-9711D262273E}" type="pres">
      <dgm:prSet presAssocID="{653736DB-9DC2-2247-B53F-969C32146A2D}" presName="chevron3" presStyleLbl="alignNode1" presStyleIdx="9" presStyleCnt="21"/>
      <dgm:spPr/>
    </dgm:pt>
    <dgm:pt modelId="{D79BBF9B-A89E-564E-9796-45CA42B28B35}" type="pres">
      <dgm:prSet presAssocID="{653736DB-9DC2-2247-B53F-969C32146A2D}" presName="chevron4" presStyleLbl="alignNode1" presStyleIdx="10" presStyleCnt="21"/>
      <dgm:spPr/>
    </dgm:pt>
    <dgm:pt modelId="{4D80782C-6C2F-5340-8E5B-78EB0CEDAD0D}" type="pres">
      <dgm:prSet presAssocID="{653736DB-9DC2-2247-B53F-969C32146A2D}" presName="chevron5" presStyleLbl="alignNode1" presStyleIdx="11" presStyleCnt="21"/>
      <dgm:spPr/>
    </dgm:pt>
    <dgm:pt modelId="{29356B2A-6C9B-164D-9274-270E519E00A6}" type="pres">
      <dgm:prSet presAssocID="{653736DB-9DC2-2247-B53F-969C32146A2D}" presName="chevron6" presStyleLbl="alignNode1" presStyleIdx="12" presStyleCnt="21"/>
      <dgm:spPr/>
    </dgm:pt>
    <dgm:pt modelId="{27470478-5726-F84D-8D9D-FC8DA9C31F29}" type="pres">
      <dgm:prSet presAssocID="{653736DB-9DC2-2247-B53F-969C32146A2D}" presName="chevron7" presStyleLbl="alignNode1" presStyleIdx="13" presStyleCnt="21"/>
      <dgm:spPr/>
    </dgm:pt>
    <dgm:pt modelId="{C31CC4DD-991E-724B-AC4C-156FFEEEFBA5}" type="pres">
      <dgm:prSet presAssocID="{653736DB-9DC2-2247-B53F-969C32146A2D}" presName="childtext" presStyleLbl="solidFgAcc1" presStyleIdx="1" presStyleCnt="3" custScaleX="142646">
        <dgm:presLayoutVars>
          <dgm:chMax/>
          <dgm:chPref val="0"/>
          <dgm:bulletEnabled val="1"/>
        </dgm:presLayoutVars>
      </dgm:prSet>
      <dgm:spPr/>
    </dgm:pt>
    <dgm:pt modelId="{C7AD88BD-D7F4-8F40-8C92-13CFEAB793AA}" type="pres">
      <dgm:prSet presAssocID="{03ADA977-B06E-E240-8405-8F4D77960277}" presName="sibTrans" presStyleCnt="0"/>
      <dgm:spPr/>
    </dgm:pt>
    <dgm:pt modelId="{E1D328CC-93C1-664E-9746-FC4D40C01A69}" type="pres">
      <dgm:prSet presAssocID="{5189E6AB-9C19-6647-ADFA-C74676289D14}" presName="parenttextcomposite" presStyleCnt="0"/>
      <dgm:spPr/>
    </dgm:pt>
    <dgm:pt modelId="{0C68C2F5-323C-8848-BEC1-D17367039CA5}" type="pres">
      <dgm:prSet presAssocID="{5189E6AB-9C19-6647-ADFA-C74676289D14}" presName="parenttext" presStyleLbl="revTx" presStyleIdx="2" presStyleCnt="3">
        <dgm:presLayoutVars>
          <dgm:chMax/>
          <dgm:chPref val="2"/>
          <dgm:bulletEnabled val="1"/>
        </dgm:presLayoutVars>
      </dgm:prSet>
      <dgm:spPr/>
    </dgm:pt>
    <dgm:pt modelId="{BBD977E3-67D7-D645-978E-17FEC53C6909}" type="pres">
      <dgm:prSet presAssocID="{5189E6AB-9C19-6647-ADFA-C74676289D14}" presName="composite" presStyleCnt="0"/>
      <dgm:spPr/>
    </dgm:pt>
    <dgm:pt modelId="{A55DFC38-0CE3-3D42-A79D-FD5C6EAA833F}" type="pres">
      <dgm:prSet presAssocID="{5189E6AB-9C19-6647-ADFA-C74676289D14}" presName="chevron1" presStyleLbl="alignNode1" presStyleIdx="14" presStyleCnt="21"/>
      <dgm:spPr/>
    </dgm:pt>
    <dgm:pt modelId="{CDD69A73-EFA2-D048-AA6A-E99A7DB09884}" type="pres">
      <dgm:prSet presAssocID="{5189E6AB-9C19-6647-ADFA-C74676289D14}" presName="chevron2" presStyleLbl="alignNode1" presStyleIdx="15" presStyleCnt="21"/>
      <dgm:spPr/>
    </dgm:pt>
    <dgm:pt modelId="{B1ED9446-ADAA-5041-80B7-EBBFA316E7F5}" type="pres">
      <dgm:prSet presAssocID="{5189E6AB-9C19-6647-ADFA-C74676289D14}" presName="chevron3" presStyleLbl="alignNode1" presStyleIdx="16" presStyleCnt="21"/>
      <dgm:spPr/>
    </dgm:pt>
    <dgm:pt modelId="{9937F7FC-C9F7-1749-9D5B-473CC19E7B69}" type="pres">
      <dgm:prSet presAssocID="{5189E6AB-9C19-6647-ADFA-C74676289D14}" presName="chevron4" presStyleLbl="alignNode1" presStyleIdx="17" presStyleCnt="21"/>
      <dgm:spPr/>
    </dgm:pt>
    <dgm:pt modelId="{DA18E75E-5706-C44D-91A0-E77E22DDF81C}" type="pres">
      <dgm:prSet presAssocID="{5189E6AB-9C19-6647-ADFA-C74676289D14}" presName="chevron5" presStyleLbl="alignNode1" presStyleIdx="18" presStyleCnt="21"/>
      <dgm:spPr/>
    </dgm:pt>
    <dgm:pt modelId="{749A4516-2FC5-DD41-87BF-F87840ABC7CD}" type="pres">
      <dgm:prSet presAssocID="{5189E6AB-9C19-6647-ADFA-C74676289D14}" presName="chevron6" presStyleLbl="alignNode1" presStyleIdx="19" presStyleCnt="21"/>
      <dgm:spPr/>
    </dgm:pt>
    <dgm:pt modelId="{716ED5D1-B527-644D-BCB2-9A63B77E8FCD}" type="pres">
      <dgm:prSet presAssocID="{5189E6AB-9C19-6647-ADFA-C74676289D14}" presName="chevron7" presStyleLbl="alignNode1" presStyleIdx="20" presStyleCnt="21"/>
      <dgm:spPr/>
    </dgm:pt>
    <dgm:pt modelId="{DE9C452E-F200-2649-A8A4-0CF6705C3875}" type="pres">
      <dgm:prSet presAssocID="{5189E6AB-9C19-6647-ADFA-C74676289D14}" presName="childtext" presStyleLbl="solidFgAcc1" presStyleIdx="2" presStyleCnt="3" custScaleX="137918">
        <dgm:presLayoutVars>
          <dgm:chMax/>
          <dgm:chPref val="0"/>
          <dgm:bulletEnabled val="1"/>
        </dgm:presLayoutVars>
      </dgm:prSet>
      <dgm:spPr/>
    </dgm:pt>
  </dgm:ptLst>
  <dgm:cxnLst>
    <dgm:cxn modelId="{1901A128-8020-48AE-B539-DF5AD094596B}" type="presOf" srcId="{64CF4643-F02A-5E48-A406-99339F0C6893}" destId="{C31CC4DD-991E-724B-AC4C-156FFEEEFBA5}" srcOrd="0" destOrd="0" presId="urn:microsoft.com/office/officeart/2008/layout/VerticalAccentList"/>
    <dgm:cxn modelId="{7D887E2C-635A-4CE8-B837-704C56F6010B}" type="presOf" srcId="{5189E6AB-9C19-6647-ADFA-C74676289D14}" destId="{0C68C2F5-323C-8848-BEC1-D17367039CA5}" srcOrd="0" destOrd="0" presId="urn:microsoft.com/office/officeart/2008/layout/VerticalAccentList"/>
    <dgm:cxn modelId="{72C5EC3D-1C6C-FF4F-9ACC-BCB0571357DB}" srcId="{CDCE59B9-F3E1-0A41-8EE4-39815093127B}" destId="{5189E6AB-9C19-6647-ADFA-C74676289D14}" srcOrd="2" destOrd="0" parTransId="{E221B623-E313-9649-A064-804E271E639F}" sibTransId="{58BFF117-143C-0642-8B36-4F1864660D6D}"/>
    <dgm:cxn modelId="{C5BE403E-CD59-4916-BBAC-7F9D728ABEDE}" type="presOf" srcId="{28AA417C-895B-AB4A-95CE-B8F031B14259}" destId="{50F4EAC7-AE0E-BB43-B236-A87C11A14A3D}" srcOrd="0" destOrd="0" presId="urn:microsoft.com/office/officeart/2008/layout/VerticalAccentList"/>
    <dgm:cxn modelId="{4405845F-0F57-4B3E-B015-D7C87CE4D3FF}" type="presOf" srcId="{AEFFD742-5205-B24C-BEF2-E9252E26E376}" destId="{DE9C452E-F200-2649-A8A4-0CF6705C3875}" srcOrd="0" destOrd="0" presId="urn:microsoft.com/office/officeart/2008/layout/VerticalAccentList"/>
    <dgm:cxn modelId="{7D10136A-329F-F545-BE2E-A2C56B71F8C3}" srcId="{5189E6AB-9C19-6647-ADFA-C74676289D14}" destId="{AEFFD742-5205-B24C-BEF2-E9252E26E376}" srcOrd="0" destOrd="0" parTransId="{00B487D8-D349-C241-AABB-F93849ADF400}" sibTransId="{D2286787-519F-8E46-88E2-544545941A1B}"/>
    <dgm:cxn modelId="{E71DFF50-22AB-DC4D-A8DD-078925D1101B}" srcId="{47483143-9493-824C-B184-11A16D5CA3B5}" destId="{28AA417C-895B-AB4A-95CE-B8F031B14259}" srcOrd="0" destOrd="0" parTransId="{EF97CB45-E33C-0545-B7E2-B79F519D10F3}" sibTransId="{4BF2665F-2F4D-AB40-A4AB-D7151286D35A}"/>
    <dgm:cxn modelId="{F8501C59-52EF-3E4B-BA1B-361B5C637F84}" srcId="{CDCE59B9-F3E1-0A41-8EE4-39815093127B}" destId="{653736DB-9DC2-2247-B53F-969C32146A2D}" srcOrd="1" destOrd="0" parTransId="{F2F5D155-D48B-2740-B38F-557492A1F63B}" sibTransId="{03ADA977-B06E-E240-8405-8F4D77960277}"/>
    <dgm:cxn modelId="{9DC2147A-C7E9-4E40-8B0A-5388CB41E484}" type="presOf" srcId="{CDCE59B9-F3E1-0A41-8EE4-39815093127B}" destId="{B4A84A68-B75A-5D40-8153-746B2CF55ABA}" srcOrd="0" destOrd="0" presId="urn:microsoft.com/office/officeart/2008/layout/VerticalAccentList"/>
    <dgm:cxn modelId="{31990AA4-C9C9-4E72-A9C7-FDF53871C3CA}" type="presOf" srcId="{47483143-9493-824C-B184-11A16D5CA3B5}" destId="{571E44E9-5E95-F442-B2B1-3E4A0C714680}" srcOrd="0" destOrd="0" presId="urn:microsoft.com/office/officeart/2008/layout/VerticalAccentList"/>
    <dgm:cxn modelId="{19DFBCAC-2E4B-1649-9C29-165F79AF3B00}" srcId="{653736DB-9DC2-2247-B53F-969C32146A2D}" destId="{64CF4643-F02A-5E48-A406-99339F0C6893}" srcOrd="0" destOrd="0" parTransId="{204767A1-935F-4F4E-AC80-F2850C55010B}" sibTransId="{51E75921-669C-F54D-9874-09A3030A173E}"/>
    <dgm:cxn modelId="{843957B4-DBAA-405B-B806-DA54C675C54D}" type="presOf" srcId="{653736DB-9DC2-2247-B53F-969C32146A2D}" destId="{2919506C-AE90-C14A-9C7D-F21F54DA0BEF}" srcOrd="0" destOrd="0" presId="urn:microsoft.com/office/officeart/2008/layout/VerticalAccentList"/>
    <dgm:cxn modelId="{02F86FF1-DC14-0347-A76B-B3BECEB88641}" srcId="{CDCE59B9-F3E1-0A41-8EE4-39815093127B}" destId="{47483143-9493-824C-B184-11A16D5CA3B5}" srcOrd="0" destOrd="0" parTransId="{7B09A580-4AD5-D446-9ECF-D210F9C21800}" sibTransId="{2208BA98-5B95-284B-9C45-3C07A05BA2DC}"/>
    <dgm:cxn modelId="{7C5949F5-74FF-4521-88B6-858CC2B14FE5}" type="presParOf" srcId="{B4A84A68-B75A-5D40-8153-746B2CF55ABA}" destId="{ACDDB41F-BBCC-E348-A157-476D3729EB82}" srcOrd="0" destOrd="0" presId="urn:microsoft.com/office/officeart/2008/layout/VerticalAccentList"/>
    <dgm:cxn modelId="{56D24980-0E3E-4997-855F-74445397355C}" type="presParOf" srcId="{ACDDB41F-BBCC-E348-A157-476D3729EB82}" destId="{571E44E9-5E95-F442-B2B1-3E4A0C714680}" srcOrd="0" destOrd="0" presId="urn:microsoft.com/office/officeart/2008/layout/VerticalAccentList"/>
    <dgm:cxn modelId="{FD5407FB-3F8C-4A42-AF9D-D961C578A871}" type="presParOf" srcId="{B4A84A68-B75A-5D40-8153-746B2CF55ABA}" destId="{DF88722D-C141-A14A-90CA-819036AF0EE7}" srcOrd="1" destOrd="0" presId="urn:microsoft.com/office/officeart/2008/layout/VerticalAccentList"/>
    <dgm:cxn modelId="{CC4C8094-2A5D-4D2F-9DF4-5574497B8C96}" type="presParOf" srcId="{DF88722D-C141-A14A-90CA-819036AF0EE7}" destId="{BDA836A0-3548-8247-9216-707DC93CDC5D}" srcOrd="0" destOrd="0" presId="urn:microsoft.com/office/officeart/2008/layout/VerticalAccentList"/>
    <dgm:cxn modelId="{01475B1A-E1E9-4ABD-A4EF-21309C483F13}" type="presParOf" srcId="{DF88722D-C141-A14A-90CA-819036AF0EE7}" destId="{2F59FF7E-1D08-8643-91AB-B0B0A793869E}" srcOrd="1" destOrd="0" presId="urn:microsoft.com/office/officeart/2008/layout/VerticalAccentList"/>
    <dgm:cxn modelId="{8E578AA2-E042-4AC3-8662-5233E74E6153}" type="presParOf" srcId="{DF88722D-C141-A14A-90CA-819036AF0EE7}" destId="{110DC720-37FC-FE44-87B9-95A3C0FF4CD2}" srcOrd="2" destOrd="0" presId="urn:microsoft.com/office/officeart/2008/layout/VerticalAccentList"/>
    <dgm:cxn modelId="{6C090487-5864-4EDB-AEA8-530972191D51}" type="presParOf" srcId="{DF88722D-C141-A14A-90CA-819036AF0EE7}" destId="{6AE68177-2EE6-744A-B4AA-218475DE4C22}" srcOrd="3" destOrd="0" presId="urn:microsoft.com/office/officeart/2008/layout/VerticalAccentList"/>
    <dgm:cxn modelId="{CC9839AB-216F-44F7-8968-A0F09EBB4D65}" type="presParOf" srcId="{DF88722D-C141-A14A-90CA-819036AF0EE7}" destId="{B80C8EF8-B978-0F46-BD26-25F33F822E3C}" srcOrd="4" destOrd="0" presId="urn:microsoft.com/office/officeart/2008/layout/VerticalAccentList"/>
    <dgm:cxn modelId="{3149D12D-2DE0-42D8-A238-1C4578A66F41}" type="presParOf" srcId="{DF88722D-C141-A14A-90CA-819036AF0EE7}" destId="{1BEB4537-4291-6346-AB6E-931AEFE2CCE2}" srcOrd="5" destOrd="0" presId="urn:microsoft.com/office/officeart/2008/layout/VerticalAccentList"/>
    <dgm:cxn modelId="{BAA5471A-BE5B-41F2-A6CE-2D60D8C1D709}" type="presParOf" srcId="{DF88722D-C141-A14A-90CA-819036AF0EE7}" destId="{3EDE41C8-0CD8-A648-8C32-AB71975CDF8A}" srcOrd="6" destOrd="0" presId="urn:microsoft.com/office/officeart/2008/layout/VerticalAccentList"/>
    <dgm:cxn modelId="{05647D21-3A92-442F-B184-84239840548C}" type="presParOf" srcId="{DF88722D-C141-A14A-90CA-819036AF0EE7}" destId="{50F4EAC7-AE0E-BB43-B236-A87C11A14A3D}" srcOrd="7" destOrd="0" presId="urn:microsoft.com/office/officeart/2008/layout/VerticalAccentList"/>
    <dgm:cxn modelId="{D87DA3A8-9704-461C-BFB5-34B458D8C035}" type="presParOf" srcId="{B4A84A68-B75A-5D40-8153-746B2CF55ABA}" destId="{71004756-C6AA-AC48-AEF8-A7F659810725}" srcOrd="2" destOrd="0" presId="urn:microsoft.com/office/officeart/2008/layout/VerticalAccentList"/>
    <dgm:cxn modelId="{A86C9F49-36AF-4460-8FDE-366C8B76098F}" type="presParOf" srcId="{B4A84A68-B75A-5D40-8153-746B2CF55ABA}" destId="{7462606D-7F42-ED49-889D-6AA4831D47ED}" srcOrd="3" destOrd="0" presId="urn:microsoft.com/office/officeart/2008/layout/VerticalAccentList"/>
    <dgm:cxn modelId="{A9DE97C4-1E95-48C2-B86E-7969B4DA830E}" type="presParOf" srcId="{7462606D-7F42-ED49-889D-6AA4831D47ED}" destId="{2919506C-AE90-C14A-9C7D-F21F54DA0BEF}" srcOrd="0" destOrd="0" presId="urn:microsoft.com/office/officeart/2008/layout/VerticalAccentList"/>
    <dgm:cxn modelId="{4969CDF1-9B05-4171-9303-4066EF95AD1D}" type="presParOf" srcId="{B4A84A68-B75A-5D40-8153-746B2CF55ABA}" destId="{1E2AFDB4-FDC7-5F45-BFEF-A897EB48A9D1}" srcOrd="4" destOrd="0" presId="urn:microsoft.com/office/officeart/2008/layout/VerticalAccentList"/>
    <dgm:cxn modelId="{8E45AF05-E0EC-43A5-8C7D-3595F76D525F}" type="presParOf" srcId="{1E2AFDB4-FDC7-5F45-BFEF-A897EB48A9D1}" destId="{85D5C048-7EE2-7847-A6AB-751D6EFC7C1D}" srcOrd="0" destOrd="0" presId="urn:microsoft.com/office/officeart/2008/layout/VerticalAccentList"/>
    <dgm:cxn modelId="{B03E236A-C593-41C2-AE13-5EAAE8FFB5B0}" type="presParOf" srcId="{1E2AFDB4-FDC7-5F45-BFEF-A897EB48A9D1}" destId="{C539BE8D-C699-DF4F-8094-2358B2FEAA66}" srcOrd="1" destOrd="0" presId="urn:microsoft.com/office/officeart/2008/layout/VerticalAccentList"/>
    <dgm:cxn modelId="{5B15B971-D62D-4D61-85D0-C54DFF058985}" type="presParOf" srcId="{1E2AFDB4-FDC7-5F45-BFEF-A897EB48A9D1}" destId="{412C255E-6DEE-DA43-983B-9711D262273E}" srcOrd="2" destOrd="0" presId="urn:microsoft.com/office/officeart/2008/layout/VerticalAccentList"/>
    <dgm:cxn modelId="{724CB184-68CD-495C-B0DD-E06B6683D1EE}" type="presParOf" srcId="{1E2AFDB4-FDC7-5F45-BFEF-A897EB48A9D1}" destId="{D79BBF9B-A89E-564E-9796-45CA42B28B35}" srcOrd="3" destOrd="0" presId="urn:microsoft.com/office/officeart/2008/layout/VerticalAccentList"/>
    <dgm:cxn modelId="{8BFB8F7E-BCE1-47CD-9CAC-0B65F35DC938}" type="presParOf" srcId="{1E2AFDB4-FDC7-5F45-BFEF-A897EB48A9D1}" destId="{4D80782C-6C2F-5340-8E5B-78EB0CEDAD0D}" srcOrd="4" destOrd="0" presId="urn:microsoft.com/office/officeart/2008/layout/VerticalAccentList"/>
    <dgm:cxn modelId="{187D5981-CBDF-49C3-BE19-3540B42F11C4}" type="presParOf" srcId="{1E2AFDB4-FDC7-5F45-BFEF-A897EB48A9D1}" destId="{29356B2A-6C9B-164D-9274-270E519E00A6}" srcOrd="5" destOrd="0" presId="urn:microsoft.com/office/officeart/2008/layout/VerticalAccentList"/>
    <dgm:cxn modelId="{76820314-886B-43C9-9FD5-613EA9ADC635}" type="presParOf" srcId="{1E2AFDB4-FDC7-5F45-BFEF-A897EB48A9D1}" destId="{27470478-5726-F84D-8D9D-FC8DA9C31F29}" srcOrd="6" destOrd="0" presId="urn:microsoft.com/office/officeart/2008/layout/VerticalAccentList"/>
    <dgm:cxn modelId="{FF64326B-928F-4FD5-B6D7-E9D855D60ED0}" type="presParOf" srcId="{1E2AFDB4-FDC7-5F45-BFEF-A897EB48A9D1}" destId="{C31CC4DD-991E-724B-AC4C-156FFEEEFBA5}" srcOrd="7" destOrd="0" presId="urn:microsoft.com/office/officeart/2008/layout/VerticalAccentList"/>
    <dgm:cxn modelId="{0416B1A6-2DAE-4109-BA64-DA19164144BF}" type="presParOf" srcId="{B4A84A68-B75A-5D40-8153-746B2CF55ABA}" destId="{C7AD88BD-D7F4-8F40-8C92-13CFEAB793AA}" srcOrd="5" destOrd="0" presId="urn:microsoft.com/office/officeart/2008/layout/VerticalAccentList"/>
    <dgm:cxn modelId="{9F80A24D-ABDB-4E53-BDB6-7552BB59E9D6}" type="presParOf" srcId="{B4A84A68-B75A-5D40-8153-746B2CF55ABA}" destId="{E1D328CC-93C1-664E-9746-FC4D40C01A69}" srcOrd="6" destOrd="0" presId="urn:microsoft.com/office/officeart/2008/layout/VerticalAccentList"/>
    <dgm:cxn modelId="{9DC7D5B7-B0D7-40B5-A966-AE6BA8D8FE9F}" type="presParOf" srcId="{E1D328CC-93C1-664E-9746-FC4D40C01A69}" destId="{0C68C2F5-323C-8848-BEC1-D17367039CA5}" srcOrd="0" destOrd="0" presId="urn:microsoft.com/office/officeart/2008/layout/VerticalAccentList"/>
    <dgm:cxn modelId="{11DB2D7C-EBBC-49E1-A793-F85F1EABB2F3}" type="presParOf" srcId="{B4A84A68-B75A-5D40-8153-746B2CF55ABA}" destId="{BBD977E3-67D7-D645-978E-17FEC53C6909}" srcOrd="7" destOrd="0" presId="urn:microsoft.com/office/officeart/2008/layout/VerticalAccentList"/>
    <dgm:cxn modelId="{7FD556D2-A60F-4D28-B888-4D55612221C4}" type="presParOf" srcId="{BBD977E3-67D7-D645-978E-17FEC53C6909}" destId="{A55DFC38-0CE3-3D42-A79D-FD5C6EAA833F}" srcOrd="0" destOrd="0" presId="urn:microsoft.com/office/officeart/2008/layout/VerticalAccentList"/>
    <dgm:cxn modelId="{65281E42-1425-48E6-AF64-4CEC0B573BC8}" type="presParOf" srcId="{BBD977E3-67D7-D645-978E-17FEC53C6909}" destId="{CDD69A73-EFA2-D048-AA6A-E99A7DB09884}" srcOrd="1" destOrd="0" presId="urn:microsoft.com/office/officeart/2008/layout/VerticalAccentList"/>
    <dgm:cxn modelId="{06144E86-4201-4A10-A881-3FA2C99CD0D4}" type="presParOf" srcId="{BBD977E3-67D7-D645-978E-17FEC53C6909}" destId="{B1ED9446-ADAA-5041-80B7-EBBFA316E7F5}" srcOrd="2" destOrd="0" presId="urn:microsoft.com/office/officeart/2008/layout/VerticalAccentList"/>
    <dgm:cxn modelId="{8A8CD209-A8CC-4982-B1E5-2CB6DFD4CFE8}" type="presParOf" srcId="{BBD977E3-67D7-D645-978E-17FEC53C6909}" destId="{9937F7FC-C9F7-1749-9D5B-473CC19E7B69}" srcOrd="3" destOrd="0" presId="urn:microsoft.com/office/officeart/2008/layout/VerticalAccentList"/>
    <dgm:cxn modelId="{E13ADEE2-ED94-4FFF-9CC5-3FF6BD2BA867}" type="presParOf" srcId="{BBD977E3-67D7-D645-978E-17FEC53C6909}" destId="{DA18E75E-5706-C44D-91A0-E77E22DDF81C}" srcOrd="4" destOrd="0" presId="urn:microsoft.com/office/officeart/2008/layout/VerticalAccentList"/>
    <dgm:cxn modelId="{8B22FE9C-7320-41C1-AFB7-2422366ADD97}" type="presParOf" srcId="{BBD977E3-67D7-D645-978E-17FEC53C6909}" destId="{749A4516-2FC5-DD41-87BF-F87840ABC7CD}" srcOrd="5" destOrd="0" presId="urn:microsoft.com/office/officeart/2008/layout/VerticalAccentList"/>
    <dgm:cxn modelId="{7C6A73E5-9B82-4464-9173-3C6E4DE173BB}" type="presParOf" srcId="{BBD977E3-67D7-D645-978E-17FEC53C6909}" destId="{716ED5D1-B527-644D-BCB2-9A63B77E8FCD}" srcOrd="6" destOrd="0" presId="urn:microsoft.com/office/officeart/2008/layout/VerticalAccentList"/>
    <dgm:cxn modelId="{2ED35513-09E3-4768-AD5D-71EBAB2DD071}" type="presParOf" srcId="{BBD977E3-67D7-D645-978E-17FEC53C6909}" destId="{DE9C452E-F200-2649-A8A4-0CF6705C3875}"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E22F07-1EAF-40FF-B80D-A6FB5F4E0C1D}" type="doc">
      <dgm:prSet loTypeId="urn:microsoft.com/office/officeart/2005/8/layout/vList2" loCatId="list" qsTypeId="urn:microsoft.com/office/officeart/2005/8/quickstyle/simple1#10" qsCatId="simple" csTypeId="urn:microsoft.com/office/officeart/2005/8/colors/accent1_2#10" csCatId="accent1" phldr="1"/>
      <dgm:spPr/>
      <dgm:t>
        <a:bodyPr/>
        <a:lstStyle/>
        <a:p>
          <a:endParaRPr lang="en-US"/>
        </a:p>
      </dgm:t>
    </dgm:pt>
    <dgm:pt modelId="{936EDBF5-93B8-4EA0-8181-6635A06E2909}">
      <dgm:prSet phldrT="[Text]" custT="1"/>
      <dgm:spPr/>
      <dgm:t>
        <a:bodyPr/>
        <a:lstStyle/>
        <a:p>
          <a:r>
            <a:rPr lang="en-US" sz="2800" dirty="0"/>
            <a:t>Require managers to go beyond issues of CSR to deal with specific concerns of MNC and host-country relationship.</a:t>
          </a:r>
        </a:p>
      </dgm:t>
    </dgm:pt>
    <dgm:pt modelId="{948E0A0E-5904-40F7-883A-0C866799C1E7}" type="parTrans" cxnId="{F052C9C3-FDD5-43DA-AD72-D24CAF0D698F}">
      <dgm:prSet/>
      <dgm:spPr/>
      <dgm:t>
        <a:bodyPr/>
        <a:lstStyle/>
        <a:p>
          <a:endParaRPr lang="en-US"/>
        </a:p>
      </dgm:t>
    </dgm:pt>
    <dgm:pt modelId="{3F60C343-80EB-40ED-93E9-72162F1BE631}" type="sibTrans" cxnId="{F052C9C3-FDD5-43DA-AD72-D24CAF0D698F}">
      <dgm:prSet/>
      <dgm:spPr/>
      <dgm:t>
        <a:bodyPr/>
        <a:lstStyle/>
        <a:p>
          <a:endParaRPr lang="en-US"/>
        </a:p>
      </dgm:t>
    </dgm:pt>
    <dgm:pt modelId="{BF82FC50-B13D-4740-9EA3-6C91F702D0E2}">
      <dgm:prSet phldrT="[Text]" custT="1"/>
      <dgm:spPr/>
      <dgm:t>
        <a:bodyPr/>
        <a:lstStyle/>
        <a:p>
          <a:r>
            <a:rPr lang="en-US" sz="2800" dirty="0"/>
            <a:t>MNCs must learn to accommodate the needs of other organizations and countries.</a:t>
          </a:r>
        </a:p>
      </dgm:t>
    </dgm:pt>
    <dgm:pt modelId="{20CC949A-1C1E-49E9-9E34-207AD22A407F}" type="parTrans" cxnId="{FE230E27-CEAE-44C7-BD10-68CF6A119C64}">
      <dgm:prSet/>
      <dgm:spPr/>
      <dgm:t>
        <a:bodyPr/>
        <a:lstStyle/>
        <a:p>
          <a:endParaRPr lang="en-US"/>
        </a:p>
      </dgm:t>
    </dgm:pt>
    <dgm:pt modelId="{D066E1C7-EBC3-4EF2-8D26-8C42DD359305}" type="sibTrans" cxnId="{FE230E27-CEAE-44C7-BD10-68CF6A119C64}">
      <dgm:prSet/>
      <dgm:spPr/>
      <dgm:t>
        <a:bodyPr/>
        <a:lstStyle/>
        <a:p>
          <a:endParaRPr lang="en-US"/>
        </a:p>
      </dgm:t>
    </dgm:pt>
    <dgm:pt modelId="{2736BE05-A904-4A13-B22F-B28946FA6A18}" type="pres">
      <dgm:prSet presAssocID="{DCE22F07-1EAF-40FF-B80D-A6FB5F4E0C1D}" presName="linear" presStyleCnt="0">
        <dgm:presLayoutVars>
          <dgm:animLvl val="lvl"/>
          <dgm:resizeHandles val="exact"/>
        </dgm:presLayoutVars>
      </dgm:prSet>
      <dgm:spPr/>
    </dgm:pt>
    <dgm:pt modelId="{26861484-9777-4C1E-A5B4-1DB3785C08BE}" type="pres">
      <dgm:prSet presAssocID="{936EDBF5-93B8-4EA0-8181-6635A06E2909}" presName="parentText" presStyleLbl="node1" presStyleIdx="0" presStyleCnt="2">
        <dgm:presLayoutVars>
          <dgm:chMax val="0"/>
          <dgm:bulletEnabled val="1"/>
        </dgm:presLayoutVars>
      </dgm:prSet>
      <dgm:spPr/>
    </dgm:pt>
    <dgm:pt modelId="{3A4D5C2D-344F-464C-8D5D-1ECEB4706507}" type="pres">
      <dgm:prSet presAssocID="{3F60C343-80EB-40ED-93E9-72162F1BE631}" presName="spacer" presStyleCnt="0"/>
      <dgm:spPr/>
    </dgm:pt>
    <dgm:pt modelId="{96751B02-8850-443F-B7D1-F7138776D241}" type="pres">
      <dgm:prSet presAssocID="{BF82FC50-B13D-4740-9EA3-6C91F702D0E2}" presName="parentText" presStyleLbl="node1" presStyleIdx="1" presStyleCnt="2">
        <dgm:presLayoutVars>
          <dgm:chMax val="0"/>
          <dgm:bulletEnabled val="1"/>
        </dgm:presLayoutVars>
      </dgm:prSet>
      <dgm:spPr/>
    </dgm:pt>
  </dgm:ptLst>
  <dgm:cxnLst>
    <dgm:cxn modelId="{6891510F-81F3-4BC5-B849-0FF472379EC9}" type="presOf" srcId="{BF82FC50-B13D-4740-9EA3-6C91F702D0E2}" destId="{96751B02-8850-443F-B7D1-F7138776D241}" srcOrd="0" destOrd="0" presId="urn:microsoft.com/office/officeart/2005/8/layout/vList2"/>
    <dgm:cxn modelId="{FE230E27-CEAE-44C7-BD10-68CF6A119C64}" srcId="{DCE22F07-1EAF-40FF-B80D-A6FB5F4E0C1D}" destId="{BF82FC50-B13D-4740-9EA3-6C91F702D0E2}" srcOrd="1" destOrd="0" parTransId="{20CC949A-1C1E-49E9-9E34-207AD22A407F}" sibTransId="{D066E1C7-EBC3-4EF2-8D26-8C42DD359305}"/>
    <dgm:cxn modelId="{7F1D0A5B-E83A-469E-AAC6-97C075335983}" type="presOf" srcId="{936EDBF5-93B8-4EA0-8181-6635A06E2909}" destId="{26861484-9777-4C1E-A5B4-1DB3785C08BE}" srcOrd="0" destOrd="0" presId="urn:microsoft.com/office/officeart/2005/8/layout/vList2"/>
    <dgm:cxn modelId="{7D33EF95-8E93-481F-A44C-71327CCDBAE0}" type="presOf" srcId="{DCE22F07-1EAF-40FF-B80D-A6FB5F4E0C1D}" destId="{2736BE05-A904-4A13-B22F-B28946FA6A18}" srcOrd="0" destOrd="0" presId="urn:microsoft.com/office/officeart/2005/8/layout/vList2"/>
    <dgm:cxn modelId="{F052C9C3-FDD5-43DA-AD72-D24CAF0D698F}" srcId="{DCE22F07-1EAF-40FF-B80D-A6FB5F4E0C1D}" destId="{936EDBF5-93B8-4EA0-8181-6635A06E2909}" srcOrd="0" destOrd="0" parTransId="{948E0A0E-5904-40F7-883A-0C866799C1E7}" sibTransId="{3F60C343-80EB-40ED-93E9-72162F1BE631}"/>
    <dgm:cxn modelId="{E6806337-4F9C-4413-862D-EF47DFB107D9}" type="presParOf" srcId="{2736BE05-A904-4A13-B22F-B28946FA6A18}" destId="{26861484-9777-4C1E-A5B4-1DB3785C08BE}" srcOrd="0" destOrd="0" presId="urn:microsoft.com/office/officeart/2005/8/layout/vList2"/>
    <dgm:cxn modelId="{BC3DF48A-2108-4681-895A-A2D76B8502B2}" type="presParOf" srcId="{2736BE05-A904-4A13-B22F-B28946FA6A18}" destId="{3A4D5C2D-344F-464C-8D5D-1ECEB4706507}" srcOrd="1" destOrd="0" presId="urn:microsoft.com/office/officeart/2005/8/layout/vList2"/>
    <dgm:cxn modelId="{FEF07B67-ADD5-4FC8-B3FC-CF8DEE900DA2}" type="presParOf" srcId="{2736BE05-A904-4A13-B22F-B28946FA6A18}" destId="{96751B02-8850-443F-B7D1-F7138776D24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C2FBC-92BE-4618-968B-8F1E6742C5F1}">
      <dsp:nvSpPr>
        <dsp:cNvPr id="0" name=""/>
        <dsp:cNvSpPr/>
      </dsp:nvSpPr>
      <dsp:spPr>
        <a:xfrm rot="16200000">
          <a:off x="8338" y="735809"/>
          <a:ext cx="3315146" cy="3315146"/>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Profit is MNC’s only goal</a:t>
          </a:r>
        </a:p>
      </dsp:txBody>
      <dsp:txXfrm rot="5400000">
        <a:off x="8338" y="1564595"/>
        <a:ext cx="2734995" cy="1657573"/>
      </dsp:txXfrm>
    </dsp:sp>
    <dsp:sp modelId="{28B05B32-304F-4E27-B89E-2F2851D1F9B4}">
      <dsp:nvSpPr>
        <dsp:cNvPr id="0" name=""/>
        <dsp:cNvSpPr/>
      </dsp:nvSpPr>
      <dsp:spPr>
        <a:xfrm rot="5400000">
          <a:off x="3505204" y="241680"/>
          <a:ext cx="3315146" cy="4298849"/>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dirty="0"/>
            <a:t>MNCs should anticipate and solve social needs</a:t>
          </a:r>
        </a:p>
      </dsp:txBody>
      <dsp:txXfrm rot="-5400000">
        <a:off x="3593504" y="1562318"/>
        <a:ext cx="3718698" cy="16575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C2745C-79B3-4294-9350-5B4DD8D48AEF}">
      <dsp:nvSpPr>
        <dsp:cNvPr id="0" name=""/>
        <dsp:cNvSpPr/>
      </dsp:nvSpPr>
      <dsp:spPr>
        <a:xfrm rot="5400000">
          <a:off x="-163642" y="255397"/>
          <a:ext cx="1971732" cy="1460936"/>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Moral Universalism</a:t>
          </a:r>
        </a:p>
      </dsp:txBody>
      <dsp:txXfrm rot="-5400000">
        <a:off x="91756" y="730467"/>
        <a:ext cx="1460936" cy="510796"/>
      </dsp:txXfrm>
    </dsp:sp>
    <dsp:sp modelId="{5F1B77BC-7098-4DBB-8C8C-D54B077F1A59}">
      <dsp:nvSpPr>
        <dsp:cNvPr id="0" name=""/>
        <dsp:cNvSpPr/>
      </dsp:nvSpPr>
      <dsp:spPr>
        <a:xfrm rot="5400000">
          <a:off x="4899828" y="-3077196"/>
          <a:ext cx="723812" cy="7405506"/>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b="1" kern="1200" dirty="0">
              <a:solidFill>
                <a:schemeClr val="accent1"/>
              </a:solidFill>
            </a:rPr>
            <a:t>Addressing the need for a moral standard that is accepted by all cultures (Bowie)</a:t>
          </a:r>
        </a:p>
      </dsp:txBody>
      <dsp:txXfrm rot="-5400000">
        <a:off x="1558981" y="298985"/>
        <a:ext cx="7370172" cy="653144"/>
      </dsp:txXfrm>
    </dsp:sp>
    <dsp:sp modelId="{55E92DA1-9D9E-434C-86F9-E0D3FDC1641E}">
      <dsp:nvSpPr>
        <dsp:cNvPr id="0" name=""/>
        <dsp:cNvSpPr/>
      </dsp:nvSpPr>
      <dsp:spPr>
        <a:xfrm rot="5400000">
          <a:off x="-105782" y="1678094"/>
          <a:ext cx="1886155" cy="16745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kern="1200" dirty="0"/>
            <a:t>Ethnocentric Approach</a:t>
          </a:r>
        </a:p>
      </dsp:txBody>
      <dsp:txXfrm rot="-5400000">
        <a:off x="3" y="2409604"/>
        <a:ext cx="1674587" cy="211568"/>
      </dsp:txXfrm>
    </dsp:sp>
    <dsp:sp modelId="{BCD1B2EA-3745-41A2-BFC3-F42318151B9D}">
      <dsp:nvSpPr>
        <dsp:cNvPr id="0" name=""/>
        <dsp:cNvSpPr/>
      </dsp:nvSpPr>
      <dsp:spPr>
        <a:xfrm rot="5400000">
          <a:off x="4807520" y="-1200606"/>
          <a:ext cx="908428" cy="7405506"/>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80000"/>
            </a:lnSpc>
            <a:spcBef>
              <a:spcPct val="0"/>
            </a:spcBef>
            <a:spcAft>
              <a:spcPct val="15000"/>
            </a:spcAft>
            <a:buChar char="•"/>
          </a:pPr>
          <a:r>
            <a:rPr lang="en-US" sz="2400" b="1" kern="1200" dirty="0">
              <a:solidFill>
                <a:schemeClr val="accent1"/>
              </a:solidFill>
            </a:rPr>
            <a:t>Applying the morality used in home country</a:t>
          </a:r>
          <a:r>
            <a:rPr lang="en-US" sz="2400" b="1" kern="1200" dirty="0">
              <a:solidFill>
                <a:schemeClr val="accent1"/>
              </a:solidFill>
              <a:latin typeface="Arial" pitchFamily="34" charset="0"/>
            </a:rPr>
            <a:t>—</a:t>
          </a:r>
          <a:r>
            <a:rPr lang="en-US" sz="2400" b="1" kern="1200" dirty="0">
              <a:solidFill>
                <a:schemeClr val="accent1"/>
              </a:solidFill>
            </a:rPr>
            <a:t>regardless of the host country’s system of ethics</a:t>
          </a:r>
        </a:p>
      </dsp:txBody>
      <dsp:txXfrm rot="-5400000">
        <a:off x="1558981" y="2092279"/>
        <a:ext cx="7361160" cy="819736"/>
      </dsp:txXfrm>
    </dsp:sp>
    <dsp:sp modelId="{23E20CDA-6691-44DB-9D2F-5B0CF358DE1B}">
      <dsp:nvSpPr>
        <dsp:cNvPr id="0" name=""/>
        <dsp:cNvSpPr/>
      </dsp:nvSpPr>
      <dsp:spPr>
        <a:xfrm rot="5400000">
          <a:off x="337021" y="3179180"/>
          <a:ext cx="1113558" cy="1523958"/>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t>Ethical Relativism</a:t>
          </a:r>
        </a:p>
      </dsp:txBody>
      <dsp:txXfrm rot="-5400000">
        <a:off x="131821" y="3384380"/>
        <a:ext cx="1523958" cy="1113558"/>
      </dsp:txXfrm>
    </dsp:sp>
    <dsp:sp modelId="{44324B99-7BD2-4FD9-A723-95E938265D09}">
      <dsp:nvSpPr>
        <dsp:cNvPr id="0" name=""/>
        <dsp:cNvSpPr/>
      </dsp:nvSpPr>
      <dsp:spPr>
        <a:xfrm rot="5400000">
          <a:off x="4899828" y="43527"/>
          <a:ext cx="723812" cy="7405506"/>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t" anchorCtr="0">
          <a:noAutofit/>
        </a:bodyPr>
        <a:lstStyle/>
        <a:p>
          <a:pPr marL="228600" lvl="1" indent="-228600" algn="l" defTabSz="1066800">
            <a:lnSpc>
              <a:spcPct val="80000"/>
            </a:lnSpc>
            <a:spcBef>
              <a:spcPct val="0"/>
            </a:spcBef>
            <a:spcAft>
              <a:spcPct val="15000"/>
            </a:spcAft>
            <a:buChar char="•"/>
          </a:pPr>
          <a:r>
            <a:rPr lang="en-US" sz="2400" b="1" kern="1200" dirty="0">
              <a:solidFill>
                <a:schemeClr val="accent1"/>
              </a:solidFill>
            </a:rPr>
            <a:t>Adopting the local moral code of whatever country in which a firm is operating</a:t>
          </a:r>
          <a:endParaRPr lang="en-US" sz="2400" b="1" kern="1200" dirty="0"/>
        </a:p>
      </dsp:txBody>
      <dsp:txXfrm rot="-5400000">
        <a:off x="1558981" y="3419708"/>
        <a:ext cx="7370172" cy="653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6499D-3D6B-48E0-9B95-D26A77C87D1B}">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4D1724-A840-4452-9FC7-D61320DDAA47}">
      <dsp:nvSpPr>
        <dsp:cNvPr id="0" name=""/>
        <dsp:cNvSpPr/>
      </dsp:nvSpPr>
      <dsp:spPr>
        <a:xfrm>
          <a:off x="2057400" y="205581"/>
          <a:ext cx="4800600" cy="4114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Is it legal?</a:t>
          </a:r>
        </a:p>
      </dsp:txBody>
      <dsp:txXfrm>
        <a:off x="2057400" y="205581"/>
        <a:ext cx="4800600" cy="1234442"/>
      </dsp:txXfrm>
    </dsp:sp>
    <dsp:sp modelId="{6928B25E-D9A4-4120-A2A0-C534ADC7BFA3}">
      <dsp:nvSpPr>
        <dsp:cNvPr id="0" name=""/>
        <dsp:cNvSpPr/>
      </dsp:nvSpPr>
      <dsp:spPr>
        <a:xfrm>
          <a:off x="457203" y="1440024"/>
          <a:ext cx="3200393" cy="267461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EFB3D1-DE20-46F0-AB80-1FA226A9B8D3}">
      <dsp:nvSpPr>
        <dsp:cNvPr id="0" name=""/>
        <dsp:cNvSpPr/>
      </dsp:nvSpPr>
      <dsp:spPr>
        <a:xfrm>
          <a:off x="2057400" y="1447807"/>
          <a:ext cx="4800600" cy="267461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Does it work in the long run?</a:t>
          </a:r>
        </a:p>
      </dsp:txBody>
      <dsp:txXfrm>
        <a:off x="2057400" y="1447807"/>
        <a:ext cx="4800600" cy="1234438"/>
      </dsp:txXfrm>
    </dsp:sp>
    <dsp:sp modelId="{B1CEFA2F-87DE-41D8-9886-D27BB97E9ABB}">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72DEE-6784-4D9C-BDC5-9727ACDADAE2}">
      <dsp:nvSpPr>
        <dsp:cNvPr id="0" name=""/>
        <dsp:cNvSpPr/>
      </dsp:nvSpPr>
      <dsp:spPr>
        <a:xfrm>
          <a:off x="2057400" y="2674462"/>
          <a:ext cx="4800600" cy="1234438"/>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Can it be talked about?</a:t>
          </a:r>
        </a:p>
      </dsp:txBody>
      <dsp:txXfrm>
        <a:off x="2057400" y="2674462"/>
        <a:ext cx="4800600" cy="12344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E44E9-5E95-F442-B2B1-3E4A0C714680}">
      <dsp:nvSpPr>
        <dsp:cNvPr id="0" name=""/>
        <dsp:cNvSpPr/>
      </dsp:nvSpPr>
      <dsp:spPr>
        <a:xfrm>
          <a:off x="213791" y="2945"/>
          <a:ext cx="6107205" cy="55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endParaRPr lang="en-US" sz="2400" kern="1200" dirty="0"/>
        </a:p>
      </dsp:txBody>
      <dsp:txXfrm>
        <a:off x="213791" y="2945"/>
        <a:ext cx="6107205" cy="555200"/>
      </dsp:txXfrm>
    </dsp:sp>
    <dsp:sp modelId="{BDA836A0-3548-8247-9216-707DC93CDC5D}">
      <dsp:nvSpPr>
        <dsp:cNvPr id="0" name=""/>
        <dsp:cNvSpPr/>
      </dsp:nvSpPr>
      <dsp:spPr>
        <a:xfrm>
          <a:off x="936108"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F59FF7E-1D08-8643-91AB-B0B0A793869E}">
      <dsp:nvSpPr>
        <dsp:cNvPr id="0" name=""/>
        <dsp:cNvSpPr/>
      </dsp:nvSpPr>
      <dsp:spPr>
        <a:xfrm>
          <a:off x="1794509"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10DC720-37FC-FE44-87B9-95A3C0FF4CD2}">
      <dsp:nvSpPr>
        <dsp:cNvPr id="0" name=""/>
        <dsp:cNvSpPr/>
      </dsp:nvSpPr>
      <dsp:spPr>
        <a:xfrm>
          <a:off x="2653590"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AE68177-2EE6-744A-B4AA-218475DE4C22}">
      <dsp:nvSpPr>
        <dsp:cNvPr id="0" name=""/>
        <dsp:cNvSpPr/>
      </dsp:nvSpPr>
      <dsp:spPr>
        <a:xfrm>
          <a:off x="3511991"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80C8EF8-B978-0F46-BD26-25F33F822E3C}">
      <dsp:nvSpPr>
        <dsp:cNvPr id="0" name=""/>
        <dsp:cNvSpPr/>
      </dsp:nvSpPr>
      <dsp:spPr>
        <a:xfrm>
          <a:off x="4371072"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BEB4537-4291-6346-AB6E-931AEFE2CCE2}">
      <dsp:nvSpPr>
        <dsp:cNvPr id="0" name=""/>
        <dsp:cNvSpPr/>
      </dsp:nvSpPr>
      <dsp:spPr>
        <a:xfrm>
          <a:off x="5229473"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EDE41C8-0CD8-A648-8C32-AB71975CDF8A}">
      <dsp:nvSpPr>
        <dsp:cNvPr id="0" name=""/>
        <dsp:cNvSpPr/>
      </dsp:nvSpPr>
      <dsp:spPr>
        <a:xfrm>
          <a:off x="6088553" y="558146"/>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0F4EAC7-AE0E-BB43-B236-A87C11A14A3D}">
      <dsp:nvSpPr>
        <dsp:cNvPr id="0" name=""/>
        <dsp:cNvSpPr/>
      </dsp:nvSpPr>
      <dsp:spPr>
        <a:xfrm>
          <a:off x="213791" y="630523"/>
          <a:ext cx="7631231" cy="986209"/>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t>Consult the International Codes of Conduct for MNEs  Consult the company’s code of ethics and established norms</a:t>
          </a:r>
        </a:p>
      </dsp:txBody>
      <dsp:txXfrm>
        <a:off x="213791" y="630523"/>
        <a:ext cx="7631231" cy="986209"/>
      </dsp:txXfrm>
    </dsp:sp>
    <dsp:sp modelId="{2919506C-AE90-C14A-9C7D-F21F54DA0BEF}">
      <dsp:nvSpPr>
        <dsp:cNvPr id="0" name=""/>
        <dsp:cNvSpPr/>
      </dsp:nvSpPr>
      <dsp:spPr>
        <a:xfrm>
          <a:off x="213791" y="1765639"/>
          <a:ext cx="6107205" cy="55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endParaRPr lang="en-US" sz="2400" kern="1200" dirty="0"/>
        </a:p>
      </dsp:txBody>
      <dsp:txXfrm>
        <a:off x="213791" y="1765639"/>
        <a:ext cx="6107205" cy="555200"/>
      </dsp:txXfrm>
    </dsp:sp>
    <dsp:sp modelId="{85D5C048-7EE2-7847-A6AB-751D6EFC7C1D}">
      <dsp:nvSpPr>
        <dsp:cNvPr id="0" name=""/>
        <dsp:cNvSpPr/>
      </dsp:nvSpPr>
      <dsp:spPr>
        <a:xfrm>
          <a:off x="1532960"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539BE8D-C699-DF4F-8094-2358B2FEAA66}">
      <dsp:nvSpPr>
        <dsp:cNvPr id="0" name=""/>
        <dsp:cNvSpPr/>
      </dsp:nvSpPr>
      <dsp:spPr>
        <a:xfrm>
          <a:off x="2391362"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12C255E-6DEE-DA43-983B-9711D262273E}">
      <dsp:nvSpPr>
        <dsp:cNvPr id="0" name=""/>
        <dsp:cNvSpPr/>
      </dsp:nvSpPr>
      <dsp:spPr>
        <a:xfrm>
          <a:off x="3250442"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79BBF9B-A89E-564E-9796-45CA42B28B35}">
      <dsp:nvSpPr>
        <dsp:cNvPr id="0" name=""/>
        <dsp:cNvSpPr/>
      </dsp:nvSpPr>
      <dsp:spPr>
        <a:xfrm>
          <a:off x="4108843"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D80782C-6C2F-5340-8E5B-78EB0CEDAD0D}">
      <dsp:nvSpPr>
        <dsp:cNvPr id="0" name=""/>
        <dsp:cNvSpPr/>
      </dsp:nvSpPr>
      <dsp:spPr>
        <a:xfrm>
          <a:off x="4967924"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9356B2A-6C9B-164D-9274-270E519E00A6}">
      <dsp:nvSpPr>
        <dsp:cNvPr id="0" name=""/>
        <dsp:cNvSpPr/>
      </dsp:nvSpPr>
      <dsp:spPr>
        <a:xfrm>
          <a:off x="5826325"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7470478-5726-F84D-8D9D-FC8DA9C31F29}">
      <dsp:nvSpPr>
        <dsp:cNvPr id="0" name=""/>
        <dsp:cNvSpPr/>
      </dsp:nvSpPr>
      <dsp:spPr>
        <a:xfrm>
          <a:off x="6685406" y="2320839"/>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31CC4DD-991E-724B-AC4C-156FFEEEFBA5}">
      <dsp:nvSpPr>
        <dsp:cNvPr id="0" name=""/>
        <dsp:cNvSpPr/>
      </dsp:nvSpPr>
      <dsp:spPr>
        <a:xfrm>
          <a:off x="213791" y="2433936"/>
          <a:ext cx="8824936" cy="904771"/>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dirty="0"/>
            <a:t>Consult the laws of both the home and the host countries </a:t>
          </a:r>
        </a:p>
      </dsp:txBody>
      <dsp:txXfrm>
        <a:off x="213791" y="2433936"/>
        <a:ext cx="8824936" cy="904771"/>
      </dsp:txXfrm>
    </dsp:sp>
    <dsp:sp modelId="{0C68C2F5-323C-8848-BEC1-D17367039CA5}">
      <dsp:nvSpPr>
        <dsp:cNvPr id="0" name=""/>
        <dsp:cNvSpPr/>
      </dsp:nvSpPr>
      <dsp:spPr>
        <a:xfrm>
          <a:off x="213791" y="3528333"/>
          <a:ext cx="6107205" cy="55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l" defTabSz="1066800">
            <a:lnSpc>
              <a:spcPct val="90000"/>
            </a:lnSpc>
            <a:spcBef>
              <a:spcPct val="0"/>
            </a:spcBef>
            <a:spcAft>
              <a:spcPct val="35000"/>
            </a:spcAft>
            <a:buNone/>
          </a:pPr>
          <a:endParaRPr lang="en-US" sz="2400" kern="1200" dirty="0"/>
        </a:p>
      </dsp:txBody>
      <dsp:txXfrm>
        <a:off x="213791" y="3528333"/>
        <a:ext cx="6107205" cy="555200"/>
      </dsp:txXfrm>
    </dsp:sp>
    <dsp:sp modelId="{A55DFC38-0CE3-3D42-A79D-FD5C6EAA833F}">
      <dsp:nvSpPr>
        <dsp:cNvPr id="0" name=""/>
        <dsp:cNvSpPr/>
      </dsp:nvSpPr>
      <dsp:spPr>
        <a:xfrm>
          <a:off x="1386709"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DD69A73-EFA2-D048-AA6A-E99A7DB09884}">
      <dsp:nvSpPr>
        <dsp:cNvPr id="0" name=""/>
        <dsp:cNvSpPr/>
      </dsp:nvSpPr>
      <dsp:spPr>
        <a:xfrm>
          <a:off x="2245110"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1ED9446-ADAA-5041-80B7-EBBFA316E7F5}">
      <dsp:nvSpPr>
        <dsp:cNvPr id="0" name=""/>
        <dsp:cNvSpPr/>
      </dsp:nvSpPr>
      <dsp:spPr>
        <a:xfrm>
          <a:off x="3104191"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937F7FC-C9F7-1749-9D5B-473CC19E7B69}">
      <dsp:nvSpPr>
        <dsp:cNvPr id="0" name=""/>
        <dsp:cNvSpPr/>
      </dsp:nvSpPr>
      <dsp:spPr>
        <a:xfrm>
          <a:off x="3962592"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A18E75E-5706-C44D-91A0-E77E22DDF81C}">
      <dsp:nvSpPr>
        <dsp:cNvPr id="0" name=""/>
        <dsp:cNvSpPr/>
      </dsp:nvSpPr>
      <dsp:spPr>
        <a:xfrm>
          <a:off x="4821673"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49A4516-2FC5-DD41-87BF-F87840ABC7CD}">
      <dsp:nvSpPr>
        <dsp:cNvPr id="0" name=""/>
        <dsp:cNvSpPr/>
      </dsp:nvSpPr>
      <dsp:spPr>
        <a:xfrm>
          <a:off x="5680074"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16ED5D1-B527-644D-BCB2-9A63B77E8FCD}">
      <dsp:nvSpPr>
        <dsp:cNvPr id="0" name=""/>
        <dsp:cNvSpPr/>
      </dsp:nvSpPr>
      <dsp:spPr>
        <a:xfrm>
          <a:off x="6539154" y="4083533"/>
          <a:ext cx="1429086" cy="1130963"/>
        </a:xfrm>
        <a:prstGeom prst="chevron">
          <a:avLst>
            <a:gd name="adj" fmla="val 7061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E9C452E-F200-2649-A8A4-0CF6705C3875}">
      <dsp:nvSpPr>
        <dsp:cNvPr id="0" name=""/>
        <dsp:cNvSpPr/>
      </dsp:nvSpPr>
      <dsp:spPr>
        <a:xfrm>
          <a:off x="213791" y="4196629"/>
          <a:ext cx="8532433" cy="904771"/>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None/>
          </a:pPr>
          <a:r>
            <a:rPr lang="en-US" sz="2100" kern="1200" baseline="0" dirty="0"/>
            <a:t>Weigh shareholders rights</a:t>
          </a:r>
        </a:p>
        <a:p>
          <a:pPr marL="0" lvl="0" indent="0" algn="l" defTabSz="933450">
            <a:lnSpc>
              <a:spcPct val="90000"/>
            </a:lnSpc>
            <a:spcBef>
              <a:spcPct val="0"/>
            </a:spcBef>
            <a:spcAft>
              <a:spcPct val="35000"/>
            </a:spcAft>
            <a:buNone/>
          </a:pPr>
          <a:r>
            <a:rPr lang="en-US" sz="2100" kern="1200" dirty="0"/>
            <a:t>Follow your own conscience and moral code. </a:t>
          </a:r>
          <a:endParaRPr lang="en-US" sz="2100" kern="1200" baseline="0" dirty="0"/>
        </a:p>
      </dsp:txBody>
      <dsp:txXfrm>
        <a:off x="213791" y="4196629"/>
        <a:ext cx="8532433" cy="9047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61484-9777-4C1E-A5B4-1DB3785C08BE}">
      <dsp:nvSpPr>
        <dsp:cNvPr id="0" name=""/>
        <dsp:cNvSpPr/>
      </dsp:nvSpPr>
      <dsp:spPr>
        <a:xfrm>
          <a:off x="0" y="519299"/>
          <a:ext cx="7772401" cy="1673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Require managers to go beyond issues of CSR to deal with specific concerns of MNC and host-country relationship.</a:t>
          </a:r>
        </a:p>
      </dsp:txBody>
      <dsp:txXfrm>
        <a:off x="81674" y="600973"/>
        <a:ext cx="7609053" cy="1509752"/>
      </dsp:txXfrm>
    </dsp:sp>
    <dsp:sp modelId="{96751B02-8850-443F-B7D1-F7138776D241}">
      <dsp:nvSpPr>
        <dsp:cNvPr id="0" name=""/>
        <dsp:cNvSpPr/>
      </dsp:nvSpPr>
      <dsp:spPr>
        <a:xfrm>
          <a:off x="0" y="2379599"/>
          <a:ext cx="7772401" cy="1673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MNCs must learn to accommodate the needs of other organizations and countries.</a:t>
          </a:r>
        </a:p>
      </dsp:txBody>
      <dsp:txXfrm>
        <a:off x="81674" y="2461273"/>
        <a:ext cx="7609053" cy="150975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5/23/2023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AC476149-03F0-4168-85CC-A2183F81B6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31A71582-F5A3-47D8-A9A0-EC5180F73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DA42F7CF-3F13-4361-BF12-BF094D7C4D5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602D5AB-3862-46ED-A777-D75168586071}"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5061" name="Footer Placeholder 4">
            <a:extLst>
              <a:ext uri="{FF2B5EF4-FFF2-40B4-BE49-F238E27FC236}">
                <a16:creationId xmlns:a16="http://schemas.microsoft.com/office/drawing/2014/main" id="{D2DB3D50-3035-4127-B0E0-0373777F60B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E4CFAA1-67CC-4ACB-8D2D-13651EF665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5708ECD-9A8B-4E66-BD50-1573E2A49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473B6C83-501E-4B63-86C7-96C2EF02FE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F333B47-C0A6-46BC-A9B2-F6F34DF056C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4E84085E-17A2-4D40-9892-6D5C4EF948C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E4CFAA1-67CC-4ACB-8D2D-13651EF665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5708ECD-9A8B-4E66-BD50-1573E2A49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473B6C83-501E-4B63-86C7-96C2EF02FE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F333B47-C0A6-46BC-A9B2-F6F34DF056C5}"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4E84085E-17A2-4D40-9892-6D5C4EF948C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894374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45265B6-8706-4A3D-9E05-6DA8D6A39A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E759E9D4-D171-479E-8D7A-BC02261466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5A14D63D-9791-400E-A6A0-B0D8766EB9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E6F291-081D-49F2-AF5C-F4E6CC09098C}"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124325B2-50D8-43C4-868F-CEE7031187A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45265B6-8706-4A3D-9E05-6DA8D6A39A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E759E9D4-D171-479E-8D7A-BC02261466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5A14D63D-9791-400E-A6A0-B0D8766EB9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E6F291-081D-49F2-AF5C-F4E6CC09098C}"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124325B2-50D8-43C4-868F-CEE7031187A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240185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45265B6-8706-4A3D-9E05-6DA8D6A39A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E759E9D4-D171-479E-8D7A-BC02261466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5A14D63D-9791-400E-A6A0-B0D8766EB9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E6F291-081D-49F2-AF5C-F4E6CC09098C}"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124325B2-50D8-43C4-868F-CEE7031187A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4139458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9597AE7-D9ED-400E-A4F2-328741FC79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07D8FA78-2434-48E6-8934-561299564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Corporate social responsibility concerns the benefits versus harm wrought by MNCs, especially in less developed countries (LDCs). Issues of social responsibility tend to center on poverty and lack of equal opportunity, the environment, consumer concerns, and employee safety and welfare. The question is, how much should MNCs concern themselves with the social and economic effects of their decisions? At one extreme, the answer to this question is that MNCs are only responsible for earning profits. At the other extreme is the notion that MNCs should anticipate and solve social needs. Of course, firms can take a stance anywhere between these two extremes.</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1B5443BC-A688-4ED3-82EA-38720C0C5E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894FFDE-A7A1-4BC0-9785-133891D0EB3D}"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CCAA20FA-367A-47EC-B6E0-6B9365D81E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35FC1F0D-C4C0-446B-B083-009578775E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97CA9DC0-A08A-48B4-AF00-D931AA41E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International CSR is more complex than domestic CSR because there are additional stakeholders in the firm</a:t>
            </a:r>
            <a:r>
              <a:rPr lang="ja-JP" altLang="en-US"/>
              <a:t>’</a:t>
            </a:r>
            <a:r>
              <a:rPr lang="en-US" altLang="ja-JP"/>
              <a:t>s activities. Managers must weigh the rights of domestic stakeholders versus those of host country stakeholders. Most decisions will involve a trade-off between the rights of various stakeholders—at least in the short-term.</a:t>
            </a:r>
          </a:p>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53D73E78-B22B-4F85-856F-6E4FF9B0DC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A40BA3C-2A3A-4AF9-B40C-E2356276EDA5}"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F1BE541E-4FE4-42A9-8AC3-852AC8F307B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F5BE0AE-836F-47D9-B6D0-25CECC32E9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913A512-076E-4FBB-A59C-B4EC4DDAAF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Some argue consensus regarding moral and ethical behavior is emerging because of the development of a global corporate culture—an integration of the business environments in which firms currently operate.</a:t>
            </a:r>
          </a:p>
          <a:p>
            <a:pPr eaLnBrk="1" hangingPunct="1">
              <a:spcBef>
                <a:spcPct val="0"/>
              </a:spcBef>
            </a:pPr>
            <a:endParaRPr lang="en-US" altLang="en-US"/>
          </a:p>
          <a:p>
            <a:pPr eaLnBrk="1" hangingPunct="1">
              <a:spcBef>
                <a:spcPct val="0"/>
              </a:spcBef>
            </a:pPr>
            <a:r>
              <a:rPr lang="en-US" altLang="en-US"/>
              <a:t>Nonetheless, regional variations still exist. One example is the differing approaches to CSR often taken by U.S. and European businesses. Also, companies may face confusion about how to behave in host countries, which may have differing expectations and agendas.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44C80FE9-E813-4060-8EAC-045D43C73F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1111D80-5B87-4ACD-B534-BD43E31718E1}"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1186CACA-B64B-4E0A-960E-1E8750E0308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07E2075-3102-4541-B793-80DEFBE154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22AF59B3-1AF9-449E-AEE4-7322FE8FBB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F6C61681-47B7-4329-8F2B-8F52F55F63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0EF1B53-1EDF-44A5-A645-BD114395BA8F}"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CD26DC47-06D5-40AF-BF2E-918A6FDF444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45CCF06-30E7-460A-B4A8-3AD2031EB8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2916FCE-FDCC-4EBE-9457-2F6B415230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Moral universalism suggests the need for a moral standard that is accepted by all cultures. With the ethnocentric approach, a company applies the morality used in the home country—regardless of the host country</a:t>
            </a:r>
            <a:r>
              <a:rPr lang="ja-JP" altLang="en-US"/>
              <a:t>’</a:t>
            </a:r>
            <a:r>
              <a:rPr lang="en-US" altLang="ja-JP"/>
              <a:t>s system of ethics. With ethical relativism, the company adopts the local moral code of the country in which it is operating.</a:t>
            </a:r>
          </a:p>
          <a:p>
            <a:pPr eaLnBrk="1" hangingPunct="1">
              <a:spcBef>
                <a:spcPct val="0"/>
              </a:spcBef>
            </a:pPr>
            <a:endParaRPr lang="en-US" altLang="en-US"/>
          </a:p>
          <a:p>
            <a:pPr eaLnBrk="1" hangingPunct="1">
              <a:spcBef>
                <a:spcPct val="0"/>
              </a:spcBef>
            </a:pPr>
            <a:r>
              <a:rPr lang="en-US" altLang="en-US"/>
              <a:t>Whereas some argue moral that universalism is preferable to the other two approaches, it can be insensitive to the needs and values of the host country. Ethical relativism, on the other hand can result in conflicts between home and host country values.</a:t>
            </a:r>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DAC90CC2-258D-408E-8DC8-85EE0BCCC7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B610D68-96A5-4C81-80A9-C6624D09E983}"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774FD744-BB76-4042-AF09-8888C41872A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07E2075-3102-4541-B793-80DEFBE154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22AF59B3-1AF9-449E-AEE4-7322FE8FBB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F6C61681-47B7-4329-8F2B-8F52F55F63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0EF1B53-1EDF-44A5-A645-BD114395BA8F}"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CD26DC47-06D5-40AF-BF2E-918A6FDF444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712224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8BAE3CB3-2ED5-41AA-A978-DBBF4A9345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B608820D-5061-4276-9134-AEC85DA7FE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The role of MNCs regarding human rights often is unclear—especially since different countries have different views of what constitutes human rights.</a:t>
            </a:r>
          </a:p>
          <a:p>
            <a:pPr eaLnBrk="1" hangingPunct="1">
              <a:lnSpc>
                <a:spcPct val="90000"/>
              </a:lnSpc>
              <a:spcBef>
                <a:spcPct val="0"/>
              </a:spcBef>
            </a:pPr>
            <a:endParaRPr lang="en-US" altLang="en-US"/>
          </a:p>
          <a:p>
            <a:pPr eaLnBrk="1" hangingPunct="1">
              <a:lnSpc>
                <a:spcPct val="90000"/>
              </a:lnSpc>
              <a:spcBef>
                <a:spcPct val="0"/>
              </a:spcBef>
            </a:pPr>
            <a:r>
              <a:rPr lang="en-US" altLang="en-US"/>
              <a:t>Recently, former President Clinton established a Sweatshop Code of Conduct, which includes a ban on forced labor, abuse, and discrimination, requires companies to provide a healthy and safe work environment, and requires companies to pay at least the local prevailing minimum wage. A group has been created to monitor compliance, but enforcement is difficult. The Department of Labor publishes the names of those companies that comply.</a:t>
            </a:r>
          </a:p>
          <a:p>
            <a:pPr eaLnBrk="1" hangingPunct="1">
              <a:lnSpc>
                <a:spcPct val="90000"/>
              </a:lnSpc>
              <a:spcBef>
                <a:spcPct val="0"/>
              </a:spcBef>
            </a:pPr>
            <a:endParaRPr lang="en-US" altLang="en-US"/>
          </a:p>
          <a:p>
            <a:pPr eaLnBrk="1" hangingPunct="1">
              <a:lnSpc>
                <a:spcPct val="90000"/>
              </a:lnSpc>
              <a:spcBef>
                <a:spcPct val="0"/>
              </a:spcBef>
            </a:pPr>
            <a:r>
              <a:rPr lang="en-US" altLang="en-US"/>
              <a:t>The EICC is an example of companies within an industry uniting to form their own code of conduct. The EICC b</a:t>
            </a:r>
            <a:r>
              <a:rPr lang="en-US" altLang="en-US" sz="1300"/>
              <a:t>ans forced and child labor and excessive overtime, includes basic environmental requirements, and requires audits of overseas suppliers. Participants in the EICC include Hewlett-Packard, Dell, IBM, Intel, and twelve other tech companies.</a:t>
            </a:r>
          </a:p>
          <a:p>
            <a:pPr eaLnBrk="1" hangingPunct="1">
              <a:lnSpc>
                <a:spcPct val="90000"/>
              </a:lnSpc>
              <a:spcBef>
                <a:spcPct val="0"/>
              </a:spcBef>
            </a:pPr>
            <a:endParaRPr lang="en-US" altLang="en-US" sz="1300"/>
          </a:p>
          <a:p>
            <a:pPr eaLnBrk="1" hangingPunct="1">
              <a:lnSpc>
                <a:spcPct val="90000"/>
              </a:lnSpc>
              <a:spcBef>
                <a:spcPct val="0"/>
              </a:spcBef>
            </a:pPr>
            <a:r>
              <a:rPr lang="en-US" altLang="en-US" sz="1300"/>
              <a:t>The SA8000 (modeled after the quality standard ISO9000) is a code of conduct intended to establish standards to improve the quality of work life for workers around the world. Four other similar international codes of conduct have been created as well.</a:t>
            </a:r>
          </a:p>
          <a:p>
            <a:pPr eaLnBrk="1" hangingPunct="1">
              <a:lnSpc>
                <a:spcPct val="90000"/>
              </a:lnSpc>
              <a:spcBef>
                <a:spcPct val="0"/>
              </a:spcBef>
            </a:pPr>
            <a:endParaRPr lang="en-US" altLang="en-US" sz="1300"/>
          </a:p>
          <a:p>
            <a:pPr eaLnBrk="1" hangingPunct="1">
              <a:lnSpc>
                <a:spcPct val="90000"/>
              </a:lnSpc>
              <a:spcBef>
                <a:spcPct val="0"/>
              </a:spcBef>
            </a:pPr>
            <a:r>
              <a:rPr lang="en-US" altLang="en-US" sz="1300"/>
              <a:t>Guidelines for MNEs were developed by the International Chamber of Commerce, the Organization for Economic Cooperation and Development, the International Labor Organization and the United Nations Commission on Transnational Corporations.</a:t>
            </a:r>
          </a:p>
          <a:p>
            <a:pPr lvl="1" eaLnBrk="1" hangingPunct="1">
              <a:lnSpc>
                <a:spcPct val="90000"/>
              </a:lnSpc>
              <a:spcBef>
                <a:spcPct val="0"/>
              </a:spcBef>
            </a:pPr>
            <a:endParaRPr lang="en-US" altLang="en-US"/>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53C8288B-2D58-4BAB-A61C-CD79AB590A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162276A-1CC6-4E51-B949-2BFD310E65F4}"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4E17F535-37B9-4FE2-B4EE-8EF4AC0AFC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329B9C7-7FDF-4CD6-BB41-2EF06A4F3D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7AC575A-4DA1-41F2-BE60-454ABEB640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discussed in Chapter 1, China is very attractive to foreign manufacturers and other firms. It</a:t>
            </a:r>
            <a:r>
              <a:rPr lang="ja-JP" altLang="en-US"/>
              <a:t>’</a:t>
            </a:r>
            <a:r>
              <a:rPr lang="en-US" altLang="ja-JP"/>
              <a:t>s now the world</a:t>
            </a:r>
            <a:r>
              <a:rPr lang="ja-JP" altLang="en-US"/>
              <a:t>’</a:t>
            </a:r>
            <a:r>
              <a:rPr lang="en-US" altLang="ja-JP"/>
              <a:t>s third largest manufacturer after the US and Japan. Growth in higher-skilled jobs is occurring as well.</a:t>
            </a:r>
            <a:endParaRPr lang="en-US" altLang="en-US"/>
          </a:p>
        </p:txBody>
      </p:sp>
      <p:sp>
        <p:nvSpPr>
          <p:cNvPr id="54276" name="Slide Number Placeholder 3">
            <a:extLst>
              <a:ext uri="{FF2B5EF4-FFF2-40B4-BE49-F238E27FC236}">
                <a16:creationId xmlns:a16="http://schemas.microsoft.com/office/drawing/2014/main" id="{2B07468F-3640-46B9-971F-C8E451A620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5F52737-9D43-46A3-9278-B794CE545D9B}"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AF0BFFFF-6C7B-4680-B124-53E1560774F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17F55FA5-5707-4E20-8569-59DB1C8076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E9DFD7A2-3BFA-42E8-9C86-AAFF14961B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Nike recently found widespread violations of workers rights in many factories. These violations include making workers work 60 hours per week, forced overtime, and disregard of minimum wage and child labor laws.</a:t>
            </a:r>
          </a:p>
          <a:p>
            <a:r>
              <a:rPr lang="en-US" altLang="en-US"/>
              <a:t>Freedom of information took a hard hit in 2015 when “China’s education minister vowed that ‘western values’ will never be allowed in the country’s classrooms as the Communist Party consolidates autocratic rule and staves off demands for democracy and universal human rights. </a:t>
            </a:r>
          </a:p>
          <a:p>
            <a:r>
              <a:rPr lang="en-US" altLang="en-US"/>
              <a:t>This included curbs on Twitter–style microblogs, which were critical of the government, and severe limits on television programs. </a:t>
            </a:r>
          </a:p>
          <a:p>
            <a:pPr eaLnBrk="1" hangingPunct="1">
              <a:spcBef>
                <a:spcPct val="0"/>
              </a:spcBef>
            </a:pPr>
            <a:endParaRPr lang="en-US" altLang="en-US"/>
          </a:p>
          <a:p>
            <a:pPr eaLnBrk="1" hangingPunct="1">
              <a:spcBef>
                <a:spcPct val="0"/>
              </a:spcBef>
            </a:pPr>
            <a:r>
              <a:rPr lang="en-US" altLang="en-US"/>
              <a:t>Perhaps the most public recent case is Google</a:t>
            </a:r>
            <a:r>
              <a:rPr lang="ja-JP" altLang="en-US"/>
              <a:t>’</a:t>
            </a:r>
            <a:r>
              <a:rPr lang="en-US" altLang="ja-JP"/>
              <a:t>s decision to agree to Chinese censors</a:t>
            </a:r>
            <a:r>
              <a:rPr lang="ja-JP" altLang="en-US"/>
              <a:t>’</a:t>
            </a:r>
            <a:r>
              <a:rPr lang="en-US" altLang="ja-JP"/>
              <a:t> demands. Microsoft and Yahoo have made similar decisions. As a result, Amnesty International accused Yahoo, Microsoft, and Google of overlooking their human rights obligations in order to tap into China</a:t>
            </a:r>
            <a:r>
              <a:rPr lang="ja-JP" altLang="en-US"/>
              <a:t>’</a:t>
            </a:r>
            <a:r>
              <a:rPr lang="en-US" altLang="ja-JP"/>
              <a:t>s online market.</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B8642E13-1915-4F15-B78B-6F79F39B53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A18BE61-C33B-433D-93AF-FEA15A08DADB}"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FAA42CD0-B3C9-4CF9-B041-A0F7E0188A3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0690AA35-210D-4A18-9DDB-69D4743035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232D3C8-FF5E-4D2B-B7E5-0DB4841950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Many practices and behaviors considered unethical or illegal in some countries are accepted ways of doing business in others.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002B0490-9949-4831-859D-533891F3D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4FB2E43-C158-4A0B-B17D-11AE9DD212E5}"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1D8220A-DEAF-469C-A207-53B68722FF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6DF4F94-E640-4D81-A2AC-8032282E50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8CEC5089-6603-453A-B563-D488348880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95748ADB-2CF9-4A0A-B764-903C3EA07D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E785AF-074E-4CC9-850C-6B51B313F62E}"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9879E069-53F5-4275-A2BE-9095190D733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0C541B3-DA3B-4B40-AA74-48359BD762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FE83ABF5-203D-459A-945E-2A8420CE0F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Each country’s ranking is based on its score as it relates to perceptions of the degree of corruption as seen by business people and country analysts and ranges between 100 (very clean) and 0 (highly corrupt). Denmark’s score, for example, was 92, and Russia’s score was 27. </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9B20C75C-21FB-4C6C-9634-4260087C32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BB9897-F2CD-46ED-935D-077249F94A1B}"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524ACA80-0265-44E3-B633-B8792FB13A5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0C541B3-DA3B-4B40-AA74-48359BD762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FE83ABF5-203D-459A-945E-2A8420CE0F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Each country’s ranking is based on its score as it relates to perceptions of the degree of corruption as seen by business people and country analysts and ranges between 100 (very clean) and 0 (highly corrupt). Denmark’s score, for example, was 92, and Russia’s score was 27. </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9B20C75C-21FB-4C6C-9634-4260087C32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BB9897-F2CD-46ED-935D-077249F94A1B}"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524ACA80-0265-44E3-B633-B8792FB13A5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4642521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38516F4-868E-4F41-80C0-A185281330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7A024585-786C-4315-9D02-5AA2563FFC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9396" name="Footer Placeholder 3">
            <a:extLst>
              <a:ext uri="{FF2B5EF4-FFF2-40B4-BE49-F238E27FC236}">
                <a16:creationId xmlns:a16="http://schemas.microsoft.com/office/drawing/2014/main" id="{92AF958D-88EF-487E-A66F-2F94DFEA93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49EF0743-DFEE-4053-9D8E-75EDCACFD2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E2C008D-478E-4F99-A141-1AC74B0C5EFC}" type="slidenum">
              <a:rPr lang="en-US" altLang="en-US">
                <a:latin typeface="Calibri" panose="020F0502020204030204" pitchFamily="34" charset="0"/>
              </a:rPr>
              <a:pPr/>
              <a:t>25</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347514A-6627-4601-9CFD-883F8435B3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3DBA31C-0496-4686-8EA4-3F9A4693C7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Questionable payments are business payments that raise significant questions of appropriate moral behavior. Examples are political payments, extortion, bribes, sales commissions, or </a:t>
            </a:r>
            <a:r>
              <a:rPr lang="ja-JP" altLang="en-US"/>
              <a:t>“</a:t>
            </a:r>
            <a:r>
              <a:rPr lang="en-US" altLang="ja-JP"/>
              <a:t>grease money</a:t>
            </a:r>
            <a:r>
              <a:rPr lang="ja-JP" altLang="en-US"/>
              <a:t>”</a:t>
            </a:r>
            <a:r>
              <a:rPr lang="en-US" altLang="ja-JP"/>
              <a:t> (payments to expedite routine transactions). The text classifies all of these as bribery. As a more practical example, companies in Mexico make monthly payments to mail carriers or their mail gets </a:t>
            </a:r>
            <a:r>
              <a:rPr lang="ja-JP" altLang="en-US"/>
              <a:t>“</a:t>
            </a:r>
            <a:r>
              <a:rPr lang="en-US" altLang="ja-JP"/>
              <a:t>lost.</a:t>
            </a:r>
            <a:r>
              <a:rPr lang="ja-JP" altLang="en-US"/>
              <a:t>”</a:t>
            </a:r>
            <a:r>
              <a:rPr lang="en-US" altLang="ja-JP"/>
              <a:t> Another example is Control Data Corporation paying $100 to get a delivered computer off a rainy dock. In some parts of the world corruption and bribery are considered part of the culture. Also, in some cultures gift-giving is common and incurs obligation. Nonetheless, gift-giving differs from bribery in that the former usually is not covert. Despite custom or culture, the bribery of officials is prohibited by law in all countries. The dilemma is how much managers should adhere to their own cultural standards in the face of foreign custom or how much to follow local ways to be competitive.</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1F7251A6-BB4C-4510-8482-328DB68755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E036D15-108B-4160-BC29-B0BFCF8F21EA}"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2F2FA3CF-976A-4211-92CD-871BD504BB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B896FB36-B39B-4304-81CC-D7B474282F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E1087167-08B3-4C72-A2A6-45A4539C87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FCPA was created to help Americans distinguish between harmless practices (e.g., gift giving) and bribery. The FCPA prohibits illegal payments, or other gifts, or political contributions to foreign government officials for the purposes of influencing them in business transactions. Penalties include severe fines and sometimes imprisonment.</a:t>
            </a:r>
          </a:p>
          <a:p>
            <a:pPr eaLnBrk="1" hangingPunct="1">
              <a:spcBef>
                <a:spcPct val="0"/>
              </a:spcBef>
            </a:pPr>
            <a:endParaRPr lang="en-US" altLang="en-US"/>
          </a:p>
          <a:p>
            <a:pPr eaLnBrk="1" hangingPunct="1">
              <a:spcBef>
                <a:spcPct val="0"/>
              </a:spcBef>
            </a:pPr>
            <a:r>
              <a:rPr lang="en-US" altLang="en-US"/>
              <a:t>The organization for Economic Co-operation and Development convention on bribery has been signed by 36 countries. Nonetheless, evidential problems hinder prosecution—unless there is a complaint or whistle blowing.</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6D3914C7-409D-4D3C-A143-8CF0B764EC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AF555F7-6C47-4DD0-9A0C-751B9D6F7A2F}"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ED9CE096-D4CD-4071-B2C5-C31DC1FBDBD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766D08F-E7E2-4782-AB95-6FB841C757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2EE66884-8FAF-4FD9-82B3-E90A9400F0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Bribery fails all three of these tests.</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7748B1F-1353-4271-B5E4-86663A3A31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9E90A8B-2919-4F89-AA6B-085C179F3BEF}"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F2B2928D-AB0A-4ABC-A279-27E82763200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90711D5-B4F3-490C-B4C3-6B5D223E95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23A8FB45-D72A-4F9C-9DAA-F65A84D730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Questionable behavior can be a </a:t>
            </a:r>
            <a:r>
              <a:rPr lang="ja-JP" altLang="en-US"/>
              <a:t>“</a:t>
            </a:r>
            <a:r>
              <a:rPr lang="en-US" altLang="ja-JP"/>
              <a:t>slippery slope.</a:t>
            </a:r>
            <a:r>
              <a:rPr lang="ja-JP" altLang="en-US"/>
              <a:t>”</a:t>
            </a:r>
            <a:r>
              <a:rPr lang="en-US" altLang="ja-JP"/>
              <a:t> What starts with a small bribe or cover-up—a matter of personal ethics– can, over time, and in the aggregate of many people covering up, result in a situation of a truly negligent, and perhaps criminal, stance toward social responsibility.</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69F8D90B-E12F-4D8A-81DE-E53637E223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67AC3C0-9F02-4920-9B87-B45533DD2DA9}"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7F448FC2-FC4D-4B19-ABF9-CCE449240F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5F7AEF20-62F6-412E-AEE0-06FE8CA8F4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75762F93-EDBC-4E5D-8C5A-21024DE091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B13E66F8-3F86-4EE0-8255-A91DCB5148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34A4A34-85F8-4B42-99E2-12E32CBCD596}"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BBC2B71A-7585-4D87-9C45-2C68DAF80F6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75CBFDF2-FAF0-4A0C-ADA1-C4F76F4A9C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921AD17C-B241-4F28-B1DA-654A448884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5540" name="Slide Number Placeholder 3">
            <a:extLst>
              <a:ext uri="{FF2B5EF4-FFF2-40B4-BE49-F238E27FC236}">
                <a16:creationId xmlns:a16="http://schemas.microsoft.com/office/drawing/2014/main" id="{6C9A1360-502C-40CF-9F3D-F8CF6D01EA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B713FC2-3C06-43E7-A4AC-58C2FBD475C8}" type="slidenum">
              <a:rPr lang="en-US" altLang="en-US">
                <a:latin typeface="Calibri" panose="020F0502020204030204" pitchFamily="34" charset="0"/>
              </a:rPr>
              <a:pPr/>
              <a:t>34</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8134CF5A-CD86-492C-80F3-B40F998C155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E2D5B30-024C-45F3-88BB-5CB64E5951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F759368D-C4EC-44C2-8F3C-3C5F5C6085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86EC8448-4AEE-4AF4-8182-66A7088E8C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6E2FD84-E674-4A0E-A900-65BD8323608A}" type="slidenum">
              <a:rPr lang="en-US" altLang="en-US">
                <a:latin typeface="Calibri" panose="020F0502020204030204" pitchFamily="34" charset="0"/>
              </a:rPr>
              <a:pPr/>
              <a:t>35</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E957259D-EDDA-4987-A03A-95BC0B9B0BB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672258B6-6406-4FDF-BB5C-AE8D29F47B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C9CA616E-93D3-4205-ACEC-DA377BE837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management of global interdependence, it is necessary to highlight not only US subsidiaries in foreign countries, but also foreign subsidiaries in the US. </a:t>
            </a:r>
          </a:p>
          <a:p>
            <a:pPr eaLnBrk="1" hangingPunct="1">
              <a:spcBef>
                <a:spcPct val="0"/>
              </a:spcBef>
            </a:pPr>
            <a:endParaRPr lang="en-US" altLang="en-US"/>
          </a:p>
          <a:p>
            <a:pPr eaLnBrk="1" hangingPunct="1">
              <a:spcBef>
                <a:spcPct val="0"/>
              </a:spcBef>
            </a:pPr>
            <a:r>
              <a:rPr lang="en-US" altLang="en-US"/>
              <a:t>Because FDI in the US is increasing, Americans are becoming more sensitive to what they perceive as a lack of control over their own country</a:t>
            </a:r>
            <a:r>
              <a:rPr lang="ja-JP" altLang="en-US"/>
              <a:t>’</a:t>
            </a:r>
            <a:r>
              <a:rPr lang="en-US" altLang="ja-JP"/>
              <a:t>s business.</a:t>
            </a:r>
          </a:p>
          <a:p>
            <a:pPr eaLnBrk="1" hangingPunct="1">
              <a:spcBef>
                <a:spcPct val="0"/>
              </a:spcBef>
            </a:pPr>
            <a:endParaRPr lang="en-US" altLang="en-US"/>
          </a:p>
          <a:p>
            <a:pPr eaLnBrk="1" hangingPunct="1">
              <a:spcBef>
                <a:spcPct val="0"/>
              </a:spcBef>
            </a:pPr>
            <a:r>
              <a:rPr lang="en-US" altLang="en-US"/>
              <a:t>In Japan, CSR traditionally means taking care of employees. In the US, it often means sharing responsibility for the community. One reason for this difference is that US companies get tax deductions for corporate philanthropy, whereas Japanese companies do not. To date, many Japanese firms in the US have not been active in US philanthropy. Sadahei Kusumoto, CEO of Minolta Corporation, believes that, in the long run, failure to play an active role in the community will brand Japanese (or other) companies as irresponsible outsiders and hurt their prospects for the future. Kusumoto recognizes interdependence in globalization and acts accordingly.</a:t>
            </a:r>
          </a:p>
          <a:p>
            <a:pPr eaLnBrk="1" hangingPunct="1">
              <a:spcBef>
                <a:spcPct val="0"/>
              </a:spcBef>
            </a:pPr>
            <a:endParaRPr lang="en-US" altLang="en-US"/>
          </a:p>
          <a:p>
            <a:pPr eaLnBrk="1" hangingPunct="1">
              <a:spcBef>
                <a:spcPct val="0"/>
              </a:spcBef>
            </a:pPr>
            <a:r>
              <a:rPr lang="en-US" altLang="en-US"/>
              <a:t>The goal of managing interdependence is to create cooperation, rather than confrontation. The goal is not to create the dependence of an organization or country on another.</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A0499E-FCCC-4719-8BB7-05F4EC2823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E45FD04-144A-4DDA-B809-0DDC37B06E0F}" type="slidenum">
              <a:rPr lang="en-US" altLang="en-US">
                <a:latin typeface="Calibri" panose="020F0502020204030204" pitchFamily="34" charset="0"/>
              </a:rPr>
              <a:pPr/>
              <a:t>37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E9CBD710-F3C3-46EE-B51D-88685F5090D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826F419-F302-46ED-BEA6-A726DF02D5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219F024-8D63-4346-9581-D85FDDCF42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summarizes some of the information included in Exhibit 2-5 in the text. It demonstrates how many MNC activities can have both positive and negative effects on less developed host countries. The host government</a:t>
            </a:r>
            <a:r>
              <a:rPr lang="ja-JP" altLang="en-US"/>
              <a:t>’</a:t>
            </a:r>
            <a:r>
              <a:rPr lang="en-US" altLang="ja-JP"/>
              <a:t>s attitude is often referred to as a love-hate relationship: it wants the economic development that MNCs have, but it does not want incursions on national sovereignty or the technological dependence that can result. The trade-offs associated with MNC activities in a host country create an interdependent relationship between the subsidiary and the host government. The MNC has power based on its large-scale economy, its strategic flexibility, and its control over technology and production location. The host country government has power stemming from its control of raw materials, its control of market access, and its ability to set the rules for doing business within its borders.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950B61C7-76F2-4092-9ABC-38B7B7BD23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3C946DE-FA42-4163-9131-8D7080B120B8}" type="slidenum">
              <a:rPr lang="en-US" altLang="en-US">
                <a:latin typeface="Calibri" panose="020F0502020204030204" pitchFamily="34" charset="0"/>
              </a:rPr>
              <a:pPr/>
              <a:t>38</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62F6518D-45C0-4B17-8CDF-3F666EA52DE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B1ED7106-9484-4F21-9DC7-7C124AC2BC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74DDE460-6628-4BE0-AC2B-D79CCFE4AF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Under nationalism, public opinion is rallied in favor of national goals, and against foreign influences. Under protectionism, the host institutes a partial or complete closing of borders to withstand competitive foreign products, using tariff and nontariff barriers. Under Governmentalism, the government uses its policy-setting role to favor national interests, rather than relying on market forces.</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7E6594B8-5BAE-4D6E-B31B-B44C17DD87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C3B47CD-485C-4F73-8ED5-35364B024E46}" type="slidenum">
              <a:rPr lang="en-US" altLang="en-US">
                <a:latin typeface="Calibri" panose="020F0502020204030204" pitchFamily="34" charset="0"/>
              </a:rPr>
              <a:pPr/>
              <a:t>39</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A6E8F9BE-CCF3-47DD-B307-0834FC71F11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4A9AB5-3540-4F96-9B84-12CDBDB476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6E49A30B-6E22-4EB2-9794-FC057FD6FC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Exhibit 2-7 provides a system for examining, measuring, and managing the drivers of corporate sustainability. Essential to success is the commitment of top leadership and the recognition of sustainability as a process that will benefit the company—i.e., that it is a good business idea. Key to understanding the role of corporate sustainability is the relationship between managers’ decisions, their impact on the society and its environment, and financial performance </a:t>
            </a:r>
          </a:p>
          <a:p>
            <a:endParaRPr lang="en-US" altLang="en-US"/>
          </a:p>
        </p:txBody>
      </p:sp>
      <p:sp>
        <p:nvSpPr>
          <p:cNvPr id="70660" name="Footer Placeholder 3">
            <a:extLst>
              <a:ext uri="{FF2B5EF4-FFF2-40B4-BE49-F238E27FC236}">
                <a16:creationId xmlns:a16="http://schemas.microsoft.com/office/drawing/2014/main" id="{5D43F969-AED9-4BE3-922B-3FF2EF1A21E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70661" name="Slide Number Placeholder 4">
            <a:extLst>
              <a:ext uri="{FF2B5EF4-FFF2-40B4-BE49-F238E27FC236}">
                <a16:creationId xmlns:a16="http://schemas.microsoft.com/office/drawing/2014/main" id="{DF489A94-E4E3-4AF4-AA48-DE11899CF6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90D63FB-159E-4D77-A9C1-4E143E534278}" type="slidenum">
              <a:rPr lang="en-US" altLang="en-US">
                <a:latin typeface="Calibri" panose="020F0502020204030204" pitchFamily="34" charset="0"/>
              </a:rPr>
              <a:pPr/>
              <a:t>40</a:t>
            </a:fld>
            <a:endParaRPr lang="en-US"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95BF29A3-5FE2-447B-9F0A-2AAD32693F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377FA858-1DCE-4675-B929-3D72DC7336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5DB27E12-5C02-45AD-A90F-510C6F6515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69DE1D2-9ECC-402A-B630-166793280DE7}" type="slidenum">
              <a:rPr lang="en-US" altLang="en-US">
                <a:latin typeface="Calibri" panose="020F0502020204030204" pitchFamily="34" charset="0"/>
              </a:rPr>
              <a:pPr/>
              <a:t>41</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43855F8-B8E8-4246-940B-2D73F8817A2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m/imgres?imgurl=http://people.cs.vt.edu/~yifeima/homepage/china-flag.jpg&amp;imgrefurl=http://people.cs.vt.edu/~yifeima/homepage/header.html&amp;h=320&amp;w=400&amp;sz=17&amp;tbnid=aN7Gofmm4Ue3nM:&amp;tbnh=99&amp;tbnw=124&amp;prev=/images?q=china+flag+pictures&amp;usg=__eT9F6tZREI0I79-IqHH8Q2ntNIA=&amp;ei=L18HS6PTLMGQtgeF74m_Cg&amp;sa=X&amp;oi=image_result&amp;resnum=3&amp;ct=image&amp;ved=0CA8Q9QEwA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two: Global interdependence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5B466503-0BF9-42CE-B697-3884CAC63AA4}"/>
              </a:ext>
            </a:extLst>
          </p:cNvPr>
          <p:cNvSpPr>
            <a:spLocks noGrp="1"/>
          </p:cNvSpPr>
          <p:nvPr>
            <p:ph type="sldNum" sz="quarter" idx="12"/>
          </p:nvPr>
        </p:nvSpPr>
        <p:spPr>
          <a:xfrm>
            <a:off x="228600" y="5943600"/>
            <a:ext cx="330200" cy="457200"/>
          </a:xfrm>
        </p:spPr>
        <p:txBody>
          <a:bodyPr/>
          <a:lstStyle/>
          <a:p>
            <a:pPr fontAlgn="auto">
              <a:spcBef>
                <a:spcPts val="0"/>
              </a:spcBef>
              <a:spcAft>
                <a:spcPts val="0"/>
              </a:spcAft>
              <a:defRPr/>
            </a:pPr>
            <a:r>
              <a:rPr lang="en-US" dirty="0">
                <a:latin typeface="+mj-lt"/>
                <a:ea typeface="+mj-ea"/>
                <a:cs typeface="+mj-cs"/>
              </a:rPr>
              <a:t>2-1</a:t>
            </a:r>
          </a:p>
        </p:txBody>
      </p:sp>
      <p:sp>
        <p:nvSpPr>
          <p:cNvPr id="10" name="AutoShape 2">
            <a:extLst>
              <a:ext uri="{FF2B5EF4-FFF2-40B4-BE49-F238E27FC236}">
                <a16:creationId xmlns:a16="http://schemas.microsoft.com/office/drawing/2014/main" id="{5DF33C81-6285-45EC-92E8-B1C284B7E438}"/>
              </a:ext>
            </a:extLst>
          </p:cNvPr>
          <p:cNvSpPr>
            <a:spLocks noChangeArrowheads="1"/>
          </p:cNvSpPr>
          <p:nvPr/>
        </p:nvSpPr>
        <p:spPr bwMode="auto">
          <a:xfrm>
            <a:off x="688975" y="152401"/>
            <a:ext cx="7696200" cy="22859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Chapter 2: Managing Interdependence</a:t>
            </a:r>
          </a:p>
          <a:p>
            <a:pPr algn="ctr" eaLnBrk="1" fontAlgn="auto" hangingPunct="1">
              <a:lnSpc>
                <a:spcPct val="130000"/>
              </a:lnSpc>
              <a:spcAft>
                <a:spcPts val="0"/>
              </a:spcAft>
              <a:defRPr/>
            </a:pPr>
            <a:r>
              <a:rPr lang="en-US" sz="2800" b="1" i="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Social Responsibility and Ethics</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7172" name="TextBox 1">
            <a:extLst>
              <a:ext uri="{FF2B5EF4-FFF2-40B4-BE49-F238E27FC236}">
                <a16:creationId xmlns:a16="http://schemas.microsoft.com/office/drawing/2014/main" id="{8BA46F1A-1A6A-4908-8CF1-9CE8EEF9BC69}"/>
              </a:ext>
            </a:extLst>
          </p:cNvPr>
          <p:cNvSpPr txBox="1">
            <a:spLocks noChangeArrowheads="1"/>
          </p:cNvSpPr>
          <p:nvPr/>
        </p:nvSpPr>
        <p:spPr bwMode="auto">
          <a:xfrm>
            <a:off x="3243263" y="6570663"/>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7173" name="TextBox 2">
            <a:extLst>
              <a:ext uri="{FF2B5EF4-FFF2-40B4-BE49-F238E27FC236}">
                <a16:creationId xmlns:a16="http://schemas.microsoft.com/office/drawing/2014/main" id="{E8A47E52-8056-477C-AC42-F8A48F705F33}"/>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7174" name="Picture 1">
            <a:extLst>
              <a:ext uri="{FF2B5EF4-FFF2-40B4-BE49-F238E27FC236}">
                <a16:creationId xmlns:a16="http://schemas.microsoft.com/office/drawing/2014/main" id="{8A821B02-A7A3-4601-AC9D-20CDB450B9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Footer Placeholder 13">
            <a:extLst>
              <a:ext uri="{FF2B5EF4-FFF2-40B4-BE49-F238E27FC236}">
                <a16:creationId xmlns:a16="http://schemas.microsoft.com/office/drawing/2014/main" id="{FE904D37-AA41-4772-9279-F470DFCDA7B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95AF-6DA4-40FA-80AD-835BD2D22E9F}"/>
              </a:ext>
            </a:extLst>
          </p:cNvPr>
          <p:cNvSpPr>
            <a:spLocks noGrp="1"/>
          </p:cNvSpPr>
          <p:nvPr>
            <p:ph type="title"/>
          </p:nvPr>
        </p:nvSpPr>
        <p:spPr>
          <a:xfrm>
            <a:off x="381000" y="76825"/>
            <a:ext cx="8229600" cy="807385"/>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fontAlgn="auto" hangingPunct="1">
              <a:spcAft>
                <a:spcPts val="0"/>
              </a:spcAft>
              <a:defRPr/>
            </a:pPr>
            <a:r>
              <a:rPr lang="en-US" sz="3600" b="1" dirty="0">
                <a:solidFill>
                  <a:srgbClr val="996600"/>
                </a:solidFill>
                <a:latin typeface="Arial" pitchFamily="34" charset="0"/>
                <a:ea typeface="+mn-ea"/>
                <a:cs typeface="+mn-cs"/>
              </a:rPr>
              <a:t>Chapter</a:t>
            </a:r>
            <a:r>
              <a:rPr lang="en-US" sz="3600" b="1" dirty="0">
                <a:solidFill>
                  <a:srgbClr val="C00000"/>
                </a:solidFill>
                <a:latin typeface="Arial" pitchFamily="34" charset="0"/>
                <a:ea typeface="+mn-ea"/>
                <a:cs typeface="+mn-cs"/>
              </a:rPr>
              <a:t> </a:t>
            </a:r>
            <a:r>
              <a:rPr lang="en-US" sz="3600" b="1" dirty="0">
                <a:solidFill>
                  <a:srgbClr val="996600"/>
                </a:solidFill>
                <a:latin typeface="Arial" pitchFamily="34" charset="0"/>
                <a:ea typeface="+mn-ea"/>
                <a:cs typeface="+mn-cs"/>
              </a:rPr>
              <a:t>Learning Goals</a:t>
            </a:r>
          </a:p>
        </p:txBody>
      </p:sp>
      <p:sp>
        <p:nvSpPr>
          <p:cNvPr id="3" name="Content Placeholder 2">
            <a:extLst>
              <a:ext uri="{FF2B5EF4-FFF2-40B4-BE49-F238E27FC236}">
                <a16:creationId xmlns:a16="http://schemas.microsoft.com/office/drawing/2014/main" id="{019CAF3B-ED49-4803-9F27-5439B8C8EFBC}"/>
              </a:ext>
            </a:extLst>
          </p:cNvPr>
          <p:cNvSpPr>
            <a:spLocks noGrp="1"/>
          </p:cNvSpPr>
          <p:nvPr>
            <p:ph sz="quarter" idx="1"/>
          </p:nvPr>
        </p:nvSpPr>
        <p:spPr>
          <a:xfrm>
            <a:off x="755576" y="975831"/>
            <a:ext cx="8318895" cy="4906338"/>
          </a:xfrm>
          <a:ln/>
        </p:spPr>
        <p:style>
          <a:lnRef idx="2">
            <a:schemeClr val="dk1"/>
          </a:lnRef>
          <a:fillRef idx="1">
            <a:schemeClr val="lt1"/>
          </a:fillRef>
          <a:effectRef idx="0">
            <a:schemeClr val="dk1"/>
          </a:effectRef>
          <a:fontRef idx="minor">
            <a:schemeClr val="dk1"/>
          </a:fontRef>
        </p:style>
        <p:txBody>
          <a:bodyPr/>
          <a:lstStyle/>
          <a:p>
            <a:pPr marL="0" indent="0" eaLnBrk="1" hangingPunct="1">
              <a:buFont typeface="Wingdings 2" panose="05020102010507070707" pitchFamily="18" charset="2"/>
              <a:buNone/>
              <a:defRPr/>
            </a:pPr>
            <a:endParaRPr lang="en-US" altLang="en-US" sz="3000" b="1" baseline="30000" dirty="0">
              <a:solidFill>
                <a:schemeClr val="accent1"/>
              </a:solidFill>
            </a:endParaRPr>
          </a:p>
          <a:p>
            <a:pPr eaLnBrk="1" hangingPunct="1">
              <a:buFont typeface="Wingdings" panose="05000000000000000000" pitchFamily="2" charset="2"/>
              <a:buChar char="§"/>
              <a:defRPr/>
            </a:pPr>
            <a:r>
              <a:rPr lang="en-US" altLang="en-US" baseline="30000" dirty="0">
                <a:latin typeface="Arial" panose="020B0604020202020204" pitchFamily="34" charset="0"/>
                <a:cs typeface="Arial" panose="020B0604020202020204" pitchFamily="34" charset="0"/>
              </a:rPr>
              <a:t>To understand the </a:t>
            </a:r>
            <a:r>
              <a:rPr lang="en-US" altLang="en-US" b="1" baseline="30000" dirty="0">
                <a:latin typeface="Arial" panose="020B0604020202020204" pitchFamily="34" charset="0"/>
                <a:cs typeface="Arial" panose="020B0604020202020204" pitchFamily="34" charset="0"/>
              </a:rPr>
              <a:t>Social Responsibility </a:t>
            </a:r>
            <a:r>
              <a:rPr lang="en-US" altLang="en-US" baseline="30000" dirty="0">
                <a:latin typeface="Arial" panose="020B0604020202020204" pitchFamily="34" charset="0"/>
                <a:cs typeface="Arial" panose="020B0604020202020204" pitchFamily="34" charset="0"/>
              </a:rPr>
              <a:t>of corporations toward their various constituencies around the world, in particular their responsibilities toward human  rights</a:t>
            </a:r>
          </a:p>
          <a:p>
            <a:pPr eaLnBrk="1" hangingPunct="1">
              <a:buFont typeface="Wingdings" panose="05000000000000000000" pitchFamily="2" charset="2"/>
              <a:buChar char="§"/>
              <a:defRPr/>
            </a:pPr>
            <a:endParaRPr lang="en-US" altLang="en-US" baseline="300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baseline="30000" dirty="0">
                <a:latin typeface="Arial" panose="020B0604020202020204" pitchFamily="34" charset="0"/>
                <a:cs typeface="Arial" panose="020B0604020202020204" pitchFamily="34" charset="0"/>
              </a:rPr>
              <a:t>To acknowledge the strategic role that </a:t>
            </a:r>
            <a:r>
              <a:rPr lang="en-US" altLang="en-US" b="1" baseline="30000" dirty="0">
                <a:latin typeface="Arial" panose="020B0604020202020204" pitchFamily="34" charset="0"/>
                <a:cs typeface="Arial" panose="020B0604020202020204" pitchFamily="34" charset="0"/>
              </a:rPr>
              <a:t>Ethics</a:t>
            </a:r>
            <a:r>
              <a:rPr lang="en-US" altLang="en-US" baseline="30000" dirty="0">
                <a:latin typeface="Arial" panose="020B0604020202020204" pitchFamily="34" charset="0"/>
                <a:cs typeface="Arial" panose="020B0604020202020204" pitchFamily="34" charset="0"/>
              </a:rPr>
              <a:t> must  play in global management and provide guidance to managers to maintain ethical behavior amid the varying standards and practices around the world</a:t>
            </a:r>
          </a:p>
          <a:p>
            <a:pPr eaLnBrk="1" hangingPunct="1">
              <a:buFont typeface="Wingdings" panose="05000000000000000000" pitchFamily="2" charset="2"/>
              <a:buChar char="§"/>
              <a:defRPr/>
            </a:pPr>
            <a:endParaRPr lang="en-US" altLang="en-US" baseline="300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baseline="30000" dirty="0">
                <a:latin typeface="Arial" panose="020B0604020202020204" pitchFamily="34" charset="0"/>
                <a:cs typeface="Arial" panose="020B0604020202020204" pitchFamily="34" charset="0"/>
              </a:rPr>
              <a:t>To recognize the importance of managing interdependence and include </a:t>
            </a:r>
            <a:r>
              <a:rPr lang="en-US" altLang="en-US" b="1" baseline="30000" dirty="0">
                <a:latin typeface="Arial" panose="020B0604020202020204" pitchFamily="34" charset="0"/>
                <a:cs typeface="Arial" panose="020B0604020202020204" pitchFamily="34" charset="0"/>
              </a:rPr>
              <a:t>Sustainability</a:t>
            </a:r>
            <a:r>
              <a:rPr lang="en-US" altLang="en-US" baseline="30000" dirty="0">
                <a:latin typeface="Arial" panose="020B0604020202020204" pitchFamily="34" charset="0"/>
                <a:cs typeface="Arial" panose="020B0604020202020204" pitchFamily="34" charset="0"/>
              </a:rPr>
              <a:t> and shared value in their long-term plans</a:t>
            </a:r>
            <a:endParaRPr lang="en-US" altLang="en-US" dirty="0">
              <a:latin typeface="Arial" panose="020B0604020202020204" pitchFamily="34" charset="0"/>
              <a:cs typeface="Arial" panose="020B0604020202020204" pitchFamily="34" charset="0"/>
            </a:endParaRPr>
          </a:p>
          <a:p>
            <a:pPr marL="0" indent="0" eaLnBrk="1" hangingPunct="1">
              <a:buFont typeface="Wingdings 2" panose="05020102010507070707" pitchFamily="18" charset="2"/>
              <a:buNone/>
              <a:defRPr/>
            </a:pPr>
            <a:endParaRPr lang="en-US" altLang="en-US" sz="2800" baseline="30000" dirty="0">
              <a:latin typeface="Arial" panose="020B0604020202020204" pitchFamily="34" charset="0"/>
              <a:cs typeface="Arial" panose="020B0604020202020204" pitchFamily="34" charset="0"/>
            </a:endParaRPr>
          </a:p>
          <a:p>
            <a:pPr marL="0" indent="0" eaLnBrk="1" hangingPunct="1">
              <a:buFont typeface="Franklin Gothic Book" pitchFamily="34" charset="0"/>
              <a:buAutoNum type="arabicPeriod"/>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DB5ACDA1-65A7-4B0E-859D-C4AB78F8E35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292411-269B-4908-85D2-885E8B93BB11}" type="slidenum">
              <a:rPr lang="en-US" altLang="en-US">
                <a:solidFill>
                  <a:srgbClr val="FFFFFF"/>
                </a:solidFill>
                <a:latin typeface="Franklin Gothic Book" panose="020B0503020102020204" pitchFamily="34" charset="0"/>
              </a:rPr>
              <a:pPr/>
              <a:t>3</a:t>
            </a:fld>
            <a:r>
              <a:rPr lang="en-US" altLang="en-US">
                <a:solidFill>
                  <a:srgbClr val="FFFFFF"/>
                </a:solidFill>
                <a:latin typeface="Franklin Gothic Book" panose="020B0503020102020204" pitchFamily="34" charset="0"/>
              </a:rPr>
              <a:t>-2</a:t>
            </a:r>
          </a:p>
        </p:txBody>
      </p:sp>
      <p:sp>
        <p:nvSpPr>
          <p:cNvPr id="8197" name="Footer Placeholder 7">
            <a:extLst>
              <a:ext uri="{FF2B5EF4-FFF2-40B4-BE49-F238E27FC236}">
                <a16:creationId xmlns:a16="http://schemas.microsoft.com/office/drawing/2014/main" id="{5B6F0C60-E7E2-4809-B11D-7E04D360F80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8198" name="Picture 5">
            <a:extLst>
              <a:ext uri="{FF2B5EF4-FFF2-40B4-BE49-F238E27FC236}">
                <a16:creationId xmlns:a16="http://schemas.microsoft.com/office/drawing/2014/main" id="{21AC5171-151E-4FD7-B612-DC94DDA19DB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29" y="1268760"/>
            <a:ext cx="806624"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95AF-6DA4-40FA-80AD-835BD2D22E9F}"/>
              </a:ext>
            </a:extLst>
          </p:cNvPr>
          <p:cNvSpPr>
            <a:spLocks noGrp="1"/>
          </p:cNvSpPr>
          <p:nvPr>
            <p:ph type="title"/>
          </p:nvPr>
        </p:nvSpPr>
        <p:spPr>
          <a:xfrm>
            <a:off x="381000" y="76825"/>
            <a:ext cx="8229600" cy="807385"/>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Interdependence in Perspectives</a:t>
            </a:r>
          </a:p>
        </p:txBody>
      </p:sp>
      <p:sp>
        <p:nvSpPr>
          <p:cNvPr id="3" name="Content Placeholder 2">
            <a:extLst>
              <a:ext uri="{FF2B5EF4-FFF2-40B4-BE49-F238E27FC236}">
                <a16:creationId xmlns:a16="http://schemas.microsoft.com/office/drawing/2014/main" id="{019CAF3B-ED49-4803-9F27-5439B8C8EFBC}"/>
              </a:ext>
            </a:extLst>
          </p:cNvPr>
          <p:cNvSpPr>
            <a:spLocks noGrp="1"/>
          </p:cNvSpPr>
          <p:nvPr>
            <p:ph sz="quarter" idx="1"/>
          </p:nvPr>
        </p:nvSpPr>
        <p:spPr>
          <a:xfrm>
            <a:off x="107504" y="975831"/>
            <a:ext cx="8966967" cy="4906338"/>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As we said last week, Globalisation has made the world more </a:t>
            </a:r>
            <a:r>
              <a:rPr lang="en-US" altLang="en-US" sz="2400" b="1" dirty="0">
                <a:latin typeface="Arial" panose="020B0604020202020204" pitchFamily="34" charset="0"/>
                <a:cs typeface="Arial" panose="020B0604020202020204" pitchFamily="34" charset="0"/>
              </a:rPr>
              <a:t>interdependent</a:t>
            </a:r>
            <a:r>
              <a:rPr lang="en-US" altLang="en-US" sz="2400" dirty="0">
                <a:latin typeface="Arial" panose="020B0604020202020204" pitchFamily="34" charset="0"/>
                <a:cs typeface="Arial" panose="020B0604020202020204" pitchFamily="34" charset="0"/>
              </a:rPr>
              <a:t> in virtually every aspect of human and business life</a:t>
            </a:r>
          </a:p>
          <a:p>
            <a:pPr eaLnBrk="1" hangingPunct="1">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Many businesses have outsourced part of their activities in other countries</a:t>
            </a:r>
          </a:p>
          <a:p>
            <a:pPr eaLnBrk="1" hangingPunct="1">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Even the produces/services we use may see different parts of a whole emanating from different countries</a:t>
            </a:r>
          </a:p>
          <a:p>
            <a:pPr marL="0" indent="0" eaLnBrk="1" hangingPunct="1">
              <a:buNone/>
              <a:defRPr/>
            </a:pPr>
            <a:endParaRPr lang="en-US" altLang="en-US" sz="24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These interdependencies  raises an important question:</a:t>
            </a:r>
          </a:p>
          <a:p>
            <a:pPr marL="457200" indent="-457200" eaLnBrk="1" hangingPunct="1">
              <a:buFont typeface="+mj-lt"/>
              <a:buAutoNum type="arabicPeriod"/>
              <a:defRPr/>
            </a:pPr>
            <a:r>
              <a:rPr lang="en-US" altLang="en-US" sz="2400" dirty="0">
                <a:latin typeface="Arial" panose="020B0604020202020204" pitchFamily="34" charset="0"/>
                <a:cs typeface="Arial" panose="020B0604020202020204" pitchFamily="34" charset="0"/>
              </a:rPr>
              <a:t>Who is or should be responsible of what (duty of care)</a:t>
            </a:r>
          </a:p>
          <a:p>
            <a:pPr marL="457200" indent="-457200" eaLnBrk="1" hangingPunct="1">
              <a:buFont typeface="+mj-lt"/>
              <a:buAutoNum type="arabicPeriod"/>
              <a:defRPr/>
            </a:pPr>
            <a:r>
              <a:rPr lang="en-US" altLang="en-US" sz="2400" dirty="0">
                <a:latin typeface="Arial" panose="020B0604020202020204" pitchFamily="34" charset="0"/>
                <a:cs typeface="Arial" panose="020B0604020202020204" pitchFamily="34" charset="0"/>
              </a:rPr>
              <a:t>How to manage the PESTLE in different countries</a:t>
            </a:r>
          </a:p>
          <a:p>
            <a:pPr marL="457200" indent="-457200" eaLnBrk="1" hangingPunct="1">
              <a:buFont typeface="+mj-lt"/>
              <a:buAutoNum type="arabicPeriod"/>
              <a:defRPr/>
            </a:pPr>
            <a:r>
              <a:rPr lang="en-US" altLang="en-US" sz="2400" dirty="0">
                <a:latin typeface="Arial" panose="020B0604020202020204" pitchFamily="34" charset="0"/>
                <a:cs typeface="Arial" panose="020B0604020202020204" pitchFamily="34" charset="0"/>
              </a:rPr>
              <a:t>Should profit also comes with responsibility</a:t>
            </a:r>
          </a:p>
        </p:txBody>
      </p:sp>
      <p:sp>
        <p:nvSpPr>
          <p:cNvPr id="8196" name="Slide Number Placeholder 5">
            <a:extLst>
              <a:ext uri="{FF2B5EF4-FFF2-40B4-BE49-F238E27FC236}">
                <a16:creationId xmlns:a16="http://schemas.microsoft.com/office/drawing/2014/main" id="{DB5ACDA1-65A7-4B0E-859D-C4AB78F8E35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292411-269B-4908-85D2-885E8B93BB11}" type="slidenum">
              <a:rPr lang="en-US" altLang="en-US">
                <a:solidFill>
                  <a:srgbClr val="FFFFFF"/>
                </a:solidFill>
                <a:latin typeface="Franklin Gothic Book" panose="020B0503020102020204" pitchFamily="34" charset="0"/>
              </a:rPr>
              <a:pPr/>
              <a:t>4</a:t>
            </a:fld>
            <a:r>
              <a:rPr lang="en-US" altLang="en-US">
                <a:solidFill>
                  <a:srgbClr val="FFFFFF"/>
                </a:solidFill>
                <a:latin typeface="Franklin Gothic Book" panose="020B0503020102020204" pitchFamily="34" charset="0"/>
              </a:rPr>
              <a:t>-2</a:t>
            </a:r>
          </a:p>
        </p:txBody>
      </p:sp>
      <p:sp>
        <p:nvSpPr>
          <p:cNvPr id="8197" name="Footer Placeholder 7">
            <a:extLst>
              <a:ext uri="{FF2B5EF4-FFF2-40B4-BE49-F238E27FC236}">
                <a16:creationId xmlns:a16="http://schemas.microsoft.com/office/drawing/2014/main" id="{5B6F0C60-E7E2-4809-B11D-7E04D360F80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extLst>
      <p:ext uri="{BB962C8B-B14F-4D97-AF65-F5344CB8AC3E}">
        <p14:creationId xmlns:p14="http://schemas.microsoft.com/office/powerpoint/2010/main" val="342494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p:cTn id="14" dur="500" fill="hold"/>
                                        <p:tgtEl>
                                          <p:spTgt spid="3">
                                            <p:bg/>
                                          </p:spTgt>
                                        </p:tgtEl>
                                        <p:attrNameLst>
                                          <p:attrName>ppt_w</p:attrName>
                                        </p:attrNameLst>
                                      </p:cBhvr>
                                      <p:tavLst>
                                        <p:tav tm="0">
                                          <p:val>
                                            <p:fltVal val="0"/>
                                          </p:val>
                                        </p:tav>
                                        <p:tav tm="100000">
                                          <p:val>
                                            <p:strVal val="#ppt_w"/>
                                          </p:val>
                                        </p:tav>
                                      </p:tavLst>
                                    </p:anim>
                                    <p:anim calcmode="lin" valueType="num">
                                      <p:cBhvr>
                                        <p:cTn id="15" dur="500" fill="hold"/>
                                        <p:tgtEl>
                                          <p:spTgt spid="3">
                                            <p:bg/>
                                          </p:spTgt>
                                        </p:tgtEl>
                                        <p:attrNameLst>
                                          <p:attrName>ppt_h</p:attrName>
                                        </p:attrNameLst>
                                      </p:cBhvr>
                                      <p:tavLst>
                                        <p:tav tm="0">
                                          <p:val>
                                            <p:fltVal val="0"/>
                                          </p:val>
                                        </p:tav>
                                        <p:tav tm="100000">
                                          <p:val>
                                            <p:strVal val="#ppt_h"/>
                                          </p:val>
                                        </p:tav>
                                      </p:tavLst>
                                    </p:anim>
                                    <p:animEffect transition="in" filter="fade">
                                      <p:cBhvr>
                                        <p:cTn id="16" dur="500"/>
                                        <p:tgtEl>
                                          <p:spTgt spid="3">
                                            <p:bg/>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 calcmode="lin" valueType="num">
                                      <p:cBhvr>
                                        <p:cTn id="28"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0" dur="500"/>
                                        <p:tgtEl>
                                          <p:spTgt spid="3">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p:cTn id="3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7" dur="500"/>
                                        <p:tgtEl>
                                          <p:spTgt spid="3">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p:cTn id="42"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3">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1" dur="500"/>
                                        <p:tgtEl>
                                          <p:spTgt spid="3">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 calcmode="lin" valueType="num">
                                      <p:cBhvr>
                                        <p:cTn id="56"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8" dur="5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D0CC-A59D-4DF2-A8AA-D18914091C95}"/>
              </a:ext>
            </a:extLst>
          </p:cNvPr>
          <p:cNvSpPr>
            <a:spLocks noGrp="1"/>
          </p:cNvSpPr>
          <p:nvPr>
            <p:ph type="title"/>
          </p:nvPr>
        </p:nvSpPr>
        <p:spPr>
          <a:xfrm>
            <a:off x="0" y="31095"/>
            <a:ext cx="9144000" cy="1021641"/>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2800" b="1" dirty="0">
                <a:solidFill>
                  <a:srgbClr val="996600"/>
                </a:solidFill>
                <a:latin typeface="Arial" pitchFamily="34" charset="0"/>
              </a:rPr>
            </a:br>
            <a:r>
              <a:rPr lang="en-US" altLang="en-US" sz="2800" b="1" dirty="0">
                <a:solidFill>
                  <a:srgbClr val="996600"/>
                </a:solidFill>
                <a:latin typeface="Arial" pitchFamily="34" charset="0"/>
              </a:rPr>
              <a:t>The Bangladesh Disaster 2012 and 2013: Can Companies Outsource Responsibility in its Supply Chain?  </a:t>
            </a:r>
            <a:br>
              <a:rPr lang="en-US" altLang="en-US" sz="2800" dirty="0"/>
            </a:br>
            <a:endParaRPr lang="en-US" altLang="en-US" sz="28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C6425F09-BA8C-4ED9-91EA-AB97A78BD7EE}"/>
              </a:ext>
            </a:extLst>
          </p:cNvPr>
          <p:cNvSpPr>
            <a:spLocks noGrp="1"/>
          </p:cNvSpPr>
          <p:nvPr>
            <p:ph sz="quarter" idx="1"/>
          </p:nvPr>
        </p:nvSpPr>
        <p:spPr>
          <a:xfrm>
            <a:off x="107504" y="1174096"/>
            <a:ext cx="9036496" cy="4703176"/>
          </a:xfrm>
          <a:ln/>
        </p:spPr>
        <p:style>
          <a:lnRef idx="2">
            <a:schemeClr val="dk1"/>
          </a:lnRef>
          <a:fillRef idx="1">
            <a:schemeClr val="lt1"/>
          </a:fillRef>
          <a:effectRef idx="0">
            <a:schemeClr val="dk1"/>
          </a:effectRef>
          <a:fontRef idx="minor">
            <a:schemeClr val="dk1"/>
          </a:fontRef>
        </p:style>
        <p:txBody>
          <a:bodyPr/>
          <a:lstStyle/>
          <a:p>
            <a:pPr eaLnBrk="1" hangingPunct="1">
              <a:lnSpc>
                <a:spcPct val="90000"/>
              </a:lnSpc>
              <a:buFont typeface="Wingdings" panose="05000000000000000000" pitchFamily="2" charset="2"/>
              <a:buChar char="§"/>
              <a:defRPr/>
            </a:pPr>
            <a:r>
              <a:rPr lang="en-US" altLang="en-US" sz="2000" b="1" dirty="0">
                <a:latin typeface="Arial" panose="020B0604020202020204" pitchFamily="34" charset="0"/>
                <a:cs typeface="Arial" panose="020B0604020202020204" pitchFamily="34" charset="0"/>
              </a:rPr>
              <a:t>The strategic problem for retailers is finding low-wage countries to produce, label, and ship goods on time. </a:t>
            </a:r>
          </a:p>
          <a:p>
            <a:pPr eaLnBrk="1" hangingPunct="1">
              <a:lnSpc>
                <a:spcPct val="90000"/>
              </a:lnSpc>
              <a:buFont typeface="Wingdings" panose="05000000000000000000" pitchFamily="2" charset="2"/>
              <a:buChar char="§"/>
              <a:defRPr/>
            </a:pPr>
            <a:endParaRPr lang="en-US" altLang="en-US" sz="2000" b="1"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000" b="1" dirty="0">
                <a:latin typeface="Arial" panose="020B0604020202020204" pitchFamily="34" charset="0"/>
                <a:cs typeface="Arial" panose="020B0604020202020204" pitchFamily="34" charset="0"/>
              </a:rPr>
              <a:t>With low wages and terrible working conditions, to what extent does factory oversight belong to  multinationals or to local governments? </a:t>
            </a:r>
          </a:p>
          <a:p>
            <a:pPr eaLnBrk="1" hangingPunct="1">
              <a:lnSpc>
                <a:spcPct val="90000"/>
              </a:lnSpc>
              <a:buFont typeface="Wingdings" panose="05000000000000000000" pitchFamily="2" charset="2"/>
              <a:buChar char="§"/>
              <a:defRPr/>
            </a:pPr>
            <a:endParaRPr lang="en-US" altLang="en-US" sz="2000" b="1"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000" b="1" dirty="0">
                <a:solidFill>
                  <a:srgbClr val="000000"/>
                </a:solidFill>
                <a:latin typeface="Arial" panose="020B0604020202020204" pitchFamily="34" charset="0"/>
                <a:cs typeface="Arial" panose="020B0604020202020204" pitchFamily="34" charset="0"/>
              </a:rPr>
              <a:t> </a:t>
            </a:r>
            <a:r>
              <a:rPr lang="en-US" altLang="en-US" sz="2000" b="1" dirty="0">
                <a:latin typeface="Arial" panose="020B0604020202020204" pitchFamily="34" charset="0"/>
                <a:cs typeface="Arial" panose="020B0604020202020204" pitchFamily="34" charset="0"/>
              </a:rPr>
              <a:t>Since the 2012 fire in </a:t>
            </a:r>
            <a:r>
              <a:rPr lang="en-US" altLang="en-US" sz="2000" b="1" dirty="0" err="1">
                <a:latin typeface="Arial" panose="020B0604020202020204" pitchFamily="34" charset="0"/>
                <a:cs typeface="Arial" panose="020B0604020202020204" pitchFamily="34" charset="0"/>
              </a:rPr>
              <a:t>Tazreen</a:t>
            </a:r>
            <a:r>
              <a:rPr lang="en-US" altLang="en-US" sz="2000" b="1" dirty="0">
                <a:latin typeface="Arial" panose="020B0604020202020204" pitchFamily="34" charset="0"/>
                <a:cs typeface="Arial" panose="020B0604020202020204" pitchFamily="34" charset="0"/>
              </a:rPr>
              <a:t> (1127 died),  90 European firms and some U.S. retailers have pledged to oversee improvements in Bangladesh and correct health and safety problems.</a:t>
            </a:r>
          </a:p>
          <a:p>
            <a:pPr eaLnBrk="1" hangingPunct="1">
              <a:lnSpc>
                <a:spcPct val="90000"/>
              </a:lnSpc>
              <a:buFont typeface="Wingdings" panose="05000000000000000000" pitchFamily="2" charset="2"/>
              <a:buChar char="§"/>
              <a:defRPr/>
            </a:pPr>
            <a:endParaRPr lang="en-US" altLang="en-US" sz="2000" b="1"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000" b="1" dirty="0">
                <a:latin typeface="Arial" panose="020B0604020202020204" pitchFamily="34" charset="0"/>
                <a:cs typeface="Arial" panose="020B0604020202020204" pitchFamily="34" charset="0"/>
              </a:rPr>
              <a:t>Suppliers often subcontract manufacturing,  further removing production oversight. </a:t>
            </a:r>
          </a:p>
          <a:p>
            <a:pPr eaLnBrk="1" hangingPunct="1">
              <a:lnSpc>
                <a:spcPct val="90000"/>
              </a:lnSpc>
              <a:buFont typeface="Wingdings" panose="05000000000000000000" pitchFamily="2" charset="2"/>
              <a:buChar char="§"/>
              <a:defRPr/>
            </a:pPr>
            <a:endParaRPr lang="en-US" altLang="en-US" sz="2000" b="1"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000" b="1" dirty="0">
                <a:latin typeface="Arial" panose="020B0604020202020204" pitchFamily="34" charset="0"/>
                <a:cs typeface="Arial" panose="020B0604020202020204" pitchFamily="34" charset="0"/>
              </a:rPr>
              <a:t>How should retailers balance their </a:t>
            </a:r>
            <a:r>
              <a:rPr lang="en-US" altLang="en-US" sz="2000" b="1" u="sng" dirty="0">
                <a:latin typeface="Arial" panose="020B0604020202020204" pitchFamily="34" charset="0"/>
                <a:cs typeface="Arial" panose="020B0604020202020204" pitchFamily="34" charset="0"/>
              </a:rPr>
              <a:t>profitability</a:t>
            </a:r>
            <a:r>
              <a:rPr lang="en-US" altLang="en-US" sz="2000" b="1" dirty="0">
                <a:latin typeface="Arial" panose="020B0604020202020204" pitchFamily="34" charset="0"/>
                <a:cs typeface="Arial" panose="020B0604020202020204" pitchFamily="34" charset="0"/>
              </a:rPr>
              <a:t> against their </a:t>
            </a:r>
            <a:r>
              <a:rPr lang="en-US" altLang="en-US" sz="2000" b="1" u="sng" dirty="0">
                <a:latin typeface="Arial" panose="020B0604020202020204" pitchFamily="34" charset="0"/>
                <a:cs typeface="Arial" panose="020B0604020202020204" pitchFamily="34" charset="0"/>
              </a:rPr>
              <a:t>responsibilities</a:t>
            </a:r>
            <a:r>
              <a:rPr lang="en-US" altLang="en-US" sz="2000" b="1" dirty="0">
                <a:latin typeface="Arial" panose="020B0604020202020204" pitchFamily="34" charset="0"/>
                <a:cs typeface="Arial" panose="020B0604020202020204" pitchFamily="34" charset="0"/>
              </a:rPr>
              <a:t> in overseas contracting negotiations? </a:t>
            </a:r>
          </a:p>
          <a:p>
            <a:pPr marL="457200" indent="-457200" eaLnBrk="1" hangingPunct="1">
              <a:defRPr/>
            </a:pPr>
            <a:endParaRPr lang="en-US" altLang="en-US" sz="1900" b="1" dirty="0">
              <a:solidFill>
                <a:srgbClr val="000000"/>
              </a:solidFill>
            </a:endParaRPr>
          </a:p>
        </p:txBody>
      </p:sp>
      <p:sp>
        <p:nvSpPr>
          <p:cNvPr id="9220" name="Slide Number Placeholder 5">
            <a:extLst>
              <a:ext uri="{FF2B5EF4-FFF2-40B4-BE49-F238E27FC236}">
                <a16:creationId xmlns:a16="http://schemas.microsoft.com/office/drawing/2014/main" id="{D5B55AC8-4F7C-4B12-B852-8E9B4BA0104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38723018-4254-4239-8AD1-FDB85327B65D}"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1DF7EF59-7B90-41AA-B9E0-DD08EF15CAF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p:cTn id="13" dur="500" fill="hold"/>
                                        <p:tgtEl>
                                          <p:spTgt spid="3">
                                            <p:bg/>
                                          </p:spTgt>
                                        </p:tgtEl>
                                        <p:attrNameLst>
                                          <p:attrName>ppt_w</p:attrName>
                                        </p:attrNameLst>
                                      </p:cBhvr>
                                      <p:tavLst>
                                        <p:tav tm="0">
                                          <p:val>
                                            <p:fltVal val="0"/>
                                          </p:val>
                                        </p:tav>
                                        <p:tav tm="100000">
                                          <p:val>
                                            <p:strVal val="#ppt_w"/>
                                          </p:val>
                                        </p:tav>
                                      </p:tavLst>
                                    </p:anim>
                                    <p:anim calcmode="lin" valueType="num">
                                      <p:cBhvr>
                                        <p:cTn id="14" dur="500" fill="hold"/>
                                        <p:tgtEl>
                                          <p:spTgt spid="3">
                                            <p:bg/>
                                          </p:spTgt>
                                        </p:tgtEl>
                                        <p:attrNameLst>
                                          <p:attrName>ppt_h</p:attrName>
                                        </p:attrNameLst>
                                      </p:cBhvr>
                                      <p:tavLst>
                                        <p:tav tm="0">
                                          <p:val>
                                            <p:fltVal val="0"/>
                                          </p:val>
                                        </p:tav>
                                        <p:tav tm="100000">
                                          <p:val>
                                            <p:strVal val="#ppt_h"/>
                                          </p:val>
                                        </p:tav>
                                      </p:tavLst>
                                    </p:anim>
                                    <p:animEffect transition="in" filter="fade">
                                      <p:cBhvr>
                                        <p:cTn id="15" dur="500"/>
                                        <p:tgtEl>
                                          <p:spTgt spid="3">
                                            <p:bg/>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p:cTn id="2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p:cTn id="3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p:cTn id="4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3" dur="500"/>
                                        <p:tgtEl>
                                          <p:spTgt spid="3">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 calcmode="lin" valueType="num">
                                      <p:cBhvr>
                                        <p:cTn id="48"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1">
            <a:extLst>
              <a:ext uri="{FF2B5EF4-FFF2-40B4-BE49-F238E27FC236}">
                <a16:creationId xmlns:a16="http://schemas.microsoft.com/office/drawing/2014/main" id="{FDA4132C-2E4F-49BE-8DEC-300CDF2311E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0243" name="Slide Number Placeholder 2">
            <a:extLst>
              <a:ext uri="{FF2B5EF4-FFF2-40B4-BE49-F238E27FC236}">
                <a16:creationId xmlns:a16="http://schemas.microsoft.com/office/drawing/2014/main" id="{A8315F29-AC34-4B57-A8E8-5E1E2EC1662E}"/>
              </a:ext>
            </a:extLst>
          </p:cNvPr>
          <p:cNvSpPr>
            <a:spLocks noGrp="1"/>
          </p:cNvSpPr>
          <p:nvPr>
            <p:ph type="sldNum" sz="quarter" idx="12"/>
          </p:nvPr>
        </p:nvSpPr>
        <p:spPr bwMode="auto">
          <a:xfrm>
            <a:off x="1524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2-4</a:t>
            </a:r>
          </a:p>
        </p:txBody>
      </p:sp>
      <p:sp>
        <p:nvSpPr>
          <p:cNvPr id="5" name="Title 1">
            <a:extLst>
              <a:ext uri="{FF2B5EF4-FFF2-40B4-BE49-F238E27FC236}">
                <a16:creationId xmlns:a16="http://schemas.microsoft.com/office/drawing/2014/main" id="{276AC2F6-8401-4DE3-A30C-067EE2EBF57F}"/>
              </a:ext>
            </a:extLst>
          </p:cNvPr>
          <p:cNvSpPr txBox="1">
            <a:spLocks/>
          </p:cNvSpPr>
          <p:nvPr/>
        </p:nvSpPr>
        <p:spPr bwMode="auto">
          <a:xfrm>
            <a:off x="152400" y="16110"/>
            <a:ext cx="8991600" cy="820602"/>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Role of Managers in Global Business</a:t>
            </a:r>
          </a:p>
        </p:txBody>
      </p:sp>
      <p:sp>
        <p:nvSpPr>
          <p:cNvPr id="6" name="Content Placeholder 2">
            <a:extLst>
              <a:ext uri="{FF2B5EF4-FFF2-40B4-BE49-F238E27FC236}">
                <a16:creationId xmlns:a16="http://schemas.microsoft.com/office/drawing/2014/main" id="{0A092AAE-D3B1-47F6-B7FC-9E935F01CCA6}"/>
              </a:ext>
            </a:extLst>
          </p:cNvPr>
          <p:cNvSpPr txBox="1">
            <a:spLocks/>
          </p:cNvSpPr>
          <p:nvPr/>
        </p:nvSpPr>
        <p:spPr bwMode="auto">
          <a:xfrm>
            <a:off x="119256" y="980728"/>
            <a:ext cx="9024744" cy="4680520"/>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342900" indent="-342900" eaLnBrk="1" hangingPunct="1">
              <a:spcBef>
                <a:spcPts val="575"/>
              </a:spcBef>
              <a:buClr>
                <a:schemeClr val="accent1"/>
              </a:buClr>
              <a:buSzPct val="85000"/>
              <a:buFont typeface="Wingdings" panose="05000000000000000000" pitchFamily="2" charset="2"/>
              <a:buChar char="§"/>
              <a:defRPr/>
            </a:pPr>
            <a:r>
              <a:rPr lang="en-US" altLang="en-US" sz="2400" b="1" dirty="0">
                <a:solidFill>
                  <a:srgbClr val="000000"/>
                </a:solidFill>
                <a:latin typeface="Arial" panose="020B0604020202020204" pitchFamily="34" charset="0"/>
                <a:cs typeface="Arial" panose="020B0604020202020204" pitchFamily="34" charset="0"/>
              </a:rPr>
              <a:t>Your stance on </a:t>
            </a:r>
            <a:r>
              <a:rPr lang="en-US" altLang="en-US" sz="2400" b="1" u="sng" dirty="0">
                <a:solidFill>
                  <a:srgbClr val="000000"/>
                </a:solidFill>
                <a:latin typeface="Arial" panose="020B0604020202020204" pitchFamily="34" charset="0"/>
                <a:cs typeface="Arial" panose="020B0604020202020204" pitchFamily="34" charset="0"/>
              </a:rPr>
              <a:t>social responsibilities </a:t>
            </a:r>
            <a:r>
              <a:rPr lang="en-US" altLang="en-US" sz="2400" b="1" dirty="0">
                <a:solidFill>
                  <a:srgbClr val="000000"/>
                </a:solidFill>
                <a:latin typeface="Arial" panose="020B0604020202020204" pitchFamily="34" charset="0"/>
                <a:cs typeface="Arial" panose="020B0604020202020204" pitchFamily="34" charset="0"/>
              </a:rPr>
              <a:t>and </a:t>
            </a:r>
            <a:r>
              <a:rPr lang="en-US" altLang="en-US" sz="2400" b="1" u="sng" dirty="0">
                <a:solidFill>
                  <a:srgbClr val="000000"/>
                </a:solidFill>
                <a:latin typeface="Arial" panose="020B0604020202020204" pitchFamily="34" charset="0"/>
                <a:cs typeface="Arial" panose="020B0604020202020204" pitchFamily="34" charset="0"/>
              </a:rPr>
              <a:t>ethical issues </a:t>
            </a:r>
            <a:r>
              <a:rPr lang="en-US" altLang="en-US" sz="2400" b="1" dirty="0">
                <a:solidFill>
                  <a:srgbClr val="000000"/>
                </a:solidFill>
                <a:latin typeface="Arial" panose="020B0604020202020204" pitchFamily="34" charset="0"/>
                <a:cs typeface="Arial" panose="020B0604020202020204" pitchFamily="34" charset="0"/>
              </a:rPr>
              <a:t>(positive or not seen as part of your role)</a:t>
            </a:r>
          </a:p>
          <a:p>
            <a:pPr marL="342900" indent="-342900" eaLnBrk="1" hangingPunct="1">
              <a:spcBef>
                <a:spcPts val="575"/>
              </a:spcBef>
              <a:buClr>
                <a:schemeClr val="accent1"/>
              </a:buClr>
              <a:buSzPct val="85000"/>
              <a:buFont typeface="Wingdings" panose="05000000000000000000" pitchFamily="2" charset="2"/>
              <a:buChar char="§"/>
              <a:defRPr/>
            </a:pPr>
            <a:endParaRPr lang="en-US" altLang="en-US" sz="2400" b="1" dirty="0">
              <a:solidFill>
                <a:srgbClr val="000000"/>
              </a:solidFill>
              <a:latin typeface="Arial" panose="020B0604020202020204" pitchFamily="34" charset="0"/>
              <a:cs typeface="Arial" panose="020B0604020202020204" pitchFamily="34" charset="0"/>
            </a:endParaRPr>
          </a:p>
          <a:p>
            <a:pPr marL="342900" indent="-342900" eaLnBrk="1" hangingPunct="1">
              <a:spcBef>
                <a:spcPts val="575"/>
              </a:spcBef>
              <a:buClr>
                <a:schemeClr val="accent1"/>
              </a:buClr>
              <a:buSzPct val="85000"/>
              <a:buFont typeface="Wingdings" panose="05000000000000000000" pitchFamily="2" charset="2"/>
              <a:buChar char="§"/>
              <a:defRPr/>
            </a:pPr>
            <a:r>
              <a:rPr lang="en-US" altLang="en-US" sz="2400" b="1" u="sng" dirty="0">
                <a:solidFill>
                  <a:srgbClr val="000000"/>
                </a:solidFill>
                <a:latin typeface="Arial" panose="020B0604020202020204" pitchFamily="34" charset="0"/>
                <a:cs typeface="Arial" panose="020B0604020202020204" pitchFamily="34" charset="0"/>
              </a:rPr>
              <a:t>Welfare of employes </a:t>
            </a:r>
            <a:r>
              <a:rPr lang="en-US" altLang="en-US" sz="2400" b="1" dirty="0">
                <a:solidFill>
                  <a:srgbClr val="000000"/>
                </a:solidFill>
                <a:latin typeface="Arial" panose="020B0604020202020204" pitchFamily="34" charset="0"/>
                <a:cs typeface="Arial" panose="020B0604020202020204" pitchFamily="34" charset="0"/>
              </a:rPr>
              <a:t>in your supply chain especially in developing countries</a:t>
            </a:r>
          </a:p>
          <a:p>
            <a:pPr marL="342900" indent="-342900" eaLnBrk="1" hangingPunct="1">
              <a:spcBef>
                <a:spcPts val="575"/>
              </a:spcBef>
              <a:buClr>
                <a:schemeClr val="accent1"/>
              </a:buClr>
              <a:buSzPct val="85000"/>
              <a:buFont typeface="Wingdings" panose="05000000000000000000" pitchFamily="2" charset="2"/>
              <a:buChar char="§"/>
              <a:defRPr/>
            </a:pPr>
            <a:endParaRPr lang="en-US" altLang="en-US" sz="2400" b="1" dirty="0">
              <a:solidFill>
                <a:srgbClr val="000000"/>
              </a:solidFill>
              <a:latin typeface="Arial" panose="020B0604020202020204" pitchFamily="34" charset="0"/>
              <a:cs typeface="Arial" panose="020B0604020202020204" pitchFamily="34" charset="0"/>
            </a:endParaRPr>
          </a:p>
          <a:p>
            <a:pPr marL="342900" indent="-342900" eaLnBrk="1" hangingPunct="1">
              <a:spcBef>
                <a:spcPts val="575"/>
              </a:spcBef>
              <a:buClr>
                <a:schemeClr val="accent1"/>
              </a:buClr>
              <a:buSzPct val="85000"/>
              <a:buFont typeface="Wingdings" panose="05000000000000000000" pitchFamily="2" charset="2"/>
              <a:buChar char="§"/>
              <a:defRPr/>
            </a:pPr>
            <a:r>
              <a:rPr lang="en-US" altLang="en-US" sz="2400" b="1" dirty="0">
                <a:solidFill>
                  <a:srgbClr val="000000"/>
                </a:solidFill>
                <a:latin typeface="Arial" panose="020B0604020202020204" pitchFamily="34" charset="0"/>
                <a:cs typeface="Arial" panose="020B0604020202020204" pitchFamily="34" charset="0"/>
              </a:rPr>
              <a:t>How your business complement </a:t>
            </a:r>
            <a:r>
              <a:rPr lang="en-US" altLang="en-US" sz="2400" b="1" u="sng" dirty="0">
                <a:solidFill>
                  <a:srgbClr val="000000"/>
                </a:solidFill>
                <a:latin typeface="Arial" panose="020B0604020202020204" pitchFamily="34" charset="0"/>
                <a:cs typeface="Arial" panose="020B0604020202020204" pitchFamily="34" charset="0"/>
              </a:rPr>
              <a:t>economic development </a:t>
            </a:r>
            <a:r>
              <a:rPr lang="en-US" altLang="en-US" sz="2400" b="1" dirty="0">
                <a:solidFill>
                  <a:srgbClr val="000000"/>
                </a:solidFill>
                <a:latin typeface="Arial" panose="020B0604020202020204" pitchFamily="34" charset="0"/>
                <a:cs typeface="Arial" panose="020B0604020202020204" pitchFamily="34" charset="0"/>
              </a:rPr>
              <a:t>in host country (reinvest profits or support good causes)</a:t>
            </a:r>
          </a:p>
          <a:p>
            <a:pPr eaLnBrk="1" hangingPunct="1">
              <a:spcBef>
                <a:spcPts val="575"/>
              </a:spcBef>
              <a:buClr>
                <a:schemeClr val="accent1"/>
              </a:buClr>
              <a:buSzPct val="85000"/>
              <a:defRPr/>
            </a:pPr>
            <a:endParaRPr lang="en-US" altLang="en-US" sz="2400" b="1" dirty="0">
              <a:solidFill>
                <a:srgbClr val="000000"/>
              </a:solidFill>
              <a:latin typeface="Arial" panose="020B0604020202020204" pitchFamily="34" charset="0"/>
              <a:cs typeface="Arial" panose="020B0604020202020204" pitchFamily="34" charset="0"/>
            </a:endParaRPr>
          </a:p>
          <a:p>
            <a:pPr marL="342900" indent="-342900" eaLnBrk="1" hangingPunct="1">
              <a:spcBef>
                <a:spcPts val="575"/>
              </a:spcBef>
              <a:buClr>
                <a:schemeClr val="accent1"/>
              </a:buClr>
              <a:buSzPct val="85000"/>
              <a:buFont typeface="Wingdings" panose="05000000000000000000" pitchFamily="2" charset="2"/>
              <a:buChar char="§"/>
              <a:defRPr/>
            </a:pPr>
            <a:r>
              <a:rPr lang="en-US" altLang="en-US" sz="2400" b="1" dirty="0">
                <a:solidFill>
                  <a:srgbClr val="000000"/>
                </a:solidFill>
                <a:latin typeface="Arial" panose="020B0604020202020204" pitchFamily="34" charset="0"/>
                <a:cs typeface="Arial" panose="020B0604020202020204" pitchFamily="34" charset="0"/>
              </a:rPr>
              <a:t>How concern are you about </a:t>
            </a:r>
            <a:r>
              <a:rPr lang="en-US" altLang="en-US" sz="2400" b="1" u="sng" dirty="0">
                <a:solidFill>
                  <a:srgbClr val="000000"/>
                </a:solidFill>
                <a:latin typeface="Arial" panose="020B0604020202020204" pitchFamily="34" charset="0"/>
                <a:cs typeface="Arial" panose="020B0604020202020204" pitchFamily="34" charset="0"/>
              </a:rPr>
              <a:t>environmental protection </a:t>
            </a:r>
            <a:r>
              <a:rPr lang="en-US" altLang="en-US" sz="2400" b="1" dirty="0">
                <a:solidFill>
                  <a:srgbClr val="000000"/>
                </a:solidFill>
                <a:latin typeface="Arial" panose="020B0604020202020204" pitchFamily="34" charset="0"/>
                <a:cs typeface="Arial" panose="020B0604020202020204" pitchFamily="34" charset="0"/>
              </a:rPr>
              <a:t>in your strategic plans and decisions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D0CC-A59D-4DF2-A8AA-D18914091C95}"/>
              </a:ext>
            </a:extLst>
          </p:cNvPr>
          <p:cNvSpPr>
            <a:spLocks noGrp="1"/>
          </p:cNvSpPr>
          <p:nvPr>
            <p:ph type="title"/>
          </p:nvPr>
        </p:nvSpPr>
        <p:spPr>
          <a:xfrm>
            <a:off x="0" y="31095"/>
            <a:ext cx="9144000" cy="639301"/>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2800" b="1" dirty="0">
                <a:solidFill>
                  <a:srgbClr val="996600"/>
                </a:solidFill>
                <a:latin typeface="Arial" pitchFamily="34" charset="0"/>
              </a:rPr>
            </a:br>
            <a:r>
              <a:rPr lang="en-US" altLang="en-US" sz="4000" b="1" dirty="0">
                <a:solidFill>
                  <a:srgbClr val="996600"/>
                </a:solidFill>
                <a:latin typeface="Arial" pitchFamily="34" charset="0"/>
              </a:rPr>
              <a:t>Managers vs many Interest Groups</a:t>
            </a:r>
            <a:br>
              <a:rPr lang="en-US" altLang="en-US" sz="4000" dirty="0"/>
            </a:br>
            <a:endParaRPr lang="en-US" altLang="en-US" sz="40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C6425F09-BA8C-4ED9-91EA-AB97A78BD7EE}"/>
              </a:ext>
            </a:extLst>
          </p:cNvPr>
          <p:cNvSpPr>
            <a:spLocks noGrp="1"/>
          </p:cNvSpPr>
          <p:nvPr>
            <p:ph sz="quarter" idx="1"/>
          </p:nvPr>
        </p:nvSpPr>
        <p:spPr>
          <a:xfrm>
            <a:off x="53752" y="670396"/>
            <a:ext cx="9036496" cy="5134868"/>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Information and communication technology has made the world more connected. (information spread very quick)</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The global consumer/citizen is now more conscious about the welfare of others, about ethics and social responsibilities, about impact of businesses on the environment</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Media coverage, interest group activities, government concerns, international bodies campaigns means that</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Managers of multinational corporations should be aware of the impact of bad media coverage on their future profitability and existence</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Hence, should consider all stakeholders in their communication plans and strategic decisions</a:t>
            </a:r>
          </a:p>
          <a:p>
            <a:pPr eaLnBrk="1" hangingPunct="1">
              <a:lnSpc>
                <a:spcPct val="90000"/>
              </a:lnSpc>
              <a:buFont typeface="Wingdings" panose="05000000000000000000" pitchFamily="2" charset="2"/>
              <a:buChar char="§"/>
              <a:defRPr/>
            </a:pPr>
            <a:endParaRPr lang="en-US" altLang="en-US" sz="2000" b="1" dirty="0">
              <a:latin typeface="Arial" panose="020B0604020202020204" pitchFamily="34" charset="0"/>
              <a:cs typeface="Arial" panose="020B0604020202020204" pitchFamily="34" charset="0"/>
            </a:endParaRPr>
          </a:p>
          <a:p>
            <a:pPr marL="457200" indent="-457200" eaLnBrk="1" hangingPunct="1">
              <a:defRPr/>
            </a:pPr>
            <a:endParaRPr lang="en-US" altLang="en-US" sz="1900" b="1" dirty="0">
              <a:solidFill>
                <a:srgbClr val="000000"/>
              </a:solidFill>
            </a:endParaRPr>
          </a:p>
        </p:txBody>
      </p:sp>
      <p:sp>
        <p:nvSpPr>
          <p:cNvPr id="9220" name="Slide Number Placeholder 5">
            <a:extLst>
              <a:ext uri="{FF2B5EF4-FFF2-40B4-BE49-F238E27FC236}">
                <a16:creationId xmlns:a16="http://schemas.microsoft.com/office/drawing/2014/main" id="{D5B55AC8-4F7C-4B12-B852-8E9B4BA0104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38723018-4254-4239-8AD1-FDB85327B65D}"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1DF7EF59-7B90-41AA-B9E0-DD08EF15CAF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extLst>
      <p:ext uri="{BB962C8B-B14F-4D97-AF65-F5344CB8AC3E}">
        <p14:creationId xmlns:p14="http://schemas.microsoft.com/office/powerpoint/2010/main" val="4077637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p:cTn id="13" dur="500" fill="hold"/>
                                        <p:tgtEl>
                                          <p:spTgt spid="3">
                                            <p:bg/>
                                          </p:spTgt>
                                        </p:tgtEl>
                                        <p:attrNameLst>
                                          <p:attrName>ppt_w</p:attrName>
                                        </p:attrNameLst>
                                      </p:cBhvr>
                                      <p:tavLst>
                                        <p:tav tm="0">
                                          <p:val>
                                            <p:fltVal val="0"/>
                                          </p:val>
                                        </p:tav>
                                        <p:tav tm="100000">
                                          <p:val>
                                            <p:strVal val="#ppt_w"/>
                                          </p:val>
                                        </p:tav>
                                      </p:tavLst>
                                    </p:anim>
                                    <p:anim calcmode="lin" valueType="num">
                                      <p:cBhvr>
                                        <p:cTn id="14" dur="500" fill="hold"/>
                                        <p:tgtEl>
                                          <p:spTgt spid="3">
                                            <p:bg/>
                                          </p:spTgt>
                                        </p:tgtEl>
                                        <p:attrNameLst>
                                          <p:attrName>ppt_h</p:attrName>
                                        </p:attrNameLst>
                                      </p:cBhvr>
                                      <p:tavLst>
                                        <p:tav tm="0">
                                          <p:val>
                                            <p:fltVal val="0"/>
                                          </p:val>
                                        </p:tav>
                                        <p:tav tm="100000">
                                          <p:val>
                                            <p:strVal val="#ppt_h"/>
                                          </p:val>
                                        </p:tav>
                                      </p:tavLst>
                                    </p:anim>
                                    <p:animEffect transition="in" filter="fade">
                                      <p:cBhvr>
                                        <p:cTn id="15" dur="500"/>
                                        <p:tgtEl>
                                          <p:spTgt spid="3">
                                            <p:bg/>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p:cTn id="2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p:cTn id="3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p:cTn id="4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3" dur="500"/>
                                        <p:tgtEl>
                                          <p:spTgt spid="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 calcmode="lin" valueType="num">
                                      <p:cBhvr>
                                        <p:cTn id="48"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D0CC-A59D-4DF2-A8AA-D18914091C95}"/>
              </a:ext>
            </a:extLst>
          </p:cNvPr>
          <p:cNvSpPr>
            <a:spLocks noGrp="1"/>
          </p:cNvSpPr>
          <p:nvPr>
            <p:ph type="title"/>
          </p:nvPr>
        </p:nvSpPr>
        <p:spPr>
          <a:xfrm>
            <a:off x="0" y="31095"/>
            <a:ext cx="9144000" cy="639301"/>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2800" b="1" dirty="0">
                <a:solidFill>
                  <a:srgbClr val="996600"/>
                </a:solidFill>
                <a:latin typeface="Arial" pitchFamily="34" charset="0"/>
              </a:rPr>
            </a:br>
            <a:r>
              <a:rPr lang="en-US" altLang="en-US" sz="4000" b="1" dirty="0">
                <a:solidFill>
                  <a:srgbClr val="996600"/>
                </a:solidFill>
                <a:latin typeface="Arial" pitchFamily="34" charset="0"/>
              </a:rPr>
              <a:t>Corporate Social Responsibilities</a:t>
            </a:r>
            <a:br>
              <a:rPr lang="en-US" altLang="en-US" sz="4000" dirty="0"/>
            </a:br>
            <a:endParaRPr lang="en-US" altLang="en-US" sz="40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C6425F09-BA8C-4ED9-91EA-AB97A78BD7EE}"/>
              </a:ext>
            </a:extLst>
          </p:cNvPr>
          <p:cNvSpPr>
            <a:spLocks noGrp="1"/>
          </p:cNvSpPr>
          <p:nvPr>
            <p:ph sz="quarter" idx="1"/>
          </p:nvPr>
        </p:nvSpPr>
        <p:spPr>
          <a:xfrm>
            <a:off x="53752" y="670396"/>
            <a:ext cx="9036496" cy="5134868"/>
          </a:xfrm>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CSR is a self regulation business model where a business think about the impact of their business on all their stakeholders (economic, social, environmental, health and safety, pensions, pay, good working conditions, consumer protection) rather than profit alone</a:t>
            </a:r>
          </a:p>
          <a:p>
            <a:pPr eaLnBrk="1" hangingPunct="1">
              <a:lnSpc>
                <a:spcPct val="9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What is your view: </a:t>
            </a:r>
          </a:p>
          <a:p>
            <a:pPr marL="457200" indent="-457200" eaLnBrk="1" hangingPunct="1">
              <a:lnSpc>
                <a:spcPct val="90000"/>
              </a:lnSpc>
              <a:buFont typeface="+mj-lt"/>
              <a:buAutoNum type="arabicPeriod"/>
              <a:defRPr/>
            </a:pPr>
            <a:r>
              <a:rPr lang="en-US" altLang="en-US" sz="2400" dirty="0">
                <a:latin typeface="Arial" panose="020B0604020202020204" pitchFamily="34" charset="0"/>
                <a:cs typeface="Arial" panose="020B0604020202020204" pitchFamily="34" charset="0"/>
              </a:rPr>
              <a:t>Adopting CSR gives businesses opportunities to create more wealth, attract new customers and good employees and potential to reduce their cost through benefits from the state</a:t>
            </a:r>
          </a:p>
          <a:p>
            <a:pPr marL="457200" indent="-457200" eaLnBrk="1" hangingPunct="1">
              <a:lnSpc>
                <a:spcPct val="90000"/>
              </a:lnSpc>
              <a:buFont typeface="+mj-lt"/>
              <a:buAutoNum type="arabicPeriod"/>
              <a:defRPr/>
            </a:pPr>
            <a:r>
              <a:rPr lang="en-US" altLang="en-US" sz="2400" dirty="0">
                <a:latin typeface="Arial" panose="020B0604020202020204" pitchFamily="34" charset="0"/>
                <a:cs typeface="Arial" panose="020B0604020202020204" pitchFamily="34" charset="0"/>
              </a:rPr>
              <a:t>CSR is a form of taxation that can reduce potential to create more value and investment</a:t>
            </a:r>
          </a:p>
          <a:p>
            <a:pPr marL="457200" indent="-457200" eaLnBrk="1" hangingPunct="1">
              <a:lnSpc>
                <a:spcPct val="90000"/>
              </a:lnSpc>
              <a:buFont typeface="+mj-lt"/>
              <a:buAutoNum type="arabicPeriod"/>
              <a:defRPr/>
            </a:pPr>
            <a:r>
              <a:rPr lang="en-US" altLang="en-US" sz="2400" dirty="0">
                <a:latin typeface="Arial" panose="020B0604020202020204" pitchFamily="34" charset="0"/>
                <a:cs typeface="Arial" panose="020B0604020202020204" pitchFamily="34" charset="0"/>
              </a:rPr>
              <a:t>CRS is the sole role of government, and not businesses</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endParaRPr lang="en-US" altLang="en-US" sz="2000" b="1" dirty="0">
              <a:latin typeface="Arial" panose="020B0604020202020204" pitchFamily="34" charset="0"/>
              <a:cs typeface="Arial" panose="020B0604020202020204" pitchFamily="34" charset="0"/>
            </a:endParaRPr>
          </a:p>
          <a:p>
            <a:pPr marL="457200" indent="-457200" eaLnBrk="1" hangingPunct="1">
              <a:defRPr/>
            </a:pPr>
            <a:endParaRPr lang="en-US" altLang="en-US" sz="1900" b="1" dirty="0">
              <a:solidFill>
                <a:srgbClr val="000000"/>
              </a:solidFill>
            </a:endParaRPr>
          </a:p>
        </p:txBody>
      </p:sp>
      <p:sp>
        <p:nvSpPr>
          <p:cNvPr id="9220" name="Slide Number Placeholder 5">
            <a:extLst>
              <a:ext uri="{FF2B5EF4-FFF2-40B4-BE49-F238E27FC236}">
                <a16:creationId xmlns:a16="http://schemas.microsoft.com/office/drawing/2014/main" id="{D5B55AC8-4F7C-4B12-B852-8E9B4BA0104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38723018-4254-4239-8AD1-FDB85327B65D}"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1DF7EF59-7B90-41AA-B9E0-DD08EF15CAF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extLst>
      <p:ext uri="{BB962C8B-B14F-4D97-AF65-F5344CB8AC3E}">
        <p14:creationId xmlns:p14="http://schemas.microsoft.com/office/powerpoint/2010/main" val="204119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p:cTn id="13" dur="500" fill="hold"/>
                                        <p:tgtEl>
                                          <p:spTgt spid="3">
                                            <p:bg/>
                                          </p:spTgt>
                                        </p:tgtEl>
                                        <p:attrNameLst>
                                          <p:attrName>ppt_w</p:attrName>
                                        </p:attrNameLst>
                                      </p:cBhvr>
                                      <p:tavLst>
                                        <p:tav tm="0">
                                          <p:val>
                                            <p:fltVal val="0"/>
                                          </p:val>
                                        </p:tav>
                                        <p:tav tm="100000">
                                          <p:val>
                                            <p:strVal val="#ppt_w"/>
                                          </p:val>
                                        </p:tav>
                                      </p:tavLst>
                                    </p:anim>
                                    <p:anim calcmode="lin" valueType="num">
                                      <p:cBhvr>
                                        <p:cTn id="14" dur="500" fill="hold"/>
                                        <p:tgtEl>
                                          <p:spTgt spid="3">
                                            <p:bg/>
                                          </p:spTgt>
                                        </p:tgtEl>
                                        <p:attrNameLst>
                                          <p:attrName>ppt_h</p:attrName>
                                        </p:attrNameLst>
                                      </p:cBhvr>
                                      <p:tavLst>
                                        <p:tav tm="0">
                                          <p:val>
                                            <p:fltVal val="0"/>
                                          </p:val>
                                        </p:tav>
                                        <p:tav tm="100000">
                                          <p:val>
                                            <p:strVal val="#ppt_h"/>
                                          </p:val>
                                        </p:tav>
                                      </p:tavLst>
                                    </p:anim>
                                    <p:animEffect transition="in" filter="fade">
                                      <p:cBhvr>
                                        <p:cTn id="15" dur="500"/>
                                        <p:tgtEl>
                                          <p:spTgt spid="3">
                                            <p:bg/>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p:cTn id="2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p:cTn id="3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6" dur="5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p:cTn id="4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3" dur="500"/>
                                        <p:tgtEl>
                                          <p:spTgt spid="3">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 calcmode="lin" valueType="num">
                                      <p:cBhvr>
                                        <p:cTn id="4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ED0D-2FDF-4EBE-A7C9-2C88FA9FEDE1}"/>
              </a:ext>
            </a:extLst>
          </p:cNvPr>
          <p:cNvSpPr>
            <a:spLocks noGrp="1"/>
          </p:cNvSpPr>
          <p:nvPr>
            <p:ph type="title"/>
          </p:nvPr>
        </p:nvSpPr>
        <p:spPr>
          <a:xfrm>
            <a:off x="457200" y="31095"/>
            <a:ext cx="8229600" cy="805617"/>
          </a:xfrm>
          <a:ln w="38100"/>
        </p:spPr>
        <p:style>
          <a:lnRef idx="2">
            <a:schemeClr val="accent1"/>
          </a:lnRef>
          <a:fillRef idx="1">
            <a:schemeClr val="lt1"/>
          </a:fillRef>
          <a:effectRef idx="0">
            <a:schemeClr val="accent1"/>
          </a:effectRef>
          <a:fontRef idx="minor">
            <a:schemeClr val="dk1"/>
          </a:fontRef>
        </p:style>
        <p:txBody>
          <a:bodyPr anchor="ctr">
            <a:normAutofit/>
          </a:bodyPr>
          <a:lstStyle/>
          <a:p>
            <a:pPr algn="ctr" eaLnBrk="1" hangingPunct="1">
              <a:defRPr/>
            </a:pPr>
            <a:r>
              <a:rPr lang="en-US" altLang="en-US" sz="3200" b="1" dirty="0">
                <a:solidFill>
                  <a:srgbClr val="996600"/>
                </a:solidFill>
                <a:latin typeface="Arial" pitchFamily="34" charset="0"/>
                <a:ea typeface="MS PGothic" pitchFamily="34" charset="-128"/>
              </a:rPr>
              <a:t>The Social Responsibility of MNC</a:t>
            </a:r>
            <a:r>
              <a:rPr lang="ja-JP" altLang="en-US" sz="3200" b="1" dirty="0">
                <a:solidFill>
                  <a:srgbClr val="996600"/>
                </a:solidFill>
                <a:latin typeface="Arial" pitchFamily="34" charset="0"/>
                <a:ea typeface="MS PGothic" pitchFamily="34" charset="-128"/>
              </a:rPr>
              <a:t>’</a:t>
            </a:r>
            <a:r>
              <a:rPr lang="en-US" altLang="ja-JP" sz="3200" b="1" dirty="0">
                <a:solidFill>
                  <a:srgbClr val="996600"/>
                </a:solidFill>
                <a:latin typeface="Arial" pitchFamily="34" charset="0"/>
                <a:ea typeface="MS PGothic" pitchFamily="34" charset="-128"/>
              </a:rPr>
              <a:t>s</a:t>
            </a:r>
            <a:endParaRPr lang="en-US" altLang="en-US" sz="3200" b="1" dirty="0">
              <a:solidFill>
                <a:srgbClr val="996600"/>
              </a:solidFill>
              <a:latin typeface="Arial" pitchFamily="34" charset="0"/>
              <a:ea typeface="MS PGothic" pitchFamily="34" charset="-128"/>
            </a:endParaRPr>
          </a:p>
        </p:txBody>
      </p:sp>
      <p:graphicFrame>
        <p:nvGraphicFramePr>
          <p:cNvPr id="10" name="Content Placeholder 9">
            <a:extLst>
              <a:ext uri="{FF2B5EF4-FFF2-40B4-BE49-F238E27FC236}">
                <a16:creationId xmlns:a16="http://schemas.microsoft.com/office/drawing/2014/main" id="{99856CFD-8AB1-443B-B9B8-596961EE8E02}"/>
              </a:ext>
            </a:extLst>
          </p:cNvPr>
          <p:cNvGraphicFramePr>
            <a:graphicFrameLocks noGrp="1"/>
          </p:cNvGraphicFramePr>
          <p:nvPr>
            <p:ph sz="quarter" idx="1"/>
            <p:extLst>
              <p:ext uri="{D42A27DB-BD31-4B8C-83A1-F6EECF244321}">
                <p14:modId xmlns:p14="http://schemas.microsoft.com/office/powerpoint/2010/main" val="3672266336"/>
              </p:ext>
            </p:extLst>
          </p:nvPr>
        </p:nvGraphicFramePr>
        <p:xfrm>
          <a:off x="1558654" y="1162804"/>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268" name="Slide Number Placeholder 5">
            <a:extLst>
              <a:ext uri="{FF2B5EF4-FFF2-40B4-BE49-F238E27FC236}">
                <a16:creationId xmlns:a16="http://schemas.microsoft.com/office/drawing/2014/main" id="{B7CF9691-FBB6-4B55-9CE8-7AA1348B6C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A5D32976-B46E-4B7A-982D-505268C458A1}"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11269" name="Footer Placeholder 10">
            <a:extLst>
              <a:ext uri="{FF2B5EF4-FFF2-40B4-BE49-F238E27FC236}">
                <a16:creationId xmlns:a16="http://schemas.microsoft.com/office/drawing/2014/main" id="{1279D558-02B5-4B88-9041-2874761BB3D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13" name="Rounded Rectangle 12">
            <a:extLst>
              <a:ext uri="{FF2B5EF4-FFF2-40B4-BE49-F238E27FC236}">
                <a16:creationId xmlns:a16="http://schemas.microsoft.com/office/drawing/2014/main" id="{16F45DAC-A8A9-4349-A3EA-DF98BCA2CF8A}"/>
              </a:ext>
            </a:extLst>
          </p:cNvPr>
          <p:cNvSpPr/>
          <p:nvPr/>
        </p:nvSpPr>
        <p:spPr>
          <a:xfrm>
            <a:off x="3176664" y="1170333"/>
            <a:ext cx="37338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3600" dirty="0">
                <a:latin typeface="Arial" pitchFamily="34" charset="0"/>
              </a:rPr>
              <a:t>CSR Dilemma </a:t>
            </a:r>
          </a:p>
        </p:txBody>
      </p:sp>
      <p:pic>
        <p:nvPicPr>
          <p:cNvPr id="11271" name="Picture 2">
            <a:extLst>
              <a:ext uri="{FF2B5EF4-FFF2-40B4-BE49-F238E27FC236}">
                <a16:creationId xmlns:a16="http://schemas.microsoft.com/office/drawing/2014/main" id="{3EEABCB2-8BAD-4EA4-9DE2-36F063ED1D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24400" y="4800600"/>
            <a:ext cx="1143000" cy="133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5">
            <a:extLst>
              <a:ext uri="{FF2B5EF4-FFF2-40B4-BE49-F238E27FC236}">
                <a16:creationId xmlns:a16="http://schemas.microsoft.com/office/drawing/2014/main" id="{22E3ACEE-CA48-4ADA-A7B8-00AD2B3E7C49}"/>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79512" y="374637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0" grpId="0">
        <p:bldAsOne/>
      </p:bldGraphic>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D540-1D7A-4224-B292-F35D8C9A48BD}"/>
              </a:ext>
            </a:extLst>
          </p:cNvPr>
          <p:cNvSpPr>
            <a:spLocks noGrp="1"/>
          </p:cNvSpPr>
          <p:nvPr>
            <p:ph type="title"/>
          </p:nvPr>
        </p:nvSpPr>
        <p:spPr>
          <a:xfrm>
            <a:off x="464840" y="106887"/>
            <a:ext cx="8229600" cy="731313"/>
          </a:xfrm>
          <a:ln w="76200"/>
        </p:spPr>
        <p:style>
          <a:lnRef idx="2">
            <a:schemeClr val="accent1"/>
          </a:lnRef>
          <a:fillRef idx="1">
            <a:schemeClr val="lt1"/>
          </a:fillRef>
          <a:effectRef idx="0">
            <a:schemeClr val="accent1"/>
          </a:effectRef>
          <a:fontRef idx="minor">
            <a:schemeClr val="dk1"/>
          </a:fontRef>
        </p:style>
        <p:txBody>
          <a:bodyPr anchor="ctr">
            <a:noAutofit/>
          </a:bodyPr>
          <a:lstStyle/>
          <a:p>
            <a:pPr algn="ctr" eaLnBrk="1" fontAlgn="auto" hangingPunct="1">
              <a:spcAft>
                <a:spcPts val="0"/>
              </a:spcAft>
              <a:defRPr/>
            </a:pPr>
            <a:r>
              <a:rPr lang="en-US" sz="3600" b="1" dirty="0">
                <a:solidFill>
                  <a:srgbClr val="996600"/>
                </a:solidFill>
                <a:latin typeface="Arial" pitchFamily="34" charset="0"/>
              </a:rPr>
              <a:t>MNC Stakeholders</a:t>
            </a:r>
          </a:p>
        </p:txBody>
      </p:sp>
      <p:sp>
        <p:nvSpPr>
          <p:cNvPr id="3" name="Content Placeholder 2">
            <a:extLst>
              <a:ext uri="{FF2B5EF4-FFF2-40B4-BE49-F238E27FC236}">
                <a16:creationId xmlns:a16="http://schemas.microsoft.com/office/drawing/2014/main" id="{9BD3D8A3-B25F-4584-9115-4B6549F428CF}"/>
              </a:ext>
            </a:extLst>
          </p:cNvPr>
          <p:cNvSpPr>
            <a:spLocks noGrp="1"/>
          </p:cNvSpPr>
          <p:nvPr>
            <p:ph sz="quarter" idx="1"/>
          </p:nvPr>
        </p:nvSpPr>
        <p:spPr>
          <a:xfrm>
            <a:off x="251520" y="1166018"/>
            <a:ext cx="8712968" cy="4525963"/>
          </a:xfrm>
          <a:solidFill>
            <a:schemeClr val="bg1"/>
          </a:solidFill>
          <a:ln w="38100" cap="flat">
            <a:solidFill>
              <a:schemeClr val="accent1"/>
            </a:solidFill>
          </a:ln>
          <a:effectLst>
            <a:outerShdw blurRad="40000" dist="20000" dir="5400000" rotWithShape="0">
              <a:srgbClr val="000000">
                <a:alpha val="37999"/>
              </a:srgbClr>
            </a:outerShdw>
          </a:effectLst>
        </p:spPr>
        <p:txBody>
          <a:bodyPr/>
          <a:lstStyle/>
          <a:p>
            <a:pPr marL="457200" indent="-457200" algn="ctr" eaLnBrk="1" hangingPunct="1">
              <a:buFont typeface="Wingdings 2" panose="05020102010507070707" pitchFamily="18" charset="2"/>
              <a:buNone/>
              <a:defRPr/>
            </a:pPr>
            <a:r>
              <a:rPr lang="en-US" altLang="en-US" sz="1800" b="1" dirty="0">
                <a:solidFill>
                  <a:srgbClr val="000000"/>
                </a:solidFill>
              </a:rPr>
              <a:t>MNC Stakeholders</a:t>
            </a:r>
          </a:p>
          <a:p>
            <a:pPr marL="457200" indent="-457200" eaLnBrk="1" hangingPunct="1">
              <a:buFont typeface="Wingdings 2" panose="05020102010507070707" pitchFamily="18" charset="2"/>
              <a:buNone/>
              <a:defRPr/>
            </a:pPr>
            <a:r>
              <a:rPr lang="en-US" altLang="en-US" sz="1600" b="1" dirty="0">
                <a:solidFill>
                  <a:srgbClr val="000000"/>
                </a:solidFill>
              </a:rPr>
              <a:t>Home Country</a:t>
            </a:r>
            <a:r>
              <a:rPr lang="en-US" altLang="en-US" sz="1800" b="1" dirty="0">
                <a:solidFill>
                  <a:srgbClr val="000000"/>
                </a:solidFill>
              </a:rPr>
              <a:t>					             </a:t>
            </a:r>
            <a:r>
              <a:rPr lang="en-US" altLang="en-US" sz="1600" b="1" dirty="0">
                <a:solidFill>
                  <a:srgbClr val="000000"/>
                </a:solidFill>
              </a:rPr>
              <a:t>Host</a:t>
            </a: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algn="ctr" eaLnBrk="1" hangingPunct="1">
              <a:buFont typeface="Wingdings 2" panose="05020102010507070707" pitchFamily="18" charset="2"/>
              <a:buNone/>
              <a:defRPr/>
            </a:pPr>
            <a:r>
              <a:rPr lang="en-US" altLang="en-US" sz="1600" b="1" dirty="0">
                <a:solidFill>
                  <a:srgbClr val="000000"/>
                </a:solidFill>
              </a:rPr>
              <a:t>Society in General</a:t>
            </a:r>
          </a:p>
        </p:txBody>
      </p:sp>
      <p:sp>
        <p:nvSpPr>
          <p:cNvPr id="12292" name="Slide Number Placeholder 7">
            <a:extLst>
              <a:ext uri="{FF2B5EF4-FFF2-40B4-BE49-F238E27FC236}">
                <a16:creationId xmlns:a16="http://schemas.microsoft.com/office/drawing/2014/main" id="{9A3712B2-E9D3-4603-8A31-FEDE32CDAB8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89AAB4E3-3FD7-41A5-818D-0F531645159F}"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12293" name="Footer Placeholder 12">
            <a:extLst>
              <a:ext uri="{FF2B5EF4-FFF2-40B4-BE49-F238E27FC236}">
                <a16:creationId xmlns:a16="http://schemas.microsoft.com/office/drawing/2014/main" id="{F1D5BE21-5A78-4827-B77D-640395FBDE6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11" name="Right Arrow Callout 10">
            <a:extLst>
              <a:ext uri="{FF2B5EF4-FFF2-40B4-BE49-F238E27FC236}">
                <a16:creationId xmlns:a16="http://schemas.microsoft.com/office/drawing/2014/main" id="{ECD58EBE-8ABC-464B-B82D-4A6A092F6C87}"/>
              </a:ext>
            </a:extLst>
          </p:cNvPr>
          <p:cNvSpPr/>
          <p:nvPr/>
        </p:nvSpPr>
        <p:spPr>
          <a:xfrm>
            <a:off x="464840" y="1916832"/>
            <a:ext cx="2988568" cy="3240359"/>
          </a:xfrm>
          <a:prstGeom prst="rightArrowCallout">
            <a:avLst/>
          </a:prstGeom>
        </p:spPr>
        <p:style>
          <a:lnRef idx="1">
            <a:schemeClr val="accent1"/>
          </a:lnRef>
          <a:fillRef idx="3">
            <a:schemeClr val="accent1"/>
          </a:fillRef>
          <a:effectRef idx="2">
            <a:schemeClr val="accent1"/>
          </a:effectRef>
          <a:fontRef idx="minor">
            <a:schemeClr val="lt1"/>
          </a:fontRef>
        </p:style>
        <p:txBody>
          <a:bodyPr/>
          <a:lstStyle/>
          <a:p>
            <a:pPr marL="273050" indent="-273050" eaLnBrk="1" hangingPunct="1">
              <a:defRPr/>
            </a:pPr>
            <a:r>
              <a:rPr lang="en-US" dirty="0">
                <a:solidFill>
                  <a:srgbClr val="FFFFFF"/>
                </a:solidFill>
                <a:latin typeface="Arial" pitchFamily="34" charset="0"/>
                <a:ea typeface="MS PGothic" pitchFamily="34" charset="-128"/>
                <a:cs typeface="Arial" charset="0"/>
              </a:rPr>
              <a:t>Owners</a:t>
            </a:r>
          </a:p>
          <a:p>
            <a:pPr marL="273050" indent="-273050" eaLnBrk="1" hangingPunct="1">
              <a:defRPr/>
            </a:pPr>
            <a:r>
              <a:rPr lang="en-US" dirty="0">
                <a:solidFill>
                  <a:srgbClr val="FFFFFF"/>
                </a:solidFill>
                <a:latin typeface="Arial" pitchFamily="34" charset="0"/>
                <a:ea typeface="MS PGothic" pitchFamily="34" charset="-128"/>
                <a:cs typeface="Arial" charset="0"/>
              </a:rPr>
              <a:t>Customers</a:t>
            </a:r>
          </a:p>
          <a:p>
            <a:pPr marL="273050" indent="-273050" eaLnBrk="1" hangingPunct="1">
              <a:defRPr/>
            </a:pPr>
            <a:r>
              <a:rPr lang="en-US" dirty="0">
                <a:solidFill>
                  <a:srgbClr val="FFFFFF"/>
                </a:solidFill>
                <a:latin typeface="Arial" pitchFamily="34" charset="0"/>
                <a:ea typeface="MS PGothic" pitchFamily="34" charset="-128"/>
                <a:cs typeface="Arial" charset="0"/>
              </a:rPr>
              <a:t>Employees</a:t>
            </a:r>
          </a:p>
          <a:p>
            <a:pPr marL="273050" indent="-273050" eaLnBrk="1" hangingPunct="1">
              <a:defRPr/>
            </a:pPr>
            <a:r>
              <a:rPr lang="en-US" dirty="0">
                <a:solidFill>
                  <a:srgbClr val="FFFFFF"/>
                </a:solidFill>
                <a:latin typeface="Arial" pitchFamily="34" charset="0"/>
                <a:ea typeface="MS PGothic" pitchFamily="34" charset="-128"/>
                <a:cs typeface="Arial" charset="0"/>
              </a:rPr>
              <a:t>Unions</a:t>
            </a:r>
          </a:p>
          <a:p>
            <a:pPr marL="273050" indent="-273050" eaLnBrk="1" hangingPunct="1">
              <a:defRPr/>
            </a:pPr>
            <a:r>
              <a:rPr lang="en-US" dirty="0">
                <a:solidFill>
                  <a:srgbClr val="FFFFFF"/>
                </a:solidFill>
                <a:latin typeface="Arial" pitchFamily="34" charset="0"/>
                <a:ea typeface="MS PGothic" pitchFamily="34" charset="-128"/>
                <a:cs typeface="Arial" charset="0"/>
              </a:rPr>
              <a:t>Suppliers</a:t>
            </a:r>
          </a:p>
          <a:p>
            <a:pPr marL="273050" indent="-273050" eaLnBrk="1" hangingPunct="1">
              <a:defRPr/>
            </a:pPr>
            <a:r>
              <a:rPr lang="en-US" dirty="0">
                <a:solidFill>
                  <a:srgbClr val="FFFFFF"/>
                </a:solidFill>
                <a:latin typeface="Arial" pitchFamily="34" charset="0"/>
                <a:ea typeface="MS PGothic" pitchFamily="34" charset="-128"/>
                <a:cs typeface="Arial" charset="0"/>
              </a:rPr>
              <a:t>Distributors</a:t>
            </a:r>
          </a:p>
          <a:p>
            <a:pPr marL="273050" indent="-273050" eaLnBrk="1" hangingPunct="1">
              <a:defRPr/>
            </a:pPr>
            <a:r>
              <a:rPr lang="en-US" dirty="0">
                <a:solidFill>
                  <a:srgbClr val="FFFFFF"/>
                </a:solidFill>
                <a:latin typeface="Arial" pitchFamily="34" charset="0"/>
                <a:ea typeface="MS PGothic" pitchFamily="34" charset="-128"/>
                <a:cs typeface="Arial" charset="0"/>
              </a:rPr>
              <a:t>Strategic Allies</a:t>
            </a:r>
          </a:p>
          <a:p>
            <a:pPr marL="273050" indent="-273050" eaLnBrk="1" hangingPunct="1">
              <a:defRPr/>
            </a:pPr>
            <a:r>
              <a:rPr lang="en-US" dirty="0">
                <a:solidFill>
                  <a:srgbClr val="FFFFFF"/>
                </a:solidFill>
                <a:latin typeface="Arial" pitchFamily="34" charset="0"/>
                <a:ea typeface="MS PGothic" pitchFamily="34" charset="-128"/>
                <a:cs typeface="Arial" charset="0"/>
              </a:rPr>
              <a:t>Community</a:t>
            </a:r>
          </a:p>
          <a:p>
            <a:pPr marL="273050" indent="-273050" eaLnBrk="1" hangingPunct="1">
              <a:defRPr/>
            </a:pPr>
            <a:r>
              <a:rPr lang="en-US" dirty="0">
                <a:solidFill>
                  <a:srgbClr val="FFFFFF"/>
                </a:solidFill>
                <a:latin typeface="Arial" pitchFamily="34" charset="0"/>
                <a:ea typeface="MS PGothic" pitchFamily="34" charset="-128"/>
                <a:cs typeface="Arial" charset="0"/>
              </a:rPr>
              <a:t>Economy</a:t>
            </a:r>
          </a:p>
          <a:p>
            <a:pPr marL="273050" indent="-273050" eaLnBrk="1" hangingPunct="1">
              <a:defRPr/>
            </a:pPr>
            <a:r>
              <a:rPr lang="en-US" dirty="0">
                <a:solidFill>
                  <a:srgbClr val="FFFFFF"/>
                </a:solidFill>
                <a:latin typeface="Arial" pitchFamily="34" charset="0"/>
                <a:ea typeface="MS PGothic" pitchFamily="34" charset="-128"/>
                <a:cs typeface="Arial" charset="0"/>
              </a:rPr>
              <a:t>Government</a:t>
            </a:r>
          </a:p>
          <a:p>
            <a:pPr marL="273050" indent="-273050" eaLnBrk="1" hangingPunct="1">
              <a:defRPr/>
            </a:pPr>
            <a:endParaRPr lang="en-US" sz="1200" dirty="0">
              <a:solidFill>
                <a:srgbClr val="FFFFFF"/>
              </a:solidFill>
              <a:latin typeface="Arial" pitchFamily="34" charset="0"/>
              <a:ea typeface="MS PGothic" pitchFamily="34" charset="-128"/>
              <a:cs typeface="Arial" charset="0"/>
            </a:endParaRPr>
          </a:p>
          <a:p>
            <a:pPr marL="273050" indent="-273050" algn="ctr" eaLnBrk="1" hangingPunct="1">
              <a:defRPr/>
            </a:pPr>
            <a:endParaRPr lang="en-US" sz="1200" dirty="0">
              <a:solidFill>
                <a:srgbClr val="FFFFFF"/>
              </a:solidFill>
              <a:latin typeface="Arial" pitchFamily="34" charset="0"/>
              <a:ea typeface="MS PGothic" pitchFamily="34" charset="-128"/>
              <a:cs typeface="Arial" charset="0"/>
            </a:endParaRPr>
          </a:p>
        </p:txBody>
      </p:sp>
      <p:sp>
        <p:nvSpPr>
          <p:cNvPr id="15" name="Flowchart: Merge 14">
            <a:extLst>
              <a:ext uri="{FF2B5EF4-FFF2-40B4-BE49-F238E27FC236}">
                <a16:creationId xmlns:a16="http://schemas.microsoft.com/office/drawing/2014/main" id="{23897BCA-D142-4D16-A98F-73753A32035D}"/>
              </a:ext>
            </a:extLst>
          </p:cNvPr>
          <p:cNvSpPr>
            <a:spLocks noChangeArrowheads="1"/>
          </p:cNvSpPr>
          <p:nvPr/>
        </p:nvSpPr>
        <p:spPr bwMode="auto">
          <a:xfrm>
            <a:off x="3453408" y="1764110"/>
            <a:ext cx="2773288" cy="1524000"/>
          </a:xfrm>
          <a:prstGeom prst="flowChartMerge">
            <a:avLst/>
          </a:prstGeom>
          <a:solidFill>
            <a:srgbClr val="FFC000"/>
          </a:solidFill>
          <a:ln w="25400">
            <a:solidFill>
              <a:srgbClr val="9B320E"/>
            </a:solidFill>
            <a:miter lim="800000"/>
            <a:headEnd/>
            <a:tailEnd/>
          </a:ln>
          <a:effectLst>
            <a:outerShdw blurRad="50800" dist="38100" dir="13500000" algn="br" rotWithShape="0">
              <a:srgbClr val="808080">
                <a:alpha val="39998"/>
              </a:srgbClr>
            </a:outerShdw>
          </a:effectLst>
        </p:spPr>
        <p:txBody>
          <a:bodyPr anchor="ctr"/>
          <a:lstStyle/>
          <a:p>
            <a:pPr marL="273050" indent="-273050" algn="ctr" eaLnBrk="1" hangingPunct="1">
              <a:defRPr/>
            </a:pPr>
            <a:endParaRPr lang="en-US" altLang="en-US" sz="2400" dirty="0">
              <a:solidFill>
                <a:schemeClr val="accent1"/>
              </a:solidFill>
              <a:cs typeface="Arial" charset="0"/>
            </a:endParaRPr>
          </a:p>
          <a:p>
            <a:pPr marL="273050" indent="-273050" algn="ctr" eaLnBrk="1" hangingPunct="1">
              <a:defRPr/>
            </a:pPr>
            <a:r>
              <a:rPr lang="en-US" altLang="en-US" sz="3600" b="1" dirty="0">
                <a:solidFill>
                  <a:schemeClr val="accent1"/>
                </a:solidFill>
                <a:cs typeface="Arial" charset="0"/>
              </a:rPr>
              <a:t>MNC</a:t>
            </a:r>
          </a:p>
        </p:txBody>
      </p:sp>
      <p:sp>
        <p:nvSpPr>
          <p:cNvPr id="18" name="Left Arrow Callout 17">
            <a:extLst>
              <a:ext uri="{FF2B5EF4-FFF2-40B4-BE49-F238E27FC236}">
                <a16:creationId xmlns:a16="http://schemas.microsoft.com/office/drawing/2014/main" id="{FAA577C8-6802-4F10-B7B6-356910EE1F63}"/>
              </a:ext>
            </a:extLst>
          </p:cNvPr>
          <p:cNvSpPr/>
          <p:nvPr/>
        </p:nvSpPr>
        <p:spPr>
          <a:xfrm>
            <a:off x="6553200" y="1628800"/>
            <a:ext cx="2339280" cy="3019400"/>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eaLnBrk="1" fontAlgn="auto" hangingPunct="1">
              <a:spcBef>
                <a:spcPts val="0"/>
              </a:spcBef>
              <a:spcAft>
                <a:spcPts val="0"/>
              </a:spcAft>
              <a:defRPr/>
            </a:pPr>
            <a:r>
              <a:rPr lang="en-US" dirty="0">
                <a:latin typeface="Arial" pitchFamily="34" charset="0"/>
              </a:rPr>
              <a:t>Economy</a:t>
            </a:r>
          </a:p>
          <a:p>
            <a:pPr eaLnBrk="1" fontAlgn="auto" hangingPunct="1">
              <a:spcBef>
                <a:spcPts val="0"/>
              </a:spcBef>
              <a:spcAft>
                <a:spcPts val="0"/>
              </a:spcAft>
              <a:defRPr/>
            </a:pPr>
            <a:r>
              <a:rPr lang="en-US" dirty="0">
                <a:latin typeface="Arial" pitchFamily="34" charset="0"/>
              </a:rPr>
              <a:t>Employees</a:t>
            </a:r>
          </a:p>
          <a:p>
            <a:pPr eaLnBrk="1" fontAlgn="auto" hangingPunct="1">
              <a:spcBef>
                <a:spcPts val="0"/>
              </a:spcBef>
              <a:spcAft>
                <a:spcPts val="0"/>
              </a:spcAft>
              <a:defRPr/>
            </a:pPr>
            <a:r>
              <a:rPr lang="en-US" dirty="0">
                <a:latin typeface="Arial" pitchFamily="34" charset="0"/>
              </a:rPr>
              <a:t>Community</a:t>
            </a:r>
          </a:p>
          <a:p>
            <a:pPr eaLnBrk="1" fontAlgn="auto" hangingPunct="1">
              <a:spcBef>
                <a:spcPts val="0"/>
              </a:spcBef>
              <a:spcAft>
                <a:spcPts val="0"/>
              </a:spcAft>
              <a:defRPr/>
            </a:pPr>
            <a:r>
              <a:rPr lang="en-US" dirty="0">
                <a:latin typeface="Arial" pitchFamily="34" charset="0"/>
              </a:rPr>
              <a:t>Host Government</a:t>
            </a:r>
          </a:p>
          <a:p>
            <a:pPr eaLnBrk="1" fontAlgn="auto" hangingPunct="1">
              <a:spcBef>
                <a:spcPts val="0"/>
              </a:spcBef>
              <a:spcAft>
                <a:spcPts val="0"/>
              </a:spcAft>
              <a:defRPr/>
            </a:pPr>
            <a:r>
              <a:rPr lang="en-US" dirty="0">
                <a:latin typeface="Arial" pitchFamily="34" charset="0"/>
              </a:rPr>
              <a:t>Consumers</a:t>
            </a:r>
          </a:p>
          <a:p>
            <a:pPr eaLnBrk="1" fontAlgn="auto" hangingPunct="1">
              <a:spcBef>
                <a:spcPts val="0"/>
              </a:spcBef>
              <a:spcAft>
                <a:spcPts val="0"/>
              </a:spcAft>
              <a:defRPr/>
            </a:pPr>
            <a:r>
              <a:rPr lang="en-US" dirty="0">
                <a:latin typeface="Arial" pitchFamily="34" charset="0"/>
              </a:rPr>
              <a:t>Strategic Allies</a:t>
            </a:r>
          </a:p>
          <a:p>
            <a:pPr eaLnBrk="1" fontAlgn="auto" hangingPunct="1">
              <a:spcBef>
                <a:spcPts val="0"/>
              </a:spcBef>
              <a:spcAft>
                <a:spcPts val="0"/>
              </a:spcAft>
              <a:defRPr/>
            </a:pPr>
            <a:r>
              <a:rPr lang="en-US" dirty="0">
                <a:latin typeface="Arial" pitchFamily="34" charset="0"/>
              </a:rPr>
              <a:t>Suppliers</a:t>
            </a:r>
          </a:p>
          <a:p>
            <a:pPr eaLnBrk="1" fontAlgn="auto" hangingPunct="1">
              <a:spcBef>
                <a:spcPts val="0"/>
              </a:spcBef>
              <a:spcAft>
                <a:spcPts val="0"/>
              </a:spcAft>
              <a:defRPr/>
            </a:pPr>
            <a:r>
              <a:rPr lang="en-US" dirty="0">
                <a:latin typeface="Arial" pitchFamily="34" charset="0"/>
              </a:rPr>
              <a:t>Distributors</a:t>
            </a:r>
          </a:p>
        </p:txBody>
      </p:sp>
      <p:sp>
        <p:nvSpPr>
          <p:cNvPr id="19" name="Up Arrow Callout 18">
            <a:extLst>
              <a:ext uri="{FF2B5EF4-FFF2-40B4-BE49-F238E27FC236}">
                <a16:creationId xmlns:a16="http://schemas.microsoft.com/office/drawing/2014/main" id="{E39086A6-832B-4A66-89C9-0311248679AE}"/>
              </a:ext>
            </a:extLst>
          </p:cNvPr>
          <p:cNvSpPr/>
          <p:nvPr/>
        </p:nvSpPr>
        <p:spPr>
          <a:xfrm>
            <a:off x="2590801" y="4057909"/>
            <a:ext cx="5725615" cy="1569381"/>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a:lstStyle/>
          <a:p>
            <a:pPr marL="273050" indent="-273050" eaLnBrk="1" hangingPunct="1">
              <a:defRPr/>
            </a:pPr>
            <a:r>
              <a:rPr lang="en-US" altLang="en-US" sz="1600" dirty="0">
                <a:solidFill>
                  <a:srgbClr val="FFFFFF"/>
                </a:solidFill>
                <a:latin typeface="Arial" pitchFamily="34" charset="0"/>
                <a:ea typeface="MS PGothic" pitchFamily="34" charset="-128"/>
                <a:cs typeface="Arial" charset="0"/>
              </a:rPr>
              <a:t>Global interdependence/standard of living</a:t>
            </a:r>
          </a:p>
          <a:p>
            <a:pPr marL="273050" indent="-273050" eaLnBrk="1" hangingPunct="1">
              <a:defRPr/>
            </a:pPr>
            <a:r>
              <a:rPr lang="en-US" altLang="en-US" sz="1600" dirty="0">
                <a:solidFill>
                  <a:srgbClr val="FFFFFF"/>
                </a:solidFill>
                <a:latin typeface="Arial" pitchFamily="34" charset="0"/>
                <a:ea typeface="MS PGothic" pitchFamily="34" charset="-128"/>
                <a:cs typeface="Arial" charset="0"/>
              </a:rPr>
              <a:t>Global environment and ecology</a:t>
            </a:r>
          </a:p>
          <a:p>
            <a:pPr marL="273050" indent="-273050" eaLnBrk="1" hangingPunct="1">
              <a:defRPr/>
            </a:pPr>
            <a:r>
              <a:rPr lang="en-US" altLang="en-US" sz="1600" dirty="0">
                <a:solidFill>
                  <a:srgbClr val="FFFFFF"/>
                </a:solidFill>
                <a:latin typeface="Arial" pitchFamily="34" charset="0"/>
                <a:ea typeface="MS PGothic" pitchFamily="34" charset="-128"/>
                <a:cs typeface="Arial" charset="0"/>
              </a:rPr>
              <a:t>Sustainable resources</a:t>
            </a:r>
          </a:p>
          <a:p>
            <a:pPr marL="273050" indent="-273050" eaLnBrk="1" hangingPunct="1">
              <a:defRPr/>
            </a:pPr>
            <a:r>
              <a:rPr lang="en-US" altLang="en-US" sz="1600" dirty="0">
                <a:solidFill>
                  <a:srgbClr val="FFFFFF"/>
                </a:solidFill>
                <a:latin typeface="Arial" pitchFamily="34" charset="0"/>
                <a:ea typeface="MS PGothic" pitchFamily="34" charset="-128"/>
                <a:cs typeface="Arial" charset="0"/>
              </a:rPr>
              <a:t>Population</a:t>
            </a:r>
            <a:r>
              <a:rPr lang="ja-JP" altLang="en-US" sz="1600" dirty="0">
                <a:solidFill>
                  <a:srgbClr val="FFFFFF"/>
                </a:solidFill>
                <a:latin typeface="Arial" pitchFamily="34" charset="0"/>
                <a:ea typeface="MS PGothic" pitchFamily="34" charset="-128"/>
                <a:cs typeface="Arial" charset="0"/>
              </a:rPr>
              <a:t>’</a:t>
            </a:r>
            <a:r>
              <a:rPr lang="en-US" altLang="ja-JP" sz="1600" dirty="0">
                <a:solidFill>
                  <a:srgbClr val="FFFFFF"/>
                </a:solidFill>
                <a:latin typeface="Arial" pitchFamily="34" charset="0"/>
                <a:ea typeface="MS PGothic" pitchFamily="34" charset="-128"/>
                <a:cs typeface="Arial" charset="0"/>
              </a:rPr>
              <a:t>s standard of living</a:t>
            </a:r>
          </a:p>
          <a:p>
            <a:pPr marL="273050" indent="-273050" algn="ctr" eaLnBrk="1" hangingPunct="1">
              <a:defRPr/>
            </a:pPr>
            <a:endParaRPr lang="en-US" altLang="en-US" sz="1100" dirty="0">
              <a:solidFill>
                <a:srgbClr val="FFFFFF"/>
              </a:solidFill>
              <a:latin typeface="Arial" pitchFamily="34" charset="0"/>
              <a:ea typeface="MS PGothic" pitchFamily="34" charset="-128"/>
              <a:cs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
            <a:extLst>
              <a:ext uri="{FF2B5EF4-FFF2-40B4-BE49-F238E27FC236}">
                <a16:creationId xmlns:a16="http://schemas.microsoft.com/office/drawing/2014/main" id="{66E34B90-87D4-4F63-B7BC-C9B718B5C67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87B0CF7-2103-4CC3-B523-5C41D1422313}"/>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2-7</a:t>
            </a:r>
          </a:p>
        </p:txBody>
      </p:sp>
      <p:sp>
        <p:nvSpPr>
          <p:cNvPr id="5" name="Title 1">
            <a:extLst>
              <a:ext uri="{FF2B5EF4-FFF2-40B4-BE49-F238E27FC236}">
                <a16:creationId xmlns:a16="http://schemas.microsoft.com/office/drawing/2014/main" id="{7E83CCEF-90C5-41B0-8AD0-C545925D3853}"/>
              </a:ext>
            </a:extLst>
          </p:cNvPr>
          <p:cNvSpPr txBox="1">
            <a:spLocks/>
          </p:cNvSpPr>
          <p:nvPr/>
        </p:nvSpPr>
        <p:spPr bwMode="auto">
          <a:xfrm>
            <a:off x="827584" y="85426"/>
            <a:ext cx="7772400" cy="895302"/>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600" b="1" dirty="0">
                <a:solidFill>
                  <a:srgbClr val="996600"/>
                </a:solidFill>
                <a:latin typeface="Arial" pitchFamily="34" charset="0"/>
                <a:ea typeface="+mn-ea"/>
                <a:cs typeface="Arial" panose="020B0604020202020204" pitchFamily="34" charset="0"/>
              </a:rPr>
              <a:t>Benefits of CSR</a:t>
            </a:r>
          </a:p>
        </p:txBody>
      </p:sp>
      <p:sp>
        <p:nvSpPr>
          <p:cNvPr id="6" name="Content Placeholder 2">
            <a:extLst>
              <a:ext uri="{FF2B5EF4-FFF2-40B4-BE49-F238E27FC236}">
                <a16:creationId xmlns:a16="http://schemas.microsoft.com/office/drawing/2014/main" id="{F3BA955C-AB2E-421C-8EFC-DFBA6B0B3035}"/>
              </a:ext>
            </a:extLst>
          </p:cNvPr>
          <p:cNvSpPr txBox="1">
            <a:spLocks/>
          </p:cNvSpPr>
          <p:nvPr/>
        </p:nvSpPr>
        <p:spPr bwMode="auto">
          <a:xfrm>
            <a:off x="1608137" y="980728"/>
            <a:ext cx="6991847" cy="452596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Improved access to capitol</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Secured license to operate</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Revenue increase and cost and risk reduction</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Improved brand value and reputation with customer attraction and retention</a:t>
            </a:r>
          </a:p>
          <a:p>
            <a:pPr marL="457200" indent="-457200" eaLnBrk="1" hangingPunct="1">
              <a:spcBef>
                <a:spcPts val="575"/>
              </a:spcBef>
              <a:buClr>
                <a:schemeClr val="accent1"/>
              </a:buClr>
              <a:buSzPct val="85000"/>
              <a:buFont typeface="Wingdings 2" pitchFamily="18" charset="2"/>
              <a:buChar char=""/>
              <a:defRPr/>
            </a:pPr>
            <a:r>
              <a:rPr lang="en-US" altLang="en-US" sz="2800" b="1" dirty="0">
                <a:solidFill>
                  <a:srgbClr val="000000"/>
                </a:solidFill>
                <a:cs typeface="Arial" charset="0"/>
              </a:rPr>
              <a:t>Improved employee recruitment, motivation, and retention</a:t>
            </a:r>
            <a:endParaRPr lang="en-US" altLang="en-US" sz="2800" b="1" dirty="0">
              <a:cs typeface="Arial" charset="0"/>
            </a:endParaRPr>
          </a:p>
          <a:p>
            <a:pPr marL="457200" indent="-457200" eaLnBrk="1" hangingPunct="1">
              <a:spcBef>
                <a:spcPts val="575"/>
              </a:spcBef>
              <a:buClr>
                <a:schemeClr val="accent1"/>
              </a:buClr>
              <a:buSzPct val="85000"/>
              <a:buFont typeface="Wingdings 2" pitchFamily="18" charset="2"/>
              <a:buNone/>
              <a:defRPr/>
            </a:pPr>
            <a:endParaRPr lang="en-US" altLang="en-US" sz="2400" b="1" dirty="0">
              <a:cs typeface="Arial" charset="0"/>
            </a:endParaRPr>
          </a:p>
        </p:txBody>
      </p:sp>
      <p:pic>
        <p:nvPicPr>
          <p:cNvPr id="13318" name="Picture 5">
            <a:extLst>
              <a:ext uri="{FF2B5EF4-FFF2-40B4-BE49-F238E27FC236}">
                <a16:creationId xmlns:a16="http://schemas.microsoft.com/office/drawing/2014/main" id="{98E9365F-89D8-470B-965E-C743B44CA85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662" y="384680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a:extLst>
              <a:ext uri="{FF2B5EF4-FFF2-40B4-BE49-F238E27FC236}">
                <a16:creationId xmlns:a16="http://schemas.microsoft.com/office/drawing/2014/main" id="{F6C22F2D-713D-4F17-A99B-538FE4B9E9FA}"/>
              </a:ext>
            </a:extLst>
          </p:cNvPr>
          <p:cNvSpPr>
            <a:spLocks noGrp="1"/>
          </p:cNvSpPr>
          <p:nvPr>
            <p:ph sz="quarter" idx="1"/>
          </p:nvPr>
        </p:nvSpPr>
        <p:spPr>
          <a:xfrm>
            <a:off x="0" y="923926"/>
            <a:ext cx="9036496" cy="5202238"/>
          </a:xfrm>
          <a:ln>
            <a:headEnd/>
            <a:tailEnd/>
          </a:ln>
        </p:spPr>
        <p:style>
          <a:lnRef idx="2">
            <a:schemeClr val="dk1"/>
          </a:lnRef>
          <a:fillRef idx="1">
            <a:schemeClr val="lt1"/>
          </a:fillRef>
          <a:effectRef idx="0">
            <a:schemeClr val="dk1"/>
          </a:effectRef>
          <a:fontRef idx="minor">
            <a:schemeClr val="dk1"/>
          </a:fontRef>
        </p:style>
        <p:txBody>
          <a:bodyPr>
            <a:normAutofit/>
          </a:bodyPr>
          <a:lstStyle/>
          <a:p>
            <a:pPr marL="457200" indent="-457200" eaLnBrk="1" hangingPunct="1"/>
            <a:r>
              <a:rPr lang="en-US" altLang="en-US" sz="2400" dirty="0">
                <a:solidFill>
                  <a:schemeClr val="tx1"/>
                </a:solidFill>
                <a:latin typeface="Arial" panose="020B0604020202020204" pitchFamily="34" charset="0"/>
                <a:cs typeface="Arial" panose="020B0604020202020204" pitchFamily="34" charset="0"/>
              </a:rPr>
              <a:t>What constitute CSR in an interdependent world?</a:t>
            </a:r>
          </a:p>
          <a:p>
            <a:pPr marL="457200" indent="-457200" eaLnBrk="1" hangingPunct="1"/>
            <a:r>
              <a:rPr lang="en-US" altLang="en-US" sz="2400" dirty="0">
                <a:solidFill>
                  <a:schemeClr val="tx1"/>
                </a:solidFill>
                <a:latin typeface="Arial" panose="020B0604020202020204" pitchFamily="34" charset="0"/>
                <a:cs typeface="Arial" panose="020B0604020202020204" pitchFamily="34" charset="0"/>
              </a:rPr>
              <a:t>Could we reach a consensus due to our connectiveness? </a:t>
            </a:r>
          </a:p>
          <a:p>
            <a:pPr marL="0" indent="0" eaLnBrk="1" hangingPunct="1">
              <a:buNone/>
            </a:pPr>
            <a:endParaRPr lang="en-US" altLang="en-US" sz="2400" dirty="0">
              <a:solidFill>
                <a:schemeClr val="tx1"/>
              </a:solidFill>
              <a:latin typeface="Arial" panose="020B0604020202020204" pitchFamily="34" charset="0"/>
              <a:cs typeface="Arial" panose="020B0604020202020204" pitchFamily="34" charset="0"/>
            </a:endParaRPr>
          </a:p>
          <a:p>
            <a:pPr marL="457200" indent="-457200" eaLnBrk="1" hangingPunct="1"/>
            <a:r>
              <a:rPr lang="en-US" altLang="en-US" sz="2800" dirty="0">
                <a:solidFill>
                  <a:srgbClr val="0070C0"/>
                </a:solidFill>
                <a:latin typeface="Arial" panose="020B0604020202020204" pitchFamily="34" charset="0"/>
                <a:cs typeface="Arial" panose="020B0604020202020204" pitchFamily="34" charset="0"/>
              </a:rPr>
              <a:t>Global Corporate Culture:</a:t>
            </a:r>
          </a:p>
          <a:p>
            <a:pPr marL="457200" indent="-457200" eaLnBrk="1" hangingPunct="1">
              <a:buFont typeface="Wingdings 2" panose="05020102010507070707" pitchFamily="18" charset="2"/>
              <a:buNone/>
            </a:pPr>
            <a:r>
              <a:rPr lang="en-US" altLang="en-US" sz="2800" dirty="0">
                <a:solidFill>
                  <a:srgbClr val="0070C0"/>
                </a:solidFill>
                <a:latin typeface="Arial" panose="020B0604020202020204" pitchFamily="34" charset="0"/>
                <a:cs typeface="Arial" panose="020B0604020202020204" pitchFamily="34" charset="0"/>
              </a:rPr>
              <a:t>	</a:t>
            </a:r>
            <a:r>
              <a:rPr lang="en-US" altLang="en-US" sz="2800" dirty="0">
                <a:solidFill>
                  <a:srgbClr val="000000"/>
                </a:solidFill>
                <a:latin typeface="Arial" panose="020B0604020202020204" pitchFamily="34" charset="0"/>
                <a:cs typeface="Arial" panose="020B0604020202020204" pitchFamily="34" charset="0"/>
              </a:rPr>
              <a:t>An integration of the business environments in which firms currently operate due to dissolution of traditional barriers and connectiveness of the world</a:t>
            </a:r>
          </a:p>
          <a:p>
            <a:pPr marL="457200" indent="-457200" eaLnBrk="1" hangingPunct="1">
              <a:buFont typeface="Wingdings 2" panose="05020102010507070707" pitchFamily="18" charset="2"/>
              <a:buNone/>
            </a:pPr>
            <a:endParaRPr lang="en-US" altLang="en-US" sz="2800" dirty="0">
              <a:solidFill>
                <a:srgbClr val="000000"/>
              </a:solidFill>
              <a:latin typeface="Arial" panose="020B0604020202020204" pitchFamily="34" charset="0"/>
              <a:cs typeface="Arial" panose="020B0604020202020204" pitchFamily="34" charset="0"/>
            </a:endParaRPr>
          </a:p>
          <a:p>
            <a:pPr marL="457200" indent="-457200" eaLnBrk="1" hangingPunct="1"/>
            <a:r>
              <a:rPr lang="en-US" altLang="en-US" sz="2800" dirty="0">
                <a:solidFill>
                  <a:srgbClr val="000000"/>
                </a:solidFill>
                <a:latin typeface="Arial" panose="020B0604020202020204" pitchFamily="34" charset="0"/>
                <a:cs typeface="Arial" panose="020B0604020202020204" pitchFamily="34" charset="0"/>
              </a:rPr>
              <a:t>The United States and Europe adopt strikingly different positions that can be traced largely to history and culture</a:t>
            </a:r>
            <a:r>
              <a:rPr lang="en-US" altLang="en-US" sz="2400" dirty="0">
                <a:solidFill>
                  <a:srgbClr val="000000"/>
                </a:solidFill>
                <a:latin typeface="Arial" panose="020B0604020202020204" pitchFamily="34" charset="0"/>
                <a:cs typeface="Arial" panose="020B0604020202020204" pitchFamily="34" charset="0"/>
              </a:rPr>
              <a:t>.</a:t>
            </a:r>
            <a:r>
              <a:rPr lang="en-US" altLang="en-US" sz="3200" dirty="0">
                <a:solidFill>
                  <a:srgbClr val="000000"/>
                </a:solidFill>
                <a:latin typeface="Arial" panose="020B0604020202020204" pitchFamily="34" charset="0"/>
                <a:cs typeface="Arial" panose="020B0604020202020204" pitchFamily="34" charset="0"/>
              </a:rPr>
              <a:t>	</a:t>
            </a:r>
            <a:endParaRPr lang="en-US" altLang="en-US" sz="1800" dirty="0">
              <a:solidFill>
                <a:srgbClr val="000000"/>
              </a:solidFill>
              <a:latin typeface="Arial" panose="020B0604020202020204" pitchFamily="34" charset="0"/>
              <a:cs typeface="Arial" panose="020B0604020202020204" pitchFamily="34" charset="0"/>
            </a:endParaRPr>
          </a:p>
        </p:txBody>
      </p:sp>
      <p:sp>
        <p:nvSpPr>
          <p:cNvPr id="14339" name="Slide Number Placeholder 7">
            <a:extLst>
              <a:ext uri="{FF2B5EF4-FFF2-40B4-BE49-F238E27FC236}">
                <a16:creationId xmlns:a16="http://schemas.microsoft.com/office/drawing/2014/main" id="{087127A3-2885-41A3-A7DE-E47D386F423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D977CEAA-7F7A-4BCB-A912-D4198A83A94E}"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4340" name="Footer Placeholder 9">
            <a:extLst>
              <a:ext uri="{FF2B5EF4-FFF2-40B4-BE49-F238E27FC236}">
                <a16:creationId xmlns:a16="http://schemas.microsoft.com/office/drawing/2014/main" id="{C7837557-65C4-4664-8F4C-9833D3993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14341" name="Picture 4" descr="C:\Users\Mohamad\AppData\Local\Microsoft\Windows\Temporary Internet Files\Content.IE5\8EUEOIBY\MCj01862620000[1].wmf">
            <a:extLst>
              <a:ext uri="{FF2B5EF4-FFF2-40B4-BE49-F238E27FC236}">
                <a16:creationId xmlns:a16="http://schemas.microsoft.com/office/drawing/2014/main" id="{E6B3F830-0BFD-4E93-992D-19E4DAB3CD87}"/>
              </a:ext>
            </a:extLst>
          </p:cNvPr>
          <p:cNvSpPr>
            <a:spLocks noChangeAspect="1" noChangeArrowheads="1"/>
          </p:cNvSpPr>
          <p:nvPr/>
        </p:nvSpPr>
        <p:spPr bwMode="auto">
          <a:xfrm>
            <a:off x="6248400" y="4114800"/>
            <a:ext cx="1460500"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9" name="Title 1">
            <a:extLst>
              <a:ext uri="{FF2B5EF4-FFF2-40B4-BE49-F238E27FC236}">
                <a16:creationId xmlns:a16="http://schemas.microsoft.com/office/drawing/2014/main" id="{55451E04-C189-42F0-A658-DCCE6ABE4DD0}"/>
              </a:ext>
            </a:extLst>
          </p:cNvPr>
          <p:cNvSpPr>
            <a:spLocks noGrp="1"/>
          </p:cNvSpPr>
          <p:nvPr>
            <p:ph type="title"/>
          </p:nvPr>
        </p:nvSpPr>
        <p:spPr>
          <a:xfrm>
            <a:off x="0" y="-8293"/>
            <a:ext cx="9036496" cy="74013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 </a:t>
            </a:r>
            <a:r>
              <a:rPr lang="en-US" sz="3600" b="1" dirty="0">
                <a:solidFill>
                  <a:srgbClr val="996600"/>
                </a:solidFill>
                <a:latin typeface="Arial" pitchFamily="34" charset="0"/>
                <a:ea typeface="+mn-ea"/>
                <a:cs typeface="+mn-cs"/>
              </a:rPr>
              <a:t>Global Consensus vs Regional Variation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4338">
                                            <p:bg/>
                                          </p:spTgt>
                                        </p:tgtEl>
                                        <p:attrNameLst>
                                          <p:attrName>style.visibility</p:attrName>
                                        </p:attrNameLst>
                                      </p:cBhvr>
                                      <p:to>
                                        <p:strVal val="visible"/>
                                      </p:to>
                                    </p:set>
                                    <p:animEffect transition="in" filter="fade">
                                      <p:cBhvr>
                                        <p:cTn id="13" dur="500"/>
                                        <p:tgtEl>
                                          <p:spTgt spid="14338">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4338">
                                            <p:txEl>
                                              <p:pRg st="0" end="0"/>
                                            </p:txEl>
                                          </p:spTgt>
                                        </p:tgtEl>
                                        <p:attrNameLst>
                                          <p:attrName>style.visibility</p:attrName>
                                        </p:attrNameLst>
                                      </p:cBhvr>
                                      <p:to>
                                        <p:strVal val="visible"/>
                                      </p:to>
                                    </p:set>
                                    <p:animEffect transition="in" filter="fade">
                                      <p:cBhvr>
                                        <p:cTn id="18" dur="500"/>
                                        <p:tgtEl>
                                          <p:spTgt spid="14338">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338">
                                            <p:txEl>
                                              <p:pRg st="1" end="1"/>
                                            </p:txEl>
                                          </p:spTgt>
                                        </p:tgtEl>
                                        <p:attrNameLst>
                                          <p:attrName>style.visibility</p:attrName>
                                        </p:attrNameLst>
                                      </p:cBhvr>
                                      <p:to>
                                        <p:strVal val="visible"/>
                                      </p:to>
                                    </p:set>
                                    <p:animEffect transition="in" filter="fade">
                                      <p:cBhvr>
                                        <p:cTn id="23" dur="500"/>
                                        <p:tgtEl>
                                          <p:spTgt spid="14338">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338">
                                            <p:txEl>
                                              <p:pRg st="3" end="3"/>
                                            </p:txEl>
                                          </p:spTgt>
                                        </p:tgtEl>
                                        <p:attrNameLst>
                                          <p:attrName>style.visibility</p:attrName>
                                        </p:attrNameLst>
                                      </p:cBhvr>
                                      <p:to>
                                        <p:strVal val="visible"/>
                                      </p:to>
                                    </p:set>
                                    <p:animEffect transition="in" filter="fade">
                                      <p:cBhvr>
                                        <p:cTn id="28" dur="500"/>
                                        <p:tgtEl>
                                          <p:spTgt spid="14338">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338">
                                            <p:txEl>
                                              <p:pRg st="4" end="4"/>
                                            </p:txEl>
                                          </p:spTgt>
                                        </p:tgtEl>
                                        <p:attrNameLst>
                                          <p:attrName>style.visibility</p:attrName>
                                        </p:attrNameLst>
                                      </p:cBhvr>
                                      <p:to>
                                        <p:strVal val="visible"/>
                                      </p:to>
                                    </p:set>
                                    <p:animEffect transition="in" filter="fade">
                                      <p:cBhvr>
                                        <p:cTn id="33" dur="500"/>
                                        <p:tgtEl>
                                          <p:spTgt spid="14338">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4338">
                                            <p:txEl>
                                              <p:pRg st="6" end="6"/>
                                            </p:txEl>
                                          </p:spTgt>
                                        </p:tgtEl>
                                        <p:attrNameLst>
                                          <p:attrName>style.visibility</p:attrName>
                                        </p:attrNameLst>
                                      </p:cBhvr>
                                      <p:to>
                                        <p:strVal val="visible"/>
                                      </p:to>
                                    </p:set>
                                    <p:animEffect transition="in" filter="fade">
                                      <p:cBhvr>
                                        <p:cTn id="38" dur="500"/>
                                        <p:tgtEl>
                                          <p:spTgt spid="1433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build="p"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13B2-B4F7-4D79-8109-2887073D03D4}"/>
              </a:ext>
            </a:extLst>
          </p:cNvPr>
          <p:cNvSpPr>
            <a:spLocks noGrp="1"/>
          </p:cNvSpPr>
          <p:nvPr>
            <p:ph type="title"/>
          </p:nvPr>
        </p:nvSpPr>
        <p:spPr>
          <a:xfrm>
            <a:off x="289992" y="91775"/>
            <a:ext cx="8579296"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 How to Deal with Confusion About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Cross-Cultural Dilemmas</a:t>
            </a:r>
          </a:p>
        </p:txBody>
      </p:sp>
      <p:sp>
        <p:nvSpPr>
          <p:cNvPr id="3" name="Content Placeholder 2">
            <a:extLst>
              <a:ext uri="{FF2B5EF4-FFF2-40B4-BE49-F238E27FC236}">
                <a16:creationId xmlns:a16="http://schemas.microsoft.com/office/drawing/2014/main" id="{D8EEA630-B117-4F87-8311-D238672F0C7F}"/>
              </a:ext>
            </a:extLst>
          </p:cNvPr>
          <p:cNvSpPr>
            <a:spLocks noGrp="1"/>
          </p:cNvSpPr>
          <p:nvPr>
            <p:ph sz="quarter" idx="1"/>
          </p:nvPr>
        </p:nvSpPr>
        <p:spPr>
          <a:xfrm>
            <a:off x="1259632" y="1206424"/>
            <a:ext cx="7776863" cy="4525963"/>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buFont typeface="Wingdings" panose="05000000000000000000" pitchFamily="2" charset="2"/>
              <a:buChar char="§"/>
              <a:defRPr/>
            </a:pPr>
            <a:r>
              <a:rPr lang="en-US" altLang="en-US" sz="2800" b="1" dirty="0">
                <a:solidFill>
                  <a:srgbClr val="000000"/>
                </a:solidFill>
                <a:latin typeface="Arial" panose="020B0604020202020204" pitchFamily="34" charset="0"/>
                <a:cs typeface="Arial" panose="020B0604020202020204" pitchFamily="34" charset="0"/>
              </a:rPr>
              <a:t>Engaging stakeholders (and sometimes NGOs) in a dialog</a:t>
            </a:r>
          </a:p>
          <a:p>
            <a:pPr eaLnBrk="1" hangingPunct="1">
              <a:buFont typeface="Wingdings" panose="05000000000000000000" pitchFamily="2" charset="2"/>
              <a:buChar char="§"/>
              <a:defRPr/>
            </a:pPr>
            <a:endParaRPr lang="en-US" altLang="en-US" sz="2800" b="1" dirty="0">
              <a:solidFill>
                <a:srgbClr val="000000"/>
              </a:solidFill>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800" b="1" dirty="0">
                <a:latin typeface="Arial" panose="020B0604020202020204" pitchFamily="34" charset="0"/>
                <a:cs typeface="Arial" panose="020B0604020202020204" pitchFamily="34" charset="0"/>
              </a:rPr>
              <a:t>Establish principles and procedures for addressing difficult issues such as labor standards for suppliers, environmental reporting, and human rights</a:t>
            </a:r>
          </a:p>
          <a:p>
            <a:pPr eaLnBrk="1" hangingPunct="1">
              <a:buFont typeface="Wingdings" panose="05000000000000000000" pitchFamily="2" charset="2"/>
              <a:buChar char="§"/>
              <a:defRPr/>
            </a:pPr>
            <a:endParaRPr lang="en-US" altLang="en-US" sz="2800" b="1"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800" b="1" dirty="0">
                <a:latin typeface="Arial" panose="020B0604020202020204" pitchFamily="34" charset="0"/>
                <a:cs typeface="Arial" panose="020B0604020202020204" pitchFamily="34" charset="0"/>
              </a:rPr>
              <a:t>Adjusting reward systems to reflect the company</a:t>
            </a:r>
            <a:r>
              <a:rPr lang="ja-JP" altLang="en-US" sz="2800" b="1" dirty="0">
                <a:latin typeface="Arial" panose="020B0604020202020204" pitchFamily="34" charset="0"/>
                <a:cs typeface="Arial" panose="020B0604020202020204" pitchFamily="34" charset="0"/>
              </a:rPr>
              <a:t>’</a:t>
            </a:r>
            <a:r>
              <a:rPr lang="en-US" altLang="ja-JP" sz="2800" b="1" dirty="0">
                <a:latin typeface="Arial" panose="020B0604020202020204" pitchFamily="34" charset="0"/>
                <a:cs typeface="Arial" panose="020B0604020202020204" pitchFamily="34" charset="0"/>
              </a:rPr>
              <a:t>s commitment to CSR</a:t>
            </a:r>
          </a:p>
          <a:p>
            <a:pPr marL="457200" indent="-457200" eaLnBrk="1" hangingPunct="1">
              <a:buFont typeface="Wingdings 2" panose="05020102010507070707" pitchFamily="18" charset="2"/>
              <a:buNone/>
              <a:defRPr/>
            </a:pPr>
            <a:endParaRPr lang="en-US" altLang="en-US" sz="2400" b="1" dirty="0"/>
          </a:p>
        </p:txBody>
      </p:sp>
      <p:sp>
        <p:nvSpPr>
          <p:cNvPr id="15364" name="Slide Number Placeholder 5">
            <a:extLst>
              <a:ext uri="{FF2B5EF4-FFF2-40B4-BE49-F238E27FC236}">
                <a16:creationId xmlns:a16="http://schemas.microsoft.com/office/drawing/2014/main" id="{99220441-2737-493F-BE9E-EC0EF8A02E5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E8EF616-CD61-4906-9291-2536B971A93E}"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C6CAEDDD-5448-4062-8B86-15F2D818735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15366" name="Picture 5">
            <a:extLst>
              <a:ext uri="{FF2B5EF4-FFF2-40B4-BE49-F238E27FC236}">
                <a16:creationId xmlns:a16="http://schemas.microsoft.com/office/drawing/2014/main" id="{24B0DB67-1577-44AB-839E-A8B8F4F102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3832734"/>
            <a:ext cx="936104"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339F-0032-41F6-AEF1-642324FE420B}"/>
              </a:ext>
            </a:extLst>
          </p:cNvPr>
          <p:cNvSpPr>
            <a:spLocks noGrp="1"/>
          </p:cNvSpPr>
          <p:nvPr>
            <p:ph type="title"/>
          </p:nvPr>
        </p:nvSpPr>
        <p:spPr>
          <a:xfrm>
            <a:off x="323528" y="44317"/>
            <a:ext cx="864096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000" b="1" dirty="0">
                <a:solidFill>
                  <a:srgbClr val="996600"/>
                </a:solidFill>
                <a:latin typeface="Arial" pitchFamily="34" charset="0"/>
                <a:ea typeface="+mn-ea"/>
                <a:cs typeface="+mn-cs"/>
              </a:rPr>
              <a:t>General Guidelines for Code of Morality and Ethics in Individual Countries</a:t>
            </a:r>
          </a:p>
        </p:txBody>
      </p:sp>
      <p:graphicFrame>
        <p:nvGraphicFramePr>
          <p:cNvPr id="8" name="Content Placeholder 7">
            <a:extLst>
              <a:ext uri="{FF2B5EF4-FFF2-40B4-BE49-F238E27FC236}">
                <a16:creationId xmlns:a16="http://schemas.microsoft.com/office/drawing/2014/main" id="{ECA8F249-15C8-4119-B159-0A993432BD7E}"/>
              </a:ext>
            </a:extLst>
          </p:cNvPr>
          <p:cNvGraphicFramePr>
            <a:graphicFrameLocks noGrp="1"/>
          </p:cNvGraphicFramePr>
          <p:nvPr>
            <p:ph sz="quarter" idx="1"/>
            <p:extLst>
              <p:ext uri="{D42A27DB-BD31-4B8C-83A1-F6EECF244321}">
                <p14:modId xmlns:p14="http://schemas.microsoft.com/office/powerpoint/2010/main" val="2188227102"/>
              </p:ext>
            </p:extLst>
          </p:nvPr>
        </p:nvGraphicFramePr>
        <p:xfrm>
          <a:off x="179512" y="1268761"/>
          <a:ext cx="8964488" cy="4726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388" name="Slide Number Placeholder 5">
            <a:extLst>
              <a:ext uri="{FF2B5EF4-FFF2-40B4-BE49-F238E27FC236}">
                <a16:creationId xmlns:a16="http://schemas.microsoft.com/office/drawing/2014/main" id="{4CAEEDFC-4CB3-4F1E-9895-60563EC2DBC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F6A342EC-E9B1-4207-B786-C0E0D3F2BED9}"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16389" name="Footer Placeholder 8">
            <a:extLst>
              <a:ext uri="{FF2B5EF4-FFF2-40B4-BE49-F238E27FC236}">
                <a16:creationId xmlns:a16="http://schemas.microsoft.com/office/drawing/2014/main" id="{8F9640D1-7515-42FB-83F0-49947575C5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13B2-B4F7-4D79-8109-2887073D03D4}"/>
              </a:ext>
            </a:extLst>
          </p:cNvPr>
          <p:cNvSpPr>
            <a:spLocks noGrp="1"/>
          </p:cNvSpPr>
          <p:nvPr>
            <p:ph type="title"/>
          </p:nvPr>
        </p:nvSpPr>
        <p:spPr>
          <a:xfrm>
            <a:off x="289992" y="91775"/>
            <a:ext cx="8579296"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From CSR to CSV(creating shared value)</a:t>
            </a:r>
          </a:p>
        </p:txBody>
      </p:sp>
      <p:sp>
        <p:nvSpPr>
          <p:cNvPr id="3" name="Content Placeholder 2">
            <a:extLst>
              <a:ext uri="{FF2B5EF4-FFF2-40B4-BE49-F238E27FC236}">
                <a16:creationId xmlns:a16="http://schemas.microsoft.com/office/drawing/2014/main" id="{D8EEA630-B117-4F87-8311-D238672F0C7F}"/>
              </a:ext>
            </a:extLst>
          </p:cNvPr>
          <p:cNvSpPr>
            <a:spLocks noGrp="1"/>
          </p:cNvSpPr>
          <p:nvPr>
            <p:ph sz="quarter" idx="1"/>
          </p:nvPr>
        </p:nvSpPr>
        <p:spPr>
          <a:xfrm>
            <a:off x="1115616" y="1206424"/>
            <a:ext cx="7920879" cy="4525963"/>
          </a:xfrm>
          <a:ln/>
        </p:spPr>
        <p:style>
          <a:lnRef idx="2">
            <a:schemeClr val="dk1"/>
          </a:lnRef>
          <a:fillRef idx="1">
            <a:schemeClr val="lt1"/>
          </a:fillRef>
          <a:effectRef idx="0">
            <a:schemeClr val="dk1"/>
          </a:effectRef>
          <a:fontRef idx="minor">
            <a:schemeClr val="dk1"/>
          </a:fontRef>
        </p:style>
        <p:txBody>
          <a:bodyPr>
            <a:normAutofit/>
          </a:bodyPr>
          <a:lstStyle/>
          <a:p>
            <a:pPr eaLnBrk="1" hangingPunct="1">
              <a:buFont typeface="Wingdings" panose="05000000000000000000" pitchFamily="2" charset="2"/>
              <a:buChar char="§"/>
              <a:defRPr/>
            </a:pPr>
            <a:r>
              <a:rPr lang="en-US" altLang="en-US" sz="2400" b="1" dirty="0"/>
              <a:t>CSR is good</a:t>
            </a:r>
          </a:p>
          <a:p>
            <a:pPr eaLnBrk="1" hangingPunct="1">
              <a:buFont typeface="Wingdings" panose="05000000000000000000" pitchFamily="2" charset="2"/>
              <a:buChar char="§"/>
              <a:defRPr/>
            </a:pPr>
            <a:r>
              <a:rPr lang="en-US" altLang="en-US" sz="2400" b="1" dirty="0"/>
              <a:t>Businesses are moving towards CSV now</a:t>
            </a:r>
          </a:p>
          <a:p>
            <a:pPr marL="0" indent="0" eaLnBrk="1" hangingPunct="1">
              <a:buNone/>
              <a:defRPr/>
            </a:pPr>
            <a:endParaRPr lang="en-US" altLang="en-US" sz="2400" b="1" dirty="0"/>
          </a:p>
          <a:p>
            <a:pPr eaLnBrk="1" hangingPunct="1">
              <a:buFont typeface="Wingdings" panose="05000000000000000000" pitchFamily="2" charset="2"/>
              <a:buChar char="§"/>
              <a:defRPr/>
            </a:pPr>
            <a:r>
              <a:rPr lang="en-US" altLang="en-US" sz="2400" b="1" dirty="0"/>
              <a:t>Expand the pool of economic and social value</a:t>
            </a:r>
          </a:p>
          <a:p>
            <a:pPr marL="0" indent="0" eaLnBrk="1" hangingPunct="1">
              <a:buNone/>
              <a:defRPr/>
            </a:pPr>
            <a:endParaRPr lang="en-US" altLang="en-US" sz="2400" b="1" dirty="0"/>
          </a:p>
          <a:p>
            <a:pPr eaLnBrk="1" hangingPunct="1">
              <a:buFont typeface="Wingdings" panose="05000000000000000000" pitchFamily="2" charset="2"/>
              <a:buChar char="§"/>
              <a:defRPr/>
            </a:pPr>
            <a:r>
              <a:rPr lang="en-US" altLang="en-US" sz="2400" b="1" dirty="0"/>
              <a:t>Link competitive advantage of a business with CSR so that in the process of gaining competitiveness and profit, the business also create social value</a:t>
            </a:r>
          </a:p>
        </p:txBody>
      </p:sp>
      <p:sp>
        <p:nvSpPr>
          <p:cNvPr id="15364" name="Slide Number Placeholder 5">
            <a:extLst>
              <a:ext uri="{FF2B5EF4-FFF2-40B4-BE49-F238E27FC236}">
                <a16:creationId xmlns:a16="http://schemas.microsoft.com/office/drawing/2014/main" id="{99220441-2737-493F-BE9E-EC0EF8A02E5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E8EF616-CD61-4906-9291-2536B971A93E}"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C6CAEDDD-5448-4062-8B86-15F2D818735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15366" name="Picture 5">
            <a:extLst>
              <a:ext uri="{FF2B5EF4-FFF2-40B4-BE49-F238E27FC236}">
                <a16:creationId xmlns:a16="http://schemas.microsoft.com/office/drawing/2014/main" id="{24B0DB67-1577-44AB-839E-A8B8F4F102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3832734"/>
            <a:ext cx="936104"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851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1">
            <a:extLst>
              <a:ext uri="{FF2B5EF4-FFF2-40B4-BE49-F238E27FC236}">
                <a16:creationId xmlns:a16="http://schemas.microsoft.com/office/drawing/2014/main" id="{EACDB0C5-188A-4614-9EDD-864C2AF25AB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7411" name="Slide Number Placeholder 2">
            <a:extLst>
              <a:ext uri="{FF2B5EF4-FFF2-40B4-BE49-F238E27FC236}">
                <a16:creationId xmlns:a16="http://schemas.microsoft.com/office/drawing/2014/main" id="{B9B75985-6E13-4FCD-B9F6-98DD4E42B80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F275930B-8C3C-4AB3-8CCA-343D8CE5BAF6}"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DDC62B65-CE67-4EB8-99D8-6DD0797E4E22}"/>
              </a:ext>
            </a:extLst>
          </p:cNvPr>
          <p:cNvSpPr txBox="1">
            <a:spLocks/>
          </p:cNvSpPr>
          <p:nvPr/>
        </p:nvSpPr>
        <p:spPr bwMode="auto">
          <a:xfrm>
            <a:off x="549188" y="11112"/>
            <a:ext cx="8137612" cy="7286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lnSpc>
                <a:spcPct val="90000"/>
              </a:lnSpc>
              <a:buFont typeface="Wingdings 2" pitchFamily="18" charset="2"/>
              <a:buNone/>
              <a:defRPr/>
            </a:pPr>
            <a:endParaRPr lang="en-US" altLang="en-US" sz="3300" b="1" dirty="0">
              <a:solidFill>
                <a:srgbClr val="996600"/>
              </a:solidFill>
              <a:cs typeface="Arial" charset="0"/>
            </a:endParaRPr>
          </a:p>
          <a:p>
            <a:pPr marL="273050" indent="-273050" algn="ctr" eaLnBrk="1" hangingPunct="1">
              <a:lnSpc>
                <a:spcPct val="90000"/>
              </a:lnSpc>
              <a:buFont typeface="Wingdings 2" pitchFamily="18" charset="2"/>
              <a:buNone/>
              <a:defRPr/>
            </a:pPr>
            <a:endParaRPr lang="en-US" altLang="en-US" sz="3300" b="1" dirty="0">
              <a:solidFill>
                <a:srgbClr val="996600"/>
              </a:solidFill>
              <a:cs typeface="Arial" charset="0"/>
            </a:endParaRPr>
          </a:p>
          <a:p>
            <a:pPr marL="273050" indent="-273050" algn="ctr" eaLnBrk="1" hangingPunct="1">
              <a:lnSpc>
                <a:spcPct val="90000"/>
              </a:lnSpc>
              <a:buFont typeface="Wingdings 2" pitchFamily="18" charset="2"/>
              <a:buNone/>
              <a:defRPr/>
            </a:pPr>
            <a:r>
              <a:rPr lang="en-US" altLang="en-US" sz="3300" b="1" dirty="0">
                <a:solidFill>
                  <a:srgbClr val="996600"/>
                </a:solidFill>
                <a:cs typeface="Arial" charset="0"/>
              </a:rPr>
              <a:t>Nestlé Creates Shared Value Globally </a:t>
            </a:r>
            <a:endParaRPr lang="en-US" altLang="en-US" sz="3300" dirty="0">
              <a:solidFill>
                <a:srgbClr val="996600"/>
              </a:solidFill>
              <a:cs typeface="Arial" charset="0"/>
            </a:endParaRPr>
          </a:p>
          <a:p>
            <a:pPr marL="273050" indent="-273050" algn="ctr" eaLnBrk="1" hangingPunct="1">
              <a:lnSpc>
                <a:spcPct val="90000"/>
              </a:lnSpc>
              <a:defRPr/>
            </a:pPr>
            <a:endParaRPr lang="en-US" altLang="en-US" sz="3300" b="1" dirty="0">
              <a:solidFill>
                <a:srgbClr val="996600"/>
              </a:solidFill>
              <a:cs typeface="Arial" charset="0"/>
            </a:endParaRPr>
          </a:p>
        </p:txBody>
      </p:sp>
      <p:sp>
        <p:nvSpPr>
          <p:cNvPr id="6" name="Content Placeholder 2">
            <a:extLst>
              <a:ext uri="{FF2B5EF4-FFF2-40B4-BE49-F238E27FC236}">
                <a16:creationId xmlns:a16="http://schemas.microsoft.com/office/drawing/2014/main" id="{C4230148-809C-4021-A763-6B67246619BD}"/>
              </a:ext>
            </a:extLst>
          </p:cNvPr>
          <p:cNvSpPr txBox="1">
            <a:spLocks/>
          </p:cNvSpPr>
          <p:nvPr/>
        </p:nvSpPr>
        <p:spPr bwMode="auto">
          <a:xfrm>
            <a:off x="549189" y="793750"/>
            <a:ext cx="8271284" cy="533241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457200" indent="-457200" eaLnBrk="1" hangingPunct="1">
              <a:spcBef>
                <a:spcPts val="575"/>
              </a:spcBef>
              <a:buClr>
                <a:schemeClr val="accent1"/>
              </a:buClr>
              <a:buSzPct val="85000"/>
              <a:buFont typeface="Wingdings 2" pitchFamily="18" charset="2"/>
              <a:buChar char=""/>
              <a:defRPr/>
            </a:pPr>
            <a:endParaRPr lang="en-US" altLang="en-US" sz="2400" b="1" dirty="0">
              <a:solidFill>
                <a:srgbClr val="000000"/>
              </a:solidFill>
            </a:endParaRPr>
          </a:p>
          <a:p>
            <a:pPr marL="457200" indent="-457200" eaLnBrk="1" hangingPunct="1">
              <a:spcBef>
                <a:spcPts val="575"/>
              </a:spcBef>
              <a:buClr>
                <a:schemeClr val="accent1"/>
              </a:buClr>
              <a:buSzPct val="85000"/>
              <a:buFont typeface="Wingdings 2" pitchFamily="18" charset="2"/>
              <a:buNone/>
              <a:defRPr/>
            </a:pPr>
            <a:endParaRPr lang="en-US" altLang="en-US" sz="2400" b="1" dirty="0">
              <a:solidFill>
                <a:srgbClr val="000000"/>
              </a:solidFill>
            </a:endParaRPr>
          </a:p>
          <a:p>
            <a:pPr marL="457200" indent="-457200" eaLnBrk="1" hangingPunct="1">
              <a:spcBef>
                <a:spcPts val="575"/>
              </a:spcBef>
              <a:buClr>
                <a:schemeClr val="accent1"/>
              </a:buClr>
              <a:buSzPct val="85000"/>
              <a:buFont typeface="Wingdings 2" pitchFamily="18" charset="2"/>
              <a:buChar char=""/>
              <a:defRPr/>
            </a:pPr>
            <a:endParaRPr lang="en-US" altLang="en-US" sz="2400" b="1" dirty="0">
              <a:solidFill>
                <a:srgbClr val="000000"/>
              </a:solidFill>
            </a:endParaRPr>
          </a:p>
          <a:p>
            <a:pPr marL="457200" indent="-457200" eaLnBrk="1" hangingPunct="1">
              <a:spcBef>
                <a:spcPts val="575"/>
              </a:spcBef>
              <a:buClr>
                <a:schemeClr val="accent1"/>
              </a:buClr>
              <a:buSzPct val="85000"/>
              <a:buFont typeface="Wingdings 2" pitchFamily="18" charset="2"/>
              <a:buNone/>
              <a:defRPr/>
            </a:pPr>
            <a:endParaRPr lang="en-US" altLang="en-US" sz="2400" b="1" dirty="0">
              <a:solidFill>
                <a:srgbClr val="000000"/>
              </a:solidFill>
            </a:endParaRPr>
          </a:p>
        </p:txBody>
      </p:sp>
      <p:pic>
        <p:nvPicPr>
          <p:cNvPr id="17414" name="Picture 5">
            <a:extLst>
              <a:ext uri="{FF2B5EF4-FFF2-40B4-BE49-F238E27FC236}">
                <a16:creationId xmlns:a16="http://schemas.microsoft.com/office/drawing/2014/main" id="{735AE180-9F31-44C4-A442-DEC4EF5E39E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775" y="3897312"/>
            <a:ext cx="8699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2">
            <a:extLst>
              <a:ext uri="{FF2B5EF4-FFF2-40B4-BE49-F238E27FC236}">
                <a16:creationId xmlns:a16="http://schemas.microsoft.com/office/drawing/2014/main" id="{372B2B8E-8037-414E-9427-8523EE84BDA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994584"/>
            <a:ext cx="6480720" cy="506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72F04-92B9-460E-B1B3-209FFE54FA0D}"/>
              </a:ext>
            </a:extLst>
          </p:cNvPr>
          <p:cNvSpPr>
            <a:spLocks noGrp="1"/>
          </p:cNvSpPr>
          <p:nvPr>
            <p:ph type="title"/>
          </p:nvPr>
        </p:nvSpPr>
        <p:spPr>
          <a:xfrm>
            <a:off x="442769" y="31096"/>
            <a:ext cx="8229600" cy="686024"/>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International Codes of Conduct</a:t>
            </a:r>
          </a:p>
        </p:txBody>
      </p:sp>
      <p:sp>
        <p:nvSpPr>
          <p:cNvPr id="3" name="Content Placeholder 2">
            <a:extLst>
              <a:ext uri="{FF2B5EF4-FFF2-40B4-BE49-F238E27FC236}">
                <a16:creationId xmlns:a16="http://schemas.microsoft.com/office/drawing/2014/main" id="{B877F13C-7984-43E9-A408-DEFC4B830858}"/>
              </a:ext>
            </a:extLst>
          </p:cNvPr>
          <p:cNvSpPr>
            <a:spLocks noGrp="1"/>
          </p:cNvSpPr>
          <p:nvPr>
            <p:ph sz="quarter" idx="1"/>
          </p:nvPr>
        </p:nvSpPr>
        <p:spPr>
          <a:xfrm>
            <a:off x="179512" y="836712"/>
            <a:ext cx="9289032" cy="5289451"/>
          </a:xfrm>
          <a:ln/>
        </p:spPr>
        <p:style>
          <a:lnRef idx="2">
            <a:schemeClr val="dk1"/>
          </a:lnRef>
          <a:fillRef idx="1">
            <a:schemeClr val="lt1"/>
          </a:fillRef>
          <a:effectRef idx="0">
            <a:schemeClr val="dk1"/>
          </a:effectRef>
          <a:fontRef idx="minor">
            <a:schemeClr val="dk1"/>
          </a:fontRef>
        </p:style>
        <p:txBody>
          <a:bodyPr>
            <a:normAutofit fontScale="92500" lnSpcReduction="10000"/>
          </a:bodyPr>
          <a:lstStyle/>
          <a:p>
            <a:pPr eaLnBrk="1" hangingPunct="1">
              <a:buFont typeface="Wingdings" panose="05000000000000000000" pitchFamily="2" charset="2"/>
              <a:buChar char="§"/>
              <a:defRPr/>
            </a:pPr>
            <a:r>
              <a:rPr lang="en-US" altLang="en-US" sz="2600" dirty="0">
                <a:solidFill>
                  <a:srgbClr val="000000"/>
                </a:solidFill>
                <a:latin typeface="Arial" panose="020B0604020202020204" pitchFamily="34" charset="0"/>
                <a:cs typeface="Arial" panose="020B0604020202020204" pitchFamily="34" charset="0"/>
              </a:rPr>
              <a:t>The Sweatshop Code of Conduct</a:t>
            </a:r>
          </a:p>
          <a:p>
            <a:pPr eaLnBrk="1" hangingPunct="1">
              <a:buFont typeface="Wingdings" panose="05000000000000000000" pitchFamily="2" charset="2"/>
              <a:buChar char="§"/>
              <a:defRPr/>
            </a:pPr>
            <a:endParaRPr lang="en-US" altLang="en-US" sz="2600" dirty="0">
              <a:solidFill>
                <a:srgbClr val="000000"/>
              </a:solidFill>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600" dirty="0">
                <a:latin typeface="Arial" panose="020B0604020202020204" pitchFamily="34" charset="0"/>
                <a:cs typeface="Arial" panose="020B0604020202020204" pitchFamily="34" charset="0"/>
              </a:rPr>
              <a:t>The Electronic Industry Code of Conduct (EICC)</a:t>
            </a:r>
          </a:p>
          <a:p>
            <a:pPr eaLnBrk="1" hangingPunct="1">
              <a:buFont typeface="Wingdings" panose="05000000000000000000" pitchFamily="2" charset="2"/>
              <a:buChar char="§"/>
              <a:defRPr/>
            </a:pPr>
            <a:r>
              <a:rPr lang="en-US" altLang="en-US" sz="2600" dirty="0">
                <a:latin typeface="Arial" panose="020B0604020202020204" pitchFamily="34" charset="0"/>
                <a:cs typeface="Arial" panose="020B0604020202020204" pitchFamily="34" charset="0"/>
              </a:rPr>
              <a:t>Social Accountability 8000 (SA 8000) in line with ISO9000 manufacturing quality standards</a:t>
            </a:r>
          </a:p>
          <a:p>
            <a:pPr eaLnBrk="1" hangingPunct="1">
              <a:buFont typeface="Wingdings" panose="05000000000000000000" pitchFamily="2" charset="2"/>
              <a:buChar char="§"/>
              <a:defRPr/>
            </a:pPr>
            <a:endParaRPr lang="en-US" altLang="en-US" sz="26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600" dirty="0">
                <a:latin typeface="Arial" panose="020B0604020202020204" pitchFamily="34" charset="0"/>
                <a:cs typeface="Arial" panose="020B0604020202020204" pitchFamily="34" charset="0"/>
              </a:rPr>
              <a:t>Guidelines for MNCs developed by:   </a:t>
            </a:r>
          </a:p>
          <a:p>
            <a:pPr marL="892175" lvl="2" indent="-342900" eaLnBrk="1" hangingPunct="1">
              <a:buFont typeface="Wingdings" pitchFamily="2" charset="2"/>
              <a:buChar char="v"/>
              <a:defRPr/>
            </a:pPr>
            <a:r>
              <a:rPr lang="en-US" altLang="en-US" sz="2600" dirty="0">
                <a:latin typeface="Arial" panose="020B0604020202020204" pitchFamily="34" charset="0"/>
                <a:cs typeface="Arial" panose="020B0604020202020204" pitchFamily="34" charset="0"/>
              </a:rPr>
              <a:t>International Chamber of Commerce</a:t>
            </a:r>
          </a:p>
          <a:p>
            <a:pPr marL="892175" lvl="2" indent="-342900" eaLnBrk="1" hangingPunct="1">
              <a:buFont typeface="Wingdings" pitchFamily="2" charset="2"/>
              <a:buChar char="v"/>
              <a:defRPr/>
            </a:pPr>
            <a:r>
              <a:rPr lang="en-US" altLang="en-US" sz="2600" dirty="0">
                <a:latin typeface="Arial" panose="020B0604020202020204" pitchFamily="34" charset="0"/>
                <a:cs typeface="Arial" panose="020B0604020202020204" pitchFamily="34" charset="0"/>
              </a:rPr>
              <a:t>  Organization for Economic Cooperation and  </a:t>
            </a:r>
          </a:p>
          <a:p>
            <a:pPr marL="892175" lvl="2" indent="-342900" eaLnBrk="1" hangingPunct="1">
              <a:buFont typeface="Wingdings 2" panose="05020102010507070707" pitchFamily="18" charset="2"/>
              <a:buNone/>
              <a:defRPr/>
            </a:pPr>
            <a:r>
              <a:rPr lang="en-US" altLang="en-US" sz="2600" dirty="0">
                <a:latin typeface="Arial" panose="020B0604020202020204" pitchFamily="34" charset="0"/>
                <a:cs typeface="Arial" panose="020B0604020202020204" pitchFamily="34" charset="0"/>
              </a:rPr>
              <a:t>      Development  </a:t>
            </a:r>
          </a:p>
          <a:p>
            <a:pPr marL="892175" lvl="2" indent="-342900" eaLnBrk="1" hangingPunct="1">
              <a:buFont typeface="Wingdings" pitchFamily="2" charset="2"/>
              <a:buChar char="v"/>
              <a:defRPr/>
            </a:pPr>
            <a:r>
              <a:rPr lang="en-US" altLang="en-US" sz="2600" dirty="0">
                <a:latin typeface="Arial" panose="020B0604020202020204" pitchFamily="34" charset="0"/>
                <a:cs typeface="Arial" panose="020B0604020202020204" pitchFamily="34" charset="0"/>
              </a:rPr>
              <a:t>  International Labor Organization </a:t>
            </a:r>
          </a:p>
          <a:p>
            <a:pPr marL="892175" lvl="2" indent="-342900" eaLnBrk="1" hangingPunct="1">
              <a:buFont typeface="Wingdings" pitchFamily="2" charset="2"/>
              <a:buChar char="v"/>
              <a:defRPr/>
            </a:pPr>
            <a:r>
              <a:rPr lang="en-US" altLang="en-US" sz="2600" dirty="0">
                <a:latin typeface="Arial" panose="020B0604020202020204" pitchFamily="34" charset="0"/>
                <a:cs typeface="Arial" panose="020B0604020202020204" pitchFamily="34" charset="0"/>
              </a:rPr>
              <a:t>  United Nations Commission on Transnational                  </a:t>
            </a:r>
          </a:p>
          <a:p>
            <a:pPr marL="457200" indent="-457200" eaLnBrk="1" hangingPunct="1">
              <a:buFont typeface="Wingdings 2" panose="05020102010507070707" pitchFamily="18" charset="2"/>
              <a:buNone/>
              <a:defRPr/>
            </a:pPr>
            <a:r>
              <a:rPr lang="en-US" altLang="en-US" sz="2600" dirty="0">
                <a:latin typeface="Arial" panose="020B0604020202020204" pitchFamily="34" charset="0"/>
                <a:cs typeface="Arial" panose="020B0604020202020204" pitchFamily="34" charset="0"/>
              </a:rPr>
              <a:t>                Corporations </a:t>
            </a:r>
          </a:p>
          <a:p>
            <a:pPr marL="457200" indent="-457200" eaLnBrk="1" hangingPunct="1">
              <a:buFont typeface="Wingdings 2" panose="05020102010507070707" pitchFamily="18" charset="2"/>
              <a:buNone/>
              <a:defRPr/>
            </a:pPr>
            <a:endParaRPr lang="en-US" altLang="en-US" sz="2400" b="1" dirty="0"/>
          </a:p>
        </p:txBody>
      </p:sp>
      <p:sp>
        <p:nvSpPr>
          <p:cNvPr id="18436" name="Slide Number Placeholder 5">
            <a:extLst>
              <a:ext uri="{FF2B5EF4-FFF2-40B4-BE49-F238E27FC236}">
                <a16:creationId xmlns:a16="http://schemas.microsoft.com/office/drawing/2014/main" id="{29DDF69D-7013-4F73-9E40-F42DDC490A7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EFAAFEE9-5F27-433B-A3A2-993C711B8B3E}"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18437" name="Footer Placeholder 8">
            <a:extLst>
              <a:ext uri="{FF2B5EF4-FFF2-40B4-BE49-F238E27FC236}">
                <a16:creationId xmlns:a16="http://schemas.microsoft.com/office/drawing/2014/main" id="{01CDBA9D-9456-406E-95C4-1D92D188B5D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18438" name="Picture 5">
            <a:extLst>
              <a:ext uri="{FF2B5EF4-FFF2-40B4-BE49-F238E27FC236}">
                <a16:creationId xmlns:a16="http://schemas.microsoft.com/office/drawing/2014/main" id="{096FADFE-243B-43CF-BA0E-B7E9480AED33}"/>
              </a:ext>
            </a:extLst>
          </p:cNvPr>
          <p:cNvSpPr>
            <a:spLocks noChangeAspect="1"/>
          </p:cNvSpPr>
          <p:nvPr/>
        </p:nvSpPr>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0D8A0-9ED3-46EC-B821-CCAABD8F5D3F}"/>
              </a:ext>
            </a:extLst>
          </p:cNvPr>
          <p:cNvSpPr>
            <a:spLocks noGrp="1"/>
          </p:cNvSpPr>
          <p:nvPr>
            <p:ph type="title"/>
          </p:nvPr>
        </p:nvSpPr>
        <p:spPr>
          <a:xfrm>
            <a:off x="464840" y="63597"/>
            <a:ext cx="82296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Comparative Management in Focus: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Doing Business in China</a:t>
            </a:r>
          </a:p>
        </p:txBody>
      </p:sp>
      <p:sp>
        <p:nvSpPr>
          <p:cNvPr id="3" name="Content Placeholder 2">
            <a:extLst>
              <a:ext uri="{FF2B5EF4-FFF2-40B4-BE49-F238E27FC236}">
                <a16:creationId xmlns:a16="http://schemas.microsoft.com/office/drawing/2014/main" id="{88CE404C-31F5-4BF5-A100-674861949DF4}"/>
              </a:ext>
            </a:extLst>
          </p:cNvPr>
          <p:cNvSpPr>
            <a:spLocks noGrp="1"/>
          </p:cNvSpPr>
          <p:nvPr>
            <p:ph sz="quarter" idx="1"/>
          </p:nvPr>
        </p:nvSpPr>
        <p:spPr>
          <a:xfrm>
            <a:off x="251520" y="1412776"/>
            <a:ext cx="8435280" cy="4713387"/>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buFont typeface="Wingdings" pitchFamily="2" charset="2"/>
              <a:buChar char="q"/>
              <a:defRPr/>
            </a:pPr>
            <a:r>
              <a:rPr lang="en-US" altLang="en-US" sz="2800" b="1" dirty="0">
                <a:solidFill>
                  <a:srgbClr val="000000"/>
                </a:solidFill>
              </a:rPr>
              <a:t>The attraction of doing business in China:</a:t>
            </a:r>
          </a:p>
          <a:p>
            <a:pPr marL="730250" lvl="1" indent="-457200" eaLnBrk="1" hangingPunct="1">
              <a:buFont typeface="Wingdings" pitchFamily="2" charset="2"/>
              <a:buChar char="q"/>
              <a:defRPr/>
            </a:pPr>
            <a:r>
              <a:rPr lang="en-US" altLang="en-US" sz="2800" b="1" dirty="0">
                <a:solidFill>
                  <a:srgbClr val="000000"/>
                </a:solidFill>
              </a:rPr>
              <a:t>Cheap labor cost</a:t>
            </a:r>
          </a:p>
          <a:p>
            <a:pPr marL="730250" lvl="1" indent="-457200" eaLnBrk="1" hangingPunct="1">
              <a:buFont typeface="Wingdings" pitchFamily="2" charset="2"/>
              <a:buChar char="q"/>
              <a:defRPr/>
            </a:pPr>
            <a:r>
              <a:rPr lang="en-US" altLang="en-US" sz="2800" b="1" dirty="0">
                <a:solidFill>
                  <a:srgbClr val="000000"/>
                </a:solidFill>
              </a:rPr>
              <a:t>An expanding market</a:t>
            </a:r>
          </a:p>
          <a:p>
            <a:pPr marL="730250" lvl="1" indent="-457200" eaLnBrk="1" hangingPunct="1">
              <a:buFont typeface="Wingdings" pitchFamily="2" charset="2"/>
              <a:buChar char="q"/>
              <a:defRPr/>
            </a:pPr>
            <a:r>
              <a:rPr lang="en-US" altLang="en-US" sz="2800" b="1" dirty="0">
                <a:solidFill>
                  <a:srgbClr val="000000"/>
                </a:solidFill>
              </a:rPr>
              <a:t>A growing economy with growth in higher skilled jobs and services</a:t>
            </a:r>
          </a:p>
          <a:p>
            <a:pPr marL="730250" lvl="1" indent="-457200" eaLnBrk="1" hangingPunct="1">
              <a:buFont typeface="Wingdings" pitchFamily="2" charset="2"/>
              <a:buChar char="q"/>
              <a:defRPr/>
            </a:pPr>
            <a:r>
              <a:rPr lang="en-US" altLang="en-US" sz="2800" b="1" dirty="0">
                <a:solidFill>
                  <a:srgbClr val="000000"/>
                </a:solidFill>
              </a:rPr>
              <a:t>Continuing concerns</a:t>
            </a:r>
          </a:p>
          <a:p>
            <a:pPr marL="1003300" lvl="2" indent="-457200" eaLnBrk="1" hangingPunct="1">
              <a:buFont typeface="Wingdings" pitchFamily="2" charset="2"/>
              <a:buChar char="q"/>
              <a:defRPr/>
            </a:pPr>
            <a:r>
              <a:rPr lang="en-US" altLang="en-US" sz="2400" b="1" dirty="0">
                <a:solidFill>
                  <a:srgbClr val="000000"/>
                </a:solidFill>
              </a:rPr>
              <a:t>Uncertain legal environment</a:t>
            </a:r>
          </a:p>
          <a:p>
            <a:pPr marL="1003300" lvl="2" indent="-457200" eaLnBrk="1" hangingPunct="1">
              <a:buFont typeface="Wingdings" pitchFamily="2" charset="2"/>
              <a:buChar char="q"/>
              <a:defRPr/>
            </a:pPr>
            <a:r>
              <a:rPr lang="en-US" altLang="en-US" sz="2400" b="1" dirty="0">
                <a:solidFill>
                  <a:srgbClr val="000000"/>
                </a:solidFill>
              </a:rPr>
              <a:t>Protecting IP</a:t>
            </a:r>
          </a:p>
          <a:p>
            <a:pPr marL="457200" indent="-457200" eaLnBrk="1" hangingPunct="1">
              <a:buFont typeface="Wingdings 2" panose="05020102010507070707" pitchFamily="18" charset="2"/>
              <a:buNone/>
              <a:defRPr/>
            </a:pPr>
            <a:endParaRPr lang="en-US" altLang="en-US" sz="2000" b="1" dirty="0"/>
          </a:p>
        </p:txBody>
      </p:sp>
      <p:sp>
        <p:nvSpPr>
          <p:cNvPr id="19460" name="Slide Number Placeholder 5">
            <a:extLst>
              <a:ext uri="{FF2B5EF4-FFF2-40B4-BE49-F238E27FC236}">
                <a16:creationId xmlns:a16="http://schemas.microsoft.com/office/drawing/2014/main" id="{A49240CC-0A0F-4AAC-9D80-D7E4A0E9B2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602B2BED-D2E8-4A34-B50F-C0C13B17BC0E}"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AD43782E-6562-437F-8CD7-F344450CA2A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19462" name="Picture 2" descr="http://www.google.com/images?q=tbn:aN7Gofmm4Ue3nM::people.cs.vt.edu/~yifeima/homepage/china-flag.jpg&amp;h=94&amp;w=117&amp;usg=__vMfQqCogNAgfM81HdMcw9QwbjyA=">
            <a:hlinkClick r:id="rId3"/>
            <a:extLst>
              <a:ext uri="{FF2B5EF4-FFF2-40B4-BE49-F238E27FC236}">
                <a16:creationId xmlns:a16="http://schemas.microsoft.com/office/drawing/2014/main" id="{4CB8619C-30B1-4D74-850B-D45288EA27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7575" y="4656931"/>
            <a:ext cx="1495425"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Picture 5">
            <a:extLst>
              <a:ext uri="{FF2B5EF4-FFF2-40B4-BE49-F238E27FC236}">
                <a16:creationId xmlns:a16="http://schemas.microsoft.com/office/drawing/2014/main" id="{E18B1FC9-DA1F-4878-B3A2-D8A98DD3A30A}"/>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46C2-48EC-4BE6-A6D1-E10638F091D7}"/>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Comparative Management in Focus: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Doing Business in China</a:t>
            </a:r>
          </a:p>
        </p:txBody>
      </p:sp>
      <p:sp>
        <p:nvSpPr>
          <p:cNvPr id="7" name="Text Placeholder 6">
            <a:extLst>
              <a:ext uri="{FF2B5EF4-FFF2-40B4-BE49-F238E27FC236}">
                <a16:creationId xmlns:a16="http://schemas.microsoft.com/office/drawing/2014/main" id="{BF007898-E50F-48AA-84E5-78DAAF4A9235}"/>
              </a:ext>
            </a:extLst>
          </p:cNvPr>
          <p:cNvSpPr>
            <a:spLocks noGrp="1"/>
          </p:cNvSpPr>
          <p:nvPr>
            <p:ph type="body" idx="1"/>
          </p:nvPr>
        </p:nvSpPr>
        <p:spPr>
          <a:solidFill>
            <a:schemeClr val="accent1"/>
          </a:solidFill>
          <a:ln w="38100" cap="flat">
            <a:solidFill>
              <a:schemeClr val="bg1"/>
            </a:solidFill>
          </a:ln>
          <a:effectLst>
            <a:outerShdw blurRad="40000" dist="20000" dir="5400000" rotWithShape="0">
              <a:srgbClr val="000000">
                <a:alpha val="37999"/>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sz="2000" dirty="0">
                <a:solidFill>
                  <a:schemeClr val="bg1"/>
                </a:solidFill>
              </a:rPr>
              <a:t>Human Rights and Freedom of Information Challenges</a:t>
            </a:r>
          </a:p>
        </p:txBody>
      </p:sp>
      <p:sp>
        <p:nvSpPr>
          <p:cNvPr id="8" name="Text Placeholder 7">
            <a:extLst>
              <a:ext uri="{FF2B5EF4-FFF2-40B4-BE49-F238E27FC236}">
                <a16:creationId xmlns:a16="http://schemas.microsoft.com/office/drawing/2014/main" id="{CBC50482-64EC-4E8D-9A19-75C78F5C2845}"/>
              </a:ext>
            </a:extLst>
          </p:cNvPr>
          <p:cNvSpPr>
            <a:spLocks noGrp="1"/>
          </p:cNvSpPr>
          <p:nvPr>
            <p:ph type="body" sz="half" idx="3"/>
          </p:nvPr>
        </p:nvSpPr>
        <p:spPr/>
        <p:style>
          <a:lnRef idx="2">
            <a:schemeClr val="accent1">
              <a:shade val="50000"/>
            </a:schemeClr>
          </a:lnRef>
          <a:fillRef idx="1">
            <a:schemeClr val="accent1"/>
          </a:fillRef>
          <a:effectRef idx="0">
            <a:schemeClr val="accent1"/>
          </a:effectRef>
          <a:fontRef idx="minor">
            <a:schemeClr val="lt1"/>
          </a:fontRef>
        </p:style>
        <p:txBody>
          <a:bodyPr anchor="ctr">
            <a:normAutofit fontScale="92500" lnSpcReduction="10000"/>
          </a:bodyPr>
          <a:lstStyle/>
          <a:p>
            <a:pPr algn="ctr" eaLnBrk="1" fontAlgn="auto" hangingPunct="1">
              <a:spcBef>
                <a:spcPts val="580"/>
              </a:spcBef>
              <a:spcAft>
                <a:spcPts val="0"/>
              </a:spcAft>
              <a:buFont typeface="Wingdings 2"/>
              <a:buNone/>
              <a:defRPr/>
            </a:pPr>
            <a:r>
              <a:rPr lang="en-US" sz="1900" dirty="0">
                <a:solidFill>
                  <a:schemeClr val="bg1"/>
                </a:solidFill>
              </a:rPr>
              <a:t>Human Rights and Freedom of Information Issues in China</a:t>
            </a:r>
          </a:p>
        </p:txBody>
      </p:sp>
      <p:sp>
        <p:nvSpPr>
          <p:cNvPr id="20485" name="Slide Number Placeholder 5">
            <a:extLst>
              <a:ext uri="{FF2B5EF4-FFF2-40B4-BE49-F238E27FC236}">
                <a16:creationId xmlns:a16="http://schemas.microsoft.com/office/drawing/2014/main" id="{5D35DFA9-DCFA-4E09-A934-E37F4940E61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C2EEAD3E-83E5-4152-8DB5-15361BBCB0BF}"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96699D33-01F0-4AD9-AB44-D00ADF869BA7}"/>
              </a:ext>
            </a:extLst>
          </p:cNvPr>
          <p:cNvSpPr>
            <a:spLocks noGrp="1"/>
          </p:cNvSpPr>
          <p:nvPr>
            <p:ph sz="half" idx="2"/>
          </p:nvPr>
        </p:nvSpPr>
        <p:spPr>
          <a:solidFill>
            <a:schemeClr val="bg1"/>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a:solidFill>
                  <a:schemeClr val="accent1"/>
                </a:solidFill>
              </a:rPr>
              <a:t>Potentially rampant violation of workers</a:t>
            </a:r>
            <a:r>
              <a:rPr lang="ja-JP" altLang="en-US" sz="2400">
                <a:solidFill>
                  <a:schemeClr val="accent1"/>
                </a:solidFill>
              </a:rPr>
              <a:t>’</a:t>
            </a:r>
            <a:r>
              <a:rPr lang="en-US" altLang="ja-JP" sz="2400">
                <a:solidFill>
                  <a:schemeClr val="accent1"/>
                </a:solidFill>
              </a:rPr>
              <a:t> rights</a:t>
            </a:r>
          </a:p>
          <a:p>
            <a:pPr eaLnBrk="1" hangingPunct="1">
              <a:lnSpc>
                <a:spcPct val="80000"/>
              </a:lnSpc>
              <a:buFont typeface="Wingdings 2" panose="05020102010507070707" pitchFamily="18" charset="2"/>
              <a:buNone/>
              <a:defRPr/>
            </a:pPr>
            <a:endParaRPr lang="en-US" altLang="en-US" sz="2400">
              <a:solidFill>
                <a:schemeClr val="accent1"/>
              </a:solidFill>
            </a:endParaRPr>
          </a:p>
          <a:p>
            <a:pPr eaLnBrk="1" hangingPunct="1">
              <a:lnSpc>
                <a:spcPct val="80000"/>
              </a:lnSpc>
              <a:defRPr/>
            </a:pPr>
            <a:r>
              <a:rPr lang="en-US" altLang="en-US" sz="2400">
                <a:solidFill>
                  <a:schemeClr val="accent1"/>
                </a:solidFill>
              </a:rPr>
              <a:t>Repression of free speech</a:t>
            </a:r>
          </a:p>
          <a:p>
            <a:pPr eaLnBrk="1" hangingPunct="1">
              <a:lnSpc>
                <a:spcPct val="80000"/>
              </a:lnSpc>
              <a:buFont typeface="Wingdings 2" panose="05020102010507070707" pitchFamily="18" charset="2"/>
              <a:buNone/>
              <a:defRPr/>
            </a:pPr>
            <a:endParaRPr lang="en-US" altLang="en-US" sz="2400">
              <a:solidFill>
                <a:schemeClr val="accent1"/>
              </a:solidFill>
            </a:endParaRPr>
          </a:p>
          <a:p>
            <a:pPr eaLnBrk="1" hangingPunct="1">
              <a:lnSpc>
                <a:spcPct val="80000"/>
              </a:lnSpc>
              <a:defRPr/>
            </a:pPr>
            <a:r>
              <a:rPr lang="en-US" altLang="en-US" sz="2400">
                <a:solidFill>
                  <a:schemeClr val="accent1"/>
                </a:solidFill>
              </a:rPr>
              <a:t>Difficulty monitoring and correcting human rights violations</a:t>
            </a:r>
          </a:p>
        </p:txBody>
      </p:sp>
      <p:sp>
        <p:nvSpPr>
          <p:cNvPr id="9" name="Content Placeholder 8">
            <a:extLst>
              <a:ext uri="{FF2B5EF4-FFF2-40B4-BE49-F238E27FC236}">
                <a16:creationId xmlns:a16="http://schemas.microsoft.com/office/drawing/2014/main" id="{46865AFD-C3BE-475B-B96A-21286D51357A}"/>
              </a:ext>
            </a:extLst>
          </p:cNvPr>
          <p:cNvSpPr>
            <a:spLocks noGrp="1"/>
          </p:cNvSpPr>
          <p:nvPr>
            <p:ph sz="half" idx="4"/>
          </p:nvPr>
        </p:nvSpPr>
        <p:spPr>
          <a:solidFill>
            <a:schemeClr val="bg1"/>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200">
                <a:solidFill>
                  <a:schemeClr val="accent1"/>
                </a:solidFill>
              </a:rPr>
              <a:t>Wal-Mart</a:t>
            </a:r>
          </a:p>
          <a:p>
            <a:pPr eaLnBrk="1" hangingPunct="1">
              <a:defRPr/>
            </a:pPr>
            <a:r>
              <a:rPr lang="en-US" altLang="en-US" sz="2200">
                <a:solidFill>
                  <a:schemeClr val="accent1"/>
                </a:solidFill>
              </a:rPr>
              <a:t>Government limits on media and internet freedoms</a:t>
            </a:r>
          </a:p>
          <a:p>
            <a:pPr eaLnBrk="1" hangingPunct="1">
              <a:defRPr/>
            </a:pPr>
            <a:r>
              <a:rPr lang="en-US" altLang="en-US" sz="2200">
                <a:solidFill>
                  <a:schemeClr val="accent1"/>
                </a:solidFill>
              </a:rPr>
              <a:t>Google</a:t>
            </a:r>
          </a:p>
          <a:p>
            <a:pPr eaLnBrk="1" hangingPunct="1">
              <a:buFont typeface="Wingdings 2" panose="05020102010507070707" pitchFamily="18" charset="2"/>
              <a:buNone/>
              <a:defRPr/>
            </a:pPr>
            <a:endParaRPr lang="en-US" altLang="en-US" sz="2200">
              <a:solidFill>
                <a:schemeClr val="accent1"/>
              </a:solidFill>
            </a:endParaRPr>
          </a:p>
          <a:p>
            <a:pPr eaLnBrk="1" hangingPunct="1">
              <a:defRPr/>
            </a:pPr>
            <a:r>
              <a:rPr lang="en-US" altLang="en-US" sz="2200">
                <a:solidFill>
                  <a:schemeClr val="accent1"/>
                </a:solidFill>
              </a:rPr>
              <a:t>Microsoft</a:t>
            </a:r>
          </a:p>
          <a:p>
            <a:pPr eaLnBrk="1" hangingPunct="1">
              <a:defRPr/>
            </a:pPr>
            <a:endParaRPr lang="en-US" altLang="en-US" sz="2200">
              <a:solidFill>
                <a:schemeClr val="accent1"/>
              </a:solidFill>
            </a:endParaRPr>
          </a:p>
          <a:p>
            <a:pPr eaLnBrk="1" hangingPunct="1">
              <a:defRPr/>
            </a:pPr>
            <a:r>
              <a:rPr lang="en-US" altLang="en-US" sz="2200">
                <a:solidFill>
                  <a:schemeClr val="accent1"/>
                </a:solidFill>
              </a:rPr>
              <a:t>Yahoo</a:t>
            </a:r>
          </a:p>
          <a:p>
            <a:pPr eaLnBrk="1" hangingPunct="1">
              <a:buFont typeface="Wingdings 2" panose="05020102010507070707" pitchFamily="18" charset="2"/>
              <a:buNone/>
              <a:defRPr/>
            </a:pPr>
            <a:endParaRPr lang="en-US" altLang="en-US">
              <a:solidFill>
                <a:srgbClr val="000000"/>
              </a:solidFill>
            </a:endParaRPr>
          </a:p>
        </p:txBody>
      </p:sp>
      <p:sp>
        <p:nvSpPr>
          <p:cNvPr id="20488" name="Footer Placeholder 12">
            <a:extLst>
              <a:ext uri="{FF2B5EF4-FFF2-40B4-BE49-F238E27FC236}">
                <a16:creationId xmlns:a16="http://schemas.microsoft.com/office/drawing/2014/main" id="{BCB715CE-6AE8-42A2-9CA9-CA9793ED984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1">
            <a:extLst>
              <a:ext uri="{FF2B5EF4-FFF2-40B4-BE49-F238E27FC236}">
                <a16:creationId xmlns:a16="http://schemas.microsoft.com/office/drawing/2014/main" id="{405874A8-8055-4503-98B3-1BDF425C79E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21507" name="Slide Number Placeholder 2">
            <a:extLst>
              <a:ext uri="{FF2B5EF4-FFF2-40B4-BE49-F238E27FC236}">
                <a16:creationId xmlns:a16="http://schemas.microsoft.com/office/drawing/2014/main" id="{20E486D3-0A17-47D5-9824-774EB11E7B3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5722970E-A439-4141-86EB-AC5A14D840F2}"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FE6562C0-4602-4CF9-9381-8844C3D72EC4}"/>
              </a:ext>
            </a:extLst>
          </p:cNvPr>
          <p:cNvSpPr txBox="1">
            <a:spLocks/>
          </p:cNvSpPr>
          <p:nvPr/>
        </p:nvSpPr>
        <p:spPr bwMode="auto">
          <a:xfrm>
            <a:off x="685800" y="0"/>
            <a:ext cx="7772400" cy="762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ETHICS </a:t>
            </a:r>
          </a:p>
        </p:txBody>
      </p:sp>
      <p:sp>
        <p:nvSpPr>
          <p:cNvPr id="6" name="Content Placeholder 2">
            <a:extLst>
              <a:ext uri="{FF2B5EF4-FFF2-40B4-BE49-F238E27FC236}">
                <a16:creationId xmlns:a16="http://schemas.microsoft.com/office/drawing/2014/main" id="{4FC2DD5A-2740-40F4-A208-D5636038635A}"/>
              </a:ext>
            </a:extLst>
          </p:cNvPr>
          <p:cNvSpPr txBox="1">
            <a:spLocks/>
          </p:cNvSpPr>
          <p:nvPr/>
        </p:nvSpPr>
        <p:spPr bwMode="auto">
          <a:xfrm>
            <a:off x="936288" y="930920"/>
            <a:ext cx="8122096" cy="529364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buFont typeface="Wingdings" panose="05000000000000000000" pitchFamily="2" charset="2"/>
              <a:buChar char="§"/>
              <a:defRPr/>
            </a:pPr>
            <a:r>
              <a:rPr lang="en-US" sz="2400" dirty="0">
                <a:solidFill>
                  <a:srgbClr val="000000"/>
                </a:solidFill>
                <a:latin typeface="Arial" pitchFamily="34" charset="0"/>
                <a:cs typeface="Arial" panose="020B0604020202020204" pitchFamily="34" charset="0"/>
              </a:rPr>
              <a:t>Remember, ethics relates to issues of what is right and wrong rather than fulfilling a legal obligation</a:t>
            </a:r>
          </a:p>
          <a:p>
            <a:pPr marL="0" indent="0">
              <a:buNone/>
              <a:defRPr/>
            </a:pPr>
            <a:endParaRPr lang="en-US" sz="2400" dirty="0">
              <a:solidFill>
                <a:srgbClr val="000000"/>
              </a:solidFill>
              <a:latin typeface="Arial" pitchFamily="34" charset="0"/>
              <a:cs typeface="Arial" panose="020B0604020202020204" pitchFamily="34" charset="0"/>
            </a:endParaRPr>
          </a:p>
          <a:p>
            <a:pPr>
              <a:buFont typeface="Wingdings" panose="05000000000000000000" pitchFamily="2" charset="2"/>
              <a:buChar char="§"/>
              <a:defRPr/>
            </a:pPr>
            <a:r>
              <a:rPr lang="en-US" sz="2400" dirty="0">
                <a:solidFill>
                  <a:srgbClr val="000000"/>
                </a:solidFill>
                <a:latin typeface="Arial" pitchFamily="34" charset="0"/>
                <a:cs typeface="Arial" panose="020B0604020202020204" pitchFamily="34" charset="0"/>
              </a:rPr>
              <a:t>Business ethics is not as globalized as CSR mainly due to the difficulty defining what constitute ethics for MNCs and the variations in culture and legal frameworks</a:t>
            </a:r>
          </a:p>
          <a:p>
            <a:pPr marL="0" indent="0">
              <a:buNone/>
              <a:defRPr/>
            </a:pPr>
            <a:endParaRPr lang="en-US" sz="2400" dirty="0">
              <a:solidFill>
                <a:srgbClr val="000000"/>
              </a:solidFill>
              <a:latin typeface="Arial" pitchFamily="34" charset="0"/>
              <a:cs typeface="Arial" panose="020B0604020202020204" pitchFamily="34" charset="0"/>
            </a:endParaRPr>
          </a:p>
          <a:p>
            <a:pPr>
              <a:buFont typeface="Wingdings" panose="05000000000000000000" pitchFamily="2" charset="2"/>
              <a:buChar char="§"/>
              <a:defRPr/>
            </a:pPr>
            <a:r>
              <a:rPr lang="en-US" sz="2400" dirty="0">
                <a:solidFill>
                  <a:srgbClr val="000000"/>
                </a:solidFill>
                <a:latin typeface="Arial" pitchFamily="34" charset="0"/>
                <a:cs typeface="Arial" panose="020B0604020202020204" pitchFamily="34" charset="0"/>
              </a:rPr>
              <a:t>However, important to acknowledge the strategic role that ethics can play in global management and provide guidance to managers to maintain ethical behavior amid the varying standards and </a:t>
            </a:r>
            <a:r>
              <a:rPr lang="en-US" sz="2400" dirty="0">
                <a:solidFill>
                  <a:srgbClr val="000000"/>
                </a:solidFill>
                <a:latin typeface="Arial" pitchFamily="34" charset="0"/>
                <a:ea typeface="+mn-ea"/>
                <a:cs typeface="Arial" panose="020B0604020202020204" pitchFamily="34" charset="0"/>
              </a:rPr>
              <a:t>practices around the world</a:t>
            </a:r>
          </a:p>
        </p:txBody>
      </p:sp>
      <p:pic>
        <p:nvPicPr>
          <p:cNvPr id="21510" name="Picture 5">
            <a:extLst>
              <a:ext uri="{FF2B5EF4-FFF2-40B4-BE49-F238E27FC236}">
                <a16:creationId xmlns:a16="http://schemas.microsoft.com/office/drawing/2014/main" id="{355BBC98-11FA-470D-A52F-DE3DAFA8EA3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1" y="4343400"/>
            <a:ext cx="815008"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6EF08-119A-4ADF-AB4C-572BD8F1E01E}"/>
              </a:ext>
            </a:extLst>
          </p:cNvPr>
          <p:cNvSpPr>
            <a:spLocks noGrp="1"/>
          </p:cNvSpPr>
          <p:nvPr>
            <p:ph type="title"/>
          </p:nvPr>
        </p:nvSpPr>
        <p:spPr>
          <a:xfrm>
            <a:off x="491448" y="101196"/>
            <a:ext cx="8473040" cy="858587"/>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Ethics in Global Management</a:t>
            </a:r>
          </a:p>
        </p:txBody>
      </p:sp>
      <p:sp>
        <p:nvSpPr>
          <p:cNvPr id="3" name="Content Placeholder 2">
            <a:extLst>
              <a:ext uri="{FF2B5EF4-FFF2-40B4-BE49-F238E27FC236}">
                <a16:creationId xmlns:a16="http://schemas.microsoft.com/office/drawing/2014/main" id="{C6E0F1D0-6052-4696-AE20-325AF7B84175}"/>
              </a:ext>
            </a:extLst>
          </p:cNvPr>
          <p:cNvSpPr>
            <a:spLocks noGrp="1"/>
          </p:cNvSpPr>
          <p:nvPr>
            <p:ph sz="quarter" idx="1"/>
          </p:nvPr>
        </p:nvSpPr>
        <p:spPr>
          <a:xfrm>
            <a:off x="965706" y="1196752"/>
            <a:ext cx="8070790" cy="4777011"/>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400" b="1" dirty="0"/>
          </a:p>
          <a:p>
            <a:pPr marL="457200" indent="-457200" eaLnBrk="1" hangingPunct="1">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eaLnBrk="1" hangingPunct="1">
              <a:defRPr/>
            </a:pPr>
            <a:endParaRPr lang="en-US" altLang="en-US" sz="2400" b="1" dirty="0"/>
          </a:p>
          <a:p>
            <a:pPr marL="457200" indent="-457200" eaLnBrk="1" hangingPunct="1">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eaLnBrk="1" hangingPunct="1">
              <a:buFont typeface="Wingdings 2" panose="05020102010507070707" pitchFamily="18" charset="2"/>
              <a:buNone/>
              <a:defRPr/>
            </a:pPr>
            <a:endParaRPr lang="en-US" altLang="en-US" sz="2400" b="1" dirty="0"/>
          </a:p>
        </p:txBody>
      </p:sp>
      <p:sp>
        <p:nvSpPr>
          <p:cNvPr id="22532" name="Slide Number Placeholder 5">
            <a:extLst>
              <a:ext uri="{FF2B5EF4-FFF2-40B4-BE49-F238E27FC236}">
                <a16:creationId xmlns:a16="http://schemas.microsoft.com/office/drawing/2014/main" id="{53ADC60E-D95A-4056-A74F-72C411BDA82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04F0E444-6CB2-4B18-BF66-FCBCAC932B50}"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22533" name="Footer Placeholder 12">
            <a:extLst>
              <a:ext uri="{FF2B5EF4-FFF2-40B4-BE49-F238E27FC236}">
                <a16:creationId xmlns:a16="http://schemas.microsoft.com/office/drawing/2014/main" id="{B9D6031D-77FC-4008-90AC-44860FD6B54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14" name="Horizontal Scroll 13">
            <a:extLst>
              <a:ext uri="{FF2B5EF4-FFF2-40B4-BE49-F238E27FC236}">
                <a16:creationId xmlns:a16="http://schemas.microsoft.com/office/drawing/2014/main" id="{9EAE922A-FE01-4400-B573-04F1363AAB41}"/>
              </a:ext>
            </a:extLst>
          </p:cNvPr>
          <p:cNvSpPr/>
          <p:nvPr/>
        </p:nvSpPr>
        <p:spPr>
          <a:xfrm>
            <a:off x="3058979" y="1224756"/>
            <a:ext cx="4865995" cy="1295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latin typeface="Arial" pitchFamily="34" charset="0"/>
              </a:rPr>
              <a:t>International Business Ethics</a:t>
            </a:r>
          </a:p>
        </p:txBody>
      </p:sp>
      <p:sp>
        <p:nvSpPr>
          <p:cNvPr id="15" name="Snip Single Corner Rectangle 14">
            <a:extLst>
              <a:ext uri="{FF2B5EF4-FFF2-40B4-BE49-F238E27FC236}">
                <a16:creationId xmlns:a16="http://schemas.microsoft.com/office/drawing/2014/main" id="{94A00AD5-AF2C-414E-9D21-F6F971756F13}"/>
              </a:ext>
            </a:extLst>
          </p:cNvPr>
          <p:cNvSpPr/>
          <p:nvPr/>
        </p:nvSpPr>
        <p:spPr>
          <a:xfrm>
            <a:off x="971048" y="3522575"/>
            <a:ext cx="3744968" cy="1905000"/>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The business conduct or morals of MNCs in their relationship with individuals and entities</a:t>
            </a:r>
          </a:p>
        </p:txBody>
      </p:sp>
      <p:sp>
        <p:nvSpPr>
          <p:cNvPr id="16" name="Flowchart: Card 15">
            <a:extLst>
              <a:ext uri="{FF2B5EF4-FFF2-40B4-BE49-F238E27FC236}">
                <a16:creationId xmlns:a16="http://schemas.microsoft.com/office/drawing/2014/main" id="{4EDDE90B-99FF-4ACE-83BC-0A442CD3D399}"/>
              </a:ext>
            </a:extLst>
          </p:cNvPr>
          <p:cNvSpPr/>
          <p:nvPr/>
        </p:nvSpPr>
        <p:spPr>
          <a:xfrm>
            <a:off x="5076056" y="3360271"/>
            <a:ext cx="3960440" cy="206730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Ethics vary based on the cultural value system in each country or society</a:t>
            </a:r>
          </a:p>
        </p:txBody>
      </p:sp>
      <p:sp>
        <p:nvSpPr>
          <p:cNvPr id="17" name="Curved Right Arrow 16">
            <a:extLst>
              <a:ext uri="{FF2B5EF4-FFF2-40B4-BE49-F238E27FC236}">
                <a16:creationId xmlns:a16="http://schemas.microsoft.com/office/drawing/2014/main" id="{917CBD50-2829-4805-AF1B-76837ED86DD5}"/>
              </a:ext>
            </a:extLst>
          </p:cNvPr>
          <p:cNvSpPr/>
          <p:nvPr/>
        </p:nvSpPr>
        <p:spPr>
          <a:xfrm rot="2428936">
            <a:off x="2308230" y="2344637"/>
            <a:ext cx="793466" cy="1199979"/>
          </a:xfrm>
          <a:prstGeom prst="curvedRigh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8" name="Curved Left Arrow 17">
            <a:extLst>
              <a:ext uri="{FF2B5EF4-FFF2-40B4-BE49-F238E27FC236}">
                <a16:creationId xmlns:a16="http://schemas.microsoft.com/office/drawing/2014/main" id="{02159E27-A180-41C5-906A-14EB78F3D76B}"/>
              </a:ext>
            </a:extLst>
          </p:cNvPr>
          <p:cNvSpPr/>
          <p:nvPr/>
        </p:nvSpPr>
        <p:spPr>
          <a:xfrm rot="18890650">
            <a:off x="7396689" y="2201599"/>
            <a:ext cx="613020" cy="1231609"/>
          </a:xfrm>
          <a:prstGeom prst="curvedLef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pic>
        <p:nvPicPr>
          <p:cNvPr id="22543" name="Picture 5">
            <a:extLst>
              <a:ext uri="{FF2B5EF4-FFF2-40B4-BE49-F238E27FC236}">
                <a16:creationId xmlns:a16="http://schemas.microsoft.com/office/drawing/2014/main" id="{1252EB97-B155-4F09-A176-ED1BFAF8006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74" y="4203056"/>
            <a:ext cx="954832"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wipe(down)">
                                      <p:cBhvr>
                                        <p:cTn id="33" dur="500"/>
                                        <p:tgtEl>
                                          <p:spTgt spid="18"/>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barn(inVertical)">
                                      <p:cBhvr>
                                        <p:cTn id="3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P spid="15" grpId="0" animBg="1"/>
      <p:bldP spid="16" grpId="0" animBg="1"/>
      <p:bldP spid="17" grpId="0" animBg="1"/>
      <p:bldP spid="1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1E2B-417E-4D0A-AB2D-3B2508A390A9}"/>
              </a:ext>
            </a:extLst>
          </p:cNvPr>
          <p:cNvSpPr>
            <a:spLocks noGrp="1"/>
          </p:cNvSpPr>
          <p:nvPr>
            <p:ph type="title"/>
          </p:nvPr>
        </p:nvSpPr>
        <p:spPr>
          <a:xfrm>
            <a:off x="251520" y="31095"/>
            <a:ext cx="9001000" cy="972344"/>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Autofit/>
          </a:bodyPr>
          <a:lstStyle/>
          <a:p>
            <a:pPr eaLnBrk="1" fontAlgn="auto" hangingPunct="1">
              <a:spcAft>
                <a:spcPts val="0"/>
              </a:spcAft>
              <a:defRPr/>
            </a:pPr>
            <a:r>
              <a:rPr lang="en-US" sz="3200" b="1" dirty="0">
                <a:solidFill>
                  <a:srgbClr val="996600"/>
                </a:solidFill>
                <a:latin typeface="Arial" pitchFamily="34" charset="0"/>
                <a:ea typeface="+mn-ea"/>
                <a:cs typeface="+mn-cs"/>
              </a:rPr>
              <a:t>A Moral Philosophy of Cross-Cultural Societal Ethics</a:t>
            </a:r>
          </a:p>
        </p:txBody>
      </p:sp>
      <p:sp>
        <p:nvSpPr>
          <p:cNvPr id="23555" name="Slide Number Placeholder 5">
            <a:extLst>
              <a:ext uri="{FF2B5EF4-FFF2-40B4-BE49-F238E27FC236}">
                <a16:creationId xmlns:a16="http://schemas.microsoft.com/office/drawing/2014/main" id="{A2CAC989-79B7-4213-A17D-39C797FE27C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177BC737-242D-45C2-BF1C-C5D0ABF9A673}"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23556" name="Footer Placeholder 9">
            <a:extLst>
              <a:ext uri="{FF2B5EF4-FFF2-40B4-BE49-F238E27FC236}">
                <a16:creationId xmlns:a16="http://schemas.microsoft.com/office/drawing/2014/main" id="{C7A42AE5-1B6E-4D18-A172-E556BD6A6FF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7" name="Rectangle 6">
            <a:extLst>
              <a:ext uri="{FF2B5EF4-FFF2-40B4-BE49-F238E27FC236}">
                <a16:creationId xmlns:a16="http://schemas.microsoft.com/office/drawing/2014/main" id="{219F5A28-368A-4E8E-B927-656EC8E88F08}"/>
              </a:ext>
            </a:extLst>
          </p:cNvPr>
          <p:cNvSpPr/>
          <p:nvPr/>
        </p:nvSpPr>
        <p:spPr>
          <a:xfrm>
            <a:off x="1981200" y="1524000"/>
            <a:ext cx="6629400" cy="304800"/>
          </a:xfrm>
          <a:prstGeom prst="rect">
            <a:avLst/>
          </a:prstGeom>
          <a:solidFill>
            <a:srgbClr val="CEF6FE"/>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319088">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136525">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46038">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defRPr/>
            </a:pPr>
            <a:r>
              <a:rPr lang="en-US" sz="1400" b="1" dirty="0">
                <a:latin typeface="Arial" pitchFamily="34" charset="0"/>
                <a:cs typeface="Arial" panose="020B0604020202020204" pitchFamily="34" charset="0"/>
              </a:rPr>
              <a:t>EXHIBIT 2-3     A Moral Philosophy of Cross-Cultural Societal Ethics</a:t>
            </a:r>
          </a:p>
        </p:txBody>
      </p:sp>
      <p:pic>
        <p:nvPicPr>
          <p:cNvPr id="23558" name="Picture 5">
            <a:extLst>
              <a:ext uri="{FF2B5EF4-FFF2-40B4-BE49-F238E27FC236}">
                <a16:creationId xmlns:a16="http://schemas.microsoft.com/office/drawing/2014/main" id="{A9FE2E30-A946-47A7-8ECB-36B641A3F26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701" y="4581128"/>
            <a:ext cx="670867"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Content Placeholder 3">
            <a:extLst>
              <a:ext uri="{FF2B5EF4-FFF2-40B4-BE49-F238E27FC236}">
                <a16:creationId xmlns:a16="http://schemas.microsoft.com/office/drawing/2014/main" id="{16A49766-123E-439C-9B18-BB8B7E596628}"/>
              </a:ext>
            </a:extLst>
          </p:cNvPr>
          <p:cNvPicPr>
            <a:picLocks noGrp="1" noChangeAspect="1"/>
          </p:cNvPicPr>
          <p:nvPr>
            <p:ph sz="quarter" idx="1"/>
          </p:nvPr>
        </p:nvPicPr>
        <p:blipFill>
          <a:blip r:embed="rId4">
            <a:extLst>
              <a:ext uri="{28A0092B-C50C-407E-A947-70E740481C1C}">
                <a14:useLocalDpi xmlns:a14="http://schemas.microsoft.com/office/drawing/2010/main" val="0"/>
              </a:ext>
            </a:extLst>
          </a:blip>
          <a:srcRect l="1430" r="1430"/>
          <a:stretch>
            <a:fillRect/>
          </a:stretch>
        </p:blipFill>
        <p:spPr>
          <a:xfrm>
            <a:off x="251520" y="1124744"/>
            <a:ext cx="8892480" cy="5123656"/>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7E37-50F4-412E-8502-EDEE97B91DE3}"/>
              </a:ext>
            </a:extLst>
          </p:cNvPr>
          <p:cNvSpPr>
            <a:spLocks noGrp="1"/>
          </p:cNvSpPr>
          <p:nvPr>
            <p:ph type="title"/>
          </p:nvPr>
        </p:nvSpPr>
        <p:spPr>
          <a:xfrm>
            <a:off x="611560" y="136525"/>
            <a:ext cx="7772400" cy="718096"/>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r>
              <a:rPr lang="en-US" altLang="en-US" sz="3600" b="1" dirty="0">
                <a:solidFill>
                  <a:srgbClr val="996600"/>
                </a:solidFill>
                <a:latin typeface="Arial" pitchFamily="34" charset="0"/>
              </a:rPr>
              <a:t>Global Corruption Index 2022</a:t>
            </a:r>
            <a:br>
              <a:rPr lang="en-US" altLang="en-US" sz="2000" b="1" dirty="0">
                <a:solidFill>
                  <a:srgbClr val="996600"/>
                </a:solidFill>
                <a:latin typeface="Arial" pitchFamily="34" charset="0"/>
              </a:rPr>
            </a:br>
            <a:endParaRPr lang="en-US" altLang="en-US" sz="2000" b="1" dirty="0">
              <a:solidFill>
                <a:srgbClr val="996600"/>
              </a:solidFill>
              <a:latin typeface="Arial" pitchFamily="34" charset="0"/>
            </a:endParaRPr>
          </a:p>
        </p:txBody>
      </p:sp>
      <p:sp>
        <p:nvSpPr>
          <p:cNvPr id="24579" name="Slide Number Placeholder 5">
            <a:extLst>
              <a:ext uri="{FF2B5EF4-FFF2-40B4-BE49-F238E27FC236}">
                <a16:creationId xmlns:a16="http://schemas.microsoft.com/office/drawing/2014/main" id="{45AB22CA-40DC-4078-9C87-E97EA16483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BB1AE483-0990-43E4-9C47-95FBC00AE761}"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24580" name="Footer Placeholder 11">
            <a:extLst>
              <a:ext uri="{FF2B5EF4-FFF2-40B4-BE49-F238E27FC236}">
                <a16:creationId xmlns:a16="http://schemas.microsoft.com/office/drawing/2014/main" id="{B473C503-BC93-43C5-B063-82D37BDCFBE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6" name="Text Placeholder 5">
            <a:extLst>
              <a:ext uri="{FF2B5EF4-FFF2-40B4-BE49-F238E27FC236}">
                <a16:creationId xmlns:a16="http://schemas.microsoft.com/office/drawing/2014/main" id="{34C4FADE-2B94-43F0-A39C-8ECDA7092187}"/>
              </a:ext>
            </a:extLst>
          </p:cNvPr>
          <p:cNvSpPr>
            <a:spLocks noGrp="1"/>
          </p:cNvSpPr>
          <p:nvPr>
            <p:ph type="body" idx="1"/>
          </p:nvPr>
        </p:nvSpPr>
        <p:spPr>
          <a:xfrm>
            <a:off x="251520" y="854621"/>
            <a:ext cx="8712968" cy="4734619"/>
          </a:xfrm>
        </p:spPr>
        <p:txBody>
          <a:bodyPr/>
          <a:lstStyle/>
          <a:p>
            <a:pPr>
              <a:defRPr/>
            </a:pPr>
            <a:endParaRPr lang="en-US" dirty="0">
              <a:ea typeface="MS PGothic" pitchFamily="34" charset="-128"/>
            </a:endParaRPr>
          </a:p>
        </p:txBody>
      </p:sp>
      <p:pic>
        <p:nvPicPr>
          <p:cNvPr id="7" name="Picture 6">
            <a:extLst>
              <a:ext uri="{FF2B5EF4-FFF2-40B4-BE49-F238E27FC236}">
                <a16:creationId xmlns:a16="http://schemas.microsoft.com/office/drawing/2014/main" id="{1A37B311-6C56-E64A-9F38-EEB961D8A655}"/>
              </a:ext>
            </a:extLst>
          </p:cNvPr>
          <p:cNvPicPr>
            <a:picLocks noChangeAspect="1"/>
          </p:cNvPicPr>
          <p:nvPr/>
        </p:nvPicPr>
        <p:blipFill rotWithShape="1">
          <a:blip r:embed="rId3"/>
          <a:srcRect l="26376" t="29247" r="31100" b="20354"/>
          <a:stretch/>
        </p:blipFill>
        <p:spPr>
          <a:xfrm>
            <a:off x="179512" y="764705"/>
            <a:ext cx="8928992" cy="4824536"/>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7E37-50F4-412E-8502-EDEE97B91DE3}"/>
              </a:ext>
            </a:extLst>
          </p:cNvPr>
          <p:cNvSpPr>
            <a:spLocks noGrp="1"/>
          </p:cNvSpPr>
          <p:nvPr>
            <p:ph type="title"/>
          </p:nvPr>
        </p:nvSpPr>
        <p:spPr>
          <a:xfrm>
            <a:off x="632048" y="-3324"/>
            <a:ext cx="7772400" cy="718096"/>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r>
              <a:rPr lang="en-US" altLang="en-US" sz="3600" b="1" dirty="0">
                <a:solidFill>
                  <a:srgbClr val="996600"/>
                </a:solidFill>
                <a:latin typeface="Arial" pitchFamily="34" charset="0"/>
              </a:rPr>
              <a:t>Global Corruption Index 2022</a:t>
            </a:r>
            <a:br>
              <a:rPr lang="en-US" altLang="en-US" sz="2000" b="1" dirty="0">
                <a:solidFill>
                  <a:srgbClr val="996600"/>
                </a:solidFill>
                <a:latin typeface="Arial" pitchFamily="34" charset="0"/>
              </a:rPr>
            </a:br>
            <a:endParaRPr lang="en-US" altLang="en-US" sz="2000" b="1" dirty="0">
              <a:solidFill>
                <a:srgbClr val="996600"/>
              </a:solidFill>
              <a:latin typeface="Arial" pitchFamily="34" charset="0"/>
            </a:endParaRPr>
          </a:p>
        </p:txBody>
      </p:sp>
      <p:sp>
        <p:nvSpPr>
          <p:cNvPr id="24579" name="Slide Number Placeholder 5">
            <a:extLst>
              <a:ext uri="{FF2B5EF4-FFF2-40B4-BE49-F238E27FC236}">
                <a16:creationId xmlns:a16="http://schemas.microsoft.com/office/drawing/2014/main" id="{45AB22CA-40DC-4078-9C87-E97EA16483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BB1AE483-0990-43E4-9C47-95FBC00AE761}"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24580" name="Footer Placeholder 11">
            <a:extLst>
              <a:ext uri="{FF2B5EF4-FFF2-40B4-BE49-F238E27FC236}">
                <a16:creationId xmlns:a16="http://schemas.microsoft.com/office/drawing/2014/main" id="{B473C503-BC93-43C5-B063-82D37BDCFBE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6" name="Text Placeholder 5">
            <a:extLst>
              <a:ext uri="{FF2B5EF4-FFF2-40B4-BE49-F238E27FC236}">
                <a16:creationId xmlns:a16="http://schemas.microsoft.com/office/drawing/2014/main" id="{34C4FADE-2B94-43F0-A39C-8ECDA7092187}"/>
              </a:ext>
            </a:extLst>
          </p:cNvPr>
          <p:cNvSpPr>
            <a:spLocks noGrp="1"/>
          </p:cNvSpPr>
          <p:nvPr>
            <p:ph type="body" idx="1"/>
          </p:nvPr>
        </p:nvSpPr>
        <p:spPr>
          <a:xfrm>
            <a:off x="251520" y="854621"/>
            <a:ext cx="8712968" cy="4734619"/>
          </a:xfrm>
        </p:spPr>
        <p:txBody>
          <a:bodyPr/>
          <a:lstStyle/>
          <a:p>
            <a:pPr>
              <a:defRPr/>
            </a:pPr>
            <a:endParaRPr lang="en-US" dirty="0">
              <a:ea typeface="MS PGothic" pitchFamily="34" charset="-128"/>
            </a:endParaRPr>
          </a:p>
        </p:txBody>
      </p:sp>
      <p:pic>
        <p:nvPicPr>
          <p:cNvPr id="4" name="Picture 3">
            <a:extLst>
              <a:ext uri="{FF2B5EF4-FFF2-40B4-BE49-F238E27FC236}">
                <a16:creationId xmlns:a16="http://schemas.microsoft.com/office/drawing/2014/main" id="{9234407A-93C9-69FE-8F18-AF12A6A8EB7E}"/>
              </a:ext>
            </a:extLst>
          </p:cNvPr>
          <p:cNvPicPr>
            <a:picLocks noChangeAspect="1"/>
          </p:cNvPicPr>
          <p:nvPr/>
        </p:nvPicPr>
        <p:blipFill rotWithShape="1">
          <a:blip r:embed="rId3"/>
          <a:srcRect l="26375" t="24801" r="31888" b="27765"/>
          <a:stretch/>
        </p:blipFill>
        <p:spPr>
          <a:xfrm>
            <a:off x="0" y="714773"/>
            <a:ext cx="9036496" cy="4874468"/>
          </a:xfrm>
          <a:prstGeom prst="rect">
            <a:avLst/>
          </a:prstGeom>
        </p:spPr>
      </p:pic>
    </p:spTree>
    <p:extLst>
      <p:ext uri="{BB962C8B-B14F-4D97-AF65-F5344CB8AC3E}">
        <p14:creationId xmlns:p14="http://schemas.microsoft.com/office/powerpoint/2010/main" val="3324275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1">
            <a:extLst>
              <a:ext uri="{FF2B5EF4-FFF2-40B4-BE49-F238E27FC236}">
                <a16:creationId xmlns:a16="http://schemas.microsoft.com/office/drawing/2014/main" id="{22E12AA7-EBE0-4052-AAD3-2E77C374AEA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25603" name="Slide Number Placeholder 2">
            <a:extLst>
              <a:ext uri="{FF2B5EF4-FFF2-40B4-BE49-F238E27FC236}">
                <a16:creationId xmlns:a16="http://schemas.microsoft.com/office/drawing/2014/main" id="{8956DC42-AAA0-4857-BD0A-E24350206BD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E32FE5FA-D759-450C-BA95-967D35FD143E}" type="slidenum">
              <a:rPr lang="en-US" altLang="en-US">
                <a:solidFill>
                  <a:srgbClr val="FFFFFF"/>
                </a:solidFill>
                <a:latin typeface="Franklin Gothic Book" panose="020B0503020102020204" pitchFamily="34" charset="0"/>
              </a:rPr>
              <a:pPr/>
              <a:t>25</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79EE1C5-ACE7-4320-A6DF-C4943B5EEEE8}"/>
              </a:ext>
            </a:extLst>
          </p:cNvPr>
          <p:cNvSpPr txBox="1">
            <a:spLocks/>
          </p:cNvSpPr>
          <p:nvPr/>
        </p:nvSpPr>
        <p:spPr bwMode="auto">
          <a:xfrm>
            <a:off x="914400" y="0"/>
            <a:ext cx="7772400" cy="731837"/>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Key questions for MNC Managers</a:t>
            </a:r>
          </a:p>
        </p:txBody>
      </p:sp>
      <p:sp>
        <p:nvSpPr>
          <p:cNvPr id="6" name="Content Placeholder 2">
            <a:extLst>
              <a:ext uri="{FF2B5EF4-FFF2-40B4-BE49-F238E27FC236}">
                <a16:creationId xmlns:a16="http://schemas.microsoft.com/office/drawing/2014/main" id="{F922DF9A-9450-4840-B254-EA9250633612}"/>
              </a:ext>
            </a:extLst>
          </p:cNvPr>
          <p:cNvSpPr txBox="1">
            <a:spLocks/>
          </p:cNvSpPr>
          <p:nvPr/>
        </p:nvSpPr>
        <p:spPr bwMode="auto">
          <a:xfrm>
            <a:off x="395536" y="980728"/>
            <a:ext cx="8496944" cy="4315172"/>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eaLnBrk="1" hangingPunct="1">
              <a:lnSpc>
                <a:spcPct val="60000"/>
              </a:lnSpc>
              <a:defRPr/>
            </a:pPr>
            <a:endParaRPr lang="en-US" altLang="en-US" sz="3600" dirty="0">
              <a:latin typeface="Arial" panose="020B0604020202020204" pitchFamily="34" charset="0"/>
              <a:cs typeface="Arial" panose="020B0604020202020204" pitchFamily="34" charset="0"/>
            </a:endParaRPr>
          </a:p>
          <a:p>
            <a:pPr marL="571500" indent="-571500" eaLnBrk="1" hangingPunct="1">
              <a:lnSpc>
                <a:spcPct val="60000"/>
              </a:lnSpc>
              <a:buFont typeface="Wingdings" panose="05000000000000000000" pitchFamily="2" charset="2"/>
              <a:buChar char="§"/>
              <a:defRPr/>
            </a:pPr>
            <a:r>
              <a:rPr lang="en-US" altLang="en-US" sz="3200" dirty="0">
                <a:latin typeface="Arial" panose="020B0604020202020204" pitchFamily="34" charset="0"/>
                <a:cs typeface="Arial" panose="020B0604020202020204" pitchFamily="34" charset="0"/>
              </a:rPr>
              <a:t>Should MNCs base ethical standards on the host or home country or</a:t>
            </a:r>
          </a:p>
          <a:p>
            <a:pPr eaLnBrk="1" hangingPunct="1">
              <a:lnSpc>
                <a:spcPct val="60000"/>
              </a:lnSpc>
              <a:defRPr/>
            </a:pPr>
            <a:endParaRPr lang="en-US" altLang="en-US" sz="3200" dirty="0">
              <a:latin typeface="Arial" panose="020B0604020202020204" pitchFamily="34" charset="0"/>
              <a:cs typeface="Arial" panose="020B0604020202020204" pitchFamily="34" charset="0"/>
            </a:endParaRPr>
          </a:p>
          <a:p>
            <a:pPr marL="571500" indent="-571500" eaLnBrk="1" hangingPunct="1">
              <a:lnSpc>
                <a:spcPct val="60000"/>
              </a:lnSpc>
              <a:buFont typeface="Wingdings" panose="05000000000000000000" pitchFamily="2" charset="2"/>
              <a:buChar char="§"/>
              <a:defRPr/>
            </a:pPr>
            <a:r>
              <a:rPr lang="en-US" altLang="en-US" sz="3200" dirty="0">
                <a:latin typeface="Arial" panose="020B0604020202020204" pitchFamily="34" charset="0"/>
                <a:cs typeface="Arial" panose="020B0604020202020204" pitchFamily="34" charset="0"/>
              </a:rPr>
              <a:t>Can the two be reconciled?</a:t>
            </a:r>
          </a:p>
          <a:p>
            <a:pPr eaLnBrk="1" hangingPunct="1">
              <a:lnSpc>
                <a:spcPct val="60000"/>
              </a:lnSpc>
              <a:defRPr/>
            </a:pPr>
            <a:endParaRPr lang="en-US" altLang="en-US" sz="3200" dirty="0">
              <a:latin typeface="Arial" panose="020B0604020202020204" pitchFamily="34" charset="0"/>
              <a:cs typeface="Arial" panose="020B0604020202020204" pitchFamily="34" charset="0"/>
            </a:endParaRPr>
          </a:p>
          <a:p>
            <a:pPr marL="571500" indent="-571500" eaLnBrk="1" hangingPunct="1">
              <a:lnSpc>
                <a:spcPct val="60000"/>
              </a:lnSpc>
              <a:buFont typeface="Wingdings" panose="05000000000000000000" pitchFamily="2" charset="2"/>
              <a:buChar char="§"/>
              <a:defRPr/>
            </a:pPr>
            <a:r>
              <a:rPr lang="en-US" altLang="en-US" sz="3200" dirty="0">
                <a:latin typeface="Arial" panose="020B0604020202020204" pitchFamily="34" charset="0"/>
                <a:cs typeface="Arial" panose="020B0604020202020204" pitchFamily="34" charset="0"/>
              </a:rPr>
              <a:t>Would it be possible to develop a universal ethical code for an MNC</a:t>
            </a:r>
          </a:p>
          <a:p>
            <a:pPr eaLnBrk="1" hangingPunct="1">
              <a:lnSpc>
                <a:spcPct val="60000"/>
              </a:lnSpc>
              <a:defRPr/>
            </a:pPr>
            <a:endParaRPr lang="en-US" altLang="en-US" sz="3200" dirty="0">
              <a:latin typeface="Arial" panose="020B0604020202020204" pitchFamily="34" charset="0"/>
              <a:cs typeface="Arial" panose="020B0604020202020204" pitchFamily="34" charset="0"/>
            </a:endParaRPr>
          </a:p>
          <a:p>
            <a:pPr marL="571500" indent="-571500" eaLnBrk="1" hangingPunct="1">
              <a:lnSpc>
                <a:spcPct val="60000"/>
              </a:lnSpc>
              <a:buFont typeface="Wingdings" panose="05000000000000000000" pitchFamily="2" charset="2"/>
              <a:buChar char="§"/>
              <a:defRPr/>
            </a:pPr>
            <a:r>
              <a:rPr lang="en-US" altLang="en-US" sz="3200" dirty="0">
                <a:latin typeface="Arial" panose="020B0604020202020204" pitchFamily="34" charset="0"/>
                <a:cs typeface="Arial" panose="020B0604020202020204" pitchFamily="34" charset="0"/>
              </a:rPr>
              <a:t>Transparency International role in all this</a:t>
            </a:r>
          </a:p>
          <a:p>
            <a:pPr marL="571500" indent="-571500" eaLnBrk="1" hangingPunct="1">
              <a:lnSpc>
                <a:spcPct val="60000"/>
              </a:lnSpc>
              <a:buFont typeface="Wingdings" panose="05000000000000000000" pitchFamily="2" charset="2"/>
              <a:buChar char="§"/>
              <a:defRPr/>
            </a:pPr>
            <a:endParaRPr lang="en-US" altLang="en-US" sz="3600" dirty="0">
              <a:latin typeface="Arial" panose="020B0604020202020204" pitchFamily="34" charset="0"/>
              <a:cs typeface="Arial" panose="020B0604020202020204" pitchFamily="34" charset="0"/>
            </a:endParaRPr>
          </a:p>
          <a:p>
            <a:pPr eaLnBrk="1" hangingPunct="1">
              <a:spcBef>
                <a:spcPts val="575"/>
              </a:spcBef>
              <a:buClr>
                <a:schemeClr val="accent1"/>
              </a:buClr>
              <a:buSzPct val="85000"/>
              <a:buFont typeface="Wingdings 2" pitchFamily="18" charset="2"/>
              <a:buNone/>
              <a:defRPr/>
            </a:pPr>
            <a:r>
              <a:rPr lang="en-US" altLang="en-US" sz="3600" b="1" dirty="0">
                <a:solidFill>
                  <a:srgbClr val="000000"/>
                </a:solidFill>
                <a:cs typeface="Arial" charset="0"/>
              </a:rPr>
              <a:t>   </a:t>
            </a:r>
          </a:p>
          <a:p>
            <a:pPr eaLnBrk="1" hangingPunct="1">
              <a:spcBef>
                <a:spcPts val="575"/>
              </a:spcBef>
              <a:buClr>
                <a:schemeClr val="accent1"/>
              </a:buClr>
              <a:buSzPct val="85000"/>
              <a:buFont typeface="Wingdings 2" pitchFamily="18" charset="2"/>
              <a:buNone/>
              <a:defRPr/>
            </a:pPr>
            <a:r>
              <a:rPr lang="en-US" altLang="en-US" sz="3600" b="1" dirty="0">
                <a:solidFill>
                  <a:srgbClr val="000000"/>
                </a:solidFill>
                <a:cs typeface="Arial" charset="0"/>
              </a:rPr>
              <a:t>   </a:t>
            </a:r>
          </a:p>
        </p:txBody>
      </p:sp>
      <p:pic>
        <p:nvPicPr>
          <p:cNvPr id="25606" name="Picture 5">
            <a:extLst>
              <a:ext uri="{FF2B5EF4-FFF2-40B4-BE49-F238E27FC236}">
                <a16:creationId xmlns:a16="http://schemas.microsoft.com/office/drawing/2014/main" id="{BF68FD08-AF0C-4749-A77B-D45F2ED88CA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32" y="4419600"/>
            <a:ext cx="95064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1">
            <a:extLst>
              <a:ext uri="{FF2B5EF4-FFF2-40B4-BE49-F238E27FC236}">
                <a16:creationId xmlns:a16="http://schemas.microsoft.com/office/drawing/2014/main" id="{0E286D5E-4AC8-4DDB-9B4F-4B573707427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26627" name="Slide Number Placeholder 2">
            <a:extLst>
              <a:ext uri="{FF2B5EF4-FFF2-40B4-BE49-F238E27FC236}">
                <a16:creationId xmlns:a16="http://schemas.microsoft.com/office/drawing/2014/main" id="{D5DF3721-94D4-432D-9F12-FE01072EF91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6B480FFC-3E85-4B27-A8C5-446C31B371FE}" type="slidenum">
              <a:rPr lang="en-US" altLang="en-US">
                <a:solidFill>
                  <a:srgbClr val="FFFFFF"/>
                </a:solidFill>
                <a:latin typeface="Franklin Gothic Book" panose="020B0503020102020204" pitchFamily="34" charset="0"/>
              </a:rPr>
              <a:pPr/>
              <a:t>26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C6E171E3-827D-4E40-ADF8-CC96BB349E97}"/>
              </a:ext>
            </a:extLst>
          </p:cNvPr>
          <p:cNvSpPr txBox="1">
            <a:spLocks/>
          </p:cNvSpPr>
          <p:nvPr/>
        </p:nvSpPr>
        <p:spPr bwMode="auto">
          <a:xfrm>
            <a:off x="685800" y="136525"/>
            <a:ext cx="7772400" cy="825698"/>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Ethical Use of Technology</a:t>
            </a:r>
          </a:p>
        </p:txBody>
      </p:sp>
      <p:sp>
        <p:nvSpPr>
          <p:cNvPr id="6" name="Content Placeholder 2">
            <a:extLst>
              <a:ext uri="{FF2B5EF4-FFF2-40B4-BE49-F238E27FC236}">
                <a16:creationId xmlns:a16="http://schemas.microsoft.com/office/drawing/2014/main" id="{6927847B-B892-4011-925A-3BD5C136E4E9}"/>
              </a:ext>
            </a:extLst>
          </p:cNvPr>
          <p:cNvSpPr txBox="1">
            <a:spLocks/>
          </p:cNvSpPr>
          <p:nvPr/>
        </p:nvSpPr>
        <p:spPr bwMode="auto">
          <a:xfrm>
            <a:off x="1038436" y="1124744"/>
            <a:ext cx="8069796"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Char char=""/>
              <a:defRPr/>
            </a:pPr>
            <a:r>
              <a:rPr lang="en-US" altLang="en-US" sz="2800" dirty="0">
                <a:solidFill>
                  <a:srgbClr val="000000"/>
                </a:solidFill>
                <a:cs typeface="Arial" charset="0"/>
              </a:rPr>
              <a:t>Varied expectations about the use of technological devices/programs as they intersect with people</a:t>
            </a:r>
            <a:r>
              <a:rPr lang="ja-JP" altLang="en-US" sz="2800" dirty="0">
                <a:solidFill>
                  <a:srgbClr val="000000"/>
                </a:solidFill>
                <a:cs typeface="Arial" charset="0"/>
              </a:rPr>
              <a:t>’</a:t>
            </a:r>
            <a:r>
              <a:rPr lang="en-US" altLang="ja-JP" sz="2800" dirty="0">
                <a:solidFill>
                  <a:srgbClr val="000000"/>
                </a:solidFill>
                <a:cs typeface="Arial" charset="0"/>
              </a:rPr>
              <a:t>s private lives</a:t>
            </a:r>
          </a:p>
          <a:p>
            <a:pPr eaLnBrk="1" hangingPunct="1">
              <a:spcBef>
                <a:spcPts val="575"/>
              </a:spcBef>
              <a:buClr>
                <a:schemeClr val="accent1"/>
              </a:buClr>
              <a:buSzPct val="85000"/>
              <a:defRPr/>
            </a:pPr>
            <a:endParaRPr lang="en-US" altLang="ja-JP" sz="2800" dirty="0">
              <a:solidFill>
                <a:srgbClr val="000000"/>
              </a:solidFill>
              <a:cs typeface="Arial" charset="0"/>
            </a:endParaRPr>
          </a:p>
          <a:p>
            <a:pPr marL="273050" indent="-273050" eaLnBrk="1" hangingPunct="1">
              <a:spcBef>
                <a:spcPts val="575"/>
              </a:spcBef>
              <a:buClr>
                <a:schemeClr val="accent1"/>
              </a:buClr>
              <a:buSzPct val="85000"/>
              <a:buFont typeface="Wingdings 2" pitchFamily="18" charset="2"/>
              <a:buChar char=""/>
              <a:defRPr/>
            </a:pPr>
            <a:r>
              <a:rPr lang="en-US" altLang="en-US" sz="2800" dirty="0">
                <a:solidFill>
                  <a:srgbClr val="000000"/>
                </a:solidFill>
                <a:cs typeface="Arial" charset="0"/>
              </a:rPr>
              <a:t>EU Directive on Data Protection</a:t>
            </a:r>
          </a:p>
          <a:p>
            <a:pPr marL="273050" indent="-273050" eaLnBrk="1" hangingPunct="1">
              <a:spcBef>
                <a:spcPts val="575"/>
              </a:spcBef>
              <a:buClr>
                <a:schemeClr val="accent1"/>
              </a:buClr>
              <a:buSzPct val="85000"/>
              <a:buFont typeface="Wingdings 2" pitchFamily="18" charset="2"/>
              <a:buChar char=""/>
              <a:defRPr/>
            </a:pPr>
            <a:r>
              <a:rPr lang="en-US" altLang="en-US" sz="2800" dirty="0">
                <a:solidFill>
                  <a:srgbClr val="000000"/>
                </a:solidFill>
                <a:cs typeface="Arial" charset="0"/>
              </a:rPr>
              <a:t>Meta Platform fined £1billion by the Ireland Data Protection Commission for transferring personal EU data to the USA.</a:t>
            </a:r>
            <a:endParaRPr lang="en-US" altLang="en-US" sz="2400" dirty="0">
              <a:solidFill>
                <a:srgbClr val="000000"/>
              </a:solidFill>
              <a:cs typeface="Arial" charset="0"/>
            </a:endParaRPr>
          </a:p>
        </p:txBody>
      </p:sp>
      <p:pic>
        <p:nvPicPr>
          <p:cNvPr id="26630" name="Picture 5">
            <a:extLst>
              <a:ext uri="{FF2B5EF4-FFF2-40B4-BE49-F238E27FC236}">
                <a16:creationId xmlns:a16="http://schemas.microsoft.com/office/drawing/2014/main" id="{2ADB11B6-1D37-473A-9597-1C7CEB9E196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768" y="4005064"/>
            <a:ext cx="878632"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9A4D-D1FA-4AC6-9A4B-094D0F94552B}"/>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To Bribe or NOT to Bribe?</a:t>
            </a:r>
          </a:p>
        </p:txBody>
      </p:sp>
      <p:sp>
        <p:nvSpPr>
          <p:cNvPr id="3" name="Content Placeholder 2">
            <a:extLst>
              <a:ext uri="{FF2B5EF4-FFF2-40B4-BE49-F238E27FC236}">
                <a16:creationId xmlns:a16="http://schemas.microsoft.com/office/drawing/2014/main" id="{BC575FD8-16D4-47E4-B43E-AB8B7DDA972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w="57150" cap="flat">
            <a:solidFill>
              <a:schemeClr val="accent1"/>
            </a:solidFill>
          </a:ln>
          <a:effectLst>
            <a:outerShdw blurRad="40000" dist="20000" dir="5400000" rotWithShape="0">
              <a:srgbClr val="000000">
                <a:alpha val="37999"/>
              </a:srgbClr>
            </a:outerShdw>
          </a:effectLst>
        </p:spPr>
        <p:txBody>
          <a:bodyPr/>
          <a:lstStyle/>
          <a:p>
            <a:pPr lvl="1" eaLnBrk="1" hangingPunct="1">
              <a:defRPr/>
            </a:pPr>
            <a:endParaRPr lang="en-US" altLang="en-US" sz="2200">
              <a:solidFill>
                <a:srgbClr val="000000"/>
              </a:solidFill>
            </a:endParaRPr>
          </a:p>
          <a:p>
            <a:pPr lvl="1" eaLnBrk="1" hangingPunct="1">
              <a:buFont typeface="Wingdings 2" panose="05020102010507070707" pitchFamily="18" charset="2"/>
              <a:buNone/>
              <a:defRPr/>
            </a:pPr>
            <a:endParaRPr lang="en-US" altLang="en-US" sz="2200">
              <a:solidFill>
                <a:srgbClr val="000000"/>
              </a:solidFill>
            </a:endParaRPr>
          </a:p>
          <a:p>
            <a:pPr eaLnBrk="1" hangingPunct="1">
              <a:defRPr/>
            </a:pPr>
            <a:endParaRPr lang="en-US" altLang="en-US">
              <a:solidFill>
                <a:srgbClr val="000000"/>
              </a:solidFill>
            </a:endParaRPr>
          </a:p>
          <a:p>
            <a:pPr eaLnBrk="1" hangingPunct="1">
              <a:defRPr/>
            </a:pPr>
            <a:r>
              <a:rPr lang="en-US" altLang="en-US" sz="2800">
                <a:solidFill>
                  <a:srgbClr val="000000"/>
                </a:solidFill>
              </a:rPr>
              <a:t>Paying mail carriers in Mexico to prevent them from </a:t>
            </a:r>
            <a:r>
              <a:rPr lang="ja-JP" altLang="en-US" sz="2800">
                <a:solidFill>
                  <a:srgbClr val="000000"/>
                </a:solidFill>
              </a:rPr>
              <a:t>“</a:t>
            </a:r>
            <a:r>
              <a:rPr lang="en-US" altLang="ja-JP" sz="2800">
                <a:solidFill>
                  <a:srgbClr val="000000"/>
                </a:solidFill>
              </a:rPr>
              <a:t>losing</a:t>
            </a:r>
            <a:r>
              <a:rPr lang="ja-JP" altLang="en-US" sz="2800">
                <a:solidFill>
                  <a:srgbClr val="000000"/>
                </a:solidFill>
              </a:rPr>
              <a:t>”</a:t>
            </a:r>
            <a:r>
              <a:rPr lang="en-US" altLang="ja-JP" sz="2800">
                <a:solidFill>
                  <a:srgbClr val="000000"/>
                </a:solidFill>
              </a:rPr>
              <a:t> mail</a:t>
            </a:r>
          </a:p>
          <a:p>
            <a:pPr eaLnBrk="1" hangingPunct="1">
              <a:defRPr/>
            </a:pPr>
            <a:r>
              <a:rPr lang="en-US" altLang="en-US" sz="2800">
                <a:solidFill>
                  <a:srgbClr val="000000"/>
                </a:solidFill>
              </a:rPr>
              <a:t>Paying $100 to get a computer picked up from a rainy dock</a:t>
            </a:r>
          </a:p>
          <a:p>
            <a:pPr eaLnBrk="1" hangingPunct="1">
              <a:defRPr/>
            </a:pPr>
            <a:r>
              <a:rPr lang="en-US" altLang="en-US" sz="2800">
                <a:solidFill>
                  <a:srgbClr val="000000"/>
                </a:solidFill>
              </a:rPr>
              <a:t>Gift-giving to bond social ties</a:t>
            </a:r>
          </a:p>
        </p:txBody>
      </p:sp>
      <p:sp>
        <p:nvSpPr>
          <p:cNvPr id="27652" name="Slide Number Placeholder 5">
            <a:extLst>
              <a:ext uri="{FF2B5EF4-FFF2-40B4-BE49-F238E27FC236}">
                <a16:creationId xmlns:a16="http://schemas.microsoft.com/office/drawing/2014/main" id="{D2E0404F-4B3E-4213-9DD8-F47132AA7B9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6A1FF172-4E03-4EF9-BD45-45C94C609A4F}" type="slidenum">
              <a:rPr lang="en-US" altLang="en-US">
                <a:solidFill>
                  <a:srgbClr val="FFFFFF"/>
                </a:solidFill>
                <a:latin typeface="Franklin Gothic Book" panose="020B0503020102020204" pitchFamily="34" charset="0"/>
              </a:rPr>
              <a:pPr/>
              <a:t>27</a:t>
            </a:fld>
            <a:endParaRPr lang="en-US" altLang="en-US">
              <a:solidFill>
                <a:srgbClr val="FFFFFF"/>
              </a:solidFill>
              <a:latin typeface="Franklin Gothic Book" panose="020B0503020102020204" pitchFamily="34" charset="0"/>
            </a:endParaRPr>
          </a:p>
        </p:txBody>
      </p:sp>
      <p:sp>
        <p:nvSpPr>
          <p:cNvPr id="27653" name="Footer Placeholder 8">
            <a:extLst>
              <a:ext uri="{FF2B5EF4-FFF2-40B4-BE49-F238E27FC236}">
                <a16:creationId xmlns:a16="http://schemas.microsoft.com/office/drawing/2014/main" id="{257E2014-F0AE-4C52-BE26-193408D07EA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8" name="Rectangle 7">
            <a:extLst>
              <a:ext uri="{FF2B5EF4-FFF2-40B4-BE49-F238E27FC236}">
                <a16:creationId xmlns:a16="http://schemas.microsoft.com/office/drawing/2014/main" id="{F88AD167-ED85-4DAF-AF3C-9B33E5D3D974}"/>
              </a:ext>
            </a:extLst>
          </p:cNvPr>
          <p:cNvSpPr/>
          <p:nvPr/>
        </p:nvSpPr>
        <p:spPr>
          <a:xfrm>
            <a:off x="3505200" y="1676400"/>
            <a:ext cx="3200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latin typeface="Arial" pitchFamily="34" charset="0"/>
              </a:rPr>
              <a:t>Questionable Payments</a:t>
            </a:r>
          </a:p>
        </p:txBody>
      </p:sp>
      <p:pic>
        <p:nvPicPr>
          <p:cNvPr id="27655" name="Picture 3" descr="C:\Users\Mohamad\AppData\Local\Microsoft\Windows\Temporary Internet Files\Low\Content.IE5\DZ7SANV9\j0440391[1].png">
            <a:extLst>
              <a:ext uri="{FF2B5EF4-FFF2-40B4-BE49-F238E27FC236}">
                <a16:creationId xmlns:a16="http://schemas.microsoft.com/office/drawing/2014/main" id="{A1C3B7C6-4F51-4F01-80A9-0146A5C21E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4267200"/>
            <a:ext cx="17526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6" name="Picture 5">
            <a:extLst>
              <a:ext uri="{FF2B5EF4-FFF2-40B4-BE49-F238E27FC236}">
                <a16:creationId xmlns:a16="http://schemas.microsoft.com/office/drawing/2014/main" id="{4B9399AA-A54B-4031-87EE-D24AECA5BAA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3CC0C-CB55-441D-A744-B9B391844FAC}"/>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Managing the Corruption</a:t>
            </a:r>
          </a:p>
        </p:txBody>
      </p:sp>
      <p:sp>
        <p:nvSpPr>
          <p:cNvPr id="3" name="Content Placeholder 2">
            <a:extLst>
              <a:ext uri="{FF2B5EF4-FFF2-40B4-BE49-F238E27FC236}">
                <a16:creationId xmlns:a16="http://schemas.microsoft.com/office/drawing/2014/main" id="{23B69302-6342-48E9-98B6-3D838C4759A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endParaRPr lang="en-US" altLang="en-US" sz="2800">
              <a:solidFill>
                <a:srgbClr val="000000"/>
              </a:solidFill>
            </a:endParaRPr>
          </a:p>
          <a:p>
            <a:pPr eaLnBrk="1" hangingPunct="1">
              <a:defRPr/>
            </a:pPr>
            <a:r>
              <a:rPr lang="en-US" altLang="en-US" sz="2800" b="1">
                <a:solidFill>
                  <a:srgbClr val="000000"/>
                </a:solidFill>
              </a:rPr>
              <a:t>Foreign Corrupt Practices Act (FCPA)</a:t>
            </a:r>
          </a:p>
          <a:p>
            <a:pPr eaLnBrk="1" hangingPunct="1">
              <a:defRPr/>
            </a:pPr>
            <a:endParaRPr lang="en-US" altLang="en-US" sz="2800" b="1">
              <a:solidFill>
                <a:srgbClr val="000000"/>
              </a:solidFill>
            </a:endParaRPr>
          </a:p>
          <a:p>
            <a:pPr eaLnBrk="1" hangingPunct="1">
              <a:defRPr/>
            </a:pPr>
            <a:r>
              <a:rPr lang="en-US" altLang="en-US" sz="2800" b="1">
                <a:solidFill>
                  <a:srgbClr val="000000"/>
                </a:solidFill>
              </a:rPr>
              <a:t>Organization for Economic Cooperation and Development convention on bribery</a:t>
            </a:r>
          </a:p>
          <a:p>
            <a:pPr eaLnBrk="1" hangingPunct="1">
              <a:buFont typeface="Wingdings 2" panose="05020102010507070707" pitchFamily="18" charset="2"/>
              <a:buNone/>
              <a:defRPr/>
            </a:pPr>
            <a:endParaRPr lang="en-US" altLang="en-US" sz="2400">
              <a:solidFill>
                <a:srgbClr val="000000"/>
              </a:solidFill>
            </a:endParaRPr>
          </a:p>
          <a:p>
            <a:pPr eaLnBrk="1" hangingPunct="1">
              <a:buFont typeface="Wingdings 2" panose="05020102010507070707" pitchFamily="18" charset="2"/>
              <a:buNone/>
              <a:defRPr/>
            </a:pPr>
            <a:endParaRPr lang="en-US" altLang="en-US" sz="2400">
              <a:solidFill>
                <a:srgbClr val="000000"/>
              </a:solidFill>
            </a:endParaRPr>
          </a:p>
        </p:txBody>
      </p:sp>
      <p:sp>
        <p:nvSpPr>
          <p:cNvPr id="28676" name="Slide Number Placeholder 5">
            <a:extLst>
              <a:ext uri="{FF2B5EF4-FFF2-40B4-BE49-F238E27FC236}">
                <a16:creationId xmlns:a16="http://schemas.microsoft.com/office/drawing/2014/main" id="{73EE083D-B790-43CE-A074-2FC0F2751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BB56E9E8-9140-4E75-8744-AB71EF829A41}"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28677" name="Footer Placeholder 8">
            <a:extLst>
              <a:ext uri="{FF2B5EF4-FFF2-40B4-BE49-F238E27FC236}">
                <a16:creationId xmlns:a16="http://schemas.microsoft.com/office/drawing/2014/main" id="{DF6D3398-967E-4594-957B-E45063A3CBE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28678" name="Picture 1">
            <a:extLst>
              <a:ext uri="{FF2B5EF4-FFF2-40B4-BE49-F238E27FC236}">
                <a16:creationId xmlns:a16="http://schemas.microsoft.com/office/drawing/2014/main" id="{3F48DEAD-ECA7-4CF5-A996-490CE55468FA}"/>
              </a:ext>
            </a:extLst>
          </p:cNvPr>
          <p:cNvSpPr>
            <a:spLocks noChangeAspect="1" noChangeArrowheads="1"/>
          </p:cNvSpPr>
          <p:nvPr/>
        </p:nvSpPr>
        <p:spPr bwMode="auto">
          <a:xfrm>
            <a:off x="5486400" y="3886200"/>
            <a:ext cx="2338388" cy="155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pic>
        <p:nvPicPr>
          <p:cNvPr id="28679" name="Picture 5">
            <a:extLst>
              <a:ext uri="{FF2B5EF4-FFF2-40B4-BE49-F238E27FC236}">
                <a16:creationId xmlns:a16="http://schemas.microsoft.com/office/drawing/2014/main" id="{508B378B-F5E9-4004-AD9F-C93AF6CE0E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2EE97-2708-4B26-A97F-53EFE1A6F94E}"/>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Three Tests of Ethical Corporate Actions</a:t>
            </a:r>
          </a:p>
        </p:txBody>
      </p:sp>
      <p:graphicFrame>
        <p:nvGraphicFramePr>
          <p:cNvPr id="8" name="Content Placeholder 7">
            <a:extLst>
              <a:ext uri="{FF2B5EF4-FFF2-40B4-BE49-F238E27FC236}">
                <a16:creationId xmlns:a16="http://schemas.microsoft.com/office/drawing/2014/main" id="{C1E20493-EDB0-49D9-ADA8-CCF64FEB212C}"/>
              </a:ext>
            </a:extLst>
          </p:cNvPr>
          <p:cNvGraphicFramePr>
            <a:graphicFrameLocks noGrp="1"/>
          </p:cNvGraphicFramePr>
          <p:nvPr>
            <p:ph sz="quarter" idx="1"/>
          </p:nvPr>
        </p:nvGraphicFramePr>
        <p:xfrm>
          <a:off x="1847850"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700" name="Slide Number Placeholder 5">
            <a:extLst>
              <a:ext uri="{FF2B5EF4-FFF2-40B4-BE49-F238E27FC236}">
                <a16:creationId xmlns:a16="http://schemas.microsoft.com/office/drawing/2014/main" id="{8EF78ADE-FCF0-4415-B069-0A5CBE70C7D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5014160C-D351-4860-B3D4-3C390D43B947}"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29701" name="Footer Placeholder 8">
            <a:extLst>
              <a:ext uri="{FF2B5EF4-FFF2-40B4-BE49-F238E27FC236}">
                <a16:creationId xmlns:a16="http://schemas.microsoft.com/office/drawing/2014/main" id="{9631C374-4AC9-4D0E-8CB8-0E39ADF7182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29702" name="Picture 5">
            <a:extLst>
              <a:ext uri="{FF2B5EF4-FFF2-40B4-BE49-F238E27FC236}">
                <a16:creationId xmlns:a16="http://schemas.microsoft.com/office/drawing/2014/main" id="{EECBF8F4-A1F6-4392-8180-16C78D5A282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E134-FC00-4C92-A36D-4083C1F425BC}"/>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500" b="1" dirty="0">
                <a:solidFill>
                  <a:srgbClr val="996600"/>
                </a:solidFill>
                <a:latin typeface="Arial" pitchFamily="34" charset="0"/>
                <a:ea typeface="+mn-ea"/>
                <a:cs typeface="+mn-cs"/>
              </a:rPr>
              <a:t>Policies to Help MNCs to Confront Concerns About Ethical Behavior and Social Responsibility </a:t>
            </a:r>
          </a:p>
        </p:txBody>
      </p:sp>
      <p:sp>
        <p:nvSpPr>
          <p:cNvPr id="3" name="Content Placeholder 2">
            <a:extLst>
              <a:ext uri="{FF2B5EF4-FFF2-40B4-BE49-F238E27FC236}">
                <a16:creationId xmlns:a16="http://schemas.microsoft.com/office/drawing/2014/main" id="{68F1F448-09D6-4375-B131-F08B7CD7EF8D}"/>
              </a:ext>
            </a:extLst>
          </p:cNvPr>
          <p:cNvSpPr>
            <a:spLocks noGrp="1"/>
          </p:cNvSpPr>
          <p:nvPr>
            <p:ph sz="quarter" idx="1"/>
          </p:nvPr>
        </p:nvSpPr>
        <p:spPr>
          <a:xfrm>
            <a:off x="1043608" y="1600200"/>
            <a:ext cx="7643192"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dirty="0">
                <a:solidFill>
                  <a:srgbClr val="000000"/>
                </a:solidFill>
              </a:rPr>
              <a:t>Develop worldwide code of ethics.</a:t>
            </a:r>
          </a:p>
          <a:p>
            <a:pPr eaLnBrk="1" hangingPunct="1">
              <a:defRPr/>
            </a:pPr>
            <a:r>
              <a:rPr lang="en-US" altLang="en-US" sz="2800" dirty="0">
                <a:solidFill>
                  <a:srgbClr val="000000"/>
                </a:solidFill>
              </a:rPr>
              <a:t>Build ethical policies into strategy development.</a:t>
            </a:r>
          </a:p>
          <a:p>
            <a:pPr eaLnBrk="1" hangingPunct="1">
              <a:defRPr/>
            </a:pPr>
            <a:r>
              <a:rPr lang="en-US" altLang="en-US" sz="2800" dirty="0">
                <a:solidFill>
                  <a:srgbClr val="000000"/>
                </a:solidFill>
              </a:rPr>
              <a:t>Plan regular assessment of the company</a:t>
            </a:r>
            <a:r>
              <a:rPr lang="ja-JP" altLang="en-US" sz="2800" dirty="0">
                <a:solidFill>
                  <a:srgbClr val="000000"/>
                </a:solidFill>
              </a:rPr>
              <a:t>’</a:t>
            </a:r>
            <a:r>
              <a:rPr lang="en-US" altLang="ja-JP" sz="2800" dirty="0">
                <a:solidFill>
                  <a:srgbClr val="000000"/>
                </a:solidFill>
              </a:rPr>
              <a:t>s ethical posture.</a:t>
            </a:r>
          </a:p>
          <a:p>
            <a:pPr eaLnBrk="1" hangingPunct="1">
              <a:defRPr/>
            </a:pPr>
            <a:r>
              <a:rPr lang="en-US" altLang="en-US" sz="2800" dirty="0">
                <a:solidFill>
                  <a:srgbClr val="000000"/>
                </a:solidFill>
              </a:rPr>
              <a:t>If ethical problems cannot be resolved, could consider to withdraw from that market.</a:t>
            </a:r>
          </a:p>
          <a:p>
            <a:pPr eaLnBrk="1" hangingPunct="1">
              <a:buFont typeface="Wingdings 2" panose="05020102010507070707" pitchFamily="18" charset="2"/>
              <a:buNone/>
              <a:defRPr/>
            </a:pPr>
            <a:endParaRPr lang="en-US" altLang="en-US" sz="2400" dirty="0">
              <a:solidFill>
                <a:srgbClr val="000000"/>
              </a:solidFill>
            </a:endParaRPr>
          </a:p>
        </p:txBody>
      </p:sp>
      <p:sp>
        <p:nvSpPr>
          <p:cNvPr id="30724" name="Slide Number Placeholder 5">
            <a:extLst>
              <a:ext uri="{FF2B5EF4-FFF2-40B4-BE49-F238E27FC236}">
                <a16:creationId xmlns:a16="http://schemas.microsoft.com/office/drawing/2014/main" id="{522DA609-AF43-41EC-8EF4-0D53782D335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1C1E13C5-C315-4F6A-83C1-D917AC0EFA69}"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30725" name="Footer Placeholder 8">
            <a:extLst>
              <a:ext uri="{FF2B5EF4-FFF2-40B4-BE49-F238E27FC236}">
                <a16:creationId xmlns:a16="http://schemas.microsoft.com/office/drawing/2014/main" id="{B866F7EC-ECC6-4F69-B96B-8F1CAFDDF76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30726" name="Picture 2">
            <a:extLst>
              <a:ext uri="{FF2B5EF4-FFF2-40B4-BE49-F238E27FC236}">
                <a16:creationId xmlns:a16="http://schemas.microsoft.com/office/drawing/2014/main" id="{7BB8E753-D5A6-467D-A72A-5F702E9E6A8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55519" y="4856175"/>
            <a:ext cx="2519362"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5">
            <a:extLst>
              <a:ext uri="{FF2B5EF4-FFF2-40B4-BE49-F238E27FC236}">
                <a16:creationId xmlns:a16="http://schemas.microsoft.com/office/drawing/2014/main" id="{5507A15D-4DBC-4C93-9308-D594B0DC73B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9125" y="3880657"/>
            <a:ext cx="976492"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1">
            <a:extLst>
              <a:ext uri="{FF2B5EF4-FFF2-40B4-BE49-F238E27FC236}">
                <a16:creationId xmlns:a16="http://schemas.microsoft.com/office/drawing/2014/main" id="{04210AEB-9F3D-4DEF-B8A6-33277434BC8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1747" name="Slide Number Placeholder 2">
            <a:extLst>
              <a:ext uri="{FF2B5EF4-FFF2-40B4-BE49-F238E27FC236}">
                <a16:creationId xmlns:a16="http://schemas.microsoft.com/office/drawing/2014/main" id="{5DF58F96-B4CC-4BE7-9968-28F0B56C5A0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A698C5E-BEA2-46A0-8399-856D389B7D7C}"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510F5CE2-850F-4CDC-A066-FCB294BB29A0}"/>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Under the Lens: Rolls-Royce Accused of Bribery </a:t>
            </a:r>
          </a:p>
        </p:txBody>
      </p:sp>
      <p:sp>
        <p:nvSpPr>
          <p:cNvPr id="6" name="Content Placeholder 2">
            <a:extLst>
              <a:ext uri="{FF2B5EF4-FFF2-40B4-BE49-F238E27FC236}">
                <a16:creationId xmlns:a16="http://schemas.microsoft.com/office/drawing/2014/main" id="{1082C54F-A6A5-4A5F-BB96-C87445C6519B}"/>
              </a:ext>
            </a:extLst>
          </p:cNvPr>
          <p:cNvSpPr txBox="1">
            <a:spLocks/>
          </p:cNvSpPr>
          <p:nvPr/>
        </p:nvSpPr>
        <p:spPr bwMode="auto">
          <a:xfrm>
            <a:off x="1905000" y="14478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Arial" charset="0"/>
              <a:buChar char="•"/>
              <a:defRPr/>
            </a:pPr>
            <a:r>
              <a:rPr lang="en-US" altLang="en-US" sz="2700" dirty="0"/>
              <a:t>Rolls-Royce has been accused of a multibillion-dollar bribery/kick-back scheme at Brazil’s state-controlled oil producer. </a:t>
            </a:r>
            <a:endParaRPr lang="en-US" altLang="en-US" sz="2700" baseline="30000" dirty="0"/>
          </a:p>
          <a:p>
            <a:pPr marL="273050" indent="-273050">
              <a:spcBef>
                <a:spcPts val="575"/>
              </a:spcBef>
              <a:buClr>
                <a:schemeClr val="accent1"/>
              </a:buClr>
              <a:buSzPct val="85000"/>
              <a:buFont typeface="Arial" charset="0"/>
              <a:buChar char="•"/>
              <a:defRPr/>
            </a:pPr>
            <a:r>
              <a:rPr lang="en-US" altLang="en-US" sz="2700" dirty="0"/>
              <a:t>The British engineering company, which makes gas turbines for oil platforms, paid bribes in exchange for a $100m contract</a:t>
            </a:r>
          </a:p>
          <a:p>
            <a:pPr marL="273050" indent="-273050">
              <a:spcBef>
                <a:spcPts val="575"/>
              </a:spcBef>
              <a:buClr>
                <a:schemeClr val="accent1"/>
              </a:buClr>
              <a:buSzPct val="85000"/>
              <a:buFont typeface="Arial" charset="0"/>
              <a:buChar char="•"/>
              <a:defRPr/>
            </a:pPr>
            <a:r>
              <a:rPr lang="en-US" altLang="en-US" sz="2700" dirty="0"/>
              <a:t>Rolls-Royce is the latest foreign company alleged to be involved in the scandal, which threatens Brazil’s government</a:t>
            </a:r>
          </a:p>
        </p:txBody>
      </p:sp>
      <p:pic>
        <p:nvPicPr>
          <p:cNvPr id="31750" name="Picture 5">
            <a:extLst>
              <a:ext uri="{FF2B5EF4-FFF2-40B4-BE49-F238E27FC236}">
                <a16:creationId xmlns:a16="http://schemas.microsoft.com/office/drawing/2014/main" id="{6AF72480-CC60-4D4F-9F71-0FEF16818A0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464185"/>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1">
            <a:extLst>
              <a:ext uri="{FF2B5EF4-FFF2-40B4-BE49-F238E27FC236}">
                <a16:creationId xmlns:a16="http://schemas.microsoft.com/office/drawing/2014/main" id="{5F7A8EE6-A1B3-4836-9C38-D0FE099E0B2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2771" name="Slide Number Placeholder 2">
            <a:extLst>
              <a:ext uri="{FF2B5EF4-FFF2-40B4-BE49-F238E27FC236}">
                <a16:creationId xmlns:a16="http://schemas.microsoft.com/office/drawing/2014/main" id="{4703B111-8BD0-419E-9EAD-8E9390AB6EF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6573096-A17F-4A4B-BDCC-A95F546909CD}"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C1B6C045-6295-4D59-9321-D9C83BACD388}"/>
              </a:ext>
            </a:extLst>
          </p:cNvPr>
          <p:cNvSpPr txBox="1">
            <a:spLocks/>
          </p:cNvSpPr>
          <p:nvPr/>
        </p:nvSpPr>
        <p:spPr bwMode="auto">
          <a:xfrm>
            <a:off x="827584" y="25747"/>
            <a:ext cx="7772400" cy="70609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buFont typeface="Wingdings 2" pitchFamily="18" charset="2"/>
              <a:buNone/>
              <a:defRPr/>
            </a:pPr>
            <a:endParaRPr lang="en-US" altLang="en-US" sz="3600" b="1" dirty="0">
              <a:solidFill>
                <a:srgbClr val="996600"/>
              </a:solidFill>
            </a:endParaRPr>
          </a:p>
          <a:p>
            <a:pPr marL="273050" indent="-273050" algn="ctr" eaLnBrk="1" hangingPunct="1">
              <a:buFont typeface="Wingdings 2" pitchFamily="18" charset="2"/>
              <a:buNone/>
              <a:defRPr/>
            </a:pPr>
            <a:r>
              <a:rPr lang="en-US" altLang="en-US" sz="3600" b="1" dirty="0">
                <a:solidFill>
                  <a:srgbClr val="996600"/>
                </a:solidFill>
              </a:rPr>
              <a:t>Steps to an Ethical Decision </a:t>
            </a:r>
            <a:endParaRPr lang="en-US" altLang="en-US" sz="3600" dirty="0">
              <a:solidFill>
                <a:srgbClr val="996600"/>
              </a:solidFill>
            </a:endParaRPr>
          </a:p>
          <a:p>
            <a:pPr marL="273050" indent="-273050" algn="ctr" eaLnBrk="1" hangingPunct="1">
              <a:defRPr/>
            </a:pPr>
            <a:endParaRPr lang="en-US" altLang="en-US" sz="3600" b="1" dirty="0">
              <a:solidFill>
                <a:srgbClr val="996600"/>
              </a:solidFill>
              <a:cs typeface="Arial" charset="0"/>
            </a:endParaRPr>
          </a:p>
        </p:txBody>
      </p:sp>
      <p:graphicFrame>
        <p:nvGraphicFramePr>
          <p:cNvPr id="2" name="Diagram 1">
            <a:extLst>
              <a:ext uri="{FF2B5EF4-FFF2-40B4-BE49-F238E27FC236}">
                <a16:creationId xmlns:a16="http://schemas.microsoft.com/office/drawing/2014/main" id="{131E0E9B-3483-4B94-86F5-F6DB46660A50}"/>
              </a:ext>
            </a:extLst>
          </p:cNvPr>
          <p:cNvGraphicFramePr/>
          <p:nvPr>
            <p:extLst>
              <p:ext uri="{D42A27DB-BD31-4B8C-83A1-F6EECF244321}">
                <p14:modId xmlns:p14="http://schemas.microsoft.com/office/powerpoint/2010/main" val="3190823629"/>
              </p:ext>
            </p:extLst>
          </p:nvPr>
        </p:nvGraphicFramePr>
        <p:xfrm>
          <a:off x="0" y="908720"/>
          <a:ext cx="9252520" cy="52174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13EE3-5C7A-4C5A-B5D8-854DBE641009}"/>
              </a:ext>
            </a:extLst>
          </p:cNvPr>
          <p:cNvSpPr>
            <a:spLocks noGrp="1"/>
          </p:cNvSpPr>
          <p:nvPr>
            <p:ph type="title"/>
          </p:nvPr>
        </p:nvSpPr>
        <p:spPr>
          <a:xfrm>
            <a:off x="457200" y="31904"/>
            <a:ext cx="82296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500" b="1" dirty="0">
                <a:solidFill>
                  <a:srgbClr val="996600"/>
                </a:solidFill>
                <a:latin typeface="Arial" pitchFamily="34" charset="0"/>
                <a:ea typeface="+mn-ea"/>
                <a:cs typeface="+mn-cs"/>
              </a:rPr>
              <a:t>The Process for Companies to Combat Corruption </a:t>
            </a:r>
            <a:br>
              <a:rPr lang="en-US" sz="2500" b="1" dirty="0">
                <a:solidFill>
                  <a:srgbClr val="996600"/>
                </a:solidFill>
                <a:latin typeface="Arial" pitchFamily="34" charset="0"/>
                <a:ea typeface="+mn-ea"/>
                <a:cs typeface="+mn-cs"/>
              </a:rPr>
            </a:br>
            <a:r>
              <a:rPr lang="en-US" sz="2500" b="1" dirty="0">
                <a:solidFill>
                  <a:srgbClr val="996600"/>
                </a:solidFill>
                <a:latin typeface="Arial" pitchFamily="34" charset="0"/>
                <a:ea typeface="+mn-ea"/>
                <a:cs typeface="+mn-cs"/>
              </a:rPr>
              <a:t>and to Minimize the Risk of Prosecution</a:t>
            </a:r>
          </a:p>
        </p:txBody>
      </p:sp>
      <p:sp>
        <p:nvSpPr>
          <p:cNvPr id="3" name="Content Placeholder 2">
            <a:extLst>
              <a:ext uri="{FF2B5EF4-FFF2-40B4-BE49-F238E27FC236}">
                <a16:creationId xmlns:a16="http://schemas.microsoft.com/office/drawing/2014/main" id="{2B6E7444-B16B-47D7-A74A-9CD976B6888A}"/>
              </a:ext>
            </a:extLst>
          </p:cNvPr>
          <p:cNvSpPr>
            <a:spLocks noGrp="1"/>
          </p:cNvSpPr>
          <p:nvPr>
            <p:ph sz="quarter" idx="1"/>
          </p:nvPr>
        </p:nvSpPr>
        <p:spPr>
          <a:xfrm>
            <a:off x="187152" y="1268760"/>
            <a:ext cx="8784976" cy="4525963"/>
          </a:xfrm>
          <a:ln/>
        </p:spPr>
        <p:style>
          <a:lnRef idx="2">
            <a:schemeClr val="dk1"/>
          </a:lnRef>
          <a:fillRef idx="1">
            <a:schemeClr val="lt1"/>
          </a:fillRef>
          <a:effectRef idx="0">
            <a:schemeClr val="dk1"/>
          </a:effectRef>
          <a:fontRef idx="minor">
            <a:schemeClr val="dk1"/>
          </a:fontRef>
        </p:style>
        <p:txBody>
          <a:bodyPr/>
          <a:lstStyle/>
          <a:p>
            <a:pPr eaLnBrk="1" hangingPunct="1">
              <a:buFont typeface="Wingdings" panose="05000000000000000000" pitchFamily="2" charset="2"/>
              <a:buChar char="§"/>
              <a:defRPr/>
            </a:pPr>
            <a:r>
              <a:rPr lang="en-US" altLang="en-US" sz="2200" dirty="0">
                <a:solidFill>
                  <a:srgbClr val="000000"/>
                </a:solidFill>
              </a:rPr>
              <a:t>Having a global compliance system which shows that employees have understood, and signed off on, the legal obligations regarding bribery and corruption in the countries where they do business</a:t>
            </a:r>
          </a:p>
          <a:p>
            <a:pPr eaLnBrk="1" hangingPunct="1">
              <a:buFont typeface="Wingdings" panose="05000000000000000000" pitchFamily="2" charset="2"/>
              <a:buChar char="§"/>
              <a:defRPr/>
            </a:pPr>
            <a:endParaRPr lang="en-US" altLang="en-US" sz="2200" dirty="0">
              <a:solidFill>
                <a:srgbClr val="000000"/>
              </a:solidFill>
            </a:endParaRPr>
          </a:p>
          <a:p>
            <a:pPr eaLnBrk="1" hangingPunct="1">
              <a:buFont typeface="Wingdings" panose="05000000000000000000" pitchFamily="2" charset="2"/>
              <a:buChar char="§"/>
              <a:defRPr/>
            </a:pPr>
            <a:r>
              <a:rPr lang="en-US" altLang="en-US" sz="2200" dirty="0">
                <a:solidFill>
                  <a:srgbClr val="000000"/>
                </a:solidFill>
              </a:rPr>
              <a:t>Making employees aware of the penalties and ramifications for lone actions, such as criminal sanctions</a:t>
            </a:r>
          </a:p>
          <a:p>
            <a:pPr eaLnBrk="1" hangingPunct="1">
              <a:buFont typeface="Wingdings" panose="05000000000000000000" pitchFamily="2" charset="2"/>
              <a:buChar char="§"/>
              <a:defRPr/>
            </a:pPr>
            <a:endParaRPr lang="en-US" altLang="en-US" sz="2200" dirty="0">
              <a:solidFill>
                <a:srgbClr val="000000"/>
              </a:solidFill>
            </a:endParaRPr>
          </a:p>
          <a:p>
            <a:pPr eaLnBrk="1" hangingPunct="1">
              <a:buFont typeface="Wingdings" panose="05000000000000000000" pitchFamily="2" charset="2"/>
              <a:buChar char="§"/>
              <a:defRPr/>
            </a:pPr>
            <a:r>
              <a:rPr lang="en-US" altLang="en-US" sz="2200" dirty="0">
                <a:solidFill>
                  <a:srgbClr val="000000"/>
                </a:solidFill>
              </a:rPr>
              <a:t>Having a system in place to investigate any foreign agents and overseas partners who will be negotiating contracts</a:t>
            </a:r>
          </a:p>
          <a:p>
            <a:pPr eaLnBrk="1" hangingPunct="1">
              <a:buFont typeface="Wingdings" panose="05000000000000000000" pitchFamily="2" charset="2"/>
              <a:buChar char="§"/>
              <a:defRPr/>
            </a:pPr>
            <a:r>
              <a:rPr lang="en-US" altLang="en-US" sz="2200" dirty="0">
                <a:solidFill>
                  <a:srgbClr val="000000"/>
                </a:solidFill>
              </a:rPr>
              <a:t>Keeping an effective whistle-blowing system in place </a:t>
            </a:r>
          </a:p>
          <a:p>
            <a:pPr eaLnBrk="1" hangingPunct="1">
              <a:buFont typeface="Wingdings 2" panose="05020102010507070707" pitchFamily="18" charset="2"/>
              <a:buNone/>
              <a:defRPr/>
            </a:pPr>
            <a:endParaRPr lang="en-US" altLang="en-US" sz="2200" dirty="0">
              <a:solidFill>
                <a:srgbClr val="000000"/>
              </a:solidFill>
            </a:endParaRPr>
          </a:p>
        </p:txBody>
      </p:sp>
      <p:sp>
        <p:nvSpPr>
          <p:cNvPr id="33796" name="Slide Number Placeholder 5">
            <a:extLst>
              <a:ext uri="{FF2B5EF4-FFF2-40B4-BE49-F238E27FC236}">
                <a16:creationId xmlns:a16="http://schemas.microsoft.com/office/drawing/2014/main" id="{C094EC8E-606C-4EE2-9170-729CF2EC267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8AB9909F-CE49-4E52-B336-D5E7C9A83BD1}"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33797" name="Footer Placeholder 8">
            <a:extLst>
              <a:ext uri="{FF2B5EF4-FFF2-40B4-BE49-F238E27FC236}">
                <a16:creationId xmlns:a16="http://schemas.microsoft.com/office/drawing/2014/main" id="{3ECFE4DF-5A89-4055-A503-1937FE3524F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E461-F5E2-46D5-9C5D-3082F9ED005B}"/>
              </a:ext>
            </a:extLst>
          </p:cNvPr>
          <p:cNvSpPr>
            <a:spLocks noGrp="1"/>
          </p:cNvSpPr>
          <p:nvPr>
            <p:ph type="title"/>
          </p:nvPr>
        </p:nvSpPr>
        <p:spPr>
          <a:xfrm>
            <a:off x="1140665" y="762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2600" b="1" dirty="0">
                <a:solidFill>
                  <a:srgbClr val="996600"/>
                </a:solidFill>
                <a:latin typeface="Arial" pitchFamily="34" charset="0"/>
              </a:rPr>
              <a:t>Managing Subsidiary—Host-Country Interdependence</a:t>
            </a:r>
          </a:p>
        </p:txBody>
      </p:sp>
      <p:sp>
        <p:nvSpPr>
          <p:cNvPr id="3" name="Content Placeholder 2">
            <a:extLst>
              <a:ext uri="{FF2B5EF4-FFF2-40B4-BE49-F238E27FC236}">
                <a16:creationId xmlns:a16="http://schemas.microsoft.com/office/drawing/2014/main" id="{2FCF73E4-3ECB-4B4D-82CA-FDFE3942D4B7}"/>
              </a:ext>
            </a:extLst>
          </p:cNvPr>
          <p:cNvSpPr>
            <a:spLocks noGrp="1"/>
          </p:cNvSpPr>
          <p:nvPr>
            <p:ph sz="quarter" idx="1"/>
          </p:nvPr>
        </p:nvSpPr>
        <p:spPr>
          <a:xfrm>
            <a:off x="1115265" y="1195046"/>
            <a:ext cx="7875983" cy="48768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buFont typeface="Wingdings 2" panose="05020102010507070707" pitchFamily="18" charset="2"/>
              <a:buNone/>
              <a:defRPr/>
            </a:pPr>
            <a:endParaRPr lang="en-US" altLang="en-US" sz="2400" dirty="0">
              <a:solidFill>
                <a:srgbClr val="000000"/>
              </a:solidFill>
            </a:endParaRPr>
          </a:p>
          <a:p>
            <a:pPr eaLnBrk="1" hangingPunct="1">
              <a:buFont typeface="Wingdings 2" panose="05020102010507070707" pitchFamily="18" charset="2"/>
              <a:buNone/>
              <a:defRPr/>
            </a:pPr>
            <a:endParaRPr lang="en-US" altLang="en-US" sz="2400" dirty="0">
              <a:solidFill>
                <a:srgbClr val="000000"/>
              </a:solidFill>
            </a:endParaRPr>
          </a:p>
          <a:p>
            <a:pPr eaLnBrk="1" hangingPunct="1">
              <a:buFont typeface="Arial" charset="0"/>
              <a:buChar char="•"/>
              <a:defRPr/>
            </a:pPr>
            <a:endParaRPr lang="en-US" altLang="en-US" sz="2400" dirty="0">
              <a:solidFill>
                <a:srgbClr val="000000"/>
              </a:solidFill>
            </a:endParaRPr>
          </a:p>
          <a:p>
            <a:pPr eaLnBrk="1" hangingPunct="1">
              <a:buFont typeface="Arial" charset="0"/>
              <a:buChar char="•"/>
              <a:defRPr/>
            </a:pPr>
            <a:r>
              <a:rPr lang="en-US" altLang="en-US" sz="2800" dirty="0">
                <a:solidFill>
                  <a:srgbClr val="000000"/>
                </a:solidFill>
              </a:rPr>
              <a:t>MNCs locally raise their needed capital, contributing to a rise in interest rates in host countries.</a:t>
            </a:r>
          </a:p>
          <a:p>
            <a:pPr eaLnBrk="1" hangingPunct="1">
              <a:buFont typeface="Arial" charset="0"/>
              <a:buChar char="•"/>
              <a:defRPr/>
            </a:pPr>
            <a:r>
              <a:rPr lang="en-US" altLang="en-US" sz="2800" dirty="0">
                <a:solidFill>
                  <a:srgbClr val="000000"/>
                </a:solidFill>
              </a:rPr>
              <a:t>Most of the stock of subsidiaries is owned by the parent company. Host-country people have little control over the operations within their borders.</a:t>
            </a:r>
          </a:p>
          <a:p>
            <a:pPr eaLnBrk="1" hangingPunct="1">
              <a:buFont typeface="Arial" charset="0"/>
              <a:buChar char="•"/>
              <a:defRPr/>
            </a:pPr>
            <a:endParaRPr lang="en-US" altLang="en-US" sz="2800" dirty="0">
              <a:solidFill>
                <a:srgbClr val="000000"/>
              </a:solidFill>
            </a:endParaRPr>
          </a:p>
        </p:txBody>
      </p:sp>
      <p:sp>
        <p:nvSpPr>
          <p:cNvPr id="34820" name="Slide Number Placeholder 5">
            <a:extLst>
              <a:ext uri="{FF2B5EF4-FFF2-40B4-BE49-F238E27FC236}">
                <a16:creationId xmlns:a16="http://schemas.microsoft.com/office/drawing/2014/main" id="{0706DC2C-5483-498F-B970-D8E8AF3633B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72D15384-8DA5-4F2D-ACA0-0C34E41A5942}"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sp>
        <p:nvSpPr>
          <p:cNvPr id="34821" name="Footer Placeholder 8">
            <a:extLst>
              <a:ext uri="{FF2B5EF4-FFF2-40B4-BE49-F238E27FC236}">
                <a16:creationId xmlns:a16="http://schemas.microsoft.com/office/drawing/2014/main" id="{3EC51B6D-7193-4C60-8199-0DAA009D74E6}"/>
              </a:ext>
            </a:extLst>
          </p:cNvPr>
          <p:cNvSpPr>
            <a:spLocks noGrp="1"/>
          </p:cNvSpPr>
          <p:nvPr>
            <p:ph type="ftr" sz="quarter" idx="11"/>
          </p:nvPr>
        </p:nvSpPr>
        <p:spPr bwMode="auto">
          <a:xfrm>
            <a:off x="609600" y="6324600"/>
            <a:ext cx="4267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7" name="Rounded Rectangle 6">
            <a:extLst>
              <a:ext uri="{FF2B5EF4-FFF2-40B4-BE49-F238E27FC236}">
                <a16:creationId xmlns:a16="http://schemas.microsoft.com/office/drawing/2014/main" id="{B71F642C-BE12-4511-BEA7-A29E8274E396}"/>
              </a:ext>
            </a:extLst>
          </p:cNvPr>
          <p:cNvSpPr/>
          <p:nvPr/>
        </p:nvSpPr>
        <p:spPr>
          <a:xfrm>
            <a:off x="1752600" y="1219200"/>
            <a:ext cx="62484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Common Criticism of MNC Subsidiary Activities</a:t>
            </a:r>
          </a:p>
        </p:txBody>
      </p:sp>
      <p:pic>
        <p:nvPicPr>
          <p:cNvPr id="34823" name="Picture 5">
            <a:extLst>
              <a:ext uri="{FF2B5EF4-FFF2-40B4-BE49-F238E27FC236}">
                <a16:creationId xmlns:a16="http://schemas.microsoft.com/office/drawing/2014/main" id="{928FCD3D-B1A2-44C5-978D-12784DF6D99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1" y="3910354"/>
            <a:ext cx="864096"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3C753-3EB9-417D-B155-516F6512AA5E}"/>
              </a:ext>
            </a:extLst>
          </p:cNvPr>
          <p:cNvSpPr>
            <a:spLocks noGrp="1"/>
          </p:cNvSpPr>
          <p:nvPr>
            <p:ph type="title"/>
          </p:nvPr>
        </p:nvSpPr>
        <p:spPr>
          <a:xfrm>
            <a:off x="609081" y="45526"/>
            <a:ext cx="8229600" cy="107075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2800" b="1" dirty="0">
                <a:solidFill>
                  <a:srgbClr val="996600"/>
                </a:solidFill>
                <a:latin typeface="Arial" pitchFamily="34" charset="0"/>
                <a:ea typeface="+mn-ea"/>
                <a:cs typeface="+mn-cs"/>
              </a:rPr>
              <a:t>Common Criticism of MNC Subsidiary Activities Cont.</a:t>
            </a:r>
          </a:p>
        </p:txBody>
      </p:sp>
      <p:sp>
        <p:nvSpPr>
          <p:cNvPr id="3" name="Content Placeholder 2">
            <a:extLst>
              <a:ext uri="{FF2B5EF4-FFF2-40B4-BE49-F238E27FC236}">
                <a16:creationId xmlns:a16="http://schemas.microsoft.com/office/drawing/2014/main" id="{521A4280-AB50-4235-840B-20C063733ABA}"/>
              </a:ext>
            </a:extLst>
          </p:cNvPr>
          <p:cNvSpPr>
            <a:spLocks noGrp="1"/>
          </p:cNvSpPr>
          <p:nvPr>
            <p:ph sz="quarter" idx="1"/>
          </p:nvPr>
        </p:nvSpPr>
        <p:spPr>
          <a:xfrm>
            <a:off x="899591" y="1196752"/>
            <a:ext cx="8064895" cy="4929411"/>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a:bodyPr>
          <a:lstStyle/>
          <a:p>
            <a:pPr eaLnBrk="1" hangingPunct="1">
              <a:lnSpc>
                <a:spcPct val="90000"/>
              </a:lnSpc>
              <a:buFont typeface="Arial" charset="0"/>
              <a:buChar char="•"/>
              <a:defRPr/>
            </a:pPr>
            <a:r>
              <a:rPr lang="en-US" altLang="en-US" sz="2500" dirty="0">
                <a:solidFill>
                  <a:srgbClr val="000000"/>
                </a:solidFill>
              </a:rPr>
              <a:t>MNCs reserve the key managerial and technical positions for expatriates, instead of developing  host-country personnel.</a:t>
            </a:r>
          </a:p>
          <a:p>
            <a:pPr marL="0" indent="0" eaLnBrk="1" hangingPunct="1">
              <a:lnSpc>
                <a:spcPct val="90000"/>
              </a:lnSpc>
              <a:buNone/>
              <a:defRPr/>
            </a:pPr>
            <a:endParaRPr lang="en-US" altLang="en-US" sz="2500" dirty="0">
              <a:solidFill>
                <a:srgbClr val="000000"/>
              </a:solidFill>
            </a:endParaRPr>
          </a:p>
          <a:p>
            <a:pPr eaLnBrk="1" hangingPunct="1">
              <a:lnSpc>
                <a:spcPct val="90000"/>
              </a:lnSpc>
              <a:buFont typeface="Arial" charset="0"/>
              <a:buChar char="•"/>
              <a:defRPr/>
            </a:pPr>
            <a:r>
              <a:rPr lang="en-US" altLang="en-US" sz="2500" dirty="0">
                <a:solidFill>
                  <a:srgbClr val="000000"/>
                </a:solidFill>
              </a:rPr>
              <a:t>MNCs do not adapt technology to the conditions in host countries.</a:t>
            </a:r>
          </a:p>
          <a:p>
            <a:pPr eaLnBrk="1" hangingPunct="1">
              <a:lnSpc>
                <a:spcPct val="90000"/>
              </a:lnSpc>
              <a:buFont typeface="Arial" charset="0"/>
              <a:buChar char="•"/>
              <a:defRPr/>
            </a:pPr>
            <a:r>
              <a:rPr lang="en-US" altLang="en-US" sz="2500" dirty="0">
                <a:solidFill>
                  <a:srgbClr val="000000"/>
                </a:solidFill>
              </a:rPr>
              <a:t>MNCs concentrate research and development activities at home, restricting technology transfer and know-how to host countries.</a:t>
            </a:r>
          </a:p>
          <a:p>
            <a:pPr marL="0" indent="0" eaLnBrk="1" hangingPunct="1">
              <a:lnSpc>
                <a:spcPct val="90000"/>
              </a:lnSpc>
              <a:buNone/>
              <a:defRPr/>
            </a:pPr>
            <a:endParaRPr lang="en-US" altLang="en-US" sz="2500" dirty="0">
              <a:solidFill>
                <a:srgbClr val="000000"/>
              </a:solidFill>
            </a:endParaRPr>
          </a:p>
          <a:p>
            <a:pPr eaLnBrk="1" hangingPunct="1">
              <a:lnSpc>
                <a:spcPct val="90000"/>
              </a:lnSpc>
              <a:buFont typeface="Arial" charset="0"/>
              <a:buChar char="•"/>
              <a:defRPr/>
            </a:pPr>
            <a:r>
              <a:rPr lang="en-US" altLang="en-US" sz="2500" dirty="0">
                <a:solidFill>
                  <a:srgbClr val="000000"/>
                </a:solidFill>
              </a:rPr>
              <a:t>MNCs create a demand for luxury goods in host countries at the expense of consumer goods.</a:t>
            </a:r>
          </a:p>
          <a:p>
            <a:pPr eaLnBrk="1" hangingPunct="1">
              <a:lnSpc>
                <a:spcPct val="90000"/>
              </a:lnSpc>
              <a:buFont typeface="Arial" charset="0"/>
              <a:buChar char="•"/>
              <a:defRPr/>
            </a:pPr>
            <a:endParaRPr lang="en-US" altLang="en-US" sz="2500" dirty="0">
              <a:solidFill>
                <a:srgbClr val="000000"/>
              </a:solidFill>
            </a:endParaRPr>
          </a:p>
          <a:p>
            <a:pPr eaLnBrk="1" hangingPunct="1">
              <a:lnSpc>
                <a:spcPct val="90000"/>
              </a:lnSpc>
              <a:buFont typeface="Wingdings 2" panose="05020102010507070707" pitchFamily="18" charset="2"/>
              <a:buNone/>
              <a:defRPr/>
            </a:pPr>
            <a:endParaRPr lang="en-US" altLang="en-US" sz="2500" dirty="0">
              <a:solidFill>
                <a:srgbClr val="000000"/>
              </a:solidFill>
            </a:endParaRPr>
          </a:p>
        </p:txBody>
      </p:sp>
      <p:sp>
        <p:nvSpPr>
          <p:cNvPr id="35844" name="Slide Number Placeholder 5">
            <a:extLst>
              <a:ext uri="{FF2B5EF4-FFF2-40B4-BE49-F238E27FC236}">
                <a16:creationId xmlns:a16="http://schemas.microsoft.com/office/drawing/2014/main" id="{C60B43AF-7CEB-40C2-A339-FC0F0CE4660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FECB4742-131A-48F9-A37C-557AFB8E3F2B}"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35845" name="Footer Placeholder 8">
            <a:extLst>
              <a:ext uri="{FF2B5EF4-FFF2-40B4-BE49-F238E27FC236}">
                <a16:creationId xmlns:a16="http://schemas.microsoft.com/office/drawing/2014/main" id="{0DE17E88-B813-4BB3-8122-81CCD7CBE15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35846" name="Picture 5">
            <a:extLst>
              <a:ext uri="{FF2B5EF4-FFF2-40B4-BE49-F238E27FC236}">
                <a16:creationId xmlns:a16="http://schemas.microsoft.com/office/drawing/2014/main" id="{B23D2360-F85B-4D04-9582-4ABBF77E216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3" y="3844420"/>
            <a:ext cx="504056"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Footer Placeholder 3">
            <a:extLst>
              <a:ext uri="{FF2B5EF4-FFF2-40B4-BE49-F238E27FC236}">
                <a16:creationId xmlns:a16="http://schemas.microsoft.com/office/drawing/2014/main" id="{8EEE5F5A-0472-4CE4-92F8-8A9D2D0F9F4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Ltd.l </a:t>
            </a:r>
          </a:p>
        </p:txBody>
      </p:sp>
      <p:sp>
        <p:nvSpPr>
          <p:cNvPr id="36867" name="Slide Number Placeholder 4">
            <a:extLst>
              <a:ext uri="{FF2B5EF4-FFF2-40B4-BE49-F238E27FC236}">
                <a16:creationId xmlns:a16="http://schemas.microsoft.com/office/drawing/2014/main" id="{924C03B5-5E87-4E52-80F2-25DC9693B9E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E45BA39-61CA-4448-916E-7725FC474309}" type="slidenum">
              <a:rPr lang="en-US" altLang="en-US">
                <a:solidFill>
                  <a:srgbClr val="FFFFFF"/>
                </a:solidFill>
                <a:latin typeface="Franklin Gothic Book" panose="020B0503020102020204" pitchFamily="34" charset="0"/>
              </a:rPr>
              <a:pPr/>
              <a:t>36</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CE67A1EF-CED9-47CA-8F74-F67DD508D6C6}"/>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800" b="1" dirty="0">
                <a:solidFill>
                  <a:srgbClr val="996600"/>
                </a:solidFill>
                <a:latin typeface="Arial" pitchFamily="34" charset="0"/>
                <a:ea typeface="+mn-ea"/>
                <a:cs typeface="+mn-cs"/>
              </a:rPr>
              <a:t>Common Criticism of MNC Subsidiary Activities Cont.</a:t>
            </a:r>
          </a:p>
        </p:txBody>
      </p:sp>
      <p:sp>
        <p:nvSpPr>
          <p:cNvPr id="7" name="Content Placeholder 2">
            <a:extLst>
              <a:ext uri="{FF2B5EF4-FFF2-40B4-BE49-F238E27FC236}">
                <a16:creationId xmlns:a16="http://schemas.microsoft.com/office/drawing/2014/main" id="{56F6D345-67F5-478D-B4DE-012A62B906A5}"/>
              </a:ext>
            </a:extLst>
          </p:cNvPr>
          <p:cNvSpPr>
            <a:spLocks noGrp="1"/>
          </p:cNvSpPr>
          <p:nvPr>
            <p:ph sz="quarter" idx="1"/>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lnSpc>
                <a:spcPct val="90000"/>
              </a:lnSpc>
              <a:buFont typeface="Arial" charset="0"/>
              <a:buChar char="•"/>
              <a:defRPr/>
            </a:pPr>
            <a:r>
              <a:rPr lang="en-US" altLang="en-US" sz="2800" dirty="0">
                <a:solidFill>
                  <a:srgbClr val="000000"/>
                </a:solidFill>
              </a:rPr>
              <a:t>MNCs start foreign operations by purchasing existing firms, not by developing new facilities in host countries.</a:t>
            </a:r>
          </a:p>
          <a:p>
            <a:pPr eaLnBrk="1" hangingPunct="1">
              <a:lnSpc>
                <a:spcPct val="90000"/>
              </a:lnSpc>
              <a:buFont typeface="Arial" charset="0"/>
              <a:buChar char="•"/>
              <a:defRPr/>
            </a:pPr>
            <a:r>
              <a:rPr lang="en-US" altLang="en-US" sz="2800" dirty="0">
                <a:solidFill>
                  <a:srgbClr val="000000"/>
                </a:solidFill>
              </a:rPr>
              <a:t>MNCs dominate major industrial sectors, contributing to inflation, by stimulating demand for scarce resources and earning excessively high profits and fees.</a:t>
            </a:r>
          </a:p>
          <a:p>
            <a:pPr eaLnBrk="1" hangingPunct="1">
              <a:lnSpc>
                <a:spcPct val="90000"/>
              </a:lnSpc>
              <a:buFont typeface="Arial" charset="0"/>
              <a:buChar char="•"/>
              <a:defRPr/>
            </a:pPr>
            <a:r>
              <a:rPr lang="en-US" altLang="en-US" sz="2800" dirty="0">
                <a:solidFill>
                  <a:srgbClr val="000000"/>
                </a:solidFill>
              </a:rPr>
              <a:t>MNCs are not accountable to host nations but only respond to home-country governments; they are not concerned with host-country plans for development.</a:t>
            </a:r>
          </a:p>
          <a:p>
            <a:pPr eaLnBrk="1" hangingPunct="1">
              <a:lnSpc>
                <a:spcPct val="90000"/>
              </a:lnSpc>
              <a:buFont typeface="Wingdings 2" panose="05020102010507070707" pitchFamily="18" charset="2"/>
              <a:buNone/>
              <a:defRPr/>
            </a:pPr>
            <a:endParaRPr lang="en-US" altLang="en-US" sz="2200" dirty="0">
              <a:solidFill>
                <a:srgbClr val="000000"/>
              </a:solidFill>
            </a:endParaRPr>
          </a:p>
          <a:p>
            <a:pPr eaLnBrk="1" hangingPunct="1">
              <a:lnSpc>
                <a:spcPct val="90000"/>
              </a:lnSpc>
              <a:buFont typeface="Wingdings 2" panose="05020102010507070707" pitchFamily="18" charset="2"/>
              <a:buNone/>
              <a:defRPr/>
            </a:pPr>
            <a:endParaRPr lang="en-US" altLang="en-US" sz="2200" dirty="0">
              <a:solidFill>
                <a:srgbClr val="000000"/>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CF361-18BB-45A7-A9EB-B36C10D4BF8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dirty="0">
                <a:solidFill>
                  <a:srgbClr val="996600"/>
                </a:solidFill>
                <a:latin typeface="Arial" pitchFamily="34" charset="0"/>
              </a:rPr>
              <a:t>Managing Subsidiary—Host-Country Interdependence</a:t>
            </a:r>
            <a:endParaRPr lang="en-US" altLang="en-US" sz="3200" b="1" dirty="0">
              <a:solidFill>
                <a:srgbClr val="996600"/>
              </a:solidFill>
              <a:latin typeface="Arial" pitchFamily="34" charset="0"/>
            </a:endParaRPr>
          </a:p>
        </p:txBody>
      </p:sp>
      <p:sp>
        <p:nvSpPr>
          <p:cNvPr id="37891" name="Slide Number Placeholder 5">
            <a:extLst>
              <a:ext uri="{FF2B5EF4-FFF2-40B4-BE49-F238E27FC236}">
                <a16:creationId xmlns:a16="http://schemas.microsoft.com/office/drawing/2014/main" id="{F3FEC48D-809B-4C95-B9FB-775716CAE32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956D40DF-46E3-4503-80E5-BFD6F771EF9C}" type="slidenum">
              <a:rPr lang="en-US" altLang="en-US">
                <a:solidFill>
                  <a:srgbClr val="FFFFFF"/>
                </a:solidFill>
                <a:latin typeface="Franklin Gothic Book" panose="020B0503020102020204" pitchFamily="34" charset="0"/>
              </a:rPr>
              <a:pPr/>
              <a:t>37</a:t>
            </a:fld>
            <a:endParaRPr lang="en-US" altLang="en-US">
              <a:solidFill>
                <a:srgbClr val="FFFFFF"/>
              </a:solidFill>
              <a:latin typeface="Franklin Gothic Book" panose="020B0503020102020204" pitchFamily="34" charset="0"/>
            </a:endParaRPr>
          </a:p>
        </p:txBody>
      </p:sp>
      <p:sp>
        <p:nvSpPr>
          <p:cNvPr id="37892" name="Footer Placeholder 9">
            <a:extLst>
              <a:ext uri="{FF2B5EF4-FFF2-40B4-BE49-F238E27FC236}">
                <a16:creationId xmlns:a16="http://schemas.microsoft.com/office/drawing/2014/main" id="{ED486FC1-24C3-4BF2-AF5F-51EB0263525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graphicFrame>
        <p:nvGraphicFramePr>
          <p:cNvPr id="11" name="Content Placeholder 10">
            <a:extLst>
              <a:ext uri="{FF2B5EF4-FFF2-40B4-BE49-F238E27FC236}">
                <a16:creationId xmlns:a16="http://schemas.microsoft.com/office/drawing/2014/main" id="{CFB4634A-1F1D-4F68-B456-F2553E6395C5}"/>
              </a:ext>
            </a:extLst>
          </p:cNvPr>
          <p:cNvGraphicFramePr>
            <a:graphicFrameLocks noGrp="1"/>
          </p:cNvGraphicFramePr>
          <p:nvPr>
            <p:ph sz="quarter" idx="1"/>
          </p:nvPr>
        </p:nvGraphicFramePr>
        <p:xfrm>
          <a:off x="944562" y="1450975"/>
          <a:ext cx="7772401"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7894" name="Picture 5">
            <a:extLst>
              <a:ext uri="{FF2B5EF4-FFF2-40B4-BE49-F238E27FC236}">
                <a16:creationId xmlns:a16="http://schemas.microsoft.com/office/drawing/2014/main" id="{72A73DE8-FA1C-437F-988F-725D9AE8E15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4509120"/>
            <a:ext cx="993775" cy="125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161F-FC9D-437A-B159-069206955422}"/>
              </a:ext>
            </a:extLst>
          </p:cNvPr>
          <p:cNvSpPr>
            <a:spLocks noGrp="1"/>
          </p:cNvSpPr>
          <p:nvPr>
            <p:ph type="title"/>
          </p:nvPr>
        </p:nvSpPr>
        <p:spPr>
          <a:xfrm>
            <a:off x="457200" y="67360"/>
            <a:ext cx="8229600" cy="985376"/>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r>
              <a:rPr lang="en-US" sz="3200" b="1" dirty="0">
                <a:solidFill>
                  <a:srgbClr val="996600"/>
                </a:solidFill>
                <a:latin typeface="Arial" pitchFamily="34" charset="0"/>
                <a:ea typeface="+mn-ea"/>
                <a:cs typeface="+mn-cs"/>
              </a:rPr>
              <a:t>MNCs Benefits and Costs to Host Countries</a:t>
            </a:r>
          </a:p>
        </p:txBody>
      </p:sp>
      <p:graphicFrame>
        <p:nvGraphicFramePr>
          <p:cNvPr id="63520" name="Group 32">
            <a:extLst>
              <a:ext uri="{FF2B5EF4-FFF2-40B4-BE49-F238E27FC236}">
                <a16:creationId xmlns:a16="http://schemas.microsoft.com/office/drawing/2014/main" id="{49006030-E469-434B-B81C-8DC164D4B0FB}"/>
              </a:ext>
            </a:extLst>
          </p:cNvPr>
          <p:cNvGraphicFramePr>
            <a:graphicFrameLocks noGrp="1"/>
          </p:cNvGraphicFramePr>
          <p:nvPr>
            <p:ph sz="quarter" idx="1"/>
            <p:extLst>
              <p:ext uri="{D42A27DB-BD31-4B8C-83A1-F6EECF244321}">
                <p14:modId xmlns:p14="http://schemas.microsoft.com/office/powerpoint/2010/main" val="2946541795"/>
              </p:ext>
            </p:extLst>
          </p:nvPr>
        </p:nvGraphicFramePr>
        <p:xfrm>
          <a:off x="1173910" y="1052736"/>
          <a:ext cx="8078609" cy="4933047"/>
        </p:xfrm>
        <a:graphic>
          <a:graphicData uri="http://schemas.openxmlformats.org/drawingml/2006/table">
            <a:tbl>
              <a:tblPr/>
              <a:tblGrid>
                <a:gridCol w="4262186">
                  <a:extLst>
                    <a:ext uri="{9D8B030D-6E8A-4147-A177-3AD203B41FA5}">
                      <a16:colId xmlns:a16="http://schemas.microsoft.com/office/drawing/2014/main" val="20000"/>
                    </a:ext>
                  </a:extLst>
                </a:gridCol>
                <a:gridCol w="3816423">
                  <a:extLst>
                    <a:ext uri="{9D8B030D-6E8A-4147-A177-3AD203B41FA5}">
                      <a16:colId xmlns:a16="http://schemas.microsoft.com/office/drawing/2014/main" val="20001"/>
                    </a:ext>
                  </a:extLst>
                </a:gridCol>
              </a:tblGrid>
              <a:tr h="49569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FFFFFF"/>
                          </a:solidFill>
                          <a:effectLst/>
                          <a:latin typeface="Arial" pitchFamily="34" charset="0"/>
                          <a:cs typeface="Arial" charset="0"/>
                        </a:rPr>
                        <a:t>Benefits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FFFFFF"/>
                          </a:solidFill>
                          <a:effectLst/>
                          <a:latin typeface="Arial" pitchFamily="34" charset="0"/>
                          <a:cs typeface="Arial" charset="0"/>
                        </a:rPr>
                        <a:t>Costs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68213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Access to outside capital</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Competition for capital</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68213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Foreign-exchange earnings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Increased interest rates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68213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Access to technology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Inappropriate technology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98530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Infrastructure development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Development investment exceeds benefits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r h="68213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Creation of new jobs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Limited skills development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5"/>
                  </a:ext>
                </a:extLst>
              </a:tr>
              <a:tr h="68213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More humane employment standards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Arial" pitchFamily="34" charset="0"/>
                          <a:cs typeface="Arial" charset="0"/>
                        </a:rPr>
                        <a:t>Few managerial jobs for locals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6"/>
                  </a:ext>
                </a:extLst>
              </a:tr>
            </a:tbl>
          </a:graphicData>
        </a:graphic>
      </p:graphicFrame>
      <p:sp>
        <p:nvSpPr>
          <p:cNvPr id="38941" name="Slide Number Placeholder 5">
            <a:extLst>
              <a:ext uri="{FF2B5EF4-FFF2-40B4-BE49-F238E27FC236}">
                <a16:creationId xmlns:a16="http://schemas.microsoft.com/office/drawing/2014/main" id="{39A70B58-3FE4-456B-9988-2D5A0F77E95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77CBB7CD-A2F6-4F5D-B56C-607878064C46}" type="slidenum">
              <a:rPr lang="en-US" altLang="en-US">
                <a:solidFill>
                  <a:srgbClr val="FFFFFF"/>
                </a:solidFill>
                <a:latin typeface="Franklin Gothic Book" panose="020B0503020102020204" pitchFamily="34" charset="0"/>
              </a:rPr>
              <a:pPr/>
              <a:t>38</a:t>
            </a:fld>
            <a:endParaRPr lang="en-US" altLang="en-US">
              <a:solidFill>
                <a:srgbClr val="FFFFFF"/>
              </a:solidFill>
              <a:latin typeface="Franklin Gothic Book" panose="020B0503020102020204" pitchFamily="34" charset="0"/>
            </a:endParaRPr>
          </a:p>
        </p:txBody>
      </p:sp>
      <p:sp>
        <p:nvSpPr>
          <p:cNvPr id="38942" name="Footer Placeholder 8">
            <a:extLst>
              <a:ext uri="{FF2B5EF4-FFF2-40B4-BE49-F238E27FC236}">
                <a16:creationId xmlns:a16="http://schemas.microsoft.com/office/drawing/2014/main" id="{0E5896E5-D321-406C-8903-E483A21035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pic>
        <p:nvPicPr>
          <p:cNvPr id="38943" name="Picture 5">
            <a:extLst>
              <a:ext uri="{FF2B5EF4-FFF2-40B4-BE49-F238E27FC236}">
                <a16:creationId xmlns:a16="http://schemas.microsoft.com/office/drawing/2014/main" id="{919921B1-DE95-45BB-B015-1022A4741AD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6525" y="3861048"/>
            <a:ext cx="8350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94426-8EF8-4820-8C48-705CE7C820D7}"/>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Managing the Interdependence</a:t>
            </a:r>
          </a:p>
        </p:txBody>
      </p:sp>
      <p:sp>
        <p:nvSpPr>
          <p:cNvPr id="7" name="Text Placeholder 6">
            <a:extLst>
              <a:ext uri="{FF2B5EF4-FFF2-40B4-BE49-F238E27FC236}">
                <a16:creationId xmlns:a16="http://schemas.microsoft.com/office/drawing/2014/main" id="{4123148D-0D31-44F9-A18E-8C31FABF61FB}"/>
              </a:ext>
            </a:extLst>
          </p:cNvPr>
          <p:cNvSpPr>
            <a:spLocks noGrp="1"/>
          </p:cNvSpPr>
          <p:nvPr>
            <p:ph type="body" idx="1"/>
          </p:nvPr>
        </p:nvSpPr>
        <p:spPr>
          <a:solidFill>
            <a:schemeClr val="accent1"/>
          </a:solidFill>
          <a:ln w="38100" cap="flat">
            <a:solidFill>
              <a:schemeClr val="bg1"/>
            </a:solidFill>
          </a:ln>
          <a:effectLst>
            <a:outerShdw blurRad="40000" dist="20000" dir="5400000" rotWithShape="0">
              <a:srgbClr val="000000">
                <a:alpha val="37999"/>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sz="2000" dirty="0">
                <a:solidFill>
                  <a:schemeClr val="bg1"/>
                </a:solidFill>
              </a:rPr>
              <a:t>The Risks of Interdependence</a:t>
            </a:r>
          </a:p>
        </p:txBody>
      </p:sp>
      <p:sp>
        <p:nvSpPr>
          <p:cNvPr id="8" name="Text Placeholder 7">
            <a:extLst>
              <a:ext uri="{FF2B5EF4-FFF2-40B4-BE49-F238E27FC236}">
                <a16:creationId xmlns:a16="http://schemas.microsoft.com/office/drawing/2014/main" id="{06DBD541-467F-49B5-92F3-2E1F3BFBA204}"/>
              </a:ext>
            </a:extLst>
          </p:cNvPr>
          <p:cNvSpPr>
            <a:spLocks noGrp="1"/>
          </p:cNvSpPr>
          <p:nvPr>
            <p:ph type="body" sz="half" idx="3"/>
          </p:nvPr>
        </p:nvSpPr>
        <p:spPr/>
        <p:style>
          <a:lnRef idx="2">
            <a:schemeClr val="accent1">
              <a:shade val="50000"/>
            </a:schemeClr>
          </a:lnRef>
          <a:fillRef idx="1">
            <a:schemeClr val="accent1"/>
          </a:fillRef>
          <a:effectRef idx="0">
            <a:schemeClr val="accent1"/>
          </a:effectRef>
          <a:fontRef idx="minor">
            <a:schemeClr val="lt1"/>
          </a:fontRef>
        </p:style>
        <p:txBody>
          <a:bodyPr anchor="ctr">
            <a:normAutofit fontScale="92500" lnSpcReduction="10000"/>
          </a:bodyPr>
          <a:lstStyle/>
          <a:p>
            <a:pPr algn="ctr" eaLnBrk="1" fontAlgn="auto" hangingPunct="1">
              <a:spcBef>
                <a:spcPts val="580"/>
              </a:spcBef>
              <a:spcAft>
                <a:spcPts val="0"/>
              </a:spcAft>
              <a:buFont typeface="Wingdings 2"/>
              <a:buNone/>
              <a:defRPr/>
            </a:pPr>
            <a:r>
              <a:rPr lang="en-US" sz="2000" dirty="0">
                <a:solidFill>
                  <a:schemeClr val="bg1"/>
                </a:solidFill>
              </a:rPr>
              <a:t>Issues in Managing Environmental Interdependence</a:t>
            </a:r>
          </a:p>
        </p:txBody>
      </p:sp>
      <p:sp>
        <p:nvSpPr>
          <p:cNvPr id="39941" name="Slide Number Placeholder 5">
            <a:extLst>
              <a:ext uri="{FF2B5EF4-FFF2-40B4-BE49-F238E27FC236}">
                <a16:creationId xmlns:a16="http://schemas.microsoft.com/office/drawing/2014/main" id="{DFA402BA-BFF3-405A-BF76-BD5EC8D6590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A2B750B1-7E8E-4C64-AFC1-8C94EBFFD16E}" type="slidenum">
              <a:rPr lang="en-US" altLang="en-US">
                <a:solidFill>
                  <a:srgbClr val="FFFFFF"/>
                </a:solidFill>
                <a:latin typeface="Franklin Gothic Book" panose="020B0503020102020204" pitchFamily="34" charset="0"/>
              </a:rPr>
              <a:pPr/>
              <a:t>39</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A132A4E-5F87-41E0-85AC-62FF31D925AF}"/>
              </a:ext>
            </a:extLst>
          </p:cNvPr>
          <p:cNvSpPr>
            <a:spLocks noGrp="1"/>
          </p:cNvSpPr>
          <p:nvPr>
            <p:ph sz="half" idx="2"/>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altLang="en-US" sz="2800">
                <a:solidFill>
                  <a:srgbClr val="000000"/>
                </a:solidFill>
              </a:rPr>
              <a:t>Nationalism</a:t>
            </a:r>
          </a:p>
          <a:p>
            <a:pPr eaLnBrk="1" hangingPunct="1">
              <a:defRPr/>
            </a:pPr>
            <a:endParaRPr lang="en-US" altLang="en-US" sz="2400">
              <a:solidFill>
                <a:srgbClr val="000000"/>
              </a:solidFill>
            </a:endParaRPr>
          </a:p>
          <a:p>
            <a:pPr eaLnBrk="1" hangingPunct="1">
              <a:defRPr/>
            </a:pPr>
            <a:r>
              <a:rPr lang="en-US" altLang="en-US" sz="2800">
                <a:solidFill>
                  <a:srgbClr val="000000"/>
                </a:solidFill>
              </a:rPr>
              <a:t>Protectionism</a:t>
            </a:r>
          </a:p>
          <a:p>
            <a:pPr eaLnBrk="1" hangingPunct="1">
              <a:defRPr/>
            </a:pPr>
            <a:endParaRPr lang="en-US" altLang="en-US" sz="2400">
              <a:solidFill>
                <a:srgbClr val="000000"/>
              </a:solidFill>
            </a:endParaRPr>
          </a:p>
          <a:p>
            <a:pPr eaLnBrk="1" hangingPunct="1">
              <a:defRPr/>
            </a:pPr>
            <a:r>
              <a:rPr lang="en-US" altLang="en-US" sz="2800">
                <a:solidFill>
                  <a:srgbClr val="000000"/>
                </a:solidFill>
              </a:rPr>
              <a:t>Governmentalism</a:t>
            </a:r>
          </a:p>
        </p:txBody>
      </p:sp>
      <p:sp>
        <p:nvSpPr>
          <p:cNvPr id="9" name="Content Placeholder 8">
            <a:extLst>
              <a:ext uri="{FF2B5EF4-FFF2-40B4-BE49-F238E27FC236}">
                <a16:creationId xmlns:a16="http://schemas.microsoft.com/office/drawing/2014/main" id="{E3602511-7A9C-49C4-9DD6-043DB53C364C}"/>
              </a:ext>
            </a:extLst>
          </p:cNvPr>
          <p:cNvSpPr>
            <a:spLocks noGrp="1"/>
          </p:cNvSpPr>
          <p:nvPr>
            <p:ph sz="half" idx="4"/>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lnSpc>
                <a:spcPct val="70000"/>
              </a:lnSpc>
              <a:defRPr/>
            </a:pPr>
            <a:r>
              <a:rPr lang="en-US" altLang="en-US" sz="2800" dirty="0">
                <a:solidFill>
                  <a:srgbClr val="000000"/>
                </a:solidFill>
              </a:rPr>
              <a:t>Coca-Cola in Rajasthan</a:t>
            </a:r>
          </a:p>
          <a:p>
            <a:pPr eaLnBrk="1" hangingPunct="1">
              <a:lnSpc>
                <a:spcPct val="70000"/>
              </a:lnSpc>
              <a:defRPr/>
            </a:pPr>
            <a:endParaRPr lang="en-US" altLang="en-US" sz="2800" dirty="0">
              <a:solidFill>
                <a:srgbClr val="000000"/>
              </a:solidFill>
            </a:endParaRPr>
          </a:p>
          <a:p>
            <a:pPr eaLnBrk="1" hangingPunct="1">
              <a:lnSpc>
                <a:spcPct val="70000"/>
              </a:lnSpc>
              <a:defRPr/>
            </a:pPr>
            <a:r>
              <a:rPr lang="en-US" altLang="en-US" sz="2800" dirty="0">
                <a:solidFill>
                  <a:srgbClr val="000000"/>
                </a:solidFill>
              </a:rPr>
              <a:t>BP in the Gulf of Mexico</a:t>
            </a:r>
          </a:p>
          <a:p>
            <a:pPr eaLnBrk="1" hangingPunct="1">
              <a:lnSpc>
                <a:spcPct val="70000"/>
              </a:lnSpc>
              <a:defRPr/>
            </a:pPr>
            <a:endParaRPr lang="en-US" altLang="en-US" sz="2800" dirty="0">
              <a:solidFill>
                <a:srgbClr val="000000"/>
              </a:solidFill>
            </a:endParaRPr>
          </a:p>
          <a:p>
            <a:pPr eaLnBrk="1" hangingPunct="1">
              <a:lnSpc>
                <a:spcPct val="70000"/>
              </a:lnSpc>
              <a:defRPr/>
            </a:pPr>
            <a:r>
              <a:rPr lang="en-US" altLang="en-US" sz="2800" dirty="0">
                <a:solidFill>
                  <a:srgbClr val="000000"/>
                </a:solidFill>
              </a:rPr>
              <a:t>Export of pesticides</a:t>
            </a:r>
          </a:p>
          <a:p>
            <a:pPr eaLnBrk="1" hangingPunct="1">
              <a:lnSpc>
                <a:spcPct val="70000"/>
              </a:lnSpc>
              <a:defRPr/>
            </a:pPr>
            <a:endParaRPr lang="en-US" altLang="en-US" sz="2800" dirty="0">
              <a:solidFill>
                <a:srgbClr val="000000"/>
              </a:solidFill>
            </a:endParaRPr>
          </a:p>
          <a:p>
            <a:pPr eaLnBrk="1" hangingPunct="1">
              <a:lnSpc>
                <a:spcPct val="70000"/>
              </a:lnSpc>
              <a:defRPr/>
            </a:pPr>
            <a:r>
              <a:rPr lang="en-US" altLang="en-US" sz="2800" dirty="0">
                <a:solidFill>
                  <a:srgbClr val="000000"/>
                </a:solidFill>
              </a:rPr>
              <a:t>Integrating goals of sustainability into strategic planning</a:t>
            </a:r>
          </a:p>
        </p:txBody>
      </p:sp>
      <p:sp>
        <p:nvSpPr>
          <p:cNvPr id="39944" name="Footer Placeholder 11">
            <a:extLst>
              <a:ext uri="{FF2B5EF4-FFF2-40B4-BE49-F238E27FC236}">
                <a16:creationId xmlns:a16="http://schemas.microsoft.com/office/drawing/2014/main" id="{030CA99C-DDAD-41C8-A65E-1DE6B442566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1">
            <a:extLst>
              <a:ext uri="{FF2B5EF4-FFF2-40B4-BE49-F238E27FC236}">
                <a16:creationId xmlns:a16="http://schemas.microsoft.com/office/drawing/2014/main" id="{8EFE1D8C-CC1E-40EC-958E-D76C14F9FC7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40963" name="Slide Number Placeholder 2">
            <a:extLst>
              <a:ext uri="{FF2B5EF4-FFF2-40B4-BE49-F238E27FC236}">
                <a16:creationId xmlns:a16="http://schemas.microsoft.com/office/drawing/2014/main" id="{269AC345-C7E6-487F-9A19-7D1EEBAB435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DC4A0CA4-BF55-43D8-BF84-32B49136A0B9}" type="slidenum">
              <a:rPr lang="en-US" altLang="en-US">
                <a:solidFill>
                  <a:srgbClr val="FFFFFF"/>
                </a:solidFill>
                <a:latin typeface="Franklin Gothic Book" panose="020B0503020102020204" pitchFamily="34" charset="0"/>
              </a:rPr>
              <a:pPr/>
              <a:t>40</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528048CD-0234-4490-B220-F3352A47C2B7}"/>
              </a:ext>
            </a:extLst>
          </p:cNvPr>
          <p:cNvSpPr txBox="1">
            <a:spLocks/>
          </p:cNvSpPr>
          <p:nvPr/>
        </p:nvSpPr>
        <p:spPr bwMode="auto">
          <a:xfrm>
            <a:off x="1143000" y="304800"/>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marL="273050" indent="-27305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547688" indent="-22860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822325"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096963"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1371600" indent="-228600">
              <a:spcBef>
                <a:spcPts val="375"/>
              </a:spcBef>
              <a:buClr>
                <a:srgbClr val="A28E6A"/>
              </a:buClr>
              <a:buChar char="o"/>
              <a:defRPr sz="2000">
                <a:solidFill>
                  <a:schemeClr val="tx1"/>
                </a:solidFill>
                <a:latin typeface="Perpetua" panose="02020502060401020303" pitchFamily="18" charset="0"/>
              </a:defRPr>
            </a:lvl5pPr>
            <a:lvl6pPr marL="1828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286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2743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2004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spcBef>
                <a:spcPct val="0"/>
              </a:spcBef>
              <a:buClrTx/>
              <a:buSzTx/>
              <a:buFontTx/>
              <a:buNone/>
              <a:defRPr/>
            </a:pPr>
            <a:r>
              <a:rPr lang="en-US" sz="3200" b="1" dirty="0">
                <a:solidFill>
                  <a:srgbClr val="996600"/>
                </a:solidFill>
                <a:latin typeface="Arial" pitchFamily="34" charset="0"/>
                <a:ea typeface="+mn-ea"/>
                <a:cs typeface="Arial" panose="020B0604020202020204" pitchFamily="34" charset="0"/>
              </a:rPr>
              <a:t>Corporate Sustainability Model</a:t>
            </a:r>
          </a:p>
        </p:txBody>
      </p:sp>
      <p:sp>
        <p:nvSpPr>
          <p:cNvPr id="6" name="Content Placeholder 2">
            <a:extLst>
              <a:ext uri="{FF2B5EF4-FFF2-40B4-BE49-F238E27FC236}">
                <a16:creationId xmlns:a16="http://schemas.microsoft.com/office/drawing/2014/main" id="{E231B46D-1B92-4BBF-BDA9-02898C46E9D5}"/>
              </a:ext>
            </a:extLst>
          </p:cNvPr>
          <p:cNvSpPr txBox="1">
            <a:spLocks/>
          </p:cNvSpPr>
          <p:nvPr/>
        </p:nvSpPr>
        <p:spPr bwMode="auto">
          <a:xfrm>
            <a:off x="1524000" y="1524000"/>
            <a:ext cx="7239000" cy="495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None/>
              <a:defRPr/>
            </a:pPr>
            <a:endParaRPr lang="en-US" altLang="en-US" sz="3600" b="1" dirty="0">
              <a:solidFill>
                <a:srgbClr val="000000"/>
              </a:solidFill>
              <a:cs typeface="Arial" charset="0"/>
            </a:endParaRPr>
          </a:p>
          <a:p>
            <a:pPr marL="273050" indent="-273050" eaLnBrk="1" hangingPunct="1">
              <a:spcBef>
                <a:spcPts val="575"/>
              </a:spcBef>
              <a:buClr>
                <a:schemeClr val="accent1"/>
              </a:buClr>
              <a:buSzPct val="85000"/>
              <a:buFont typeface="Wingdings 2" pitchFamily="18" charset="2"/>
              <a:buNone/>
              <a:defRPr/>
            </a:pPr>
            <a:endParaRPr lang="en-US" altLang="en-US" sz="3600" b="1" dirty="0">
              <a:solidFill>
                <a:srgbClr val="000000"/>
              </a:solidFill>
              <a:cs typeface="Arial" charset="0"/>
            </a:endParaRPr>
          </a:p>
        </p:txBody>
      </p:sp>
      <p:pic>
        <p:nvPicPr>
          <p:cNvPr id="40967" name="Picture 2">
            <a:extLst>
              <a:ext uri="{FF2B5EF4-FFF2-40B4-BE49-F238E27FC236}">
                <a16:creationId xmlns:a16="http://schemas.microsoft.com/office/drawing/2014/main" id="{3B7567A6-8945-4344-B00E-C2DE34C9C2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752600"/>
            <a:ext cx="6858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4E77-CA56-48CB-A6EA-C32E124C6EA6}"/>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2700" b="1" dirty="0">
                <a:solidFill>
                  <a:srgbClr val="996600"/>
                </a:solidFill>
                <a:latin typeface="Arial" pitchFamily="34" charset="0"/>
                <a:ea typeface="+mn-ea"/>
                <a:cs typeface="+mn-cs"/>
              </a:rPr>
              <a:t>Recommendations for MNCs Operating in and Doing Business with Developing Countries</a:t>
            </a:r>
          </a:p>
        </p:txBody>
      </p:sp>
      <p:sp>
        <p:nvSpPr>
          <p:cNvPr id="3" name="Content Placeholder 2">
            <a:extLst>
              <a:ext uri="{FF2B5EF4-FFF2-40B4-BE49-F238E27FC236}">
                <a16:creationId xmlns:a16="http://schemas.microsoft.com/office/drawing/2014/main" id="{032902AA-40DE-4C46-9981-F17557D13F9C}"/>
              </a:ext>
            </a:extLst>
          </p:cNvPr>
          <p:cNvSpPr>
            <a:spLocks noGrp="1"/>
          </p:cNvSpPr>
          <p:nvPr>
            <p:ph sz="quarter" idx="1"/>
          </p:nvPr>
        </p:nvSpPr>
        <p:spPr>
          <a:xfrm>
            <a:off x="179512" y="1600200"/>
            <a:ext cx="8964488"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buFont typeface="Franklin Gothic Book" pitchFamily="34" charset="0"/>
              <a:buAutoNum type="arabicPeriod"/>
              <a:defRPr/>
            </a:pPr>
            <a:endParaRPr lang="en-US" altLang="en-US" sz="2800" dirty="0">
              <a:solidFill>
                <a:srgbClr val="000000"/>
              </a:solidFill>
            </a:endParaRPr>
          </a:p>
          <a:p>
            <a:pPr marL="457200" indent="-457200" eaLnBrk="1" hangingPunct="1">
              <a:lnSpc>
                <a:spcPct val="90000"/>
              </a:lnSpc>
              <a:buFont typeface="Arial" charset="0"/>
              <a:buChar char="•"/>
              <a:defRPr/>
            </a:pPr>
            <a:r>
              <a:rPr lang="en-US" altLang="en-US" sz="2800" dirty="0">
                <a:solidFill>
                  <a:srgbClr val="000000"/>
                </a:solidFill>
              </a:rPr>
              <a:t>Do no intentional harm. This includes respect for the integrity of the ecosystem and consumer safety.</a:t>
            </a:r>
          </a:p>
          <a:p>
            <a:pPr marL="457200" indent="-457200" eaLnBrk="1" hangingPunct="1">
              <a:lnSpc>
                <a:spcPct val="90000"/>
              </a:lnSpc>
              <a:buFont typeface="Arial" charset="0"/>
              <a:buChar char="•"/>
              <a:defRPr/>
            </a:pPr>
            <a:r>
              <a:rPr lang="en-US" altLang="en-US" sz="2800" dirty="0">
                <a:solidFill>
                  <a:srgbClr val="000000"/>
                </a:solidFill>
              </a:rPr>
              <a:t>Produce more goods, than harm the host country.</a:t>
            </a:r>
          </a:p>
          <a:p>
            <a:pPr marL="457200" indent="-457200" eaLnBrk="1" hangingPunct="1">
              <a:lnSpc>
                <a:spcPct val="90000"/>
              </a:lnSpc>
              <a:buFont typeface="Arial" charset="0"/>
              <a:buChar char="•"/>
              <a:defRPr/>
            </a:pPr>
            <a:r>
              <a:rPr lang="en-US" altLang="en-US" sz="2800" dirty="0">
                <a:solidFill>
                  <a:srgbClr val="000000"/>
                </a:solidFill>
              </a:rPr>
              <a:t>Contribute to the development of host country</a:t>
            </a:r>
            <a:r>
              <a:rPr lang="ja-JP" altLang="en-US" sz="2800" dirty="0">
                <a:solidFill>
                  <a:srgbClr val="000000"/>
                </a:solidFill>
              </a:rPr>
              <a:t>’</a:t>
            </a:r>
            <a:r>
              <a:rPr lang="en-US" altLang="ja-JP" sz="2800" dirty="0">
                <a:solidFill>
                  <a:srgbClr val="000000"/>
                </a:solidFill>
              </a:rPr>
              <a:t>s</a:t>
            </a:r>
          </a:p>
          <a:p>
            <a:pPr marL="457200" indent="-457200" eaLnBrk="1" hangingPunct="1">
              <a:lnSpc>
                <a:spcPct val="90000"/>
              </a:lnSpc>
              <a:buFont typeface="Arial" charset="0"/>
              <a:buChar char="•"/>
              <a:defRPr/>
            </a:pPr>
            <a:r>
              <a:rPr lang="en-US" altLang="en-US" sz="2800" dirty="0">
                <a:solidFill>
                  <a:srgbClr val="000000"/>
                </a:solidFill>
              </a:rPr>
              <a:t>Respect the human rights of their employees. </a:t>
            </a:r>
          </a:p>
        </p:txBody>
      </p:sp>
      <p:sp>
        <p:nvSpPr>
          <p:cNvPr id="41988" name="Slide Number Placeholder 5">
            <a:extLst>
              <a:ext uri="{FF2B5EF4-FFF2-40B4-BE49-F238E27FC236}">
                <a16:creationId xmlns:a16="http://schemas.microsoft.com/office/drawing/2014/main" id="{FA7DAC0A-4072-4289-AE24-D13BE1D78E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06E1970F-F24E-4531-89AF-1E1B53E94E0F}" type="slidenum">
              <a:rPr lang="en-US" altLang="en-US">
                <a:solidFill>
                  <a:srgbClr val="FFFFFF"/>
                </a:solidFill>
                <a:latin typeface="Franklin Gothic Book" panose="020B0503020102020204" pitchFamily="34" charset="0"/>
              </a:rPr>
              <a:pPr/>
              <a:t>41</a:t>
            </a:fld>
            <a:endParaRPr lang="en-US" altLang="en-US">
              <a:solidFill>
                <a:srgbClr val="FFFFFF"/>
              </a:solidFill>
              <a:latin typeface="Franklin Gothic Book" panose="020B0503020102020204" pitchFamily="34" charset="0"/>
            </a:endParaRPr>
          </a:p>
        </p:txBody>
      </p:sp>
      <p:sp>
        <p:nvSpPr>
          <p:cNvPr id="41989" name="Footer Placeholder 8">
            <a:extLst>
              <a:ext uri="{FF2B5EF4-FFF2-40B4-BE49-F238E27FC236}">
                <a16:creationId xmlns:a16="http://schemas.microsoft.com/office/drawing/2014/main" id="{37DD2046-2D0F-4A9C-B61E-7FAD6F181BF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644A35EB-A67C-4157-A769-137C1AAD6B4C}"/>
              </a:ext>
            </a:extLst>
          </p:cNvPr>
          <p:cNvSpPr>
            <a:spLocks noGrp="1"/>
          </p:cNvSpPr>
          <p:nvPr>
            <p:ph type="title"/>
          </p:nvPr>
        </p:nvSpPr>
        <p:spPr/>
        <p:txBody>
          <a:bodyPr/>
          <a:lstStyle/>
          <a:p>
            <a:endParaRPr lang="en-US" altLang="en-US"/>
          </a:p>
        </p:txBody>
      </p:sp>
      <p:sp>
        <p:nvSpPr>
          <p:cNvPr id="43011" name="Footer Placeholder 3">
            <a:extLst>
              <a:ext uri="{FF2B5EF4-FFF2-40B4-BE49-F238E27FC236}">
                <a16:creationId xmlns:a16="http://schemas.microsoft.com/office/drawing/2014/main" id="{260ED9FB-9710-4889-8BC3-56C690570622}"/>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 2017 Pearson  Education, Ltd.</a:t>
            </a:r>
          </a:p>
        </p:txBody>
      </p:sp>
      <p:sp>
        <p:nvSpPr>
          <p:cNvPr id="43012" name="Slide Number Placeholder 4">
            <a:extLst>
              <a:ext uri="{FF2B5EF4-FFF2-40B4-BE49-F238E27FC236}">
                <a16:creationId xmlns:a16="http://schemas.microsoft.com/office/drawing/2014/main" id="{999F63EA-8975-4D00-9AEE-90D9B6DC0F0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2-</a:t>
            </a:r>
            <a:fld id="{5DC3DE54-5663-43D6-B4AD-5731D9FDF784}" type="slidenum">
              <a:rPr lang="en-US" altLang="en-US">
                <a:solidFill>
                  <a:srgbClr val="FFFFFF"/>
                </a:solidFill>
                <a:latin typeface="Franklin Gothic Book" panose="020B0503020102020204" pitchFamily="34" charset="0"/>
              </a:rPr>
              <a:pPr/>
              <a:t>42</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6E598CEF-C216-4BBA-96BE-57AA7B0FBAD9}"/>
              </a:ext>
            </a:extLst>
          </p:cNvPr>
          <p:cNvSpPr txBox="1">
            <a:spLocks/>
          </p:cNvSpPr>
          <p:nvPr/>
        </p:nvSpPr>
        <p:spPr bwMode="auto">
          <a:xfrm>
            <a:off x="549188" y="92076"/>
            <a:ext cx="82296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lvl1pPr algn="l" rtl="0" eaLnBrk="0" fontAlgn="base" hangingPunct="0">
              <a:spcBef>
                <a:spcPct val="0"/>
              </a:spcBef>
              <a:spcAft>
                <a:spcPct val="0"/>
              </a:spcAft>
              <a:defRPr sz="4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a:lstStyle>
          <a:p>
            <a:pPr algn="ctr" eaLnBrk="1" hangingPunct="1">
              <a:defRPr/>
            </a:pPr>
            <a:r>
              <a:rPr lang="en-US" sz="2900" b="1" dirty="0">
                <a:solidFill>
                  <a:srgbClr val="996600"/>
                </a:solidFill>
                <a:latin typeface="Arial" pitchFamily="34" charset="0"/>
                <a:ea typeface="+mn-ea"/>
                <a:cs typeface="+mn-cs"/>
              </a:rPr>
              <a:t>Recommendations for MNCs Operating in Developing Countries Continued</a:t>
            </a:r>
          </a:p>
        </p:txBody>
      </p:sp>
      <p:sp>
        <p:nvSpPr>
          <p:cNvPr id="7" name="Content Placeholder 2">
            <a:extLst>
              <a:ext uri="{FF2B5EF4-FFF2-40B4-BE49-F238E27FC236}">
                <a16:creationId xmlns:a16="http://schemas.microsoft.com/office/drawing/2014/main" id="{CB268121-B44D-4720-A782-D46DDA00B0FA}"/>
              </a:ext>
            </a:extLst>
          </p:cNvPr>
          <p:cNvSpPr>
            <a:spLocks noGrp="1"/>
          </p:cNvSpPr>
          <p:nvPr>
            <p:ph sz="quarter" idx="1"/>
          </p:nvPr>
        </p:nvSpPr>
        <p:spPr>
          <a:xfrm>
            <a:off x="183976" y="1417638"/>
            <a:ext cx="8960024" cy="3989040"/>
          </a:xfrm>
          <a:ln/>
        </p:spPr>
        <p:style>
          <a:lnRef idx="2">
            <a:schemeClr val="dk1"/>
          </a:lnRef>
          <a:fillRef idx="1">
            <a:schemeClr val="lt1"/>
          </a:fillRef>
          <a:effectRef idx="0">
            <a:schemeClr val="dk1"/>
          </a:effectRef>
          <a:fontRef idx="minor">
            <a:schemeClr val="dk1"/>
          </a:fontRef>
        </p:style>
        <p:txBody>
          <a:bodyPr/>
          <a:lstStyle/>
          <a:p>
            <a:pPr eaLnBrk="1" hangingPunct="1">
              <a:lnSpc>
                <a:spcPct val="90000"/>
              </a:lnSpc>
              <a:buFont typeface="Wingdings" panose="05000000000000000000" pitchFamily="2" charset="2"/>
              <a:buChar char="§"/>
              <a:defRPr/>
            </a:pPr>
            <a:r>
              <a:rPr lang="en-US" altLang="en-US" sz="2800" dirty="0">
                <a:solidFill>
                  <a:srgbClr val="000000"/>
                </a:solidFill>
              </a:rPr>
              <a:t>To the extent that local culture does not violate ethical norms, respect the local culture and work with and not against it.</a:t>
            </a:r>
          </a:p>
          <a:p>
            <a:pPr marL="0" indent="0" eaLnBrk="1" hangingPunct="1">
              <a:lnSpc>
                <a:spcPct val="90000"/>
              </a:lnSpc>
              <a:buNone/>
              <a:defRPr/>
            </a:pPr>
            <a:endParaRPr lang="en-US" altLang="en-US" sz="2800" dirty="0">
              <a:solidFill>
                <a:srgbClr val="000000"/>
              </a:solidFill>
            </a:endParaRPr>
          </a:p>
          <a:p>
            <a:pPr eaLnBrk="1" hangingPunct="1">
              <a:lnSpc>
                <a:spcPct val="90000"/>
              </a:lnSpc>
              <a:buFont typeface="Wingdings" panose="05000000000000000000" pitchFamily="2" charset="2"/>
              <a:buChar char="§"/>
              <a:defRPr/>
            </a:pPr>
            <a:r>
              <a:rPr lang="en-US" altLang="en-US" sz="2800" dirty="0">
                <a:solidFill>
                  <a:srgbClr val="000000"/>
                </a:solidFill>
              </a:rPr>
              <a:t>Pay their fare share of taxes.</a:t>
            </a:r>
          </a:p>
          <a:p>
            <a:pPr marL="0" indent="0" eaLnBrk="1" hangingPunct="1">
              <a:lnSpc>
                <a:spcPct val="90000"/>
              </a:lnSpc>
              <a:buNone/>
              <a:defRPr/>
            </a:pPr>
            <a:endParaRPr lang="en-US" altLang="en-US" sz="2800" dirty="0">
              <a:solidFill>
                <a:srgbClr val="000000"/>
              </a:solidFill>
            </a:endParaRPr>
          </a:p>
          <a:p>
            <a:pPr eaLnBrk="1" hangingPunct="1">
              <a:lnSpc>
                <a:spcPct val="90000"/>
              </a:lnSpc>
              <a:buFont typeface="Wingdings" panose="05000000000000000000" pitchFamily="2" charset="2"/>
              <a:buChar char="§"/>
              <a:defRPr/>
            </a:pPr>
            <a:r>
              <a:rPr lang="en-US" altLang="en-US" sz="2800" dirty="0">
                <a:solidFill>
                  <a:srgbClr val="000000"/>
                </a:solidFill>
              </a:rPr>
              <a:t>Cooperate with the local government in developing and enforcing just background institutions.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2: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pPr marL="0" indent="0">
              <a:buNone/>
            </a:pPr>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3 and 4 </a:t>
            </a:r>
            <a:endParaRPr lang="en-US"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4523</Words>
  <Application>Microsoft Office PowerPoint</Application>
  <PresentationFormat>On-screen Show (4:3)</PresentationFormat>
  <Paragraphs>503</Paragraphs>
  <Slides>43</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Arial Rounded MT Bold</vt:lpstr>
      <vt:lpstr>Calibri</vt:lpstr>
      <vt:lpstr>Franklin Gothic Book</vt:lpstr>
      <vt:lpstr>Myriad Pro</vt:lpstr>
      <vt:lpstr>Wingdings</vt:lpstr>
      <vt:lpstr>Wingdings 2</vt:lpstr>
      <vt:lpstr>20140311PresentationUWTSDTemplate</vt:lpstr>
      <vt:lpstr>International Business Communications   Week two: Global interdependence </vt:lpstr>
      <vt:lpstr>PowerPoint Presentation</vt:lpstr>
      <vt:lpstr>Chapter Learning Goals</vt:lpstr>
      <vt:lpstr>Interdependence in Perspectives</vt:lpstr>
      <vt:lpstr> The Bangladesh Disaster 2012 and 2013: Can Companies Outsource Responsibility in its Supply Chain?   </vt:lpstr>
      <vt:lpstr>PowerPoint Presentation</vt:lpstr>
      <vt:lpstr> Managers vs many Interest Groups </vt:lpstr>
      <vt:lpstr> Corporate Social Responsibilities </vt:lpstr>
      <vt:lpstr>The Social Responsibility of MNC’s</vt:lpstr>
      <vt:lpstr>MNC Stakeholders</vt:lpstr>
      <vt:lpstr>PowerPoint Presentation</vt:lpstr>
      <vt:lpstr> Global Consensus vs Regional Variation</vt:lpstr>
      <vt:lpstr> How to Deal with Confusion About  Cross-Cultural Dilemmas</vt:lpstr>
      <vt:lpstr>General Guidelines for Code of Morality and Ethics in Individual Countries</vt:lpstr>
      <vt:lpstr>From CSR to CSV(creating shared value)</vt:lpstr>
      <vt:lpstr>PowerPoint Presentation</vt:lpstr>
      <vt:lpstr>International Codes of Conduct</vt:lpstr>
      <vt:lpstr>Comparative Management in Focus:  Doing Business in China</vt:lpstr>
      <vt:lpstr>Comparative Management in Focus:  Doing Business in China</vt:lpstr>
      <vt:lpstr>PowerPoint Presentation</vt:lpstr>
      <vt:lpstr>Ethics in Global Management</vt:lpstr>
      <vt:lpstr>A Moral Philosophy of Cross-Cultural Societal Ethics</vt:lpstr>
      <vt:lpstr>Global Corruption Index 2022 </vt:lpstr>
      <vt:lpstr>Global Corruption Index 2022 </vt:lpstr>
      <vt:lpstr>PowerPoint Presentation</vt:lpstr>
      <vt:lpstr>PowerPoint Presentation</vt:lpstr>
      <vt:lpstr>To Bribe or NOT to Bribe?</vt:lpstr>
      <vt:lpstr>Managing the Corruption</vt:lpstr>
      <vt:lpstr>Three Tests of Ethical Corporate Actions</vt:lpstr>
      <vt:lpstr>Policies to Help MNCs to Confront Concerns About Ethical Behavior and Social Responsibility </vt:lpstr>
      <vt:lpstr>PowerPoint Presentation</vt:lpstr>
      <vt:lpstr>PowerPoint Presentation</vt:lpstr>
      <vt:lpstr>The Process for Companies to Combat Corruption  and to Minimize the Risk of Prosecution</vt:lpstr>
      <vt:lpstr>Managing Subsidiary—Host-Country Interdependence</vt:lpstr>
      <vt:lpstr>Common Criticism of MNC Subsidiary Activities Cont.</vt:lpstr>
      <vt:lpstr>Common Criticism of MNC Subsidiary Activities Cont.</vt:lpstr>
      <vt:lpstr>Managing Subsidiary—Host-Country Interdependence</vt:lpstr>
      <vt:lpstr>MNCs Benefits and Costs to Host Countries</vt:lpstr>
      <vt:lpstr>Managing the Interdependence</vt:lpstr>
      <vt:lpstr>PowerPoint Presentation</vt:lpstr>
      <vt:lpstr>Recommendations for MNCs Operating in and Doing Business with Developing Countries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Essa Bah</cp:lastModifiedBy>
  <cp:revision>18</cp:revision>
  <dcterms:created xsi:type="dcterms:W3CDTF">2015-04-14T15:21:28Z</dcterms:created>
  <dcterms:modified xsi:type="dcterms:W3CDTF">2023-05-23T14:28:14Z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