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67" r:id="rId2"/>
    <p:sldId id="268" r:id="rId3"/>
    <p:sldId id="269" r:id="rId4"/>
    <p:sldId id="259" r:id="rId5"/>
    <p:sldId id="260" r:id="rId6"/>
    <p:sldId id="261" r:id="rId7"/>
    <p:sldId id="262" r:id="rId8"/>
    <p:sldId id="263" r:id="rId9"/>
    <p:sldId id="264" r:id="rId10"/>
    <p:sldId id="265" r:id="rId11"/>
    <p:sldId id="266" r:id="rId12"/>
    <p:sldId id="270" r:id="rId13"/>
  </p:sldIdLst>
  <p:sldSz cx="10688638" cy="151241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172A08-52B3-4BCB-843D-E6A3A4BE7AB9}" v="21" dt="2026-08-07T04:52:18.8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69" d="100"/>
          <a:sy n="69" d="100"/>
        </p:scale>
        <p:origin x="36"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lorence Chijioke Oguledo (2411483)" userId="b3d53333-a0bc-47d2-9d76-959ef987d136" providerId="ADAL" clId="{65D45FCD-812B-44BD-A0C6-0415A6328F13}"/>
    <pc:docChg chg="undo custSel addSld delSld modSld sldOrd">
      <pc:chgData name="Florence Chijioke Oguledo (2411483)" userId="b3d53333-a0bc-47d2-9d76-959ef987d136" providerId="ADAL" clId="{65D45FCD-812B-44BD-A0C6-0415A6328F13}" dt="2026-08-07T05:18:45.539" v="180" actId="27309"/>
      <pc:docMkLst>
        <pc:docMk/>
      </pc:docMkLst>
      <pc:sldChg chg="delSp modSp add del mod">
        <pc:chgData name="Florence Chijioke Oguledo (2411483)" userId="b3d53333-a0bc-47d2-9d76-959ef987d136" providerId="ADAL" clId="{65D45FCD-812B-44BD-A0C6-0415A6328F13}" dt="2026-08-07T04:42:05.278" v="110" actId="2696"/>
        <pc:sldMkLst>
          <pc:docMk/>
          <pc:sldMk cId="0" sldId="256"/>
        </pc:sldMkLst>
        <pc:spChg chg="mod">
          <ac:chgData name="Florence Chijioke Oguledo (2411483)" userId="b3d53333-a0bc-47d2-9d76-959ef987d136" providerId="ADAL" clId="{65D45FCD-812B-44BD-A0C6-0415A6328F13}" dt="2026-08-07T04:35:42.787" v="91" actId="1076"/>
          <ac:spMkLst>
            <pc:docMk/>
            <pc:sldMk cId="0" sldId="256"/>
            <ac:spMk id="2" creationId="{00000000-0000-0000-0000-000000000000}"/>
          </ac:spMkLst>
        </pc:spChg>
        <pc:spChg chg="del">
          <ac:chgData name="Florence Chijioke Oguledo (2411483)" userId="b3d53333-a0bc-47d2-9d76-959ef987d136" providerId="ADAL" clId="{65D45FCD-812B-44BD-A0C6-0415A6328F13}" dt="2026-08-07T04:35:59.385" v="92" actId="478"/>
          <ac:spMkLst>
            <pc:docMk/>
            <pc:sldMk cId="0" sldId="256"/>
            <ac:spMk id="5" creationId="{00000000-0000-0000-0000-000000000000}"/>
          </ac:spMkLst>
        </pc:spChg>
        <pc:spChg chg="del">
          <ac:chgData name="Florence Chijioke Oguledo (2411483)" userId="b3d53333-a0bc-47d2-9d76-959ef987d136" providerId="ADAL" clId="{65D45FCD-812B-44BD-A0C6-0415A6328F13}" dt="2026-08-07T04:35:59.385" v="92" actId="478"/>
          <ac:spMkLst>
            <pc:docMk/>
            <pc:sldMk cId="0" sldId="256"/>
            <ac:spMk id="9" creationId="{00000000-0000-0000-0000-000000000000}"/>
          </ac:spMkLst>
        </pc:spChg>
        <pc:spChg chg="del">
          <ac:chgData name="Florence Chijioke Oguledo (2411483)" userId="b3d53333-a0bc-47d2-9d76-959ef987d136" providerId="ADAL" clId="{65D45FCD-812B-44BD-A0C6-0415A6328F13}" dt="2026-08-07T04:35:59.385" v="92" actId="478"/>
          <ac:spMkLst>
            <pc:docMk/>
            <pc:sldMk cId="0" sldId="256"/>
            <ac:spMk id="10" creationId="{00000000-0000-0000-0000-000000000000}"/>
          </ac:spMkLst>
        </pc:spChg>
        <pc:spChg chg="del">
          <ac:chgData name="Florence Chijioke Oguledo (2411483)" userId="b3d53333-a0bc-47d2-9d76-959ef987d136" providerId="ADAL" clId="{65D45FCD-812B-44BD-A0C6-0415A6328F13}" dt="2026-08-07T04:35:59.385" v="92" actId="478"/>
          <ac:spMkLst>
            <pc:docMk/>
            <pc:sldMk cId="0" sldId="256"/>
            <ac:spMk id="16" creationId="{00000000-0000-0000-0000-000000000000}"/>
          </ac:spMkLst>
        </pc:spChg>
        <pc:spChg chg="del">
          <ac:chgData name="Florence Chijioke Oguledo (2411483)" userId="b3d53333-a0bc-47d2-9d76-959ef987d136" providerId="ADAL" clId="{65D45FCD-812B-44BD-A0C6-0415A6328F13}" dt="2026-08-07T04:35:59.385" v="92" actId="478"/>
          <ac:spMkLst>
            <pc:docMk/>
            <pc:sldMk cId="0" sldId="256"/>
            <ac:spMk id="28" creationId="{00000000-0000-0000-0000-000000000000}"/>
          </ac:spMkLst>
        </pc:spChg>
        <pc:spChg chg="del">
          <ac:chgData name="Florence Chijioke Oguledo (2411483)" userId="b3d53333-a0bc-47d2-9d76-959ef987d136" providerId="ADAL" clId="{65D45FCD-812B-44BD-A0C6-0415A6328F13}" dt="2026-08-07T04:35:59.385" v="92" actId="478"/>
          <ac:spMkLst>
            <pc:docMk/>
            <pc:sldMk cId="0" sldId="256"/>
            <ac:spMk id="36" creationId="{00000000-0000-0000-0000-000000000000}"/>
          </ac:spMkLst>
        </pc:spChg>
        <pc:spChg chg="del">
          <ac:chgData name="Florence Chijioke Oguledo (2411483)" userId="b3d53333-a0bc-47d2-9d76-959ef987d136" providerId="ADAL" clId="{65D45FCD-812B-44BD-A0C6-0415A6328F13}" dt="2026-08-07T04:35:59.385" v="92" actId="478"/>
          <ac:spMkLst>
            <pc:docMk/>
            <pc:sldMk cId="0" sldId="256"/>
            <ac:spMk id="60" creationId="{00000000-0000-0000-0000-000000000000}"/>
          </ac:spMkLst>
        </pc:spChg>
        <pc:spChg chg="del">
          <ac:chgData name="Florence Chijioke Oguledo (2411483)" userId="b3d53333-a0bc-47d2-9d76-959ef987d136" providerId="ADAL" clId="{65D45FCD-812B-44BD-A0C6-0415A6328F13}" dt="2026-08-07T04:35:59.385" v="92" actId="478"/>
          <ac:spMkLst>
            <pc:docMk/>
            <pc:sldMk cId="0" sldId="256"/>
            <ac:spMk id="62" creationId="{00000000-0000-0000-0000-000000000000}"/>
          </ac:spMkLst>
        </pc:spChg>
        <pc:spChg chg="del">
          <ac:chgData name="Florence Chijioke Oguledo (2411483)" userId="b3d53333-a0bc-47d2-9d76-959ef987d136" providerId="ADAL" clId="{65D45FCD-812B-44BD-A0C6-0415A6328F13}" dt="2026-08-07T04:35:59.385" v="92" actId="478"/>
          <ac:spMkLst>
            <pc:docMk/>
            <pc:sldMk cId="0" sldId="256"/>
            <ac:spMk id="64" creationId="{00000000-0000-0000-0000-000000000000}"/>
          </ac:spMkLst>
        </pc:spChg>
        <pc:spChg chg="del">
          <ac:chgData name="Florence Chijioke Oguledo (2411483)" userId="b3d53333-a0bc-47d2-9d76-959ef987d136" providerId="ADAL" clId="{65D45FCD-812B-44BD-A0C6-0415A6328F13}" dt="2026-08-07T04:35:59.385" v="92" actId="478"/>
          <ac:spMkLst>
            <pc:docMk/>
            <pc:sldMk cId="0" sldId="256"/>
            <ac:spMk id="76" creationId="{00000000-0000-0000-0000-000000000000}"/>
          </ac:spMkLst>
        </pc:spChg>
      </pc:sldChg>
      <pc:sldChg chg="add del">
        <pc:chgData name="Florence Chijioke Oguledo (2411483)" userId="b3d53333-a0bc-47d2-9d76-959ef987d136" providerId="ADAL" clId="{65D45FCD-812B-44BD-A0C6-0415A6328F13}" dt="2026-08-07T04:42:03.094" v="109" actId="2696"/>
        <pc:sldMkLst>
          <pc:docMk/>
          <pc:sldMk cId="550096832" sldId="257"/>
        </pc:sldMkLst>
      </pc:sldChg>
      <pc:sldChg chg="del">
        <pc:chgData name="Florence Chijioke Oguledo (2411483)" userId="b3d53333-a0bc-47d2-9d76-959ef987d136" providerId="ADAL" clId="{65D45FCD-812B-44BD-A0C6-0415A6328F13}" dt="2026-08-07T04:39:37.573" v="95" actId="2696"/>
        <pc:sldMkLst>
          <pc:docMk/>
          <pc:sldMk cId="3556724045" sldId="257"/>
        </pc:sldMkLst>
      </pc:sldChg>
      <pc:sldChg chg="del">
        <pc:chgData name="Florence Chijioke Oguledo (2411483)" userId="b3d53333-a0bc-47d2-9d76-959ef987d136" providerId="ADAL" clId="{65D45FCD-812B-44BD-A0C6-0415A6328F13}" dt="2026-08-07T04:39:56.398" v="97" actId="2696"/>
        <pc:sldMkLst>
          <pc:docMk/>
          <pc:sldMk cId="1912026743" sldId="258"/>
        </pc:sldMkLst>
      </pc:sldChg>
      <pc:sldChg chg="add del">
        <pc:chgData name="Florence Chijioke Oguledo (2411483)" userId="b3d53333-a0bc-47d2-9d76-959ef987d136" providerId="ADAL" clId="{65D45FCD-812B-44BD-A0C6-0415A6328F13}" dt="2026-08-07T04:42:08.925" v="111" actId="2696"/>
        <pc:sldMkLst>
          <pc:docMk/>
          <pc:sldMk cId="3808501663" sldId="258"/>
        </pc:sldMkLst>
      </pc:sldChg>
      <pc:sldChg chg="modSp add mod">
        <pc:chgData name="Florence Chijioke Oguledo (2411483)" userId="b3d53333-a0bc-47d2-9d76-959ef987d136" providerId="ADAL" clId="{65D45FCD-812B-44BD-A0C6-0415A6328F13}" dt="2026-08-07T05:11:15.487" v="164" actId="255"/>
        <pc:sldMkLst>
          <pc:docMk/>
          <pc:sldMk cId="404986078" sldId="259"/>
        </pc:sldMkLst>
        <pc:spChg chg="mod">
          <ac:chgData name="Florence Chijioke Oguledo (2411483)" userId="b3d53333-a0bc-47d2-9d76-959ef987d136" providerId="ADAL" clId="{65D45FCD-812B-44BD-A0C6-0415A6328F13}" dt="2026-08-07T05:11:15.487" v="164" actId="255"/>
          <ac:spMkLst>
            <pc:docMk/>
            <pc:sldMk cId="404986078" sldId="259"/>
            <ac:spMk id="3" creationId="{E935239D-7809-9A22-EAA5-1AF741A4F174}"/>
          </ac:spMkLst>
        </pc:spChg>
      </pc:sldChg>
      <pc:sldChg chg="del ord">
        <pc:chgData name="Florence Chijioke Oguledo (2411483)" userId="b3d53333-a0bc-47d2-9d76-959ef987d136" providerId="ADAL" clId="{65D45FCD-812B-44BD-A0C6-0415A6328F13}" dt="2026-08-07T04:41:36.600" v="107" actId="47"/>
        <pc:sldMkLst>
          <pc:docMk/>
          <pc:sldMk cId="2686099142" sldId="259"/>
        </pc:sldMkLst>
      </pc:sldChg>
      <pc:sldChg chg="modSp add mod ord">
        <pc:chgData name="Florence Chijioke Oguledo (2411483)" userId="b3d53333-a0bc-47d2-9d76-959ef987d136" providerId="ADAL" clId="{65D45FCD-812B-44BD-A0C6-0415A6328F13}" dt="2026-08-07T05:11:44.164" v="165" actId="2711"/>
        <pc:sldMkLst>
          <pc:docMk/>
          <pc:sldMk cId="493155532" sldId="260"/>
        </pc:sldMkLst>
        <pc:spChg chg="mod">
          <ac:chgData name="Florence Chijioke Oguledo (2411483)" userId="b3d53333-a0bc-47d2-9d76-959ef987d136" providerId="ADAL" clId="{65D45FCD-812B-44BD-A0C6-0415A6328F13}" dt="2026-08-07T05:11:44.164" v="165" actId="2711"/>
          <ac:spMkLst>
            <pc:docMk/>
            <pc:sldMk cId="493155532" sldId="260"/>
            <ac:spMk id="4" creationId="{2AA3ECCC-6BB3-FFBE-BC69-91716E47C4AC}"/>
          </ac:spMkLst>
        </pc:spChg>
      </pc:sldChg>
      <pc:sldChg chg="del">
        <pc:chgData name="Florence Chijioke Oguledo (2411483)" userId="b3d53333-a0bc-47d2-9d76-959ef987d136" providerId="ADAL" clId="{65D45FCD-812B-44BD-A0C6-0415A6328F13}" dt="2026-08-07T04:41:36.094" v="106" actId="47"/>
        <pc:sldMkLst>
          <pc:docMk/>
          <pc:sldMk cId="1219907944" sldId="260"/>
        </pc:sldMkLst>
      </pc:sldChg>
      <pc:sldChg chg="modSp add mod">
        <pc:chgData name="Florence Chijioke Oguledo (2411483)" userId="b3d53333-a0bc-47d2-9d76-959ef987d136" providerId="ADAL" clId="{65D45FCD-812B-44BD-A0C6-0415A6328F13}" dt="2026-08-07T05:13:10.758" v="170" actId="122"/>
        <pc:sldMkLst>
          <pc:docMk/>
          <pc:sldMk cId="2236802093" sldId="261"/>
        </pc:sldMkLst>
        <pc:spChg chg="mod">
          <ac:chgData name="Florence Chijioke Oguledo (2411483)" userId="b3d53333-a0bc-47d2-9d76-959ef987d136" providerId="ADAL" clId="{65D45FCD-812B-44BD-A0C6-0415A6328F13}" dt="2026-08-07T05:13:10.758" v="170" actId="122"/>
          <ac:spMkLst>
            <pc:docMk/>
            <pc:sldMk cId="2236802093" sldId="261"/>
            <ac:spMk id="3" creationId="{C2577B13-2731-8BD5-AF40-23E32523BB99}"/>
          </ac:spMkLst>
        </pc:spChg>
      </pc:sldChg>
      <pc:sldChg chg="del">
        <pc:chgData name="Florence Chijioke Oguledo (2411483)" userId="b3d53333-a0bc-47d2-9d76-959ef987d136" providerId="ADAL" clId="{65D45FCD-812B-44BD-A0C6-0415A6328F13}" dt="2026-08-07T04:41:34.976" v="104" actId="47"/>
        <pc:sldMkLst>
          <pc:docMk/>
          <pc:sldMk cId="2969841069" sldId="261"/>
        </pc:sldMkLst>
      </pc:sldChg>
      <pc:sldChg chg="del">
        <pc:chgData name="Florence Chijioke Oguledo (2411483)" userId="b3d53333-a0bc-47d2-9d76-959ef987d136" providerId="ADAL" clId="{65D45FCD-812B-44BD-A0C6-0415A6328F13}" dt="2026-08-07T04:41:34.198" v="103" actId="47"/>
        <pc:sldMkLst>
          <pc:docMk/>
          <pc:sldMk cId="763530764" sldId="262"/>
        </pc:sldMkLst>
      </pc:sldChg>
      <pc:sldChg chg="modSp add mod">
        <pc:chgData name="Florence Chijioke Oguledo (2411483)" userId="b3d53333-a0bc-47d2-9d76-959ef987d136" providerId="ADAL" clId="{65D45FCD-812B-44BD-A0C6-0415A6328F13}" dt="2026-08-07T05:14:09.176" v="172" actId="2711"/>
        <pc:sldMkLst>
          <pc:docMk/>
          <pc:sldMk cId="3422227132" sldId="262"/>
        </pc:sldMkLst>
        <pc:spChg chg="mod">
          <ac:chgData name="Florence Chijioke Oguledo (2411483)" userId="b3d53333-a0bc-47d2-9d76-959ef987d136" providerId="ADAL" clId="{65D45FCD-812B-44BD-A0C6-0415A6328F13}" dt="2026-08-07T05:14:09.176" v="172" actId="2711"/>
          <ac:spMkLst>
            <pc:docMk/>
            <pc:sldMk cId="3422227132" sldId="262"/>
            <ac:spMk id="3" creationId="{BFD155B1-54D9-EAF7-4822-A46B501C9FFE}"/>
          </ac:spMkLst>
        </pc:spChg>
      </pc:sldChg>
      <pc:sldChg chg="modSp add mod">
        <pc:chgData name="Florence Chijioke Oguledo (2411483)" userId="b3d53333-a0bc-47d2-9d76-959ef987d136" providerId="ADAL" clId="{65D45FCD-812B-44BD-A0C6-0415A6328F13}" dt="2026-08-07T05:14:58.124" v="174" actId="2711"/>
        <pc:sldMkLst>
          <pc:docMk/>
          <pc:sldMk cId="895074293" sldId="263"/>
        </pc:sldMkLst>
        <pc:spChg chg="mod">
          <ac:chgData name="Florence Chijioke Oguledo (2411483)" userId="b3d53333-a0bc-47d2-9d76-959ef987d136" providerId="ADAL" clId="{65D45FCD-812B-44BD-A0C6-0415A6328F13}" dt="2026-08-07T05:14:58.124" v="174" actId="2711"/>
          <ac:spMkLst>
            <pc:docMk/>
            <pc:sldMk cId="895074293" sldId="263"/>
            <ac:spMk id="3" creationId="{0309EDC5-880E-93BE-B390-2F0818F00782}"/>
          </ac:spMkLst>
        </pc:spChg>
      </pc:sldChg>
      <pc:sldChg chg="del">
        <pc:chgData name="Florence Chijioke Oguledo (2411483)" userId="b3d53333-a0bc-47d2-9d76-959ef987d136" providerId="ADAL" clId="{65D45FCD-812B-44BD-A0C6-0415A6328F13}" dt="2026-08-07T04:41:33.379" v="102" actId="47"/>
        <pc:sldMkLst>
          <pc:docMk/>
          <pc:sldMk cId="1065327742" sldId="263"/>
        </pc:sldMkLst>
      </pc:sldChg>
      <pc:sldChg chg="modSp add mod">
        <pc:chgData name="Florence Chijioke Oguledo (2411483)" userId="b3d53333-a0bc-47d2-9d76-959ef987d136" providerId="ADAL" clId="{65D45FCD-812B-44BD-A0C6-0415A6328F13}" dt="2026-08-07T05:15:41.407" v="176" actId="2711"/>
        <pc:sldMkLst>
          <pc:docMk/>
          <pc:sldMk cId="2003106878" sldId="264"/>
        </pc:sldMkLst>
        <pc:spChg chg="mod">
          <ac:chgData name="Florence Chijioke Oguledo (2411483)" userId="b3d53333-a0bc-47d2-9d76-959ef987d136" providerId="ADAL" clId="{65D45FCD-812B-44BD-A0C6-0415A6328F13}" dt="2026-08-07T05:15:41.407" v="176" actId="2711"/>
          <ac:spMkLst>
            <pc:docMk/>
            <pc:sldMk cId="2003106878" sldId="264"/>
            <ac:spMk id="3" creationId="{F4720AE7-068C-9BE4-AF1D-788B1107E168}"/>
          </ac:spMkLst>
        </pc:spChg>
      </pc:sldChg>
      <pc:sldChg chg="del">
        <pc:chgData name="Florence Chijioke Oguledo (2411483)" userId="b3d53333-a0bc-47d2-9d76-959ef987d136" providerId="ADAL" clId="{65D45FCD-812B-44BD-A0C6-0415A6328F13}" dt="2026-08-07T04:41:32.221" v="101" actId="47"/>
        <pc:sldMkLst>
          <pc:docMk/>
          <pc:sldMk cId="3211433958" sldId="264"/>
        </pc:sldMkLst>
      </pc:sldChg>
      <pc:sldChg chg="addSp delSp modSp del mod ord">
        <pc:chgData name="Florence Chijioke Oguledo (2411483)" userId="b3d53333-a0bc-47d2-9d76-959ef987d136" providerId="ADAL" clId="{65D45FCD-812B-44BD-A0C6-0415A6328F13}" dt="2026-08-07T04:41:30.780" v="100" actId="47"/>
        <pc:sldMkLst>
          <pc:docMk/>
          <pc:sldMk cId="1686170264" sldId="265"/>
        </pc:sldMkLst>
        <pc:spChg chg="mod">
          <ac:chgData name="Florence Chijioke Oguledo (2411483)" userId="b3d53333-a0bc-47d2-9d76-959ef987d136" providerId="ADAL" clId="{65D45FCD-812B-44BD-A0C6-0415A6328F13}" dt="2026-08-06T09:02:19.648" v="71" actId="20577"/>
          <ac:spMkLst>
            <pc:docMk/>
            <pc:sldMk cId="1686170264" sldId="265"/>
            <ac:spMk id="2" creationId="{03D4578C-41E9-F1BC-429A-7201C24D9794}"/>
          </ac:spMkLst>
        </pc:spChg>
        <pc:spChg chg="mod">
          <ac:chgData name="Florence Chijioke Oguledo (2411483)" userId="b3d53333-a0bc-47d2-9d76-959ef987d136" providerId="ADAL" clId="{65D45FCD-812B-44BD-A0C6-0415A6328F13}" dt="2026-08-06T09:02:26.426" v="73" actId="27636"/>
          <ac:spMkLst>
            <pc:docMk/>
            <pc:sldMk cId="1686170264" sldId="265"/>
            <ac:spMk id="3" creationId="{EA66BBC1-CDE6-0D85-C2CB-73C6FA7FDF2A}"/>
          </ac:spMkLst>
        </pc:spChg>
      </pc:sldChg>
      <pc:sldChg chg="modSp add mod">
        <pc:chgData name="Florence Chijioke Oguledo (2411483)" userId="b3d53333-a0bc-47d2-9d76-959ef987d136" providerId="ADAL" clId="{65D45FCD-812B-44BD-A0C6-0415A6328F13}" dt="2026-08-07T05:18:02.527" v="178" actId="2711"/>
        <pc:sldMkLst>
          <pc:docMk/>
          <pc:sldMk cId="4121119043" sldId="265"/>
        </pc:sldMkLst>
        <pc:spChg chg="mod">
          <ac:chgData name="Florence Chijioke Oguledo (2411483)" userId="b3d53333-a0bc-47d2-9d76-959ef987d136" providerId="ADAL" clId="{65D45FCD-812B-44BD-A0C6-0415A6328F13}" dt="2026-08-07T05:18:02.527" v="178" actId="2711"/>
          <ac:spMkLst>
            <pc:docMk/>
            <pc:sldMk cId="4121119043" sldId="265"/>
            <ac:spMk id="3" creationId="{0A4BDF68-BE05-FA51-4A96-23A8A83FDEFF}"/>
          </ac:spMkLst>
        </pc:spChg>
      </pc:sldChg>
      <pc:sldChg chg="addSp delSp modSp add mod">
        <pc:chgData name="Florence Chijioke Oguledo (2411483)" userId="b3d53333-a0bc-47d2-9d76-959ef987d136" providerId="ADAL" clId="{65D45FCD-812B-44BD-A0C6-0415A6328F13}" dt="2026-08-07T05:18:45.539" v="180" actId="27309"/>
        <pc:sldMkLst>
          <pc:docMk/>
          <pc:sldMk cId="396939425" sldId="266"/>
        </pc:sldMkLst>
        <pc:spChg chg="mod">
          <ac:chgData name="Florence Chijioke Oguledo (2411483)" userId="b3d53333-a0bc-47d2-9d76-959ef987d136" providerId="ADAL" clId="{65D45FCD-812B-44BD-A0C6-0415A6328F13}" dt="2026-08-07T05:03:53.441" v="146" actId="255"/>
          <ac:spMkLst>
            <pc:docMk/>
            <pc:sldMk cId="396939425" sldId="266"/>
            <ac:spMk id="3" creationId="{A1B9406F-8BCD-CABA-7314-B4CD4B8D3DAE}"/>
          </ac:spMkLst>
        </pc:spChg>
        <pc:graphicFrameChg chg="add del modGraphic">
          <ac:chgData name="Florence Chijioke Oguledo (2411483)" userId="b3d53333-a0bc-47d2-9d76-959ef987d136" providerId="ADAL" clId="{65D45FCD-812B-44BD-A0C6-0415A6328F13}" dt="2026-08-07T05:18:45.539" v="180" actId="27309"/>
          <ac:graphicFrameMkLst>
            <pc:docMk/>
            <pc:sldMk cId="396939425" sldId="266"/>
            <ac:graphicFrameMk id="4" creationId="{F53B68D8-1E94-2000-D5CC-B56A981063CB}"/>
          </ac:graphicFrameMkLst>
        </pc:graphicFrameChg>
      </pc:sldChg>
      <pc:sldChg chg="del">
        <pc:chgData name="Florence Chijioke Oguledo (2411483)" userId="b3d53333-a0bc-47d2-9d76-959ef987d136" providerId="ADAL" clId="{65D45FCD-812B-44BD-A0C6-0415A6328F13}" dt="2026-08-07T04:41:35.584" v="105" actId="47"/>
        <pc:sldMkLst>
          <pc:docMk/>
          <pc:sldMk cId="829344141" sldId="266"/>
        </pc:sldMkLst>
      </pc:sldChg>
      <pc:sldChg chg="addSp delSp modSp new mod modClrScheme chgLayout">
        <pc:chgData name="Florence Chijioke Oguledo (2411483)" userId="b3d53333-a0bc-47d2-9d76-959ef987d136" providerId="ADAL" clId="{65D45FCD-812B-44BD-A0C6-0415A6328F13}" dt="2026-08-07T04:35:15.149" v="90"/>
        <pc:sldMkLst>
          <pc:docMk/>
          <pc:sldMk cId="1577566921" sldId="267"/>
        </pc:sldMkLst>
        <pc:spChg chg="add del mod">
          <ac:chgData name="Florence Chijioke Oguledo (2411483)" userId="b3d53333-a0bc-47d2-9d76-959ef987d136" providerId="ADAL" clId="{65D45FCD-812B-44BD-A0C6-0415A6328F13}" dt="2026-08-07T04:32:44.026" v="84"/>
          <ac:spMkLst>
            <pc:docMk/>
            <pc:sldMk cId="1577566921" sldId="267"/>
            <ac:spMk id="2" creationId="{0A80B3DA-4242-D36B-F9B7-CA9BFE14B11A}"/>
          </ac:spMkLst>
        </pc:spChg>
        <pc:spChg chg="del">
          <ac:chgData name="Florence Chijioke Oguledo (2411483)" userId="b3d53333-a0bc-47d2-9d76-959ef987d136" providerId="ADAL" clId="{65D45FCD-812B-44BD-A0C6-0415A6328F13}" dt="2026-08-06T08:57:36.448" v="8" actId="700"/>
          <ac:spMkLst>
            <pc:docMk/>
            <pc:sldMk cId="1577566921" sldId="267"/>
            <ac:spMk id="2" creationId="{127328C0-0463-6355-4E19-B96A5B5688FD}"/>
          </ac:spMkLst>
        </pc:spChg>
        <pc:spChg chg="add del mod">
          <ac:chgData name="Florence Chijioke Oguledo (2411483)" userId="b3d53333-a0bc-47d2-9d76-959ef987d136" providerId="ADAL" clId="{65D45FCD-812B-44BD-A0C6-0415A6328F13}" dt="2026-08-07T04:32:49.303" v="87"/>
          <ac:spMkLst>
            <pc:docMk/>
            <pc:sldMk cId="1577566921" sldId="267"/>
            <ac:spMk id="3" creationId="{CA18790F-C39A-15BB-D72A-A1DDD66B0C0E}"/>
          </ac:spMkLst>
        </pc:spChg>
        <pc:spChg chg="del">
          <ac:chgData name="Florence Chijioke Oguledo (2411483)" userId="b3d53333-a0bc-47d2-9d76-959ef987d136" providerId="ADAL" clId="{65D45FCD-812B-44BD-A0C6-0415A6328F13}" dt="2026-08-06T08:57:36.448" v="8" actId="700"/>
          <ac:spMkLst>
            <pc:docMk/>
            <pc:sldMk cId="1577566921" sldId="267"/>
            <ac:spMk id="3" creationId="{F84155AF-BA47-913B-969B-228D7590F993}"/>
          </ac:spMkLst>
        </pc:spChg>
        <pc:spChg chg="add mod">
          <ac:chgData name="Florence Chijioke Oguledo (2411483)" userId="b3d53333-a0bc-47d2-9d76-959ef987d136" providerId="ADAL" clId="{65D45FCD-812B-44BD-A0C6-0415A6328F13}" dt="2026-08-07T04:32:08.902" v="81" actId="1076"/>
          <ac:spMkLst>
            <pc:docMk/>
            <pc:sldMk cId="1577566921" sldId="267"/>
            <ac:spMk id="4" creationId="{4007430F-39FE-EEE9-B27F-97F1BDCED9D2}"/>
          </ac:spMkLst>
        </pc:spChg>
        <pc:spChg chg="add mod">
          <ac:chgData name="Florence Chijioke Oguledo (2411483)" userId="b3d53333-a0bc-47d2-9d76-959ef987d136" providerId="ADAL" clId="{65D45FCD-812B-44BD-A0C6-0415A6328F13}" dt="2026-08-06T09:01:16.266" v="69" actId="20577"/>
          <ac:spMkLst>
            <pc:docMk/>
            <pc:sldMk cId="1577566921" sldId="267"/>
            <ac:spMk id="5" creationId="{856B8883-A72E-1FD0-5302-695857E222EB}"/>
          </ac:spMkLst>
        </pc:spChg>
        <pc:spChg chg="add del mod">
          <ac:chgData name="Florence Chijioke Oguledo (2411483)" userId="b3d53333-a0bc-47d2-9d76-959ef987d136" providerId="ADAL" clId="{65D45FCD-812B-44BD-A0C6-0415A6328F13}" dt="2026-08-07T04:35:15.149" v="90"/>
          <ac:spMkLst>
            <pc:docMk/>
            <pc:sldMk cId="1577566921" sldId="267"/>
            <ac:spMk id="6" creationId="{4BF15BE3-D99E-109B-D00F-49AF7825FFB3}"/>
          </ac:spMkLst>
        </pc:spChg>
        <pc:picChg chg="add mod">
          <ac:chgData name="Florence Chijioke Oguledo (2411483)" userId="b3d53333-a0bc-47d2-9d76-959ef987d136" providerId="ADAL" clId="{65D45FCD-812B-44BD-A0C6-0415A6328F13}" dt="2026-08-07T04:30:58.088" v="78" actId="1076"/>
          <ac:picMkLst>
            <pc:docMk/>
            <pc:sldMk cId="1577566921" sldId="267"/>
            <ac:picMk id="1025" creationId="{2EC2C809-2FB5-F9E6-EAB8-64218336D2AE}"/>
          </ac:picMkLst>
        </pc:picChg>
      </pc:sldChg>
      <pc:sldChg chg="add">
        <pc:chgData name="Florence Chijioke Oguledo (2411483)" userId="b3d53333-a0bc-47d2-9d76-959ef987d136" providerId="ADAL" clId="{65D45FCD-812B-44BD-A0C6-0415A6328F13}" dt="2026-08-07T04:39:23.305" v="93"/>
        <pc:sldMkLst>
          <pc:docMk/>
          <pc:sldMk cId="0" sldId="268"/>
        </pc:sldMkLst>
      </pc:sldChg>
      <pc:sldChg chg="modSp add mod">
        <pc:chgData name="Florence Chijioke Oguledo (2411483)" userId="b3d53333-a0bc-47d2-9d76-959ef987d136" providerId="ADAL" clId="{65D45FCD-812B-44BD-A0C6-0415A6328F13}" dt="2026-08-07T05:10:49.097" v="163" actId="255"/>
        <pc:sldMkLst>
          <pc:docMk/>
          <pc:sldMk cId="1623926081" sldId="269"/>
        </pc:sldMkLst>
        <pc:spChg chg="mod">
          <ac:chgData name="Florence Chijioke Oguledo (2411483)" userId="b3d53333-a0bc-47d2-9d76-959ef987d136" providerId="ADAL" clId="{65D45FCD-812B-44BD-A0C6-0415A6328F13}" dt="2026-08-07T05:10:49.097" v="163" actId="255"/>
          <ac:spMkLst>
            <pc:docMk/>
            <pc:sldMk cId="1623926081" sldId="269"/>
            <ac:spMk id="3" creationId="{5BC46CE4-5655-1884-30C9-281D1E5CE4E9}"/>
          </ac:spMkLst>
        </pc:spChg>
      </pc:sldChg>
      <pc:sldChg chg="modSp add mod">
        <pc:chgData name="Florence Chijioke Oguledo (2411483)" userId="b3d53333-a0bc-47d2-9d76-959ef987d136" providerId="ADAL" clId="{65D45FCD-812B-44BD-A0C6-0415A6328F13}" dt="2026-08-07T05:02:17.536" v="144" actId="255"/>
        <pc:sldMkLst>
          <pc:docMk/>
          <pc:sldMk cId="3613078150" sldId="270"/>
        </pc:sldMkLst>
        <pc:spChg chg="mod">
          <ac:chgData name="Florence Chijioke Oguledo (2411483)" userId="b3d53333-a0bc-47d2-9d76-959ef987d136" providerId="ADAL" clId="{65D45FCD-812B-44BD-A0C6-0415A6328F13}" dt="2026-08-07T05:02:17.536" v="144" actId="255"/>
          <ac:spMkLst>
            <pc:docMk/>
            <pc:sldMk cId="3613078150" sldId="270"/>
            <ac:spMk id="3" creationId="{24FB676C-7280-65B5-B5DD-E269B207549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48D17F-71D5-4698-9BE7-A2D8E11A6FE1}" type="datetimeFigureOut">
              <a:rPr lang="en-GB" smtClean="0"/>
              <a:t>07/08/2026</a:t>
            </a:fld>
            <a:endParaRPr lang="en-GB"/>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91D64C-F277-430D-A3BF-EE3C13DCC2CF}" type="slidenum">
              <a:rPr lang="en-GB" smtClean="0"/>
              <a:t>‹#›</a:t>
            </a:fld>
            <a:endParaRPr lang="en-GB"/>
          </a:p>
        </p:txBody>
      </p:sp>
    </p:spTree>
    <p:extLst>
      <p:ext uri="{BB962C8B-B14F-4D97-AF65-F5344CB8AC3E}">
        <p14:creationId xmlns:p14="http://schemas.microsoft.com/office/powerpoint/2010/main" val="29586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91D64C-F277-430D-A3BF-EE3C13DCC2CF}" type="slidenum">
              <a:rPr lang="en-GB" smtClean="0"/>
              <a:t>6</a:t>
            </a:fld>
            <a:endParaRPr lang="en-GB"/>
          </a:p>
        </p:txBody>
      </p:sp>
    </p:spTree>
    <p:extLst>
      <p:ext uri="{BB962C8B-B14F-4D97-AF65-F5344CB8AC3E}">
        <p14:creationId xmlns:p14="http://schemas.microsoft.com/office/powerpoint/2010/main" val="365041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391D64C-F277-430D-A3BF-EE3C13DCC2CF}" type="slidenum">
              <a:rPr lang="en-GB" smtClean="0"/>
              <a:t>12</a:t>
            </a:fld>
            <a:endParaRPr lang="en-GB"/>
          </a:p>
        </p:txBody>
      </p:sp>
    </p:spTree>
    <p:extLst>
      <p:ext uri="{BB962C8B-B14F-4D97-AF65-F5344CB8AC3E}">
        <p14:creationId xmlns:p14="http://schemas.microsoft.com/office/powerpoint/2010/main" val="52512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8/7/2026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8/7/2026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8/7/2026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8/7/2026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8/7/2026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8/7/2026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8/7/2026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4007430F-39FE-EEE9-B27F-97F1BDCED9D2}"/>
              </a:ext>
            </a:extLst>
          </p:cNvPr>
          <p:cNvSpPr>
            <a:spLocks noChangeArrowheads="1"/>
          </p:cNvSpPr>
          <p:nvPr/>
        </p:nvSpPr>
        <p:spPr bwMode="auto">
          <a:xfrm>
            <a:off x="436562" y="2266950"/>
            <a:ext cx="106886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5" name="Picture 1" descr="UWTSD logo | Discover Dylan Thomas">
            <a:extLst>
              <a:ext uri="{FF2B5EF4-FFF2-40B4-BE49-F238E27FC236}">
                <a16:creationId xmlns:a16="http://schemas.microsoft.com/office/drawing/2014/main" id="{2EC2C809-2FB5-F9E6-EAB8-64218336D2AE}"/>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857250"/>
            <a:ext cx="5372100" cy="231933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856B8883-A72E-1FD0-5302-695857E222EB}"/>
              </a:ext>
            </a:extLst>
          </p:cNvPr>
          <p:cNvSpPr>
            <a:spLocks noChangeArrowheads="1"/>
          </p:cNvSpPr>
          <p:nvPr/>
        </p:nvSpPr>
        <p:spPr bwMode="auto">
          <a:xfrm>
            <a:off x="0" y="5527318"/>
            <a:ext cx="11125200"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b="1" i="0" u="none" strike="noStrike" cap="none" normalizeH="0" baseline="0" dirty="0">
                <a:ln>
                  <a:noFill/>
                </a:ln>
                <a:solidFill>
                  <a:srgbClr val="1D2125"/>
                </a:solidFill>
                <a:effectLst/>
                <a:latin typeface="Segoe UI" panose="020B0502040204020203" pitchFamily="34" charset="0"/>
                <a:ea typeface="Aptos" panose="020B0004020202020204" pitchFamily="34" charset="0"/>
                <a:cs typeface="Segoe UI" panose="020B0502040204020203" pitchFamily="34" charset="0"/>
              </a:rPr>
              <a:t>Changemakers: Creativity and Value Creation</a:t>
            </a:r>
            <a:endParaRPr kumimoji="0" lang="en-GB" altLang="en-US" sz="32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b="1" i="0" u="none" strike="noStrike" cap="none" normalizeH="0" baseline="0" dirty="0">
                <a:ln>
                  <a:noFill/>
                </a:ln>
                <a:solidFill>
                  <a:srgbClr val="1D2125"/>
                </a:solidFill>
                <a:effectLst/>
                <a:latin typeface="Arial" panose="020B0604020202020204" pitchFamily="34" charset="0"/>
                <a:ea typeface="Aptos" panose="020B0004020202020204" pitchFamily="34" charset="0"/>
                <a:cs typeface="Arial" panose="020B0604020202020204" pitchFamily="34" charset="0"/>
              </a:rPr>
              <a:t>Professions (BMHP5014)</a:t>
            </a:r>
            <a:endParaRPr kumimoji="0" lang="en-GB" altLang="en-US" sz="3200" b="0" i="0" u="none"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200" b="1" i="0" u="none" strike="noStrike" cap="none" normalizeH="0" baseline="0" dirty="0">
                <a:ln>
                  <a:noFill/>
                </a:ln>
                <a:solidFill>
                  <a:srgbClr val="000000"/>
                </a:solidFill>
                <a:effectLst/>
                <a:latin typeface="Arial" panose="020B0604020202020204" pitchFamily="34" charset="0"/>
                <a:ea typeface="Aptos" panose="020B0004020202020204" pitchFamily="34" charset="0"/>
                <a:cs typeface="Arial" panose="020B0604020202020204" pitchFamily="34" charset="0"/>
              </a:rPr>
              <a:t>Component 2:</a:t>
            </a: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3200" b="0" i="0" u="none"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200" b="1" i="0" u="none" strike="noStrike" cap="none" normalizeH="0" baseline="0" dirty="0">
                <a:ln>
                  <a:noFill/>
                </a:ln>
                <a:solidFill>
                  <a:srgbClr val="1D2125"/>
                </a:solidFill>
                <a:effectLst/>
                <a:latin typeface="Arial" panose="020B0604020202020204" pitchFamily="34" charset="0"/>
                <a:ea typeface="Aptos" panose="020B0004020202020204" pitchFamily="34" charset="0"/>
                <a:cs typeface="Arial" panose="020B0604020202020204" pitchFamily="34" charset="0"/>
              </a:rPr>
              <a:t>Student name : Florence Chijioke Oguledo</a:t>
            </a: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3200" b="0" i="0" u="none"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200" b="1" i="0" u="none" strike="noStrike" cap="none" normalizeH="0" baseline="0" dirty="0">
                <a:ln>
                  <a:noFill/>
                </a:ln>
                <a:solidFill>
                  <a:srgbClr val="1D2125"/>
                </a:solidFill>
                <a:effectLst/>
                <a:latin typeface="Arial" panose="020B0604020202020204" pitchFamily="34" charset="0"/>
                <a:ea typeface="Aptos" panose="020B0004020202020204" pitchFamily="34" charset="0"/>
                <a:cs typeface="Arial" panose="020B0604020202020204" pitchFamily="34" charset="0"/>
              </a:rPr>
              <a:t>Student number: 2411483</a:t>
            </a: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3200" b="0" i="0" u="none" strike="noStrike" cap="none" normalizeH="0" baseline="0" dirty="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3200" b="1" i="0" u="none" strike="noStrike" cap="none" normalizeH="0" baseline="0" dirty="0">
                <a:ln>
                  <a:noFill/>
                </a:ln>
                <a:solidFill>
                  <a:srgbClr val="1D2125"/>
                </a:solidFill>
                <a:effectLst/>
                <a:latin typeface="Arial" panose="020B0604020202020204" pitchFamily="34" charset="0"/>
                <a:ea typeface="Aptos" panose="020B0004020202020204" pitchFamily="34" charset="0"/>
                <a:cs typeface="Arial" panose="020B0604020202020204" pitchFamily="34" charset="0"/>
              </a:rPr>
              <a:t>Lecturer’s name: Laila Surani</a:t>
            </a:r>
            <a:endParaRPr kumimoji="0" lang="en-GB" altLang="en-US" sz="3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77566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972" y="-95673"/>
            <a:ext cx="10689336" cy="1097280"/>
          </a:xfrm>
          <a:prstGeom prst="rect">
            <a:avLst/>
          </a:prstGeom>
          <a:solidFill>
            <a:srgbClr val="0058A3"/>
          </a:solidFill>
          <a:ln>
            <a:solidFill>
              <a:srgbClr val="0058A3"/>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457200" y="182880"/>
            <a:ext cx="9144000" cy="731520"/>
          </a:xfrm>
          <a:prstGeom prst="rect">
            <a:avLst/>
          </a:prstGeom>
          <a:noFill/>
        </p:spPr>
        <p:txBody>
          <a:bodyPr wrap="none">
            <a:spAutoFit/>
          </a:bodyPr>
          <a:lstStyle/>
          <a:p>
            <a:pPr>
              <a:defRPr sz="2800" b="1">
                <a:solidFill>
                  <a:srgbClr val="FFFFFF"/>
                </a:solidFill>
              </a:defRPr>
            </a:pPr>
            <a:r>
              <a:t>MINDCARE CONNECT</a:t>
            </a:r>
            <a:br/>
            <a:r>
              <a:t>A Digital Wellbeing Platform for Unpaid Carers</a:t>
            </a:r>
          </a:p>
        </p:txBody>
      </p:sp>
      <p:sp>
        <p:nvSpPr>
          <p:cNvPr id="4" name="Rounded Rectangle 3"/>
          <p:cNvSpPr/>
          <p:nvPr/>
        </p:nvSpPr>
        <p:spPr>
          <a:xfrm>
            <a:off x="395394" y="1280160"/>
            <a:ext cx="3017520" cy="2743200"/>
          </a:xfrm>
          <a:prstGeom prst="roundRect">
            <a:avLst/>
          </a:prstGeom>
          <a:solidFill>
            <a:srgbClr val="BE3737"/>
          </a:solidFill>
          <a:ln>
            <a:solidFill>
              <a:srgbClr val="BE3737"/>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800" b="1">
                <a:solidFill>
                  <a:srgbClr val="FFFFFF"/>
                </a:solidFill>
              </a:defRPr>
            </a:pPr>
            <a:r>
              <a:rPr dirty="0"/>
              <a:t>The Hidden Crisis</a:t>
            </a:r>
          </a:p>
          <a:p>
            <a:pPr>
              <a:defRPr sz="1100">
                <a:solidFill>
                  <a:srgbClr val="FFFFFF"/>
                </a:solidFill>
              </a:defRPr>
            </a:pPr>
            <a:r>
              <a:rPr dirty="0"/>
              <a:t>6.5 million unpaid carers provide care worth £162bn annually.</a:t>
            </a:r>
            <a:br>
              <a:rPr dirty="0"/>
            </a:br>
            <a:r>
              <a:rPr dirty="0"/>
              <a:t>High levels of stress, anxiety, depression and burnout.</a:t>
            </a:r>
            <a:br>
              <a:rPr dirty="0"/>
            </a:br>
            <a:r>
              <a:rPr dirty="0"/>
              <a:t>Gap: fragmented services and limited integrated wellbeing support.</a:t>
            </a:r>
          </a:p>
        </p:txBody>
      </p:sp>
      <p:sp>
        <p:nvSpPr>
          <p:cNvPr id="5" name="Rounded Rectangle 4"/>
          <p:cNvSpPr/>
          <p:nvPr/>
        </p:nvSpPr>
        <p:spPr>
          <a:xfrm>
            <a:off x="3833731" y="1230207"/>
            <a:ext cx="3200400" cy="2793153"/>
          </a:xfrm>
          <a:prstGeom prst="roundRect">
            <a:avLst/>
          </a:prstGeom>
          <a:solidFill>
            <a:srgbClr val="008C78"/>
          </a:solidFill>
          <a:ln>
            <a:solidFill>
              <a:srgbClr val="008C78"/>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800" b="1">
                <a:solidFill>
                  <a:srgbClr val="FFFFFF"/>
                </a:solidFill>
              </a:defRPr>
            </a:pPr>
            <a:r>
              <a:rPr dirty="0"/>
              <a:t>Why </a:t>
            </a:r>
            <a:r>
              <a:rPr dirty="0" err="1"/>
              <a:t>MindCare</a:t>
            </a:r>
            <a:r>
              <a:rPr dirty="0"/>
              <a:t> Connect?</a:t>
            </a:r>
          </a:p>
          <a:p>
            <a:pPr>
              <a:defRPr sz="1100">
                <a:solidFill>
                  <a:srgbClr val="FFFFFF"/>
                </a:solidFill>
              </a:defRPr>
            </a:pPr>
            <a:r>
              <a:rPr dirty="0"/>
              <a:t>Combines moderated peer support, CBT resources, Caring Diary, Carer's Passport, AI recommendations and NHS-linked support in one secure platform.</a:t>
            </a:r>
          </a:p>
        </p:txBody>
      </p:sp>
      <p:sp>
        <p:nvSpPr>
          <p:cNvPr id="6" name="Rounded Rectangle 5"/>
          <p:cNvSpPr/>
          <p:nvPr/>
        </p:nvSpPr>
        <p:spPr>
          <a:xfrm>
            <a:off x="7454949" y="1188720"/>
            <a:ext cx="3017520" cy="2743200"/>
          </a:xfrm>
          <a:prstGeom prst="roundRect">
            <a:avLst/>
          </a:prstGeom>
          <a:solidFill>
            <a:srgbClr val="0068B7"/>
          </a:solidFill>
          <a:ln>
            <a:solidFill>
              <a:srgbClr val="0068B7"/>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800" b="1">
                <a:solidFill>
                  <a:srgbClr val="FFFFFF"/>
                </a:solidFill>
              </a:defRPr>
            </a:pPr>
            <a:r>
              <a:rPr dirty="0"/>
              <a:t>Target Audience</a:t>
            </a:r>
          </a:p>
          <a:p>
            <a:pPr>
              <a:defRPr sz="1100">
                <a:solidFill>
                  <a:srgbClr val="FFFFFF"/>
                </a:solidFill>
              </a:defRPr>
            </a:pPr>
            <a:r>
              <a:rPr dirty="0"/>
              <a:t>Adult unpaid carers (18+) in England during pilot.</a:t>
            </a:r>
            <a:br>
              <a:rPr dirty="0"/>
            </a:br>
            <a:r>
              <a:rPr dirty="0"/>
              <a:t>Future expansion across the UK.</a:t>
            </a:r>
          </a:p>
        </p:txBody>
      </p:sp>
      <p:sp>
        <p:nvSpPr>
          <p:cNvPr id="7" name="Rounded Rectangle 6"/>
          <p:cNvSpPr/>
          <p:nvPr/>
        </p:nvSpPr>
        <p:spPr>
          <a:xfrm>
            <a:off x="365760" y="4389120"/>
            <a:ext cx="4572000" cy="2743200"/>
          </a:xfrm>
          <a:prstGeom prst="roundRect">
            <a:avLst/>
          </a:prstGeom>
          <a:solidFill>
            <a:srgbClr val="585CB4"/>
          </a:solidFill>
          <a:ln>
            <a:solidFill>
              <a:srgbClr val="585CB4"/>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800" b="1">
                <a:solidFill>
                  <a:srgbClr val="FFFFFF"/>
                </a:solidFill>
              </a:defRPr>
            </a:pPr>
            <a:r>
              <a:t>Implementation</a:t>
            </a:r>
          </a:p>
          <a:p>
            <a:pPr>
              <a:defRPr sz="1100">
                <a:solidFill>
                  <a:srgbClr val="FFFFFF"/>
                </a:solidFill>
              </a:defRPr>
            </a:pPr>
            <a:r>
              <a:t>Lead: NHS England &amp; Carers UK.</a:t>
            </a:r>
            <a:br/>
            <a:r>
              <a:t>Pilot: Two Integrated Care Systems.</a:t>
            </a:r>
            <a:br/>
            <a:r>
              <a:t>Moderation: Registered mental health practitioners.</a:t>
            </a:r>
            <a:br/>
            <a:r>
              <a:t>Recruitment: GP surgeries, NHS Trusts, local authorities and charities.</a:t>
            </a:r>
          </a:p>
        </p:txBody>
      </p:sp>
      <p:sp>
        <p:nvSpPr>
          <p:cNvPr id="8" name="Rounded Rectangle 7"/>
          <p:cNvSpPr/>
          <p:nvPr/>
        </p:nvSpPr>
        <p:spPr>
          <a:xfrm>
            <a:off x="5120640" y="4389120"/>
            <a:ext cx="4846320" cy="2743200"/>
          </a:xfrm>
          <a:prstGeom prst="roundRect">
            <a:avLst/>
          </a:prstGeom>
          <a:solidFill>
            <a:srgbClr val="1B7837"/>
          </a:solidFill>
          <a:ln>
            <a:solidFill>
              <a:srgbClr val="1B7837"/>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800" b="1">
                <a:solidFill>
                  <a:srgbClr val="FFFFFF"/>
                </a:solidFill>
              </a:defRPr>
            </a:pPr>
            <a:r>
              <a:t>Funding &amp; Governance</a:t>
            </a:r>
          </a:p>
          <a:p>
            <a:pPr>
              <a:defRPr sz="1100">
                <a:solidFill>
                  <a:srgbClr val="FFFFFF"/>
                </a:solidFill>
              </a:defRPr>
            </a:pPr>
            <a:r>
              <a:t>Funding via NHS innovation grants, charities and research.</a:t>
            </a:r>
            <a:br/>
            <a:r>
              <a:t>Governance: UK GDPR, Data Protection Act 2018, safeguarding, informed consent, WCAG, NHS DTAC and DCB0129/DCB0160.</a:t>
            </a:r>
          </a:p>
        </p:txBody>
      </p:sp>
      <p:sp>
        <p:nvSpPr>
          <p:cNvPr id="9" name="Rounded Rectangle 8"/>
          <p:cNvSpPr/>
          <p:nvPr/>
        </p:nvSpPr>
        <p:spPr>
          <a:xfrm>
            <a:off x="365760" y="7406640"/>
            <a:ext cx="9601200" cy="2286000"/>
          </a:xfrm>
          <a:prstGeom prst="roundRect">
            <a:avLst/>
          </a:prstGeom>
          <a:solidFill>
            <a:srgbClr val="008060"/>
          </a:solidFill>
          <a:ln>
            <a:solidFill>
              <a:srgbClr val="008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800" b="1">
                <a:solidFill>
                  <a:srgbClr val="FFFFFF"/>
                </a:solidFill>
              </a:defRPr>
            </a:pPr>
            <a:r>
              <a:t>Conclusion</a:t>
            </a:r>
          </a:p>
          <a:p>
            <a:pPr>
              <a:defRPr sz="1100">
                <a:solidFill>
                  <a:srgbClr val="FFFFFF"/>
                </a:solidFill>
              </a:defRPr>
            </a:pPr>
            <a:r>
              <a:t>MindCare Connect fills an important gap by improving carers' wellbeing, reducing isolation, supporting earlier intervention and strengthening integrated health and social care. Stakeholder support is essential.</a:t>
            </a:r>
          </a:p>
        </p:txBody>
      </p:sp>
      <p:sp>
        <p:nvSpPr>
          <p:cNvPr id="10" name="TextBox 9"/>
          <p:cNvSpPr txBox="1"/>
          <p:nvPr/>
        </p:nvSpPr>
        <p:spPr>
          <a:xfrm>
            <a:off x="365760" y="10058400"/>
            <a:ext cx="9823873" cy="3970318"/>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References </a:t>
            </a:r>
          </a:p>
          <a:p>
            <a:endParaRPr lang="en-GB" sz="2800" dirty="0">
              <a:latin typeface="Times New Roman" panose="02020603050405020304" pitchFamily="18" charset="0"/>
              <a:cs typeface="Times New Roman" panose="02020603050405020304" pitchFamily="18" charset="0"/>
            </a:endParaRPr>
          </a:p>
          <a:p>
            <a:pPr lvl="0"/>
            <a:r>
              <a:rPr lang="en-GB" sz="2800" dirty="0">
                <a:latin typeface="Times New Roman" panose="02020603050405020304" pitchFamily="18" charset="0"/>
                <a:cs typeface="Times New Roman" panose="02020603050405020304" pitchFamily="18" charset="0"/>
              </a:rPr>
              <a:t>Carers UK (2022) </a:t>
            </a:r>
            <a:r>
              <a:rPr lang="en-GB" sz="2800" i="1" dirty="0">
                <a:latin typeface="Times New Roman" panose="02020603050405020304" pitchFamily="18" charset="0"/>
                <a:cs typeface="Times New Roman" panose="02020603050405020304" pitchFamily="18" charset="0"/>
              </a:rPr>
              <a:t>Valuing Carers 2021: An update on the financial contribution of unpaid care in the UK</a:t>
            </a:r>
            <a:r>
              <a:rPr lang="en-GB" sz="2800" dirty="0">
                <a:latin typeface="Times New Roman" panose="02020603050405020304" pitchFamily="18" charset="0"/>
                <a:cs typeface="Times New Roman" panose="02020603050405020304" pitchFamily="18" charset="0"/>
              </a:rPr>
              <a:t>. London: Carers UK.</a:t>
            </a:r>
          </a:p>
          <a:p>
            <a:pPr lvl="0"/>
            <a:r>
              <a:rPr lang="en-GB" sz="2800" dirty="0">
                <a:latin typeface="Times New Roman" panose="02020603050405020304" pitchFamily="18" charset="0"/>
                <a:cs typeface="Times New Roman" panose="02020603050405020304" pitchFamily="18" charset="0"/>
              </a:rPr>
              <a:t>NHS (2019) </a:t>
            </a:r>
            <a:r>
              <a:rPr lang="en-GB" sz="2800" i="1" dirty="0">
                <a:latin typeface="Times New Roman" panose="02020603050405020304" pitchFamily="18" charset="0"/>
                <a:cs typeface="Times New Roman" panose="02020603050405020304" pitchFamily="18" charset="0"/>
              </a:rPr>
              <a:t>The NHS Long Term Plan</a:t>
            </a:r>
            <a:r>
              <a:rPr lang="en-GB" sz="2800" dirty="0">
                <a:latin typeface="Times New Roman" panose="02020603050405020304" pitchFamily="18" charset="0"/>
                <a:cs typeface="Times New Roman" panose="02020603050405020304" pitchFamily="18" charset="0"/>
              </a:rPr>
              <a:t>. London: NHS.</a:t>
            </a:r>
          </a:p>
          <a:p>
            <a:pPr lvl="0"/>
            <a:r>
              <a:rPr lang="en-GB" sz="2800" dirty="0">
                <a:latin typeface="Times New Roman" panose="02020603050405020304" pitchFamily="18" charset="0"/>
                <a:cs typeface="Times New Roman" panose="02020603050405020304" pitchFamily="18" charset="0"/>
              </a:rPr>
              <a:t>NICE (2020) </a:t>
            </a:r>
            <a:r>
              <a:rPr lang="en-GB" sz="2800" i="1" dirty="0">
                <a:latin typeface="Times New Roman" panose="02020603050405020304" pitchFamily="18" charset="0"/>
                <a:cs typeface="Times New Roman" panose="02020603050405020304" pitchFamily="18" charset="0"/>
              </a:rPr>
              <a:t>Supporting Adult Carers: NICE Guideline NG150</a:t>
            </a:r>
            <a:r>
              <a:rPr lang="en-GB" sz="2800" dirty="0">
                <a:latin typeface="Times New Roman" panose="02020603050405020304" pitchFamily="18" charset="0"/>
                <a:cs typeface="Times New Roman" panose="02020603050405020304" pitchFamily="18" charset="0"/>
              </a:rPr>
              <a:t>. London: National Institute for Health and Care Excellence.</a:t>
            </a:r>
          </a:p>
          <a:p>
            <a:r>
              <a:rPr lang="en-GB" sz="2800" dirty="0">
                <a:latin typeface="Times New Roman" panose="02020603050405020304" pitchFamily="18" charset="0"/>
                <a:cs typeface="Times New Roman" panose="02020603050405020304" pitchFamily="18" charset="0"/>
              </a:rPr>
              <a:t>King's Fund (2020) </a:t>
            </a:r>
            <a:r>
              <a:rPr lang="en-GB" sz="2800" i="1" dirty="0">
                <a:latin typeface="Times New Roman" panose="02020603050405020304" pitchFamily="18" charset="0"/>
                <a:cs typeface="Times New Roman" panose="02020603050405020304" pitchFamily="18" charset="0"/>
              </a:rPr>
              <a:t>The Health and Wellbeing of Unpaid Carers in the UK</a:t>
            </a:r>
            <a:r>
              <a:rPr lang="en-GB" sz="2800" dirty="0">
                <a:latin typeface="Times New Roman" panose="02020603050405020304" pitchFamily="18" charset="0"/>
                <a:cs typeface="Times New Roman" panose="02020603050405020304" pitchFamily="18" charset="0"/>
              </a:rPr>
              <a:t>. London: The King's Fund.</a:t>
            </a:r>
            <a:endParaRPr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C46CE4-5655-1884-30C9-281D1E5CE4E9}"/>
              </a:ext>
            </a:extLst>
          </p:cNvPr>
          <p:cNvSpPr txBox="1"/>
          <p:nvPr/>
        </p:nvSpPr>
        <p:spPr>
          <a:xfrm>
            <a:off x="498240" y="947854"/>
            <a:ext cx="9975478" cy="8222187"/>
          </a:xfrm>
          <a:prstGeom prst="rect">
            <a:avLst/>
          </a:prstGeom>
          <a:noFill/>
        </p:spPr>
        <p:txBody>
          <a:bodyPr wrap="square">
            <a:spAutoFit/>
          </a:bodyPr>
          <a:lstStyle/>
          <a:p>
            <a:pPr>
              <a:lnSpc>
                <a:spcPct val="150000"/>
              </a:lnSpc>
              <a:spcBef>
                <a:spcPts val="1200"/>
              </a:spcBef>
              <a:spcAft>
                <a:spcPts val="1200"/>
              </a:spcAft>
              <a:buNone/>
            </a:pPr>
            <a:r>
              <a:rPr lang="en-GB" sz="2800" b="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Introduction</a:t>
            </a:r>
            <a:endParaRPr lang="en-GB" sz="28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20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Let's be honest about something. When we talk about the NHS and social care, we tend to forget about the millions of people who are holding it all together behind the scenes. I'm talking about unpaid carers. Right now, there are 6.5 million of them across the UK, quietly contributing care that's worth a staggering £152 billion every single year (Carers UK, 2022). But here's the uncomfortable truth that nobody really wants to talk about. While they're busy looking after everyone else, their own health and wellbeing are falling apart. Stress, anxiety, depression, and loneliness have become almost expected parts of the caring role, and that's simply not sustainable.</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20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Policies like the NHS Long Term Plan from 2019 acknowledge this problem, but there's still a yawning gap when it comes to accessible, preventative mental health support that works for carers in their daily lives. That's where Mind Care Connect comes into the picture. It's a mobile wellbeing platform designed specifically for unpaid carers, not as a replacement for existing services, but as a bridge to fill that gap. This isn't just about building another app; it's about creating real value for people who desperately need it and contributing to the common good in a meaningful way.</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623926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935239D-7809-9A22-EAA5-1AF741A4F174}"/>
              </a:ext>
            </a:extLst>
          </p:cNvPr>
          <p:cNvSpPr txBox="1"/>
          <p:nvPr/>
        </p:nvSpPr>
        <p:spPr>
          <a:xfrm>
            <a:off x="156117" y="0"/>
            <a:ext cx="10259122" cy="8437631"/>
          </a:xfrm>
          <a:prstGeom prst="rect">
            <a:avLst/>
          </a:prstGeom>
          <a:noFill/>
        </p:spPr>
        <p:txBody>
          <a:bodyPr wrap="square">
            <a:spAutoFit/>
          </a:bodyPr>
          <a:lstStyle/>
          <a:p>
            <a:pPr>
              <a:lnSpc>
                <a:spcPct val="150000"/>
              </a:lnSpc>
            </a:pPr>
            <a:r>
              <a:rPr lang="en-GB" sz="2400" b="1" dirty="0">
                <a:latin typeface="Arial" panose="020B0604020202020204" pitchFamily="34" charset="0"/>
                <a:cs typeface="Arial" panose="020B0604020202020204" pitchFamily="34" charset="0"/>
              </a:rPr>
              <a:t>Background: The Evidence Based Problem</a:t>
            </a:r>
            <a:endParaRPr lang="en-GB" sz="2400" dirty="0">
              <a:latin typeface="Arial" panose="020B0604020202020204" pitchFamily="34" charset="0"/>
              <a:cs typeface="Arial" panose="020B0604020202020204" pitchFamily="34" charset="0"/>
            </a:endParaRPr>
          </a:p>
          <a:p>
            <a:pPr>
              <a:lnSpc>
                <a:spcPct val="150000"/>
              </a:lnSpc>
            </a:pPr>
            <a:r>
              <a:rPr lang="en-GB" sz="2000" dirty="0">
                <a:latin typeface="Arial" panose="020B0604020202020204" pitchFamily="34" charset="0"/>
                <a:cs typeface="Arial" panose="020B0604020202020204" pitchFamily="34" charset="0"/>
              </a:rPr>
              <a:t>The numbers are hard to ignore, and they paint a grim picture. According to the 2021 Census, over 5 million people in England and Wales are providing unpaid care, and most experts agree that's probably an underestimate (ONS, 2023). The toll on their health is well documented. The King's Fund (2020) found that carers are far more likely to report poor health than the general population, and NHS research from 2019 showed that 61% of carers say their role has negatively affected their mental health. Feelings of loneliness and being completely overwhelmed are incredibly common.</a:t>
            </a:r>
          </a:p>
          <a:p>
            <a:pPr>
              <a:lnSpc>
                <a:spcPct val="150000"/>
              </a:lnSpc>
            </a:pPr>
            <a:r>
              <a:rPr lang="en-GB" sz="2000" dirty="0">
                <a:latin typeface="Arial" panose="020B0604020202020204" pitchFamily="34" charset="0"/>
                <a:cs typeface="Arial" panose="020B0604020202020204" pitchFamily="34" charset="0"/>
              </a:rPr>
              <a:t>But this isn't just about individual suffering; it's a systemic failure that affects all of us. Research from the University of Sheffield (2021) has shown a clear link between carer burnout and increased hospital admissions for the people they care for. When a carer reaches breaking point, the whole arrangement can collapse, often resulting in expensive emergency interventions that could have been prevented. The Care Act 2014 (UK Government, 2014) requires local authorities to assess carers' needs, but services are underfunded and oversubscribed. Long waiting lists and unmet needs are the norm rather than the exception (Age UK, 2022). So, we've got a clear, data driven problem on our hands. The very system that depends on carers is failing to support them, and that's exactly where creative, person-centred thinking is needed.</a:t>
            </a:r>
          </a:p>
        </p:txBody>
      </p:sp>
    </p:spTree>
    <p:extLst>
      <p:ext uri="{BB962C8B-B14F-4D97-AF65-F5344CB8AC3E}">
        <p14:creationId xmlns:p14="http://schemas.microsoft.com/office/powerpoint/2010/main" val="4049860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A3ECCC-6BB3-FFBE-BC69-91716E47C4AC}"/>
              </a:ext>
            </a:extLst>
          </p:cNvPr>
          <p:cNvSpPr txBox="1"/>
          <p:nvPr/>
        </p:nvSpPr>
        <p:spPr>
          <a:xfrm>
            <a:off x="0" y="301084"/>
            <a:ext cx="10314878" cy="14356687"/>
          </a:xfrm>
          <a:prstGeom prst="rect">
            <a:avLst/>
          </a:prstGeom>
          <a:noFill/>
        </p:spPr>
        <p:txBody>
          <a:bodyPr wrap="square">
            <a:spAutoFit/>
          </a:bodyPr>
          <a:lstStyle/>
          <a:p>
            <a:pPr>
              <a:lnSpc>
                <a:spcPct val="150000"/>
              </a:lnSpc>
              <a:spcBef>
                <a:spcPts val="1200"/>
              </a:spcBef>
              <a:spcAft>
                <a:spcPts val="1200"/>
              </a:spcAft>
              <a:buNone/>
            </a:pPr>
            <a:r>
              <a:rPr lang="en-GB" sz="2000" b="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Innovation Description: A Human Centric Digital Solution</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20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Mind Care Connect isn't about throwing technology at a problem and hoping for the best. We've taken a step back and thought carefully about what carers need in their day to day lives. Divergent thinking helped us explore all sorts of possibilities, from respite vouchers to helplines, before converging on a single, integrated solution that makes the most of existing technology in a fresh and accessible way.</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20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What makes this different is the holistic approach we're taking. It's not just a symptom tracker or a forum or a wellbeing library; it's all of those things, wrapped up in a package designed specifically for the unique challenges of caring. Think of it as a prototype, but a well developed one that's ready to scale and adapt as we learn more.</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20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Here's what we're proposing. First, we'll offer a secure, moderated peer to peer forum where carers can connect with others who genuinely understand what they're going through. Research shows that peer support can make a real difference to wellbeing (Curtis et al., 2021), and we're building that in from the very start.</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20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Second, we're curating wellbeing content that fits into a carer's life. Busy carers don't have time for hour long meditation sessions, so we're offering short, practical resources like ten-minute mindfulness exercises, CBT techniques, and stress management tools that can be used in the gaps between caring responsibilities.</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20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Third, we're including practical caring tools like a symptom tracker for the person being cared for, a Caring Diary for notes, and medication reminders. These aren't just nice to have features; they're practical supports that can reduce the mental load of caring and help carers feel more in control.</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20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Fourth, and this is important, we're introducing the Carer's Passport. This is a digital profile where carers can record their own health needs and preferences. They can choose to share this with GPs or hospital staff, making sure their own wellbeing isn't overlooked during medical appointments. The carer stays in complete control, with one time access codes and encrypted data to protect confidentiality.</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93155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577B13-2731-8BD5-AF40-23E32523BB99}"/>
              </a:ext>
            </a:extLst>
          </p:cNvPr>
          <p:cNvSpPr txBox="1"/>
          <p:nvPr/>
        </p:nvSpPr>
        <p:spPr>
          <a:xfrm>
            <a:off x="245327" y="278781"/>
            <a:ext cx="10337180" cy="12665519"/>
          </a:xfrm>
          <a:prstGeom prst="rect">
            <a:avLst/>
          </a:prstGeom>
          <a:noFill/>
        </p:spPr>
        <p:txBody>
          <a:bodyPr wrap="square">
            <a:spAutoFit/>
          </a:bodyPr>
          <a:lstStyle/>
          <a:p>
            <a:pPr>
              <a:lnSpc>
                <a:spcPct val="150000"/>
              </a:lnSpc>
              <a:spcBef>
                <a:spcPts val="1200"/>
              </a:spcBef>
              <a:spcAft>
                <a:spcPts val="1200"/>
              </a:spcAft>
              <a:buNone/>
            </a:pPr>
            <a:r>
              <a:rPr lang="en-GB" sz="1600" b="1" kern="0" dirty="0">
                <a:solidFill>
                  <a:srgbClr val="0F1115"/>
                </a:solidFill>
                <a:effectLst/>
                <a:latin typeface="Segoe UI" panose="020B0502040204020203" pitchFamily="34" charset="0"/>
                <a:ea typeface="Times New Roman" panose="02020603050405020304" pitchFamily="18" charset="0"/>
                <a:cs typeface="Times New Roman" panose="02020603050405020304" pitchFamily="18" charset="0"/>
              </a:rPr>
              <a:t>Critical Analysis and Mitigations</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algn="ct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Now, I'd be naive to pretend this is a perfect solution with no downsides. Let's be honest about the risks and what we're doing to address them.</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gn="ct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The first major risk is digital exclusion. Not everyone has a smartphone or knows how to use one. In fact, 1.7 million UK households don't have internet access at home, and around 2.4 million people struggle with basic online tasks. Carers over 65, those on low incomes, and people from ethnic minority backgrounds are particularly at risk of being left behind. Disabled adults are also less likely to be online, with just 67% using the internet compared to 92% of nondisabled adults. So, we're taking a digital by choice, not default approach. Mind Care Connect won't replace offline support; it will complement it. We're partnering with organisations like Age UK and Carers UK to offer face to face Digital Buddy support, helping carers build confidence and skills. The app itself will be simple and intuitive, with clear tutorials, and we'll promote it through GPs, social workers, and community centres rather than relying solely on social media.</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gn="ct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The second risk is around privacy, safeguarding, and misinformation. Let's face it, online platforms come with real risks. Data breaches, safeguarding concerns, and the spread of misinformation are all possible if we're not careful. In 2025, only 8% of carers said apps made their role easier, often because they worried about data protection or simply didn't trust the technology. Our response is to ensure full compliance with UK GDPR and the Data Protection Act 2018, plus a mandatory Data Protection Impact Assessment. We'll design the app to meet NHS Digital's Technology Assessment Criteria, covering clinical safety, data protection, security, and accessibility. We'll also follow the Online Safety Act 2023 requirements with clear policies and moderation. All content will be checked against NICE guidelines to prevent misinformation from spreading.</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gn="ct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The third risk is around crisis identification and referral. How do we make sure a carer in crisis gets help quickly? We're building in a mental health triage system that includes regular wellbeing check ins to flag high distress, prominent links to crisis services like Samaritans on 116 123 and NHS 111, and a mandatory escalation pathway. Our Clinical Safety Officer will have a clear procedure to refer users at immediate risk to professional services. And we'll be upfront about the fact that the forum isn't a crisis service, so users will know exactly where to go for urgent help.</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gn="ct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The fourth risk is about cultural differences and accessibility. The UK is wonderfully diverse, and carers come from all sorts of backgrounds. Our co design phase will include carers from different communities, and we'll review content for cultural sensitivity. We'll offer the app in multiple languages where we can, and we'll meet WCAG 2.1 AA accessibility standards so that people with disabilities can use it too.</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236802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D155B1-54D9-EAF7-4822-A46B501C9FFE}"/>
              </a:ext>
            </a:extLst>
          </p:cNvPr>
          <p:cNvSpPr txBox="1"/>
          <p:nvPr/>
        </p:nvSpPr>
        <p:spPr>
          <a:xfrm>
            <a:off x="234177" y="283140"/>
            <a:ext cx="10247969" cy="7002430"/>
          </a:xfrm>
          <a:prstGeom prst="rect">
            <a:avLst/>
          </a:prstGeom>
          <a:noFill/>
        </p:spPr>
        <p:txBody>
          <a:bodyPr wrap="square">
            <a:spAutoFit/>
          </a:bodyPr>
          <a:lstStyle/>
          <a:p>
            <a:pPr>
              <a:lnSpc>
                <a:spcPct val="150000"/>
              </a:lnSpc>
              <a:spcBef>
                <a:spcPts val="1200"/>
              </a:spcBef>
              <a:spcAft>
                <a:spcPts val="1200"/>
              </a:spcAft>
              <a:buNone/>
            </a:pPr>
            <a:r>
              <a:rPr lang="en-GB" sz="2400" b="1" kern="0" dirty="0">
                <a:solidFill>
                  <a:srgbClr val="0F1115"/>
                </a:solidFill>
                <a:effectLst/>
                <a:latin typeface="Times New Roman" panose="02020603050405020304" pitchFamily="18" charset="0"/>
                <a:ea typeface="Times New Roman" panose="02020603050405020304" pitchFamily="18" charset="0"/>
                <a:cs typeface="Times New Roman" panose="02020603050405020304" pitchFamily="18" charset="0"/>
              </a:rPr>
              <a:t>Governance of the Peer Support Forum</a:t>
            </a:r>
            <a:endParaRPr lang="en-GB"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The forum is at the heart of this project, and we're taking governance incredibly seriously. Recent research shows that effective moderation is critical for keeping online peer support safe (Jones et al., 2026).</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We'll recruit a dedicated team of moderators, some staff and some trained volunteers, with a focus on empathy and communication skills. They'll go through comprehensive training covering community management, safeguarding, mental health first aid, data protection, and policy implementation. Moderators will enforce community guidelines, remove inappropriate content, prevent conflicts, and support people in crisis. They'll have access to a team with clinical expertise and clear escalation pathways for serious concerns. As the community grows, we'll introduce features that encourage self moderation too.</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b="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Who Will Found, Own, Manage, and Maintain the Platform?</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A Project Director will lead the project, appointed by the founding organisation, with oversight from a Steering Group that includes NHS England, Carers UK, and local authorities. The platform itself will be owned and managed by a not-for-profit Social Enterprise set up specifically for this purpose. Long term funding will come from a hybrid model involving NHS commissioning, charitable support, and licensing fees for other organisations that want to use the platform.</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422227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309EDC5-880E-93BE-B390-2F0818F00782}"/>
              </a:ext>
            </a:extLst>
          </p:cNvPr>
          <p:cNvSpPr txBox="1"/>
          <p:nvPr/>
        </p:nvSpPr>
        <p:spPr>
          <a:xfrm>
            <a:off x="234176" y="312234"/>
            <a:ext cx="10169912" cy="10018640"/>
          </a:xfrm>
          <a:prstGeom prst="rect">
            <a:avLst/>
          </a:prstGeom>
          <a:noFill/>
        </p:spPr>
        <p:txBody>
          <a:bodyPr wrap="square">
            <a:spAutoFit/>
          </a:bodyPr>
          <a:lstStyle/>
          <a:p>
            <a:pPr>
              <a:lnSpc>
                <a:spcPct val="150000"/>
              </a:lnSpc>
              <a:spcBef>
                <a:spcPts val="1200"/>
              </a:spcBef>
              <a:spcAft>
                <a:spcPts val="1200"/>
              </a:spcAft>
              <a:buNone/>
            </a:pPr>
            <a:r>
              <a:rPr lang="en-GB" sz="2000" b="1" kern="0" dirty="0">
                <a:solidFill>
                  <a:srgbClr val="0F1115"/>
                </a:solidFill>
                <a:effectLst/>
                <a:latin typeface="Times New Roman" panose="02020603050405020304" pitchFamily="18" charset="0"/>
                <a:ea typeface="Times New Roman" panose="02020603050405020304" pitchFamily="18" charset="0"/>
                <a:cs typeface="Times New Roman" panose="02020603050405020304" pitchFamily="18" charset="0"/>
              </a:rPr>
              <a:t>Comparison with Existing Services</a:t>
            </a:r>
            <a:endParaRPr lang="en-GB" sz="20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So, what makes Mind Care Connect genuinely different? Let me break it down.</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Existing carers' services like Carers UK offer great information and advocacy, and they have forums like Carers Connect. But these are often information heavy and don't integrate practical tools or clinically informed wellbeing content. General wellbeing apps like Headspace and Calm offer generic mindfulness and stress management, but they're not tailored to the specific pressures of caring. A ten-minute meditation is helpful, but it doesn't address the unique challenges of juggling medication schedules, GP appointments, and personal exhaustion. Many online peer support platforms are unmoderated or run by volunteers without professional oversight or clear clinical escalation pathways. They also don't offer anything like the Carer's Passport, which is a genuinely new way to bridge the gap between carers and health professionals. Mind Care Connect stands out because it's an integrated, holistic ecosystem that combines professional oversight, co designed content, practical tools, and a governance framework that meets NHS standards. That's what makes it innovative.</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b="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Measurable Outcomes and Pilot Evaluation</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We're not going to make grand claims without evidence. The pilot will be rigorously evaluated, and we'll be honest about what we find.</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We'll measure carer wellbeing using validated tools like the Warwick Edinburgh Mental Wellbeing Scale before and after using the app. We'll track changes in how confident carers feel in their role. We'll measure social isolation using the UCLA Loneliness Scale. We'll monitor, but not assume, changes in emergency department visits and GP contacts by comparing the pilot group with a control group. We'll also gather qualitative feedback through surveys, focus groups, and app usage analysis to understand what works and what doesn't. We'll assess moderator performance through quality checks and user feedback. An independent university team will carry out the evaluation using a mixed methods approach, comparing pilot regions with similar areas without the app. Results will be published and used to shape the national rollout.</a:t>
            </a: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5074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4720AE7-068C-9BE4-AF1D-788B1107E168}"/>
              </a:ext>
            </a:extLst>
          </p:cNvPr>
          <p:cNvSpPr txBox="1"/>
          <p:nvPr/>
        </p:nvSpPr>
        <p:spPr>
          <a:xfrm>
            <a:off x="223024" y="234176"/>
            <a:ext cx="10158761" cy="7371762"/>
          </a:xfrm>
          <a:prstGeom prst="rect">
            <a:avLst/>
          </a:prstGeom>
          <a:noFill/>
        </p:spPr>
        <p:txBody>
          <a:bodyPr wrap="square">
            <a:spAutoFit/>
          </a:bodyPr>
          <a:lstStyle/>
          <a:p>
            <a:pPr>
              <a:lnSpc>
                <a:spcPct val="150000"/>
              </a:lnSpc>
              <a:spcBef>
                <a:spcPts val="1200"/>
              </a:spcBef>
              <a:spcAft>
                <a:spcPts val="1200"/>
              </a:spcAft>
              <a:buNone/>
            </a:pPr>
            <a:r>
              <a:rPr lang="en-GB" sz="2400" b="1" kern="0" dirty="0">
                <a:solidFill>
                  <a:srgbClr val="0F1115"/>
                </a:solidFill>
                <a:effectLst/>
                <a:latin typeface="Times New Roman" panose="02020603050405020304" pitchFamily="18" charset="0"/>
                <a:ea typeface="Times New Roman" panose="02020603050405020304" pitchFamily="18" charset="0"/>
                <a:cs typeface="Times New Roman" panose="02020603050405020304" pitchFamily="18" charset="0"/>
              </a:rPr>
              <a:t>Regulatory and Clinical Safety</a:t>
            </a:r>
            <a:endParaRPr lang="en-GB"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Safety and standards are non negotiable.</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We'll comply with the NHS Digital Technology Assessment Criteria, covering clinical safety, data protection, security, interoperability, and accessibility. The medical device classification is a tricky one. The MHRA has issued guidance on when digital mental health tools are considered medical devices. If any part of the app, like the risk assessment tools or therapeutic content, meets the definition of a medical device under the Medical Devices Regulations 2002, we'll register with the MHRA and get UKCA marking. We'll draft the app's intended purpose statement carefully to clarify its role in wellbeing support while minimising unnecessary regulatory burden. We'll appoint a Clinical Safety Officer to oversee risk management in line with standards like DCB0129.</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b="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Funding and Sustainability</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For development and pilot costs, we'll seek initial funding from grants including NIHR and charitable trusts, the NHS Innovation Fund, and potentially social impact bonds tied to measurable outcomes. For long term sustainability after the pilot, we'll use a hybrid model involving NHS commissioning based on evidence, ongoing charitable support, and licensing fees from other organisations. The goal is to keep the app free for carers while ensuring it's financially viable.</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003106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4BDF68-BE05-FA51-4A96-23A8A83FDEFF}"/>
              </a:ext>
            </a:extLst>
          </p:cNvPr>
          <p:cNvSpPr txBox="1"/>
          <p:nvPr/>
        </p:nvSpPr>
        <p:spPr>
          <a:xfrm>
            <a:off x="189571" y="256479"/>
            <a:ext cx="10225668" cy="11799640"/>
          </a:xfrm>
          <a:prstGeom prst="rect">
            <a:avLst/>
          </a:prstGeom>
          <a:noFill/>
        </p:spPr>
        <p:txBody>
          <a:bodyPr wrap="square">
            <a:spAutoFit/>
          </a:bodyPr>
          <a:lstStyle/>
          <a:p>
            <a:pPr>
              <a:lnSpc>
                <a:spcPct val="150000"/>
              </a:lnSpc>
              <a:spcBef>
                <a:spcPts val="1200"/>
              </a:spcBef>
              <a:spcAft>
                <a:spcPts val="1200"/>
              </a:spcAft>
              <a:buNone/>
            </a:pPr>
            <a:r>
              <a:rPr lang="en-GB" sz="2000" b="1" kern="0" dirty="0">
                <a:solidFill>
                  <a:srgbClr val="0F1115"/>
                </a:solidFill>
                <a:effectLst/>
                <a:latin typeface="Times New Roman" panose="02020603050405020304" pitchFamily="18" charset="0"/>
                <a:ea typeface="Times New Roman" panose="02020603050405020304" pitchFamily="18" charset="0"/>
                <a:cs typeface="Times New Roman" panose="02020603050405020304" pitchFamily="18" charset="0"/>
              </a:rPr>
              <a:t>Recommendations</a:t>
            </a:r>
            <a:endParaRPr lang="en-GB" sz="20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nSpc>
                <a:spcPct val="150000"/>
              </a:lnSpc>
              <a:spcBef>
                <a:spcPts val="1200"/>
              </a:spcBef>
              <a:spcAft>
                <a:spcPts val="1200"/>
              </a:spcAft>
              <a:buNone/>
            </a:pPr>
            <a:r>
              <a:rPr lang="en-GB"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If we want this to succeed, we need key stakeholders to step up. Here's what we're asking.</a:t>
            </a:r>
            <a:endParaRPr lang="en-GB"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For NHS England and Integrated Care Systems, we need you to fund and support the two-region pilot because this is a smart investment in prevention. We need you to embed the app within existing carer pathways with clear referral routes from GPs, social workers, and hospital teams. And we need you to provide guidance and resources to help us achieve full DTAC compliance.</a:t>
            </a:r>
            <a:endParaRPr lang="en-GB"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For Carers UK and third sector organisations, we need you to take a leading role in co design to make sure the platform reflects carers' real experiences. We need you to partner with Age UK and others to deliver a Digital Buddy programme that tackles digital exclusion. And we need you to promote the app through your networks and help spread the word.</a:t>
            </a:r>
            <a:endParaRPr lang="en-GB"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For local authorities, we need you to use Mind Care Connect as a tool to meet your duties under the Care Act 2014 because it's a cost-effective way to support carers. And we need you to engage with the evaluation to gather robust local data on impact.</a:t>
            </a:r>
            <a:endParaRPr lang="en-GB"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For technology partners and developers, we need you to prioritise accessibility by meeting WCAG 2.1 AA standards and making the app usable across different devices and connectivity levels. We need you to build with privacy by design, ensuring full UK GDPR and Data Protection Act compliance. And we need you to develop scalable infrastructure to support millions of users.</a:t>
            </a:r>
            <a:endParaRPr lang="en-GB"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For researchers and academics, we need you to conduct a rigorous mixed methods evaluation of the pilot. We need you to explore the specific barriers to digital adoption among different carer groups. And we need you to publish findings to build the evidence base.</a:t>
            </a:r>
            <a:endParaRPr lang="en-GB"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For carers and service users, we need you to get involved in co design and beta testing because your voice matters. We need you to keep giving feedback through surveys and focus groups. And we need you to consider becoming an ambassador to promote the app to others.</a:t>
            </a:r>
            <a:endParaRPr lang="en-GB"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4121119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1B9406F-8BCD-CABA-7314-B4CD4B8D3DAE}"/>
              </a:ext>
            </a:extLst>
          </p:cNvPr>
          <p:cNvSpPr txBox="1"/>
          <p:nvPr/>
        </p:nvSpPr>
        <p:spPr>
          <a:xfrm>
            <a:off x="144966" y="323385"/>
            <a:ext cx="10337180" cy="8335615"/>
          </a:xfrm>
          <a:prstGeom prst="rect">
            <a:avLst/>
          </a:prstGeom>
          <a:noFill/>
        </p:spPr>
        <p:txBody>
          <a:bodyPr wrap="square">
            <a:spAutoFit/>
          </a:bodyPr>
          <a:lstStyle/>
          <a:p>
            <a:pPr>
              <a:lnSpc>
                <a:spcPct val="150000"/>
              </a:lnSpc>
              <a:spcBef>
                <a:spcPts val="1200"/>
              </a:spcBef>
              <a:spcAft>
                <a:spcPts val="1200"/>
              </a:spcAft>
              <a:buNone/>
            </a:pPr>
            <a:r>
              <a:rPr lang="en-GB" b="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Conclusion</a:t>
            </a:r>
            <a:endParaRPr lang="en-GB"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Let me be direct about this. The situation for unpaid carers in the UK is urgent. Millions of people are struggling, their health declining, their support inadequate. This isn't just a personal tragedy for them; it's a systemic problem that threatens the stability of our entire health and social care system.</a:t>
            </a:r>
            <a:endParaRPr lang="en-GB"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Mind Care Connect is our response to that crisis. Its evidence based, practical, and designed with carers rather than just for them. It's more than an app; it's a lifeline, a way to turn fragmented, hard to access support into something holistic and empowering. By bringing together peer support, wellbeing content, practical tools, and the unique Carer's Passport, we're addressing needs that no single service currently meets.</a:t>
            </a:r>
            <a:endParaRPr lang="en-GB"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The impact we're aiming for is real and multi layered. For carers, we want better wellbeing, less isolation, and more resilience. For the people they care for, we want higher quality and more sustainable care. For the system, we anticipate potential cost savings through prevention and early intervention, but that's something we'll need the pilot to prove.</a:t>
            </a:r>
            <a:endParaRPr lang="en-GB"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So, here's my pitch to stakeholders, commissioners, health professionals, carers, and investors. Support Mind Care Connect. Investing in the wellbeing of unpaid carers isn't just the right thing to do; it's the smart thing to do. It's an investment in the people who hold our social care system together, and it's a step towards a more sustainable, equitable, and humane future for all of us.</a:t>
            </a:r>
            <a:endParaRPr lang="en-GB"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96939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FB676C-7280-65B5-B5DD-E269B2075494}"/>
              </a:ext>
            </a:extLst>
          </p:cNvPr>
          <p:cNvSpPr txBox="1"/>
          <p:nvPr/>
        </p:nvSpPr>
        <p:spPr>
          <a:xfrm>
            <a:off x="451356" y="124986"/>
            <a:ext cx="10247969" cy="14144257"/>
          </a:xfrm>
          <a:prstGeom prst="rect">
            <a:avLst/>
          </a:prstGeom>
          <a:noFill/>
        </p:spPr>
        <p:txBody>
          <a:bodyPr wrap="square">
            <a:spAutoFit/>
          </a:bodyPr>
          <a:lstStyle/>
          <a:p>
            <a:pPr>
              <a:lnSpc>
                <a:spcPct val="150000"/>
              </a:lnSpc>
              <a:spcBef>
                <a:spcPts val="1200"/>
              </a:spcBef>
              <a:spcAft>
                <a:spcPts val="1200"/>
              </a:spcAft>
              <a:buNone/>
            </a:pPr>
            <a:r>
              <a:rPr lang="en-GB" sz="2000" b="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References</a:t>
            </a:r>
            <a:endParaRPr lang="en-GB" sz="20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Age UK (2022)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Factsheet: Carers Needs and Assessments</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London: Age UK.</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Carers UK (2022)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Valuing Carers 2021: An update on the financial contribution of unpaid care in the UK</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London: Carers UK.</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Carers UK (2025)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NHS 10 Year Plan: A Vision for Carers</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London: Carers UK.</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Centre for Care (2025)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Digital Exclusion and Social Care: Evidence Briefing</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Sheffield: University of Sheffield.</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Curtis, C., Dainty, R. and McDonnell, S. (2021) 'Peer support for carers: a systematic review and narrative synthesis',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Health and Social Care in the Community</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29(6), pp. 1609-1623.</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Jones, H.G. et al. (2026) 'Insights and Recommendations From Moderators and Community Members for Keeping Online Peer Support Safe: Thematic Analysis',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Journal of Medical Internet Research</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28, p. e81943.</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Kahneman, D. (2011)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Thinking, Fast and Slow</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London: Allen Lane.</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King's Fund (2020)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The Health and Wellbeing of Unpaid Carers in the UK</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London: The King's Fund.</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MHRA (2025)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Digital mental health technology: qualification and classification</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London: Medicines and Healthcare products Regulatory Agency.</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NHS (2019)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The NHS Long Term Plan</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London: NHS.</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NHS England (2026)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Digital Technology Assessment Criteria (DTAC): guidance for buyers and suppliers</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NICE (2020)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Supporting Adult Carers: NICE Guideline NG150</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London: National Institute for Health and Care Excellence.</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Office for National Statistics (ONS) (2023)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Unpaid Care, England and Wales: Census 2021</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London: ONS.</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SANE (2022)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Guidelines and Information for the SANE Support Forum</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UK Government (2010)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Equality Act 2010</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London: The Stationery Office.</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12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UK Government (2014)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Care Act 2014</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London: The Stationery Office.</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Bef>
                <a:spcPts val="1200"/>
              </a:spcBef>
              <a:spcAft>
                <a:spcPts val="800"/>
              </a:spcAft>
              <a:buNone/>
            </a:pP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University of Sheffield (2021) </a:t>
            </a:r>
            <a:r>
              <a:rPr lang="en-GB" sz="1600" i="1"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The Impact of Carer Burnout on Hospital Admissions: A Research Report</a:t>
            </a:r>
            <a:r>
              <a:rPr lang="en-GB" sz="1600" kern="0" dirty="0">
                <a:solidFill>
                  <a:srgbClr val="0F1115"/>
                </a:solidFill>
                <a:effectLst/>
                <a:latin typeface="Arial" panose="020B0604020202020204" pitchFamily="34" charset="0"/>
                <a:ea typeface="Times New Roman" panose="02020603050405020304" pitchFamily="18" charset="0"/>
                <a:cs typeface="Arial" panose="020B0604020202020204" pitchFamily="34" charset="0"/>
              </a:rPr>
              <a:t>. Sheffield: University of Sheffield.</a:t>
            </a:r>
            <a:endParaRPr lang="en-GB" sz="1600" kern="100" dirty="0">
              <a:effectLst/>
              <a:latin typeface="Arial" panose="020B06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6130781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1170</TotalTime>
  <Words>3609</Words>
  <Application>Microsoft Office PowerPoint</Application>
  <PresentationFormat>Custom</PresentationFormat>
  <Paragraphs>96</Paragraphs>
  <Slides>12</Slides>
  <Notes>2</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Arial</vt:lpstr>
      <vt:lpstr>Calibri</vt:lpstr>
      <vt:lpstr>Segoe 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Nana Yaw Attuah Ansah Philip</dc:creator>
  <cp:keywords/>
  <dc:description>generated using python-pptx</dc:description>
  <cp:lastModifiedBy>Florence Chijioke Oguledo (2411483)</cp:lastModifiedBy>
  <cp:revision>2</cp:revision>
  <dcterms:created xsi:type="dcterms:W3CDTF">2013-01-27T09:14:16Z</dcterms:created>
  <dcterms:modified xsi:type="dcterms:W3CDTF">2026-08-07T05:19:48Z</dcterms:modified>
  <cp:category/>
</cp:coreProperties>
</file>