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60" r:id="rId2"/>
    <p:sldId id="268" r:id="rId3"/>
    <p:sldId id="267" r:id="rId4"/>
    <p:sldId id="257" r:id="rId5"/>
    <p:sldId id="261" r:id="rId6"/>
    <p:sldId id="258" r:id="rId7"/>
    <p:sldId id="256" r:id="rId8"/>
    <p:sldId id="263" r:id="rId9"/>
    <p:sldId id="269" r:id="rId10"/>
    <p:sldId id="282" r:id="rId11"/>
    <p:sldId id="281" r:id="rId12"/>
    <p:sldId id="283" r:id="rId13"/>
    <p:sldId id="264" r:id="rId14"/>
    <p:sldId id="265" r:id="rId15"/>
    <p:sldId id="262" r:id="rId16"/>
    <p:sldId id="266" r:id="rId17"/>
    <p:sldId id="25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78627" autoAdjust="0"/>
  </p:normalViewPr>
  <p:slideViewPr>
    <p:cSldViewPr snapToGrid="0">
      <p:cViewPr>
        <p:scale>
          <a:sx n="82" d="100"/>
          <a:sy n="82" d="100"/>
        </p:scale>
        <p:origin x="492" y="64"/>
      </p:cViewPr>
      <p:guideLst/>
    </p:cSldViewPr>
  </p:slideViewPr>
  <p:notesTextViewPr>
    <p:cViewPr>
      <p:scale>
        <a:sx n="1" d="1"/>
        <a:sy n="1" d="1"/>
      </p:scale>
      <p:origin x="0" y="0"/>
    </p:cViewPr>
  </p:notesTextViewPr>
  <p:sorterViewPr>
    <p:cViewPr>
      <p:scale>
        <a:sx n="100" d="100"/>
        <a:sy n="100" d="100"/>
      </p:scale>
      <p:origin x="0" y="-24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57DC65-2D4A-4D5A-89C8-71C2AE6BE27A}"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8DFEA-7DA5-4649-9756-713D755D5EB1}" type="slidenum">
              <a:rPr lang="en-GB" smtClean="0"/>
              <a:t>‹#›</a:t>
            </a:fld>
            <a:endParaRPr lang="en-GB"/>
          </a:p>
        </p:txBody>
      </p:sp>
    </p:spTree>
    <p:extLst>
      <p:ext uri="{BB962C8B-B14F-4D97-AF65-F5344CB8AC3E}">
        <p14:creationId xmlns:p14="http://schemas.microsoft.com/office/powerpoint/2010/main" val="564904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4</a:t>
            </a:fld>
            <a:endParaRPr lang="en-GB"/>
          </a:p>
        </p:txBody>
      </p:sp>
    </p:spTree>
    <p:extLst>
      <p:ext uri="{BB962C8B-B14F-4D97-AF65-F5344CB8AC3E}">
        <p14:creationId xmlns:p14="http://schemas.microsoft.com/office/powerpoint/2010/main" val="120384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9368DFEA-7DA5-4649-9756-713D755D5EB1}" type="slidenum">
              <a:rPr lang="en-GB" smtClean="0"/>
              <a:t>5</a:t>
            </a:fld>
            <a:endParaRPr lang="en-GB"/>
          </a:p>
        </p:txBody>
      </p:sp>
    </p:spTree>
    <p:extLst>
      <p:ext uri="{BB962C8B-B14F-4D97-AF65-F5344CB8AC3E}">
        <p14:creationId xmlns:p14="http://schemas.microsoft.com/office/powerpoint/2010/main" val="3413638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6</a:t>
            </a:fld>
            <a:endParaRPr lang="en-GB"/>
          </a:p>
        </p:txBody>
      </p:sp>
    </p:spTree>
    <p:extLst>
      <p:ext uri="{BB962C8B-B14F-4D97-AF65-F5344CB8AC3E}">
        <p14:creationId xmlns:p14="http://schemas.microsoft.com/office/powerpoint/2010/main" val="1075762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7</a:t>
            </a:fld>
            <a:endParaRPr lang="en-GB"/>
          </a:p>
        </p:txBody>
      </p:sp>
    </p:spTree>
    <p:extLst>
      <p:ext uri="{BB962C8B-B14F-4D97-AF65-F5344CB8AC3E}">
        <p14:creationId xmlns:p14="http://schemas.microsoft.com/office/powerpoint/2010/main" val="2647123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8</a:t>
            </a:fld>
            <a:endParaRPr lang="en-GB"/>
          </a:p>
        </p:txBody>
      </p:sp>
    </p:spTree>
    <p:extLst>
      <p:ext uri="{BB962C8B-B14F-4D97-AF65-F5344CB8AC3E}">
        <p14:creationId xmlns:p14="http://schemas.microsoft.com/office/powerpoint/2010/main" val="2861569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9</a:t>
            </a:fld>
            <a:endParaRPr lang="en-GB"/>
          </a:p>
        </p:txBody>
      </p:sp>
    </p:spTree>
    <p:extLst>
      <p:ext uri="{BB962C8B-B14F-4D97-AF65-F5344CB8AC3E}">
        <p14:creationId xmlns:p14="http://schemas.microsoft.com/office/powerpoint/2010/main" val="876763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rPr>
              <a:t>On the left side there are flexible strategies. The first is 'case study' and this uses all four methods. 'Grounded theory study' uses questionnaire, interview and documents. 'Ethnographic study' uses observation and interview. </a:t>
            </a:r>
          </a:p>
          <a:p>
            <a:r>
              <a:rPr lang="en-US" dirty="0">
                <a:effectLst/>
              </a:rPr>
              <a:t>Fixed strategies are shown on the right. The first is an 'experimental strategy' using just observation as a method. The other is a 'non experimental strategy' which uses observation, questionnaire and document methods. </a:t>
            </a:r>
          </a:p>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10</a:t>
            </a:fld>
            <a:endParaRPr lang="en-GB"/>
          </a:p>
        </p:txBody>
      </p:sp>
    </p:spTree>
    <p:extLst>
      <p:ext uri="{BB962C8B-B14F-4D97-AF65-F5344CB8AC3E}">
        <p14:creationId xmlns:p14="http://schemas.microsoft.com/office/powerpoint/2010/main" val="3927375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Research - involves action, evaluation, and critical reflection and – based on the evidence gathered – changes in practice are then implemented. </a:t>
            </a:r>
          </a:p>
          <a:p>
            <a:r>
              <a:rPr lang="en-GB" dirty="0"/>
              <a:t>AR – action researcher conducted by someone external to the organisation – the researcher has </a:t>
            </a:r>
            <a:r>
              <a:rPr lang="en-GB" b="0" i="0" dirty="0">
                <a:solidFill>
                  <a:srgbClr val="333333"/>
                </a:solidFill>
                <a:effectLst/>
                <a:latin typeface="-apple-system"/>
              </a:rPr>
              <a:t>expertise in an organisational intervention, and systematically evaluates the intervention to gain knowledge from the action.</a:t>
            </a:r>
          </a:p>
          <a:p>
            <a:r>
              <a:rPr lang="en-GB" b="0" i="0" dirty="0">
                <a:solidFill>
                  <a:srgbClr val="333333"/>
                </a:solidFill>
                <a:effectLst/>
                <a:latin typeface="-apple-system"/>
              </a:rPr>
              <a:t>IR – researchers </a:t>
            </a:r>
            <a:r>
              <a:rPr lang="en-GB" b="0" i="0" dirty="0">
                <a:solidFill>
                  <a:srgbClr val="343332"/>
                </a:solidFill>
                <a:effectLst/>
                <a:latin typeface="GT America Standard"/>
              </a:rPr>
              <a:t>considering action research in their own organisation, which are explored under the headings of, preunderstanding, role duality (</a:t>
            </a:r>
            <a:r>
              <a:rPr lang="en-GB" dirty="0"/>
              <a:t>researcher and educational developer)</a:t>
            </a:r>
            <a:r>
              <a:rPr lang="en-GB" b="0" i="0" dirty="0">
                <a:solidFill>
                  <a:srgbClr val="343332"/>
                </a:solidFill>
                <a:effectLst/>
                <a:latin typeface="GT America Standard"/>
              </a:rPr>
              <a:t> and organisational politics</a:t>
            </a:r>
          </a:p>
          <a:p>
            <a:r>
              <a:rPr lang="en-GB" dirty="0"/>
              <a:t>“Conducting research with communities or identity groups of which one is a member” (</a:t>
            </a:r>
            <a:r>
              <a:rPr lang="en-GB" dirty="0" err="1"/>
              <a:t>Kanuha</a:t>
            </a:r>
            <a:r>
              <a:rPr lang="en-GB" dirty="0"/>
              <a:t> 2000) </a:t>
            </a:r>
          </a:p>
          <a:p>
            <a:r>
              <a:rPr lang="en-GB" dirty="0"/>
              <a:t>“An insider is a member of a particular work organisation who takes some part in a range of networks of relationships with other individuals and groups and who shares to some degree knowledge, values and beliefs of others within the organisation” (Humphrey 1995)</a:t>
            </a:r>
          </a:p>
          <a:p>
            <a:r>
              <a:rPr lang="en-GB" dirty="0"/>
              <a:t>Can collect quantitative data as an IR (closed questions, recording actual </a:t>
            </a:r>
            <a:r>
              <a:rPr lang="en-GB" dirty="0" err="1"/>
              <a:t>findigs</a:t>
            </a:r>
            <a:r>
              <a:rPr lang="en-GB" dirty="0"/>
              <a:t> on observations etc</a:t>
            </a:r>
          </a:p>
          <a:p>
            <a:r>
              <a:rPr lang="en-GB" b="0" i="0" dirty="0">
                <a:solidFill>
                  <a:srgbClr val="383838"/>
                </a:solidFill>
                <a:effectLst/>
                <a:latin typeface="Lato" panose="020F0502020204030203" pitchFamily="34" charset="0"/>
              </a:rPr>
              <a:t>Social research pragmatism has been associated with mixed methods inquiry, and, for example, the flexibility to see the merits of both quantitative and qualitative methods and adaptive to whatever one is researching.</a:t>
            </a:r>
          </a:p>
          <a:p>
            <a:r>
              <a:rPr lang="en-GB" b="0" i="0" dirty="0">
                <a:solidFill>
                  <a:srgbClr val="383838"/>
                </a:solidFill>
                <a:effectLst/>
                <a:latin typeface="Lato" panose="020F0502020204030203" pitchFamily="34" charset="0"/>
              </a:rPr>
              <a:t>Pragmatism -  everyday meaning as being practical, paying attention to the particular context in which you find yourself and not being weighed down by doctrine or ideology .Addressing Qs - </a:t>
            </a:r>
            <a:r>
              <a:rPr lang="en-GB" b="0" i="0" dirty="0">
                <a:solidFill>
                  <a:srgbClr val="212529"/>
                </a:solidFill>
                <a:effectLst/>
                <a:latin typeface="Helvetica Neue"/>
              </a:rPr>
              <a:t>‘what will work best’ in a particular setting?</a:t>
            </a:r>
            <a:endParaRPr lang="en-GB" b="0" i="0" dirty="0">
              <a:solidFill>
                <a:srgbClr val="383838"/>
              </a:solidFill>
              <a:effectLst/>
              <a:latin typeface="Lato" panose="020F0502020204030203" pitchFamily="34" charset="0"/>
            </a:endParaRPr>
          </a:p>
          <a:p>
            <a:r>
              <a:rPr lang="en-GB" b="0" i="0" dirty="0">
                <a:solidFill>
                  <a:srgbClr val="383838"/>
                </a:solidFill>
                <a:effectLst/>
                <a:latin typeface="Lato" panose="020F0502020204030203" pitchFamily="34" charset="0"/>
              </a:rPr>
              <a:t>However, a principle in pragmatic philosophical thinking is that knowledge is consequential, generated after action and reflection on action, even if we can use what we know already (antecedent knowledge) to guide our actions.</a:t>
            </a:r>
            <a:endParaRPr lang="en-GB" dirty="0"/>
          </a:p>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11</a:t>
            </a:fld>
            <a:endParaRPr lang="en-GB"/>
          </a:p>
        </p:txBody>
      </p:sp>
    </p:spTree>
    <p:extLst>
      <p:ext uri="{BB962C8B-B14F-4D97-AF65-F5344CB8AC3E}">
        <p14:creationId xmlns:p14="http://schemas.microsoft.com/office/powerpoint/2010/main" val="97990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13</a:t>
            </a:fld>
            <a:endParaRPr lang="en-GB"/>
          </a:p>
        </p:txBody>
      </p:sp>
    </p:spTree>
    <p:extLst>
      <p:ext uri="{BB962C8B-B14F-4D97-AF65-F5344CB8AC3E}">
        <p14:creationId xmlns:p14="http://schemas.microsoft.com/office/powerpoint/2010/main" val="1485009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14</a:t>
            </a:fld>
            <a:endParaRPr lang="en-GB"/>
          </a:p>
        </p:txBody>
      </p:sp>
    </p:spTree>
    <p:extLst>
      <p:ext uri="{BB962C8B-B14F-4D97-AF65-F5344CB8AC3E}">
        <p14:creationId xmlns:p14="http://schemas.microsoft.com/office/powerpoint/2010/main" val="3896170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 looking for in the literature?</a:t>
            </a:r>
          </a:p>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15</a:t>
            </a:fld>
            <a:endParaRPr lang="en-GB"/>
          </a:p>
        </p:txBody>
      </p:sp>
    </p:spTree>
    <p:extLst>
      <p:ext uri="{BB962C8B-B14F-4D97-AF65-F5344CB8AC3E}">
        <p14:creationId xmlns:p14="http://schemas.microsoft.com/office/powerpoint/2010/main" val="8629567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One last thing</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When you read other studies, and write your own stuff</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Why the ice berg – remember all the four elements are always present in the research project –</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They are closely related and codependent</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Nice to organised a literature review in terms of the topic</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Diff histories in a discipline or corner of a discipline –</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Got to remember you have a </a:t>
            </a:r>
            <a:r>
              <a:rPr lang="en-GB" sz="1800" kern="100" dirty="0" err="1">
                <a:effectLst/>
                <a:latin typeface="Calibri" panose="020F0502020204030204" pitchFamily="34" charset="0"/>
                <a:ea typeface="DengXian" panose="02010600030101010101" pitchFamily="2" charset="-122"/>
                <a:cs typeface="Arial" panose="020B0604020202020204" pitchFamily="34" charset="0"/>
              </a:rPr>
              <a:t>discipine</a:t>
            </a:r>
            <a:r>
              <a:rPr lang="en-GB" sz="1800" kern="100" dirty="0">
                <a:effectLst/>
                <a:latin typeface="Calibri" panose="020F0502020204030204" pitchFamily="34" charset="0"/>
                <a:ea typeface="DengXian" panose="02010600030101010101" pitchFamily="2" charset="-122"/>
                <a:cs typeface="Arial" panose="020B0604020202020204" pitchFamily="34" charset="0"/>
              </a:rPr>
              <a:t> connection</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Leads to better literature reviews</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The papers will have differences by the language, the methods, </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Org lit rev around that –</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In terms of their view of the topic</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How are they looking at what your looking at?</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How are they constructing it?</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Account for the methods, the decision s that led to it.</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Achieve confidence and coherence in writing and speak about your work.</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How are they constructing it?</a:t>
            </a:r>
          </a:p>
          <a:p>
            <a:endParaRPr lang="en-GB" dirty="0"/>
          </a:p>
        </p:txBody>
      </p:sp>
      <p:sp>
        <p:nvSpPr>
          <p:cNvPr id="4" name="Slide Number Placeholder 3"/>
          <p:cNvSpPr>
            <a:spLocks noGrp="1"/>
          </p:cNvSpPr>
          <p:nvPr>
            <p:ph type="sldNum" sz="quarter" idx="5"/>
          </p:nvPr>
        </p:nvSpPr>
        <p:spPr/>
        <p:txBody>
          <a:bodyPr/>
          <a:lstStyle/>
          <a:p>
            <a:fld id="{9368DFEA-7DA5-4649-9756-713D755D5EB1}" type="slidenum">
              <a:rPr lang="en-GB" smtClean="0"/>
              <a:t>16</a:t>
            </a:fld>
            <a:endParaRPr lang="en-GB"/>
          </a:p>
        </p:txBody>
      </p:sp>
    </p:spTree>
    <p:extLst>
      <p:ext uri="{BB962C8B-B14F-4D97-AF65-F5344CB8AC3E}">
        <p14:creationId xmlns:p14="http://schemas.microsoft.com/office/powerpoint/2010/main" val="1032491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2725308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812901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3979105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423782-0CF5-4028-BE13-5C597B194F39}"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3215464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423782-0CF5-4028-BE13-5C597B194F39}"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3209566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1090075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3429699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1663495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423782-0CF5-4028-BE13-5C597B194F39}"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793189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423782-0CF5-4028-BE13-5C597B194F39}"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1586784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1543560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73564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3319561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3951886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2319686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28348532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423782-0CF5-4028-BE13-5C597B194F39}"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DF420-E572-4B2D-8FEC-3070251F9438}" type="slidenum">
              <a:rPr lang="en-GB" smtClean="0"/>
              <a:t>‹#›</a:t>
            </a:fld>
            <a:endParaRPr lang="en-GB"/>
          </a:p>
        </p:txBody>
      </p:sp>
    </p:spTree>
    <p:extLst>
      <p:ext uri="{BB962C8B-B14F-4D97-AF65-F5344CB8AC3E}">
        <p14:creationId xmlns:p14="http://schemas.microsoft.com/office/powerpoint/2010/main" val="178796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D423782-0CF5-4028-BE13-5C597B194F39}" type="datetimeFigureOut">
              <a:rPr lang="en-GB" smtClean="0"/>
              <a:t>23/10/2023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42DF420-E572-4B2D-8FEC-3070251F9438}" type="slidenum">
              <a:rPr lang="en-GB" smtClean="0"/>
              <a:t>‹#›</a:t>
            </a:fld>
            <a:endParaRPr lang="en-GB"/>
          </a:p>
        </p:txBody>
      </p:sp>
    </p:spTree>
    <p:extLst>
      <p:ext uri="{BB962C8B-B14F-4D97-AF65-F5344CB8AC3E}">
        <p14:creationId xmlns:p14="http://schemas.microsoft.com/office/powerpoint/2010/main" val="401630741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nottingham.ac.uk/helmopen/rlos/research-evidence-based-practice/designing-research/types-of-study/understanding-pragmatic-research/section01.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amusingplanet.com/2014/05/towing-icebergs-away-from-oil-platforms.html"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F2078-C40A-C360-E70E-1A3654C34479}"/>
              </a:ext>
            </a:extLst>
          </p:cNvPr>
          <p:cNvSpPr>
            <a:spLocks noGrp="1"/>
          </p:cNvSpPr>
          <p:nvPr>
            <p:ph type="title"/>
          </p:nvPr>
        </p:nvSpPr>
        <p:spPr>
          <a:xfrm>
            <a:off x="1104293" y="1739078"/>
            <a:ext cx="9404723" cy="1400530"/>
          </a:xfrm>
        </p:spPr>
        <p:txBody>
          <a:bodyPr/>
          <a:lstStyle/>
          <a:p>
            <a:r>
              <a:rPr lang="en-GB" b="1" dirty="0"/>
              <a:t>Research Philosophy and Positions</a:t>
            </a:r>
          </a:p>
        </p:txBody>
      </p:sp>
      <p:sp>
        <p:nvSpPr>
          <p:cNvPr id="3" name="Content Placeholder 2">
            <a:extLst>
              <a:ext uri="{FF2B5EF4-FFF2-40B4-BE49-F238E27FC236}">
                <a16:creationId xmlns:a16="http://schemas.microsoft.com/office/drawing/2014/main" id="{B303EE96-D939-F3B8-9252-607632BE2AAD}"/>
              </a:ext>
            </a:extLst>
          </p:cNvPr>
          <p:cNvSpPr>
            <a:spLocks noGrp="1"/>
          </p:cNvSpPr>
          <p:nvPr>
            <p:ph idx="1"/>
          </p:nvPr>
        </p:nvSpPr>
        <p:spPr>
          <a:xfrm>
            <a:off x="1460754" y="4304625"/>
            <a:ext cx="8946541" cy="1889530"/>
          </a:xfrm>
        </p:spPr>
        <p:txBody>
          <a:bodyPr/>
          <a:lstStyle/>
          <a:p>
            <a:pPr marL="0" indent="0" algn="ctr">
              <a:buNone/>
            </a:pPr>
            <a:r>
              <a:rPr lang="en-GB" dirty="0"/>
              <a:t>Week 3</a:t>
            </a:r>
          </a:p>
          <a:p>
            <a:pPr marL="0" indent="0" algn="ctr">
              <a:buNone/>
            </a:pPr>
            <a:endParaRPr lang="en-GB" dirty="0"/>
          </a:p>
          <a:p>
            <a:pPr marL="0" indent="0" algn="ctr">
              <a:buNone/>
            </a:pPr>
            <a:r>
              <a:rPr lang="en-GB" dirty="0"/>
              <a:t>Dr Roisin Mullins</a:t>
            </a:r>
          </a:p>
        </p:txBody>
      </p:sp>
    </p:spTree>
    <p:extLst>
      <p:ext uri="{BB962C8B-B14F-4D97-AF65-F5344CB8AC3E}">
        <p14:creationId xmlns:p14="http://schemas.microsoft.com/office/powerpoint/2010/main" val="1959027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71A47-57B0-B4DC-975F-7C3FFEE32C10}"/>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DEAF1EA4-AFFE-4888-CF8D-FF9CBA0E6657}"/>
              </a:ext>
            </a:extLst>
          </p:cNvPr>
          <p:cNvSpPr>
            <a:spLocks noGrp="1"/>
          </p:cNvSpPr>
          <p:nvPr>
            <p:ph idx="1"/>
          </p:nvPr>
        </p:nvSpPr>
        <p:spPr>
          <a:xfrm>
            <a:off x="1049067" y="2541722"/>
            <a:ext cx="8946541" cy="2397070"/>
          </a:xfrm>
        </p:spPr>
        <p:txBody>
          <a:bodyPr>
            <a:normAutofit/>
          </a:bodyPr>
          <a:lstStyle/>
          <a:p>
            <a:r>
              <a:rPr lang="en-GB" sz="2600" dirty="0">
                <a:latin typeface="Arial" panose="020B0604020202020204" pitchFamily="34" charset="0"/>
                <a:cs typeface="Arial" panose="020B0604020202020204" pitchFamily="34" charset="0"/>
              </a:rPr>
              <a:t>Revisit week 2 activities and learning</a:t>
            </a:r>
          </a:p>
          <a:p>
            <a:r>
              <a:rPr lang="en-GB" sz="2600" dirty="0">
                <a:latin typeface="Arial" panose="020B0604020202020204" pitchFamily="34" charset="0"/>
                <a:cs typeface="Arial" panose="020B0604020202020204" pitchFamily="34" charset="0"/>
              </a:rPr>
              <a:t>Introduce week 3 research philosophy </a:t>
            </a:r>
          </a:p>
          <a:p>
            <a:r>
              <a:rPr lang="en-GB" sz="2600" dirty="0">
                <a:latin typeface="Arial" panose="020B0604020202020204" pitchFamily="34" charset="0"/>
                <a:cs typeface="Arial" panose="020B0604020202020204" pitchFamily="34" charset="0"/>
              </a:rPr>
              <a:t>Explain activities for week 3 and 4</a:t>
            </a:r>
          </a:p>
        </p:txBody>
      </p:sp>
    </p:spTree>
    <p:extLst>
      <p:ext uri="{BB962C8B-B14F-4D97-AF65-F5344CB8AC3E}">
        <p14:creationId xmlns:p14="http://schemas.microsoft.com/office/powerpoint/2010/main" val="1610128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D0E67-EE35-992E-D974-1F069F8244B2}"/>
              </a:ext>
            </a:extLst>
          </p:cNvPr>
          <p:cNvSpPr>
            <a:spLocks noGrp="1"/>
          </p:cNvSpPr>
          <p:nvPr>
            <p:ph type="title"/>
          </p:nvPr>
        </p:nvSpPr>
        <p:spPr/>
        <p:txBody>
          <a:bodyPr/>
          <a:lstStyle/>
          <a:p>
            <a:r>
              <a:rPr lang="en-GB" dirty="0"/>
              <a:t>Revisit Week 2</a:t>
            </a:r>
          </a:p>
        </p:txBody>
      </p:sp>
      <p:sp>
        <p:nvSpPr>
          <p:cNvPr id="3" name="Content Placeholder 2">
            <a:extLst>
              <a:ext uri="{FF2B5EF4-FFF2-40B4-BE49-F238E27FC236}">
                <a16:creationId xmlns:a16="http://schemas.microsoft.com/office/drawing/2014/main" id="{F2F7E710-6151-2F64-E91E-95D2372BC2F9}"/>
              </a:ext>
            </a:extLst>
          </p:cNvPr>
          <p:cNvSpPr>
            <a:spLocks noGrp="1"/>
          </p:cNvSpPr>
          <p:nvPr>
            <p:ph idx="1"/>
          </p:nvPr>
        </p:nvSpPr>
        <p:spPr/>
        <p:txBody>
          <a:bodyPr>
            <a:normAutofit/>
          </a:bodyPr>
          <a:lstStyle/>
          <a:p>
            <a:r>
              <a:rPr lang="en-GB" sz="2600" dirty="0">
                <a:latin typeface="Arial" panose="020B0604020202020204" pitchFamily="34" charset="0"/>
                <a:cs typeface="Arial" panose="020B0604020202020204" pitchFamily="34" charset="0"/>
              </a:rPr>
              <a:t>Activities to style your question to seek evidence in reding papers.</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Presentation on choice of methods</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Presentation on how questions are styled and what a researcher is seeking to address through a research question.</a:t>
            </a:r>
          </a:p>
          <a:p>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6261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DE235-3DFE-4591-2ADC-2737C6D780A6}"/>
              </a:ext>
            </a:extLst>
          </p:cNvPr>
          <p:cNvSpPr>
            <a:spLocks noGrp="1"/>
          </p:cNvSpPr>
          <p:nvPr>
            <p:ph type="title"/>
          </p:nvPr>
        </p:nvSpPr>
        <p:spPr>
          <a:xfrm>
            <a:off x="5553936" y="187048"/>
            <a:ext cx="4646904" cy="1624520"/>
          </a:xfrm>
        </p:spPr>
        <p:txBody>
          <a:bodyPr anchor="ctr">
            <a:normAutofit/>
          </a:bodyPr>
          <a:lstStyle/>
          <a:p>
            <a:r>
              <a:rPr lang="en-GB" sz="4000" b="1" dirty="0"/>
              <a:t>Research Design</a:t>
            </a:r>
          </a:p>
        </p:txBody>
      </p:sp>
      <p:sp>
        <p:nvSpPr>
          <p:cNvPr id="9" name="Content Placeholder 8">
            <a:extLst>
              <a:ext uri="{FF2B5EF4-FFF2-40B4-BE49-F238E27FC236}">
                <a16:creationId xmlns:a16="http://schemas.microsoft.com/office/drawing/2014/main" id="{3656CC3A-0B7A-0DED-DC5D-BBF1D8E0FDF9}"/>
              </a:ext>
            </a:extLst>
          </p:cNvPr>
          <p:cNvSpPr>
            <a:spLocks noGrp="1"/>
          </p:cNvSpPr>
          <p:nvPr>
            <p:ph idx="1"/>
          </p:nvPr>
        </p:nvSpPr>
        <p:spPr>
          <a:xfrm>
            <a:off x="2057202" y="6470718"/>
            <a:ext cx="4646905" cy="361949"/>
          </a:xfrm>
        </p:spPr>
        <p:txBody>
          <a:bodyPr anchor="ctr">
            <a:normAutofit fontScale="77500" lnSpcReduction="20000"/>
          </a:bodyPr>
          <a:lstStyle/>
          <a:p>
            <a:pPr marL="0" indent="0">
              <a:buNone/>
            </a:pPr>
            <a:r>
              <a:rPr lang="en-US" sz="2000" dirty="0"/>
              <a:t>Figure 1: Towing an iceberg (</a:t>
            </a:r>
            <a:r>
              <a:rPr lang="en-US" sz="2000" dirty="0" err="1"/>
              <a:t>Patowary</a:t>
            </a:r>
            <a:r>
              <a:rPr lang="en-US" sz="2000" dirty="0"/>
              <a:t>, 2014)</a:t>
            </a:r>
          </a:p>
        </p:txBody>
      </p:sp>
      <p:pic>
        <p:nvPicPr>
          <p:cNvPr id="5" name="Content Placeholder 4">
            <a:extLst>
              <a:ext uri="{FF2B5EF4-FFF2-40B4-BE49-F238E27FC236}">
                <a16:creationId xmlns:a16="http://schemas.microsoft.com/office/drawing/2014/main" id="{CFE23C75-D263-0C26-D84A-EADD251117D1}"/>
              </a:ext>
            </a:extLst>
          </p:cNvPr>
          <p:cNvPicPr>
            <a:picLocks noChangeAspect="1"/>
          </p:cNvPicPr>
          <p:nvPr/>
        </p:nvPicPr>
        <p:blipFill rotWithShape="1">
          <a:blip r:embed="rId3"/>
          <a:srcRect l="5797" r="29686" b="-1"/>
          <a:stretch/>
        </p:blipFill>
        <p:spPr>
          <a:xfrm>
            <a:off x="351637" y="187048"/>
            <a:ext cx="4594564" cy="5163104"/>
          </a:xfrm>
          <a:prstGeom prst="rect">
            <a:avLst/>
          </a:prstGeom>
        </p:spPr>
      </p:pic>
      <p:pic>
        <p:nvPicPr>
          <p:cNvPr id="7" name="Picture 6">
            <a:extLst>
              <a:ext uri="{FF2B5EF4-FFF2-40B4-BE49-F238E27FC236}">
                <a16:creationId xmlns:a16="http://schemas.microsoft.com/office/drawing/2014/main" id="{E137C192-41AA-C7AA-74B8-E23CC5DA3479}"/>
              </a:ext>
            </a:extLst>
          </p:cNvPr>
          <p:cNvPicPr>
            <a:picLocks noChangeAspect="1"/>
          </p:cNvPicPr>
          <p:nvPr/>
        </p:nvPicPr>
        <p:blipFill>
          <a:blip r:embed="rId4"/>
          <a:stretch>
            <a:fillRect/>
          </a:stretch>
        </p:blipFill>
        <p:spPr>
          <a:xfrm>
            <a:off x="5297837" y="2502541"/>
            <a:ext cx="6828851" cy="3954462"/>
          </a:xfrm>
          <a:prstGeom prst="rect">
            <a:avLst/>
          </a:prstGeom>
        </p:spPr>
      </p:pic>
    </p:spTree>
    <p:extLst>
      <p:ext uri="{BB962C8B-B14F-4D97-AF65-F5344CB8AC3E}">
        <p14:creationId xmlns:p14="http://schemas.microsoft.com/office/powerpoint/2010/main" val="3580484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85F24-B2A4-DFB5-68B2-BD345DA2C9D4}"/>
              </a:ext>
            </a:extLst>
          </p:cNvPr>
          <p:cNvSpPr>
            <a:spLocks noGrp="1"/>
          </p:cNvSpPr>
          <p:nvPr>
            <p:ph type="title"/>
          </p:nvPr>
        </p:nvSpPr>
        <p:spPr/>
        <p:txBody>
          <a:bodyPr/>
          <a:lstStyle/>
          <a:p>
            <a:r>
              <a:rPr lang="en-GB" dirty="0"/>
              <a:t>Typical Research Process</a:t>
            </a:r>
          </a:p>
        </p:txBody>
      </p:sp>
      <p:pic>
        <p:nvPicPr>
          <p:cNvPr id="4" name="Picture 3">
            <a:extLst>
              <a:ext uri="{FF2B5EF4-FFF2-40B4-BE49-F238E27FC236}">
                <a16:creationId xmlns:a16="http://schemas.microsoft.com/office/drawing/2014/main" id="{8EECAD30-9B51-7AEF-AD2C-24B613A86F7D}"/>
              </a:ext>
            </a:extLst>
          </p:cNvPr>
          <p:cNvPicPr>
            <a:picLocks noChangeAspect="1"/>
          </p:cNvPicPr>
          <p:nvPr/>
        </p:nvPicPr>
        <p:blipFill>
          <a:blip r:embed="rId3"/>
          <a:stretch>
            <a:fillRect/>
          </a:stretch>
        </p:blipFill>
        <p:spPr>
          <a:xfrm>
            <a:off x="135467" y="2050750"/>
            <a:ext cx="6618288" cy="3687005"/>
          </a:xfrm>
          <a:prstGeom prst="rect">
            <a:avLst/>
          </a:prstGeom>
        </p:spPr>
      </p:pic>
      <p:pic>
        <p:nvPicPr>
          <p:cNvPr id="5" name="Picture 4">
            <a:extLst>
              <a:ext uri="{FF2B5EF4-FFF2-40B4-BE49-F238E27FC236}">
                <a16:creationId xmlns:a16="http://schemas.microsoft.com/office/drawing/2014/main" id="{91827567-9B76-100F-5C62-58B216021CAB}"/>
              </a:ext>
            </a:extLst>
          </p:cNvPr>
          <p:cNvPicPr>
            <a:picLocks noChangeAspect="1"/>
          </p:cNvPicPr>
          <p:nvPr/>
        </p:nvPicPr>
        <p:blipFill>
          <a:blip r:embed="rId4"/>
          <a:stretch>
            <a:fillRect/>
          </a:stretch>
        </p:blipFill>
        <p:spPr>
          <a:xfrm>
            <a:off x="7266743" y="1929872"/>
            <a:ext cx="4789790" cy="3807883"/>
          </a:xfrm>
          <a:prstGeom prst="rect">
            <a:avLst/>
          </a:prstGeom>
        </p:spPr>
      </p:pic>
    </p:spTree>
    <p:extLst>
      <p:ext uri="{BB962C8B-B14F-4D97-AF65-F5344CB8AC3E}">
        <p14:creationId xmlns:p14="http://schemas.microsoft.com/office/powerpoint/2010/main" val="4125430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7ACF3-2B07-5F5D-CF32-90CFD7B09842}"/>
              </a:ext>
            </a:extLst>
          </p:cNvPr>
          <p:cNvSpPr>
            <a:spLocks noGrp="1"/>
          </p:cNvSpPr>
          <p:nvPr>
            <p:ph type="title"/>
          </p:nvPr>
        </p:nvSpPr>
        <p:spPr>
          <a:xfrm>
            <a:off x="136613" y="-67637"/>
            <a:ext cx="3321607" cy="1325563"/>
          </a:xfrm>
        </p:spPr>
        <p:txBody>
          <a:bodyPr/>
          <a:lstStyle/>
          <a:p>
            <a:r>
              <a:rPr lang="en-GB" b="1" dirty="0"/>
              <a:t>The Iceberg</a:t>
            </a:r>
          </a:p>
        </p:txBody>
      </p:sp>
      <p:pic>
        <p:nvPicPr>
          <p:cNvPr id="7" name="Picture 6">
            <a:extLst>
              <a:ext uri="{FF2B5EF4-FFF2-40B4-BE49-F238E27FC236}">
                <a16:creationId xmlns:a16="http://schemas.microsoft.com/office/drawing/2014/main" id="{1B808E4B-CB29-4D0C-7B58-FA00CB3A222C}"/>
              </a:ext>
            </a:extLst>
          </p:cNvPr>
          <p:cNvPicPr>
            <a:picLocks noChangeAspect="1"/>
          </p:cNvPicPr>
          <p:nvPr/>
        </p:nvPicPr>
        <p:blipFill>
          <a:blip r:embed="rId3"/>
          <a:stretch>
            <a:fillRect/>
          </a:stretch>
        </p:blipFill>
        <p:spPr>
          <a:xfrm>
            <a:off x="2701950" y="657813"/>
            <a:ext cx="8580233" cy="6825185"/>
          </a:xfrm>
          <a:prstGeom prst="rect">
            <a:avLst/>
          </a:prstGeom>
        </p:spPr>
      </p:pic>
      <p:sp>
        <p:nvSpPr>
          <p:cNvPr id="8" name="Subtitle 2">
            <a:extLst>
              <a:ext uri="{FF2B5EF4-FFF2-40B4-BE49-F238E27FC236}">
                <a16:creationId xmlns:a16="http://schemas.microsoft.com/office/drawing/2014/main" id="{464DADE4-B964-AEEE-60B3-705937EFF70B}"/>
              </a:ext>
            </a:extLst>
          </p:cNvPr>
          <p:cNvSpPr txBox="1">
            <a:spLocks/>
          </p:cNvSpPr>
          <p:nvPr/>
        </p:nvSpPr>
        <p:spPr>
          <a:xfrm rot="14488069">
            <a:off x="3196712" y="3027507"/>
            <a:ext cx="3803768" cy="3245964"/>
          </a:xfrm>
          <a:prstGeom prst="rect">
            <a:avLst/>
          </a:prstGeom>
        </p:spPr>
        <p:txBody>
          <a:bodyPr vert="eaVert" lIns="91440" tIns="45720" rIns="91440" bIns="45720" rtlCol="0" anchor="t" anchorCtr="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2600" dirty="0">
                <a:latin typeface="Arial" panose="020B0604020202020204" pitchFamily="34" charset="0"/>
                <a:cs typeface="Arial" panose="020B0604020202020204" pitchFamily="34" charset="0"/>
              </a:rPr>
              <a:t>Methods</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Methodology</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Epistemology</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Ontology</a:t>
            </a:r>
          </a:p>
        </p:txBody>
      </p:sp>
    </p:spTree>
    <p:extLst>
      <p:ext uri="{BB962C8B-B14F-4D97-AF65-F5344CB8AC3E}">
        <p14:creationId xmlns:p14="http://schemas.microsoft.com/office/powerpoint/2010/main" val="726737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DD9D9-80C5-A12B-4E68-71B1E1EC0109}"/>
              </a:ext>
            </a:extLst>
          </p:cNvPr>
          <p:cNvSpPr>
            <a:spLocks noGrp="1"/>
          </p:cNvSpPr>
          <p:nvPr>
            <p:ph type="ctrTitle"/>
          </p:nvPr>
        </p:nvSpPr>
        <p:spPr>
          <a:xfrm>
            <a:off x="591188" y="444024"/>
            <a:ext cx="10594742" cy="632820"/>
          </a:xfrm>
        </p:spPr>
        <p:txBody>
          <a:bodyPr/>
          <a:lstStyle/>
          <a:p>
            <a:r>
              <a:rPr lang="en-GB" sz="3800" dirty="0">
                <a:latin typeface="Arial" panose="020B0604020202020204" pitchFamily="34" charset="0"/>
                <a:cs typeface="Arial" panose="020B0604020202020204" pitchFamily="34" charset="0"/>
              </a:rPr>
              <a:t>Research Design – Different Views</a:t>
            </a:r>
          </a:p>
        </p:txBody>
      </p:sp>
      <p:pic>
        <p:nvPicPr>
          <p:cNvPr id="7" name="Picture 6">
            <a:extLst>
              <a:ext uri="{FF2B5EF4-FFF2-40B4-BE49-F238E27FC236}">
                <a16:creationId xmlns:a16="http://schemas.microsoft.com/office/drawing/2014/main" id="{F0EE37BF-8C9B-DAFB-42AC-0BF07A50FDDA}"/>
              </a:ext>
            </a:extLst>
          </p:cNvPr>
          <p:cNvPicPr>
            <a:picLocks noChangeAspect="1"/>
          </p:cNvPicPr>
          <p:nvPr/>
        </p:nvPicPr>
        <p:blipFill>
          <a:blip r:embed="rId3"/>
          <a:stretch>
            <a:fillRect/>
          </a:stretch>
        </p:blipFill>
        <p:spPr>
          <a:xfrm>
            <a:off x="591189" y="2328332"/>
            <a:ext cx="4789790" cy="3807883"/>
          </a:xfrm>
          <a:prstGeom prst="rect">
            <a:avLst/>
          </a:prstGeom>
        </p:spPr>
      </p:pic>
      <p:pic>
        <p:nvPicPr>
          <p:cNvPr id="13" name="Picture 12">
            <a:extLst>
              <a:ext uri="{FF2B5EF4-FFF2-40B4-BE49-F238E27FC236}">
                <a16:creationId xmlns:a16="http://schemas.microsoft.com/office/drawing/2014/main" id="{4B114758-3EAF-27C9-3AE8-A1560E8A8ED7}"/>
              </a:ext>
            </a:extLst>
          </p:cNvPr>
          <p:cNvPicPr>
            <a:picLocks noChangeAspect="1"/>
          </p:cNvPicPr>
          <p:nvPr/>
        </p:nvPicPr>
        <p:blipFill>
          <a:blip r:embed="rId4"/>
          <a:stretch>
            <a:fillRect/>
          </a:stretch>
        </p:blipFill>
        <p:spPr>
          <a:xfrm>
            <a:off x="6811023" y="1828800"/>
            <a:ext cx="4876800" cy="4419600"/>
          </a:xfrm>
          <a:prstGeom prst="rect">
            <a:avLst/>
          </a:prstGeom>
        </p:spPr>
      </p:pic>
    </p:spTree>
    <p:extLst>
      <p:ext uri="{BB962C8B-B14F-4D97-AF65-F5344CB8AC3E}">
        <p14:creationId xmlns:p14="http://schemas.microsoft.com/office/powerpoint/2010/main" val="3598666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D4853-47F7-E6F7-DC2E-3A95FDA1F79F}"/>
              </a:ext>
            </a:extLst>
          </p:cNvPr>
          <p:cNvSpPr>
            <a:spLocks noGrp="1"/>
          </p:cNvSpPr>
          <p:nvPr>
            <p:ph type="title"/>
          </p:nvPr>
        </p:nvSpPr>
        <p:spPr>
          <a:xfrm>
            <a:off x="646111" y="235742"/>
            <a:ext cx="9404723" cy="1400530"/>
          </a:xfrm>
        </p:spPr>
        <p:txBody>
          <a:bodyPr/>
          <a:lstStyle/>
          <a:p>
            <a:pPr algn="ctr"/>
            <a:r>
              <a:rPr lang="en-GB" dirty="0">
                <a:latin typeface="Arial" panose="020B0604020202020204" pitchFamily="34" charset="0"/>
                <a:cs typeface="Arial" panose="020B0604020202020204" pitchFamily="34" charset="0"/>
              </a:rPr>
              <a:t>Methods</a:t>
            </a:r>
          </a:p>
        </p:txBody>
      </p:sp>
      <p:sp>
        <p:nvSpPr>
          <p:cNvPr id="3" name="TextBox 2">
            <a:extLst>
              <a:ext uri="{FF2B5EF4-FFF2-40B4-BE49-F238E27FC236}">
                <a16:creationId xmlns:a16="http://schemas.microsoft.com/office/drawing/2014/main" id="{1F9C8A61-4323-9EF3-D313-B934A5D988A5}"/>
              </a:ext>
            </a:extLst>
          </p:cNvPr>
          <p:cNvSpPr txBox="1"/>
          <p:nvPr/>
        </p:nvSpPr>
        <p:spPr>
          <a:xfrm>
            <a:off x="1053885" y="1573078"/>
            <a:ext cx="8996949" cy="5693866"/>
          </a:xfrm>
          <a:prstGeom prst="rect">
            <a:avLst/>
          </a:prstGeom>
          <a:noFill/>
        </p:spPr>
        <p:txBody>
          <a:bodyPr wrap="square" rtlCol="0">
            <a:spAutoFit/>
          </a:bodyPr>
          <a:lstStyle/>
          <a:p>
            <a:r>
              <a:rPr lang="en-GB" sz="2600" b="1" dirty="0">
                <a:latin typeface="Arial" panose="020B0604020202020204" pitchFamily="34" charset="0"/>
                <a:cs typeface="Arial" panose="020B0604020202020204" pitchFamily="34" charset="0"/>
              </a:rPr>
              <a:t>Choice of methods:</a:t>
            </a:r>
          </a:p>
          <a:p>
            <a:endParaRPr lang="en-GB" sz="2600" b="1"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Interview</a:t>
            </a:r>
          </a:p>
          <a:p>
            <a:r>
              <a:rPr lang="en-GB" sz="2600" dirty="0">
                <a:latin typeface="Arial" panose="020B0604020202020204" pitchFamily="34" charset="0"/>
                <a:cs typeface="Arial" panose="020B0604020202020204" pitchFamily="34" charset="0"/>
              </a:rPr>
              <a:t>Survey</a:t>
            </a:r>
          </a:p>
          <a:p>
            <a:r>
              <a:rPr lang="en-GB" sz="2600" dirty="0">
                <a:latin typeface="Arial" panose="020B0604020202020204" pitchFamily="34" charset="0"/>
                <a:cs typeface="Arial" panose="020B0604020202020204" pitchFamily="34" charset="0"/>
              </a:rPr>
              <a:t>Focus Group</a:t>
            </a:r>
          </a:p>
          <a:p>
            <a:r>
              <a:rPr lang="en-GB" sz="2600" dirty="0">
                <a:latin typeface="Arial" panose="020B0604020202020204" pitchFamily="34" charset="0"/>
                <a:cs typeface="Arial" panose="020B0604020202020204" pitchFamily="34" charset="0"/>
              </a:rPr>
              <a:t>Stakeholder analysis</a:t>
            </a:r>
          </a:p>
          <a:p>
            <a:r>
              <a:rPr lang="en-GB" sz="2600" dirty="0">
                <a:latin typeface="Arial" panose="020B0604020202020204" pitchFamily="34" charset="0"/>
                <a:cs typeface="Arial" panose="020B0604020202020204" pitchFamily="34" charset="0"/>
              </a:rPr>
              <a:t>Case study</a:t>
            </a:r>
          </a:p>
          <a:p>
            <a:r>
              <a:rPr lang="en-GB" sz="2600" dirty="0">
                <a:latin typeface="Arial" panose="020B0604020202020204" pitchFamily="34" charset="0"/>
                <a:cs typeface="Arial" panose="020B0604020202020204" pitchFamily="34" charset="0"/>
              </a:rPr>
              <a:t>Participant observation</a:t>
            </a:r>
          </a:p>
          <a:p>
            <a:r>
              <a:rPr lang="en-GB" sz="2600" dirty="0">
                <a:latin typeface="Arial" panose="020B0604020202020204" pitchFamily="34" charset="0"/>
                <a:cs typeface="Arial" panose="020B0604020202020204" pitchFamily="34" charset="0"/>
              </a:rPr>
              <a:t>Experiment</a:t>
            </a:r>
          </a:p>
          <a:p>
            <a:r>
              <a:rPr lang="en-GB" sz="2600" dirty="0">
                <a:latin typeface="Arial" panose="020B0604020202020204" pitchFamily="34" charset="0"/>
                <a:cs typeface="Arial" panose="020B0604020202020204" pitchFamily="34" charset="0"/>
              </a:rPr>
              <a:t>Q sort</a:t>
            </a:r>
          </a:p>
          <a:p>
            <a:r>
              <a:rPr lang="en-GB" sz="2600" dirty="0">
                <a:latin typeface="Arial" panose="020B0604020202020204" pitchFamily="34" charset="0"/>
                <a:cs typeface="Arial" panose="020B0604020202020204" pitchFamily="34" charset="0"/>
              </a:rPr>
              <a:t>Repertory grid</a:t>
            </a:r>
          </a:p>
          <a:p>
            <a:r>
              <a:rPr lang="en-GB" sz="2600" dirty="0">
                <a:latin typeface="Arial" panose="020B0604020202020204" pitchFamily="34" charset="0"/>
                <a:cs typeface="Arial" panose="020B0604020202020204" pitchFamily="34" charset="0"/>
              </a:rPr>
              <a:t>Photographs into interviews – photo elicitation</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40E9064-3B07-973A-B9F4-0F48AAE4B9D2}"/>
              </a:ext>
            </a:extLst>
          </p:cNvPr>
          <p:cNvSpPr txBox="1"/>
          <p:nvPr/>
        </p:nvSpPr>
        <p:spPr>
          <a:xfrm>
            <a:off x="8092052" y="2582614"/>
            <a:ext cx="3593670" cy="1692771"/>
          </a:xfrm>
          <a:prstGeom prst="rect">
            <a:avLst/>
          </a:prstGeom>
          <a:noFill/>
        </p:spPr>
        <p:txBody>
          <a:bodyPr wrap="square">
            <a:spAutoFit/>
          </a:bodyPr>
          <a:lstStyle/>
          <a:p>
            <a:pPr marL="0" indent="0" algn="ctr">
              <a:buNone/>
            </a:pPr>
            <a:r>
              <a:rPr lang="en-US" sz="2600" dirty="0">
                <a:latin typeface="Arial" panose="020B0604020202020204" pitchFamily="34" charset="0"/>
                <a:cs typeface="Arial" panose="020B0604020202020204" pitchFamily="34" charset="0"/>
              </a:rPr>
              <a:t>The actual </a:t>
            </a:r>
            <a:r>
              <a:rPr lang="en-US" sz="2600" dirty="0">
                <a:solidFill>
                  <a:srgbClr val="FFFF00"/>
                </a:solidFill>
                <a:latin typeface="Arial" panose="020B0604020202020204" pitchFamily="34" charset="0"/>
                <a:cs typeface="Arial" panose="020B0604020202020204" pitchFamily="34" charset="0"/>
              </a:rPr>
              <a:t>tools/steps taken </a:t>
            </a:r>
            <a:r>
              <a:rPr lang="en-US" sz="2600" dirty="0">
                <a:latin typeface="Arial" panose="020B0604020202020204" pitchFamily="34" charset="0"/>
                <a:cs typeface="Arial" panose="020B0604020202020204" pitchFamily="34" charset="0"/>
              </a:rPr>
              <a:t>by which you </a:t>
            </a:r>
            <a:r>
              <a:rPr lang="en-US" sz="2600" dirty="0">
                <a:solidFill>
                  <a:srgbClr val="FFFF00"/>
                </a:solidFill>
                <a:latin typeface="Arial" panose="020B0604020202020204" pitchFamily="34" charset="0"/>
                <a:cs typeface="Arial" panose="020B0604020202020204" pitchFamily="34" charset="0"/>
              </a:rPr>
              <a:t>conduct research </a:t>
            </a:r>
            <a:r>
              <a:rPr lang="en-US" sz="2600" dirty="0">
                <a:latin typeface="Arial" panose="020B0604020202020204" pitchFamily="34" charset="0"/>
                <a:cs typeface="Arial" panose="020B0604020202020204" pitchFamily="34" charset="0"/>
              </a:rPr>
              <a:t>into a subject or a topic.</a:t>
            </a:r>
          </a:p>
        </p:txBody>
      </p:sp>
    </p:spTree>
    <p:extLst>
      <p:ext uri="{BB962C8B-B14F-4D97-AF65-F5344CB8AC3E}">
        <p14:creationId xmlns:p14="http://schemas.microsoft.com/office/powerpoint/2010/main" val="559493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CFD7C-7269-4ECD-6BDB-EBF872DE4347}"/>
              </a:ext>
            </a:extLst>
          </p:cNvPr>
          <p:cNvSpPr>
            <a:spLocks noGrp="1"/>
          </p:cNvSpPr>
          <p:nvPr>
            <p:ph type="title"/>
          </p:nvPr>
        </p:nvSpPr>
        <p:spPr/>
        <p:txBody>
          <a:bodyPr/>
          <a:lstStyle/>
          <a:p>
            <a:r>
              <a:rPr lang="en-GB" dirty="0"/>
              <a:t>Methodology</a:t>
            </a:r>
          </a:p>
        </p:txBody>
      </p:sp>
      <p:sp>
        <p:nvSpPr>
          <p:cNvPr id="3" name="TextBox 2">
            <a:extLst>
              <a:ext uri="{FF2B5EF4-FFF2-40B4-BE49-F238E27FC236}">
                <a16:creationId xmlns:a16="http://schemas.microsoft.com/office/drawing/2014/main" id="{CF48F32E-C3EB-60C1-3086-2EFB61C60AC6}"/>
              </a:ext>
            </a:extLst>
          </p:cNvPr>
          <p:cNvSpPr txBox="1"/>
          <p:nvPr/>
        </p:nvSpPr>
        <p:spPr>
          <a:xfrm>
            <a:off x="1017889" y="2394489"/>
            <a:ext cx="9404722" cy="1692771"/>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Decisions taken as to which direction the research will take:</a:t>
            </a:r>
          </a:p>
          <a:p>
            <a:r>
              <a:rPr lang="en-GB" sz="2600" dirty="0">
                <a:latin typeface="Arial" panose="020B0604020202020204" pitchFamily="34" charset="0"/>
                <a:cs typeface="Arial" panose="020B0604020202020204" pitchFamily="34" charset="0"/>
              </a:rPr>
              <a:t>Qualitative</a:t>
            </a:r>
          </a:p>
          <a:p>
            <a:r>
              <a:rPr lang="en-GB" sz="2600" dirty="0">
                <a:latin typeface="Arial" panose="020B0604020202020204" pitchFamily="34" charset="0"/>
                <a:cs typeface="Arial" panose="020B0604020202020204" pitchFamily="34" charset="0"/>
              </a:rPr>
              <a:t>Quantitative</a:t>
            </a:r>
          </a:p>
          <a:p>
            <a:r>
              <a:rPr lang="en-GB" sz="2600" dirty="0">
                <a:latin typeface="Arial" panose="020B0604020202020204" pitchFamily="34" charset="0"/>
                <a:cs typeface="Arial" panose="020B0604020202020204" pitchFamily="34" charset="0"/>
              </a:rPr>
              <a:t>Mixed methods</a:t>
            </a:r>
          </a:p>
        </p:txBody>
      </p:sp>
      <p:sp>
        <p:nvSpPr>
          <p:cNvPr id="5" name="TextBox 4">
            <a:extLst>
              <a:ext uri="{FF2B5EF4-FFF2-40B4-BE49-F238E27FC236}">
                <a16:creationId xmlns:a16="http://schemas.microsoft.com/office/drawing/2014/main" id="{DE3F9FD8-B639-E4C8-E8E0-32CCA475100B}"/>
              </a:ext>
            </a:extLst>
          </p:cNvPr>
          <p:cNvSpPr txBox="1"/>
          <p:nvPr/>
        </p:nvSpPr>
        <p:spPr>
          <a:xfrm>
            <a:off x="5465090" y="4087260"/>
            <a:ext cx="6094708" cy="2092881"/>
          </a:xfrm>
          <a:prstGeom prst="rect">
            <a:avLst/>
          </a:prstGeom>
          <a:noFill/>
        </p:spPr>
        <p:txBody>
          <a:bodyPr wrap="square">
            <a:spAutoFit/>
          </a:bodyPr>
          <a:lstStyle/>
          <a:p>
            <a:pPr marL="0" indent="0" algn="ctr">
              <a:buNone/>
            </a:pPr>
            <a:r>
              <a:rPr lang="en-US" sz="2600" dirty="0">
                <a:latin typeface="Arial" panose="020B0604020202020204" pitchFamily="34" charset="0"/>
                <a:cs typeface="Arial" panose="020B0604020202020204" pitchFamily="34" charset="0"/>
              </a:rPr>
              <a:t>The </a:t>
            </a:r>
            <a:r>
              <a:rPr lang="en-US" sz="2600" dirty="0">
                <a:solidFill>
                  <a:srgbClr val="FFFF00"/>
                </a:solidFill>
                <a:latin typeface="Arial" panose="020B0604020202020204" pitchFamily="34" charset="0"/>
                <a:cs typeface="Arial" panose="020B0604020202020204" pitchFamily="34" charset="0"/>
              </a:rPr>
              <a:t>theoretical framework </a:t>
            </a:r>
            <a:r>
              <a:rPr lang="en-US" sz="2600" dirty="0">
                <a:latin typeface="Arial" panose="020B0604020202020204" pitchFamily="34" charset="0"/>
                <a:cs typeface="Arial" panose="020B0604020202020204" pitchFamily="34" charset="0"/>
              </a:rPr>
              <a:t>that outlines the rules (axioms )  to follow in a study.</a:t>
            </a:r>
          </a:p>
          <a:p>
            <a:pPr marL="0" indent="0" algn="ctr">
              <a:buNone/>
            </a:pPr>
            <a:endParaRPr lang="en-US" sz="2600" dirty="0">
              <a:latin typeface="Arial" panose="020B0604020202020204" pitchFamily="34" charset="0"/>
              <a:cs typeface="Arial" panose="020B0604020202020204" pitchFamily="34" charset="0"/>
            </a:endParaRPr>
          </a:p>
          <a:p>
            <a:pPr marL="0" indent="0" algn="ctr">
              <a:buNone/>
            </a:pPr>
            <a:r>
              <a:rPr lang="en-US" sz="2600" dirty="0">
                <a:latin typeface="Arial" panose="020B0604020202020204" pitchFamily="34" charset="0"/>
                <a:cs typeface="Arial" panose="020B0604020202020204" pitchFamily="34" charset="0"/>
              </a:rPr>
              <a:t>What do we need to consider?</a:t>
            </a:r>
          </a:p>
          <a:p>
            <a:pPr marL="0" indent="0" algn="ctr">
              <a:buNone/>
            </a:pPr>
            <a:r>
              <a:rPr lang="en-US" sz="2600" dirty="0">
                <a:latin typeface="Arial" panose="020B0604020202020204" pitchFamily="34" charset="0"/>
                <a:cs typeface="Arial" panose="020B0604020202020204" pitchFamily="34" charset="0"/>
              </a:rPr>
              <a:t>What are the options?</a:t>
            </a:r>
          </a:p>
        </p:txBody>
      </p:sp>
    </p:spTree>
    <p:extLst>
      <p:ext uri="{BB962C8B-B14F-4D97-AF65-F5344CB8AC3E}">
        <p14:creationId xmlns:p14="http://schemas.microsoft.com/office/powerpoint/2010/main" val="594127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17" y="152121"/>
            <a:ext cx="10900127" cy="1400530"/>
          </a:xfrm>
        </p:spPr>
        <p:txBody>
          <a:bodyPr>
            <a:normAutofit/>
          </a:bodyPr>
          <a:lstStyle/>
          <a:p>
            <a:r>
              <a:rPr lang="en-GB" dirty="0">
                <a:latin typeface="Arial" panose="020B0604020202020204" pitchFamily="34" charset="0"/>
                <a:cs typeface="Arial" panose="020B0604020202020204" pitchFamily="34" charset="0"/>
              </a:rPr>
              <a:t>Research Design / Strategies / Methods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32879" y="1228893"/>
            <a:ext cx="7244690" cy="5476986"/>
          </a:xfrm>
        </p:spPr>
      </p:pic>
      <p:sp>
        <p:nvSpPr>
          <p:cNvPr id="5" name="TextBox 4"/>
          <p:cNvSpPr txBox="1"/>
          <p:nvPr/>
        </p:nvSpPr>
        <p:spPr>
          <a:xfrm>
            <a:off x="317218" y="4017872"/>
            <a:ext cx="1728192" cy="1200329"/>
          </a:xfrm>
          <a:prstGeom prst="rect">
            <a:avLst/>
          </a:prstGeom>
          <a:noFill/>
        </p:spPr>
        <p:txBody>
          <a:bodyPr wrap="square" rtlCol="0">
            <a:spAutoFit/>
          </a:bodyPr>
          <a:lstStyle/>
          <a:p>
            <a:r>
              <a:rPr lang="en-GB" b="1" i="1" dirty="0">
                <a:solidFill>
                  <a:schemeClr val="tx2">
                    <a:lumMod val="60000"/>
                    <a:lumOff val="40000"/>
                  </a:schemeClr>
                </a:solidFill>
              </a:rPr>
              <a:t>Traditional Research Design Strategies </a:t>
            </a:r>
          </a:p>
        </p:txBody>
      </p:sp>
      <p:sp>
        <p:nvSpPr>
          <p:cNvPr id="7" name="TextBox 6"/>
          <p:cNvSpPr txBox="1"/>
          <p:nvPr/>
        </p:nvSpPr>
        <p:spPr>
          <a:xfrm>
            <a:off x="9973160" y="1552651"/>
            <a:ext cx="1950624" cy="492443"/>
          </a:xfrm>
          <a:prstGeom prst="rect">
            <a:avLst/>
          </a:prstGeom>
          <a:ln/>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2600" i="1" dirty="0">
                <a:latin typeface="Arial" panose="020B0604020202020204" pitchFamily="34" charset="0"/>
                <a:cs typeface="Arial" panose="020B0604020202020204" pitchFamily="34" charset="0"/>
              </a:rPr>
              <a:t>Quantitative </a:t>
            </a:r>
            <a:endParaRPr lang="en-GB" sz="2600" dirty="0">
              <a:latin typeface="Arial" panose="020B0604020202020204" pitchFamily="34" charset="0"/>
              <a:cs typeface="Arial" panose="020B0604020202020204" pitchFamily="34" charset="0"/>
            </a:endParaRPr>
          </a:p>
        </p:txBody>
      </p:sp>
      <p:sp>
        <p:nvSpPr>
          <p:cNvPr id="8" name="TextBox 7"/>
          <p:cNvSpPr txBox="1"/>
          <p:nvPr/>
        </p:nvSpPr>
        <p:spPr>
          <a:xfrm>
            <a:off x="140099" y="1619789"/>
            <a:ext cx="1797189" cy="492443"/>
          </a:xfrm>
          <a:prstGeom prst="rect">
            <a:avLst/>
          </a:prstGeom>
          <a:ln/>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2600" i="1" dirty="0">
                <a:latin typeface="Arial" panose="020B0604020202020204" pitchFamily="34" charset="0"/>
                <a:cs typeface="Arial" panose="020B0604020202020204" pitchFamily="34" charset="0"/>
              </a:rPr>
              <a:t>Qualitative </a:t>
            </a:r>
          </a:p>
        </p:txBody>
      </p:sp>
    </p:spTree>
    <p:extLst>
      <p:ext uri="{BB962C8B-B14F-4D97-AF65-F5344CB8AC3E}">
        <p14:creationId xmlns:p14="http://schemas.microsoft.com/office/powerpoint/2010/main" val="2846235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17" y="142813"/>
            <a:ext cx="10329186" cy="916510"/>
          </a:xfrm>
        </p:spPr>
        <p:txBody>
          <a:bodyPr>
            <a:normAutofit/>
          </a:bodyPr>
          <a:lstStyle/>
          <a:p>
            <a:r>
              <a:rPr lang="en-GB" dirty="0">
                <a:latin typeface="Arial" panose="020B0604020202020204" pitchFamily="34" charset="0"/>
                <a:cs typeface="Arial" panose="020B0604020202020204" pitchFamily="34" charset="0"/>
              </a:rPr>
              <a:t>Research Design / Strategies / Methods </a:t>
            </a:r>
          </a:p>
        </p:txBody>
      </p:sp>
      <p:sp>
        <p:nvSpPr>
          <p:cNvPr id="3" name="Content Placeholder 2"/>
          <p:cNvSpPr>
            <a:spLocks noGrp="1"/>
          </p:cNvSpPr>
          <p:nvPr>
            <p:ph idx="1"/>
          </p:nvPr>
        </p:nvSpPr>
        <p:spPr/>
        <p:txBody>
          <a:bodyPr/>
          <a:lstStyle/>
          <a:p>
            <a:pPr marL="0" indent="0">
              <a:buNone/>
            </a:pPr>
            <a:endParaRPr lang="en-GB" dirty="0"/>
          </a:p>
          <a:p>
            <a:pPr lvl="1"/>
            <a:endParaRPr lang="en-GB" dirty="0"/>
          </a:p>
          <a:p>
            <a:pPr lvl="1"/>
            <a:endParaRPr lang="en-GB" dirty="0"/>
          </a:p>
        </p:txBody>
      </p:sp>
      <p:sp>
        <p:nvSpPr>
          <p:cNvPr id="7" name="TextBox 6"/>
          <p:cNvSpPr txBox="1"/>
          <p:nvPr/>
        </p:nvSpPr>
        <p:spPr>
          <a:xfrm>
            <a:off x="5028018" y="4521476"/>
            <a:ext cx="2076094" cy="646331"/>
          </a:xfrm>
          <a:prstGeom prst="rect">
            <a:avLst/>
          </a:prstGeom>
          <a:noFill/>
        </p:spPr>
        <p:txBody>
          <a:bodyPr wrap="square" rtlCol="0">
            <a:spAutoFit/>
          </a:bodyPr>
          <a:lstStyle/>
          <a:p>
            <a:pPr marL="0" lvl="1"/>
            <a:r>
              <a:rPr lang="en-GB" dirty="0">
                <a:solidFill>
                  <a:schemeClr val="bg1"/>
                </a:solidFill>
              </a:rPr>
              <a:t>Action Research </a:t>
            </a:r>
          </a:p>
          <a:p>
            <a:endParaRPr lang="en-GB" dirty="0"/>
          </a:p>
        </p:txBody>
      </p:sp>
      <p:sp>
        <p:nvSpPr>
          <p:cNvPr id="10" name="Rectangle 9"/>
          <p:cNvSpPr/>
          <p:nvPr/>
        </p:nvSpPr>
        <p:spPr>
          <a:xfrm>
            <a:off x="2164867" y="1897268"/>
            <a:ext cx="9040408" cy="4805749"/>
          </a:xfrm>
          <a:prstGeom prst="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dirty="0">
              <a:latin typeface="Arial" panose="020B0604020202020204" pitchFamily="34" charset="0"/>
              <a:cs typeface="Arial" panose="020B0604020202020204" pitchFamily="34" charset="0"/>
            </a:endParaRPr>
          </a:p>
        </p:txBody>
      </p:sp>
      <p:sp>
        <p:nvSpPr>
          <p:cNvPr id="11" name="Oval 10"/>
          <p:cNvSpPr/>
          <p:nvPr/>
        </p:nvSpPr>
        <p:spPr>
          <a:xfrm>
            <a:off x="4603609" y="2282006"/>
            <a:ext cx="4206300" cy="4179514"/>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349788" y="2245383"/>
            <a:ext cx="2708155" cy="430887"/>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sz="2200" dirty="0">
                <a:latin typeface="Arial" panose="020B0604020202020204" pitchFamily="34" charset="0"/>
                <a:cs typeface="Arial" panose="020B0604020202020204" pitchFamily="34" charset="0"/>
              </a:rPr>
              <a:t>Action Research</a:t>
            </a:r>
          </a:p>
        </p:txBody>
      </p:sp>
      <p:sp>
        <p:nvSpPr>
          <p:cNvPr id="14" name="TextBox 13"/>
          <p:cNvSpPr txBox="1"/>
          <p:nvPr/>
        </p:nvSpPr>
        <p:spPr>
          <a:xfrm>
            <a:off x="4929445" y="2674141"/>
            <a:ext cx="3611246" cy="4154984"/>
          </a:xfrm>
          <a:prstGeom prst="rect">
            <a:avLst/>
          </a:prstGeom>
          <a:noFill/>
        </p:spPr>
        <p:txBody>
          <a:bodyPr wrap="square" rtlCol="0">
            <a:spAutoFit/>
          </a:bodyPr>
          <a:lstStyle/>
          <a:p>
            <a:pPr algn="ctr"/>
            <a:r>
              <a:rPr lang="en-GB" sz="2200" b="1" u="sng" dirty="0">
                <a:solidFill>
                  <a:schemeClr val="bg1"/>
                </a:solidFill>
                <a:latin typeface="Arial" panose="020B0604020202020204" pitchFamily="34" charset="0"/>
                <a:cs typeface="Arial" panose="020B0604020202020204" pitchFamily="34" charset="0"/>
              </a:rPr>
              <a:t>Methods</a:t>
            </a:r>
          </a:p>
          <a:p>
            <a:pPr algn="ctr"/>
            <a:r>
              <a:rPr lang="en-GB" sz="2200" dirty="0">
                <a:solidFill>
                  <a:schemeClr val="bg1"/>
                </a:solidFill>
                <a:latin typeface="Arial" panose="020B0604020202020204" pitchFamily="34" charset="0"/>
                <a:cs typeface="Arial" panose="020B0604020202020204" pitchFamily="34" charset="0"/>
              </a:rPr>
              <a:t>Reflective Practice </a:t>
            </a:r>
          </a:p>
          <a:p>
            <a:pPr algn="ctr"/>
            <a:endParaRPr lang="en-GB" sz="2200" dirty="0">
              <a:solidFill>
                <a:schemeClr val="bg1"/>
              </a:solidFill>
              <a:latin typeface="Arial" panose="020B0604020202020204" pitchFamily="34" charset="0"/>
              <a:cs typeface="Arial" panose="020B0604020202020204" pitchFamily="34" charset="0"/>
            </a:endParaRPr>
          </a:p>
          <a:p>
            <a:pPr algn="ctr"/>
            <a:r>
              <a:rPr lang="en-GB" sz="2200" dirty="0">
                <a:solidFill>
                  <a:schemeClr val="bg1"/>
                </a:solidFill>
                <a:latin typeface="Arial" panose="020B0604020202020204" pitchFamily="34" charset="0"/>
                <a:cs typeface="Arial" panose="020B0604020202020204" pitchFamily="34" charset="0"/>
              </a:rPr>
              <a:t>Interviews </a:t>
            </a:r>
          </a:p>
          <a:p>
            <a:pPr algn="ctr"/>
            <a:endParaRPr lang="en-GB" sz="2200" dirty="0">
              <a:solidFill>
                <a:schemeClr val="bg1"/>
              </a:solidFill>
              <a:latin typeface="Arial" panose="020B0604020202020204" pitchFamily="34" charset="0"/>
              <a:cs typeface="Arial" panose="020B0604020202020204" pitchFamily="34" charset="0"/>
            </a:endParaRPr>
          </a:p>
          <a:p>
            <a:pPr algn="ctr"/>
            <a:r>
              <a:rPr lang="en-GB" sz="2200" dirty="0">
                <a:solidFill>
                  <a:schemeClr val="bg1"/>
                </a:solidFill>
                <a:latin typeface="Arial" panose="020B0604020202020204" pitchFamily="34" charset="0"/>
                <a:cs typeface="Arial" panose="020B0604020202020204" pitchFamily="34" charset="0"/>
              </a:rPr>
              <a:t>Observations</a:t>
            </a:r>
          </a:p>
          <a:p>
            <a:pPr algn="ctr"/>
            <a:endParaRPr lang="en-GB" sz="2200" dirty="0">
              <a:solidFill>
                <a:schemeClr val="bg1"/>
              </a:solidFill>
              <a:latin typeface="Arial" panose="020B0604020202020204" pitchFamily="34" charset="0"/>
              <a:cs typeface="Arial" panose="020B0604020202020204" pitchFamily="34" charset="0"/>
            </a:endParaRPr>
          </a:p>
          <a:p>
            <a:pPr algn="ctr"/>
            <a:r>
              <a:rPr lang="en-GB" sz="2200" dirty="0">
                <a:solidFill>
                  <a:schemeClr val="bg1"/>
                </a:solidFill>
                <a:latin typeface="Arial" panose="020B0604020202020204" pitchFamily="34" charset="0"/>
                <a:cs typeface="Arial" panose="020B0604020202020204" pitchFamily="34" charset="0"/>
              </a:rPr>
              <a:t>Questionnaires </a:t>
            </a:r>
          </a:p>
          <a:p>
            <a:pPr algn="ctr"/>
            <a:endParaRPr lang="en-GB" sz="2200" dirty="0">
              <a:solidFill>
                <a:schemeClr val="bg1"/>
              </a:solidFill>
              <a:latin typeface="Arial" panose="020B0604020202020204" pitchFamily="34" charset="0"/>
              <a:cs typeface="Arial" panose="020B0604020202020204" pitchFamily="34" charset="0"/>
            </a:endParaRPr>
          </a:p>
          <a:p>
            <a:pPr algn="ctr"/>
            <a:r>
              <a:rPr lang="en-GB" sz="2200" dirty="0">
                <a:solidFill>
                  <a:schemeClr val="bg1"/>
                </a:solidFill>
                <a:latin typeface="Arial" panose="020B0604020202020204" pitchFamily="34" charset="0"/>
                <a:cs typeface="Arial" panose="020B0604020202020204" pitchFamily="34" charset="0"/>
              </a:rPr>
              <a:t>Documents </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sp>
        <p:nvSpPr>
          <p:cNvPr id="6" name="TextBox 5"/>
          <p:cNvSpPr txBox="1"/>
          <p:nvPr/>
        </p:nvSpPr>
        <p:spPr>
          <a:xfrm>
            <a:off x="8355574" y="2243254"/>
            <a:ext cx="2785818" cy="430887"/>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sz="2200" dirty="0">
                <a:latin typeface="Arial" panose="020B0604020202020204" pitchFamily="34" charset="0"/>
                <a:cs typeface="Arial" panose="020B0604020202020204" pitchFamily="34" charset="0"/>
              </a:rPr>
              <a:t>Insider Research </a:t>
            </a:r>
          </a:p>
        </p:txBody>
      </p:sp>
      <p:sp>
        <p:nvSpPr>
          <p:cNvPr id="15" name="TextBox 14"/>
          <p:cNvSpPr txBox="1"/>
          <p:nvPr/>
        </p:nvSpPr>
        <p:spPr>
          <a:xfrm>
            <a:off x="155417" y="2771203"/>
            <a:ext cx="2153657" cy="1692771"/>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Practitioner Research</a:t>
            </a:r>
          </a:p>
          <a:p>
            <a:endParaRPr lang="en-GB" sz="2600" b="1" dirty="0">
              <a:solidFill>
                <a:srgbClr val="FFFF00"/>
              </a:solidFill>
              <a:latin typeface="Arial" panose="020B0604020202020204" pitchFamily="34" charset="0"/>
              <a:cs typeface="Arial" panose="020B0604020202020204" pitchFamily="34" charset="0"/>
            </a:endParaRPr>
          </a:p>
          <a:p>
            <a:r>
              <a:rPr lang="en-GB" sz="2600" b="1" dirty="0">
                <a:solidFill>
                  <a:srgbClr val="FFFF00"/>
                </a:solidFill>
                <a:latin typeface="Arial" panose="020B0604020202020204" pitchFamily="34" charset="0"/>
                <a:cs typeface="Arial" panose="020B0604020202020204" pitchFamily="34" charset="0"/>
              </a:rPr>
              <a:t>Pragmatism </a:t>
            </a:r>
          </a:p>
        </p:txBody>
      </p:sp>
      <p:sp>
        <p:nvSpPr>
          <p:cNvPr id="18" name="TextBox 17"/>
          <p:cNvSpPr txBox="1"/>
          <p:nvPr/>
        </p:nvSpPr>
        <p:spPr>
          <a:xfrm>
            <a:off x="3811182" y="1300820"/>
            <a:ext cx="6226745" cy="76944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GB" sz="2200" dirty="0">
                <a:solidFill>
                  <a:schemeClr val="tx1"/>
                </a:solidFill>
                <a:latin typeface="Arial" panose="020B0604020202020204" pitchFamily="34" charset="0"/>
                <a:cs typeface="Arial" panose="020B0604020202020204" pitchFamily="34" charset="0"/>
              </a:rPr>
              <a:t>Flexible &amp; Fixed designs can be utilised to inform research </a:t>
            </a:r>
          </a:p>
        </p:txBody>
      </p:sp>
      <p:sp>
        <p:nvSpPr>
          <p:cNvPr id="20" name="TextBox 19"/>
          <p:cNvSpPr txBox="1"/>
          <p:nvPr/>
        </p:nvSpPr>
        <p:spPr>
          <a:xfrm>
            <a:off x="2307088" y="3386078"/>
            <a:ext cx="2396718" cy="2123658"/>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sz="2200" dirty="0">
                <a:latin typeface="Arial" panose="020B0604020202020204" pitchFamily="34" charset="0"/>
                <a:cs typeface="Arial" panose="020B0604020202020204" pitchFamily="34" charset="0"/>
              </a:rPr>
              <a:t>Ethnographic methods </a:t>
            </a:r>
          </a:p>
          <a:p>
            <a:r>
              <a:rPr lang="en-GB" sz="2200" dirty="0">
                <a:latin typeface="Arial" panose="020B0604020202020204" pitchFamily="34" charset="0"/>
                <a:cs typeface="Arial" panose="020B0604020202020204" pitchFamily="34" charset="0"/>
              </a:rPr>
              <a:t>&amp; </a:t>
            </a:r>
          </a:p>
          <a:p>
            <a:r>
              <a:rPr lang="en-GB" sz="2200" dirty="0">
                <a:latin typeface="Arial" panose="020B0604020202020204" pitchFamily="34" charset="0"/>
                <a:cs typeface="Arial" panose="020B0604020202020204" pitchFamily="34" charset="0"/>
              </a:rPr>
              <a:t>Case study Strategies also influence AR / IR </a:t>
            </a:r>
          </a:p>
        </p:txBody>
      </p:sp>
      <p:sp>
        <p:nvSpPr>
          <p:cNvPr id="17" name="TextBox 16"/>
          <p:cNvSpPr txBox="1"/>
          <p:nvPr/>
        </p:nvSpPr>
        <p:spPr>
          <a:xfrm>
            <a:off x="8572833" y="3503342"/>
            <a:ext cx="2396718" cy="2123658"/>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sz="2200" dirty="0">
                <a:latin typeface="Arial" panose="020B0604020202020204" pitchFamily="34" charset="0"/>
                <a:cs typeface="Arial" panose="020B0604020202020204" pitchFamily="34" charset="0"/>
              </a:rPr>
              <a:t>Quantitative data collection  methods utilised as explanatory or exploratory / convergent </a:t>
            </a:r>
          </a:p>
        </p:txBody>
      </p:sp>
    </p:spTree>
    <p:extLst>
      <p:ext uri="{BB962C8B-B14F-4D97-AF65-F5344CB8AC3E}">
        <p14:creationId xmlns:p14="http://schemas.microsoft.com/office/powerpoint/2010/main" val="383705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26746-8061-B8B9-9DCF-67C7E3CE069E}"/>
              </a:ext>
            </a:extLst>
          </p:cNvPr>
          <p:cNvSpPr>
            <a:spLocks noGrp="1"/>
          </p:cNvSpPr>
          <p:nvPr>
            <p:ph type="title"/>
          </p:nvPr>
        </p:nvSpPr>
        <p:spPr>
          <a:xfrm>
            <a:off x="320647" y="204745"/>
            <a:ext cx="9404723" cy="1400530"/>
          </a:xfrm>
        </p:spPr>
        <p:txBody>
          <a:bodyPr/>
          <a:lstStyle/>
          <a:p>
            <a:r>
              <a:rPr lang="en-GB" dirty="0">
                <a:latin typeface="Arial" panose="020B0604020202020204" pitchFamily="34" charset="0"/>
                <a:cs typeface="Arial" panose="020B0604020202020204" pitchFamily="34" charset="0"/>
              </a:rPr>
              <a:t>Understanding Pragmatic Research</a:t>
            </a:r>
          </a:p>
        </p:txBody>
      </p:sp>
      <p:sp>
        <p:nvSpPr>
          <p:cNvPr id="3" name="Content Placeholder 2">
            <a:extLst>
              <a:ext uri="{FF2B5EF4-FFF2-40B4-BE49-F238E27FC236}">
                <a16:creationId xmlns:a16="http://schemas.microsoft.com/office/drawing/2014/main" id="{8E1D5D82-CE36-009A-95E5-26FC1932154C}"/>
              </a:ext>
            </a:extLst>
          </p:cNvPr>
          <p:cNvSpPr>
            <a:spLocks noGrp="1"/>
          </p:cNvSpPr>
          <p:nvPr>
            <p:ph idx="1"/>
          </p:nvPr>
        </p:nvSpPr>
        <p:spPr>
          <a:xfrm>
            <a:off x="-127001" y="1101707"/>
            <a:ext cx="12098867" cy="1176469"/>
          </a:xfrm>
        </p:spPr>
        <p:txBody>
          <a:bodyPr/>
          <a:lstStyle/>
          <a:p>
            <a:r>
              <a:rPr lang="en-GB" dirty="0">
                <a:hlinkClick r:id="rId2"/>
              </a:rPr>
              <a:t>https://www.nottingham.ac.uk/helmopen/rlos/research-evidence-based-practice/designing-research/types-of-study/understanding-pragmatic-research/section01.html</a:t>
            </a:r>
            <a:r>
              <a:rPr lang="en-GB" dirty="0"/>
              <a:t> </a:t>
            </a:r>
          </a:p>
        </p:txBody>
      </p:sp>
      <p:pic>
        <p:nvPicPr>
          <p:cNvPr id="5" name="Picture 4">
            <a:extLst>
              <a:ext uri="{FF2B5EF4-FFF2-40B4-BE49-F238E27FC236}">
                <a16:creationId xmlns:a16="http://schemas.microsoft.com/office/drawing/2014/main" id="{66C2137F-2ABF-3A57-28A7-5D931D579504}"/>
              </a:ext>
            </a:extLst>
          </p:cNvPr>
          <p:cNvPicPr>
            <a:picLocks noChangeAspect="1"/>
          </p:cNvPicPr>
          <p:nvPr/>
        </p:nvPicPr>
        <p:blipFill>
          <a:blip r:embed="rId3"/>
          <a:stretch>
            <a:fillRect/>
          </a:stretch>
        </p:blipFill>
        <p:spPr>
          <a:xfrm>
            <a:off x="101600" y="2093689"/>
            <a:ext cx="11997267" cy="4578385"/>
          </a:xfrm>
          <a:prstGeom prst="rect">
            <a:avLst/>
          </a:prstGeom>
        </p:spPr>
      </p:pic>
    </p:spTree>
    <p:extLst>
      <p:ext uri="{BB962C8B-B14F-4D97-AF65-F5344CB8AC3E}">
        <p14:creationId xmlns:p14="http://schemas.microsoft.com/office/powerpoint/2010/main" val="1384907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A08F0-3108-DA81-6F00-7E870988B0A9}"/>
              </a:ext>
            </a:extLst>
          </p:cNvPr>
          <p:cNvSpPr>
            <a:spLocks noGrp="1"/>
          </p:cNvSpPr>
          <p:nvPr>
            <p:ph type="title"/>
          </p:nvPr>
        </p:nvSpPr>
        <p:spPr/>
        <p:txBody>
          <a:bodyPr/>
          <a:lstStyle/>
          <a:p>
            <a:r>
              <a:rPr lang="en-GB" dirty="0"/>
              <a:t>Epistemology</a:t>
            </a:r>
          </a:p>
        </p:txBody>
      </p:sp>
      <p:sp>
        <p:nvSpPr>
          <p:cNvPr id="6" name="TextBox 5">
            <a:extLst>
              <a:ext uri="{FF2B5EF4-FFF2-40B4-BE49-F238E27FC236}">
                <a16:creationId xmlns:a16="http://schemas.microsoft.com/office/drawing/2014/main" id="{36B9E830-E422-3793-437D-31DCBD7A3C0F}"/>
              </a:ext>
            </a:extLst>
          </p:cNvPr>
          <p:cNvSpPr txBox="1"/>
          <p:nvPr/>
        </p:nvSpPr>
        <p:spPr>
          <a:xfrm>
            <a:off x="426203" y="2296163"/>
            <a:ext cx="10763573" cy="4167616"/>
          </a:xfrm>
          <a:prstGeom prst="rect">
            <a:avLst/>
          </a:prstGeom>
          <a:noFill/>
        </p:spPr>
        <p:txBody>
          <a:bodyPr wrap="square">
            <a:spAutoFit/>
          </a:bodyPr>
          <a:lstStyle/>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The study  of how we know things, how we know things are true or false.</a:t>
            </a:r>
          </a:p>
          <a:p>
            <a:pPr>
              <a:lnSpc>
                <a:spcPct val="107000"/>
              </a:lnSpc>
              <a:spcAft>
                <a:spcPts val="800"/>
              </a:spcAft>
            </a:pP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What steps we need to take to gain knowledge of the world?</a:t>
            </a:r>
          </a:p>
          <a:p>
            <a:pPr>
              <a:lnSpc>
                <a:spcPct val="107000"/>
              </a:lnSpc>
              <a:spcAft>
                <a:spcPts val="800"/>
              </a:spcAft>
            </a:pPr>
            <a:endParaRPr lang="en-GB" sz="26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800" kern="100" dirty="0">
                <a:effectLst/>
                <a:latin typeface="Calibri" panose="020F0502020204030204" pitchFamily="34" charset="0"/>
                <a:ea typeface="DengXian" panose="02010600030101010101" pitchFamily="2" charset="-122"/>
                <a:cs typeface="Arial" panose="020B0604020202020204" pitchFamily="34" charset="0"/>
              </a:rPr>
              <a:t>The study  of how we know things, how we know things are true or false</a:t>
            </a:r>
          </a:p>
          <a:p>
            <a:pPr>
              <a:lnSpc>
                <a:spcPct val="107000"/>
              </a:lnSpc>
              <a:spcAft>
                <a:spcPts val="800"/>
              </a:spcAft>
            </a:pPr>
            <a:r>
              <a:rPr lang="en-GB" sz="2800" kern="100" dirty="0">
                <a:effectLst/>
                <a:latin typeface="Calibri" panose="020F0502020204030204" pitchFamily="34" charset="0"/>
                <a:ea typeface="DengXian" panose="02010600030101010101" pitchFamily="2" charset="-122"/>
                <a:cs typeface="Arial" panose="020B0604020202020204" pitchFamily="34" charset="0"/>
              </a:rPr>
              <a:t>What steps we need to take to gain knowledge of the world.</a:t>
            </a:r>
          </a:p>
          <a:p>
            <a:pPr>
              <a:lnSpc>
                <a:spcPct val="107000"/>
              </a:lnSpc>
              <a:spcAft>
                <a:spcPts val="800"/>
              </a:spcAft>
            </a:pP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908974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F2EC0-7FDD-D232-A96A-01F897802607}"/>
              </a:ext>
            </a:extLst>
          </p:cNvPr>
          <p:cNvSpPr>
            <a:spLocks noGrp="1"/>
          </p:cNvSpPr>
          <p:nvPr>
            <p:ph type="title"/>
          </p:nvPr>
        </p:nvSpPr>
        <p:spPr/>
        <p:txBody>
          <a:bodyPr/>
          <a:lstStyle/>
          <a:p>
            <a:r>
              <a:rPr lang="en-GB" dirty="0"/>
              <a:t>Ontology</a:t>
            </a:r>
          </a:p>
        </p:txBody>
      </p:sp>
      <p:sp>
        <p:nvSpPr>
          <p:cNvPr id="4" name="TextBox 3">
            <a:extLst>
              <a:ext uri="{FF2B5EF4-FFF2-40B4-BE49-F238E27FC236}">
                <a16:creationId xmlns:a16="http://schemas.microsoft.com/office/drawing/2014/main" id="{330A9490-2898-ECE5-91B5-094EBA46541D}"/>
              </a:ext>
            </a:extLst>
          </p:cNvPr>
          <p:cNvSpPr txBox="1"/>
          <p:nvPr/>
        </p:nvSpPr>
        <p:spPr>
          <a:xfrm>
            <a:off x="1040324" y="1783505"/>
            <a:ext cx="9700002" cy="4427366"/>
          </a:xfrm>
          <a:prstGeom prst="rect">
            <a:avLst/>
          </a:prstGeom>
          <a:noFill/>
        </p:spPr>
        <p:txBody>
          <a:bodyPr wrap="square">
            <a:spAutoFit/>
          </a:bodyPr>
          <a:lstStyle/>
          <a:p>
            <a:pPr>
              <a:lnSpc>
                <a:spcPct val="107000"/>
              </a:lnSpc>
              <a:spcAft>
                <a:spcPts val="800"/>
              </a:spcAft>
            </a:pPr>
            <a:r>
              <a:rPr lang="en-GB" sz="2600" kern="100" dirty="0">
                <a:latin typeface="Arial" panose="020B0604020202020204" pitchFamily="34" charset="0"/>
                <a:ea typeface="DengXian" panose="02010600030101010101" pitchFamily="2" charset="-122"/>
                <a:cs typeface="Arial" panose="020B0604020202020204" pitchFamily="34" charset="0"/>
              </a:rPr>
              <a:t>W</a:t>
            </a:r>
            <a:r>
              <a:rPr lang="en-GB" sz="2600" kern="100" dirty="0">
                <a:effectLst/>
                <a:latin typeface="Arial" panose="020B0604020202020204" pitchFamily="34" charset="0"/>
                <a:ea typeface="DengXian" panose="02010600030101010101" pitchFamily="2" charset="-122"/>
                <a:cs typeface="Arial" panose="020B0604020202020204" pitchFamily="34" charset="0"/>
              </a:rPr>
              <a:t>hat it is to be, to exist.</a:t>
            </a: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world view/or position – how you see the world</a:t>
            </a:r>
          </a:p>
          <a:p>
            <a:pPr>
              <a:lnSpc>
                <a:spcPct val="107000"/>
              </a:lnSpc>
              <a:spcAft>
                <a:spcPts val="800"/>
              </a:spcAft>
            </a:pP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600" dirty="0">
                <a:latin typeface="Arial" panose="020B0604020202020204" pitchFamily="34" charset="0"/>
                <a:cs typeface="Arial" panose="020B0604020202020204" pitchFamily="34" charset="0"/>
              </a:rPr>
              <a:t>(What is the focus of the research) - each researcher will see the question of that area in a different way – (different perspectives ) – i.e. Objectivism</a:t>
            </a:r>
          </a:p>
          <a:p>
            <a:pPr>
              <a:lnSpc>
                <a:spcPct val="107000"/>
              </a:lnSpc>
              <a:spcAft>
                <a:spcPts val="800"/>
              </a:spcAft>
            </a:pP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2600" dirty="0">
                <a:latin typeface="Arial" panose="020B0604020202020204" pitchFamily="34" charset="0"/>
                <a:cs typeface="Arial" panose="020B0604020202020204" pitchFamily="34" charset="0"/>
              </a:rPr>
              <a:t>What is the area under study, the topic and the nature of the reality, what is the question being addressed?</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078406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C24608C-B2BF-1B6E-868A-48776A2C54E7}"/>
              </a:ext>
            </a:extLst>
          </p:cNvPr>
          <p:cNvPicPr>
            <a:picLocks noChangeAspect="1"/>
          </p:cNvPicPr>
          <p:nvPr/>
        </p:nvPicPr>
        <p:blipFill>
          <a:blip r:embed="rId3"/>
          <a:stretch>
            <a:fillRect/>
          </a:stretch>
        </p:blipFill>
        <p:spPr>
          <a:xfrm>
            <a:off x="1649197" y="1435531"/>
            <a:ext cx="8258175" cy="4343400"/>
          </a:xfrm>
          <a:prstGeom prst="rect">
            <a:avLst/>
          </a:prstGeom>
        </p:spPr>
      </p:pic>
      <p:sp>
        <p:nvSpPr>
          <p:cNvPr id="4" name="Title 1">
            <a:extLst>
              <a:ext uri="{FF2B5EF4-FFF2-40B4-BE49-F238E27FC236}">
                <a16:creationId xmlns:a16="http://schemas.microsoft.com/office/drawing/2014/main" id="{6DDADB68-B817-7333-BB69-FB490EE80537}"/>
              </a:ext>
            </a:extLst>
          </p:cNvPr>
          <p:cNvSpPr txBox="1">
            <a:spLocks/>
          </p:cNvSpPr>
          <p:nvPr/>
        </p:nvSpPr>
        <p:spPr>
          <a:xfrm>
            <a:off x="1649197" y="443639"/>
            <a:ext cx="8258175" cy="1325563"/>
          </a:xfrm>
          <a:prstGeom prst="rect">
            <a:avLst/>
          </a:prstGeom>
        </p:spPr>
        <p:txBody>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Key Research Positions</a:t>
            </a:r>
          </a:p>
        </p:txBody>
      </p:sp>
      <p:sp>
        <p:nvSpPr>
          <p:cNvPr id="5" name="TextBox 4">
            <a:extLst>
              <a:ext uri="{FF2B5EF4-FFF2-40B4-BE49-F238E27FC236}">
                <a16:creationId xmlns:a16="http://schemas.microsoft.com/office/drawing/2014/main" id="{27AE90ED-CF7B-2412-826D-1F087BBFC06B}"/>
              </a:ext>
            </a:extLst>
          </p:cNvPr>
          <p:cNvSpPr txBox="1"/>
          <p:nvPr/>
        </p:nvSpPr>
        <p:spPr>
          <a:xfrm rot="16200000">
            <a:off x="5803613" y="1926917"/>
            <a:ext cx="584775" cy="8757106"/>
          </a:xfrm>
          <a:prstGeom prst="rect">
            <a:avLst/>
          </a:prstGeom>
          <a:noFill/>
        </p:spPr>
        <p:txBody>
          <a:bodyPr vert="eaVert" wrap="square" rtlCol="0">
            <a:spAutoFit/>
          </a:bodyPr>
          <a:lstStyle/>
          <a:p>
            <a:r>
              <a:rPr lang="en-GB" sz="2600" b="1" dirty="0">
                <a:latin typeface="Arial" panose="020B0604020202020204" pitchFamily="34" charset="0"/>
                <a:cs typeface="Arial" panose="020B0604020202020204" pitchFamily="34" charset="0"/>
              </a:rPr>
              <a:t>Methods</a:t>
            </a:r>
            <a:r>
              <a:rPr lang="en-GB" sz="2600" dirty="0">
                <a:latin typeface="Arial" panose="020B0604020202020204" pitchFamily="34" charset="0"/>
                <a:cs typeface="Arial" panose="020B0604020202020204" pitchFamily="34" charset="0"/>
              </a:rPr>
              <a:t>				Survey……				Interviews ……</a:t>
            </a:r>
          </a:p>
        </p:txBody>
      </p:sp>
      <p:cxnSp>
        <p:nvCxnSpPr>
          <p:cNvPr id="7" name="Straight Arrow Connector 6">
            <a:extLst>
              <a:ext uri="{FF2B5EF4-FFF2-40B4-BE49-F238E27FC236}">
                <a16:creationId xmlns:a16="http://schemas.microsoft.com/office/drawing/2014/main" id="{9B0DD55E-5277-D677-8451-D42B6054663F}"/>
              </a:ext>
            </a:extLst>
          </p:cNvPr>
          <p:cNvCxnSpPr>
            <a:stCxn id="3" idx="2"/>
            <a:endCxn id="3" idx="2"/>
          </p:cNvCxnSpPr>
          <p:nvPr/>
        </p:nvCxnSpPr>
        <p:spPr>
          <a:xfrm>
            <a:off x="5778285" y="5778931"/>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8AD43E8-AC5A-22B6-7BF6-FFD44900689A}"/>
              </a:ext>
            </a:extLst>
          </p:cNvPr>
          <p:cNvCxnSpPr>
            <a:cxnSpLocks/>
          </p:cNvCxnSpPr>
          <p:nvPr/>
        </p:nvCxnSpPr>
        <p:spPr>
          <a:xfrm flipH="1">
            <a:off x="3236563" y="5613786"/>
            <a:ext cx="1441342" cy="564442"/>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83F8E2B-DD56-FD8A-E6F6-94F1C503FA09}"/>
              </a:ext>
            </a:extLst>
          </p:cNvPr>
          <p:cNvCxnSpPr>
            <a:cxnSpLocks/>
          </p:cNvCxnSpPr>
          <p:nvPr/>
        </p:nvCxnSpPr>
        <p:spPr>
          <a:xfrm flipH="1">
            <a:off x="3236563" y="5501898"/>
            <a:ext cx="4086386" cy="832259"/>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669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E2E1A-897F-6955-E9E6-D70C3B810928}"/>
              </a:ext>
            </a:extLst>
          </p:cNvPr>
          <p:cNvSpPr txBox="1">
            <a:spLocks/>
          </p:cNvSpPr>
          <p:nvPr/>
        </p:nvSpPr>
        <p:spPr>
          <a:xfrm>
            <a:off x="646111" y="452718"/>
            <a:ext cx="9404723" cy="1400530"/>
          </a:xfrm>
          <a:prstGeom prst="rect">
            <a:avLst/>
          </a:prstGeom>
        </p:spPr>
        <p:txBody>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Literature Review</a:t>
            </a:r>
          </a:p>
        </p:txBody>
      </p:sp>
      <p:sp>
        <p:nvSpPr>
          <p:cNvPr id="5" name="TextBox 4">
            <a:extLst>
              <a:ext uri="{FF2B5EF4-FFF2-40B4-BE49-F238E27FC236}">
                <a16:creationId xmlns:a16="http://schemas.microsoft.com/office/drawing/2014/main" id="{F0C59D70-D493-F44A-E790-0294DA0CD765}"/>
              </a:ext>
            </a:extLst>
          </p:cNvPr>
          <p:cNvSpPr txBox="1"/>
          <p:nvPr/>
        </p:nvSpPr>
        <p:spPr>
          <a:xfrm>
            <a:off x="646111" y="1853248"/>
            <a:ext cx="10327683" cy="4529958"/>
          </a:xfrm>
          <a:prstGeom prst="rect">
            <a:avLst/>
          </a:prstGeom>
          <a:noFill/>
        </p:spPr>
        <p:txBody>
          <a:bodyPr wrap="square">
            <a:spAutoFit/>
          </a:bodyPr>
          <a:lstStyle/>
          <a:p>
            <a:pPr>
              <a:lnSpc>
                <a:spcPct val="107000"/>
              </a:lnSpc>
              <a:spcAft>
                <a:spcPts val="800"/>
              </a:spcAft>
            </a:pPr>
            <a:r>
              <a:rPr lang="en-GB" sz="2600" kern="100" dirty="0">
                <a:latin typeface="Arial" panose="020B0604020202020204" pitchFamily="34" charset="0"/>
                <a:ea typeface="DengXian" panose="02010600030101010101" pitchFamily="2" charset="-122"/>
                <a:cs typeface="Arial" panose="020B0604020202020204" pitchFamily="34" charset="0"/>
              </a:rPr>
              <a:t>Identify the purpose of their study.</a:t>
            </a: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What question are the authors asking? </a:t>
            </a:r>
            <a:r>
              <a:rPr lang="en-GB" sz="2600" kern="100" dirty="0">
                <a:latin typeface="Arial" panose="020B0604020202020204" pitchFamily="34" charset="0"/>
                <a:ea typeface="DengXian" panose="02010600030101010101" pitchFamily="2" charset="-122"/>
                <a:cs typeface="Arial" panose="020B0604020202020204" pitchFamily="34" charset="0"/>
              </a:rPr>
              <a:t>What </a:t>
            </a:r>
            <a:r>
              <a:rPr lang="en-GB" sz="2600" kern="100" dirty="0">
                <a:effectLst/>
                <a:latin typeface="Arial" panose="020B0604020202020204" pitchFamily="34" charset="0"/>
                <a:ea typeface="DengXian" panose="02010600030101010101" pitchFamily="2" charset="-122"/>
                <a:cs typeface="Arial" panose="020B0604020202020204" pitchFamily="34" charset="0"/>
              </a:rPr>
              <a:t>views of the topic (Ontology)</a:t>
            </a: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How are they looking at the question? Their worldview (Ontology)</a:t>
            </a: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How are they constructing it? (Methodology)</a:t>
            </a: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Account for the methods, what decisions led to it (Methods)</a:t>
            </a: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What knowledge is presented? (Epistemology)</a:t>
            </a:r>
          </a:p>
          <a:p>
            <a:pPr>
              <a:lnSpc>
                <a:spcPct val="107000"/>
              </a:lnSpc>
              <a:spcAft>
                <a:spcPts val="800"/>
              </a:spcAft>
            </a:pPr>
            <a:r>
              <a:rPr lang="en-GB" sz="2600" kern="100" dirty="0">
                <a:effectLst/>
                <a:latin typeface="Arial" panose="020B0604020202020204" pitchFamily="34" charset="0"/>
                <a:ea typeface="DengXian" panose="02010600030101010101" pitchFamily="2" charset="-122"/>
                <a:cs typeface="Arial" panose="020B0604020202020204" pitchFamily="34" charset="0"/>
              </a:rPr>
              <a:t>Is there agreement/counter claims to their findings/work (Epistemology)</a:t>
            </a:r>
          </a:p>
        </p:txBody>
      </p:sp>
    </p:spTree>
    <p:extLst>
      <p:ext uri="{BB962C8B-B14F-4D97-AF65-F5344CB8AC3E}">
        <p14:creationId xmlns:p14="http://schemas.microsoft.com/office/powerpoint/2010/main" val="1144392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8740B-2581-D89B-5B3C-424D43DBCB90}"/>
              </a:ext>
            </a:extLst>
          </p:cNvPr>
          <p:cNvSpPr>
            <a:spLocks noGrp="1"/>
          </p:cNvSpPr>
          <p:nvPr>
            <p:ph type="title"/>
          </p:nvPr>
        </p:nvSpPr>
        <p:spPr/>
        <p:txBody>
          <a:bodyPr/>
          <a:lstStyle/>
          <a:p>
            <a:r>
              <a:rPr lang="en-GB" dirty="0"/>
              <a:t>References</a:t>
            </a:r>
          </a:p>
        </p:txBody>
      </p:sp>
      <p:sp>
        <p:nvSpPr>
          <p:cNvPr id="3" name="Vertical Text Placeholder 2">
            <a:extLst>
              <a:ext uri="{FF2B5EF4-FFF2-40B4-BE49-F238E27FC236}">
                <a16:creationId xmlns:a16="http://schemas.microsoft.com/office/drawing/2014/main" id="{46385EF5-8D8D-0932-F7B9-30F422D0AC1A}"/>
              </a:ext>
            </a:extLst>
          </p:cNvPr>
          <p:cNvSpPr>
            <a:spLocks noGrp="1"/>
          </p:cNvSpPr>
          <p:nvPr>
            <p:ph type="body" orient="vert" idx="1"/>
          </p:nvPr>
        </p:nvSpPr>
        <p:spPr>
          <a:xfrm rot="16200000">
            <a:off x="3879539" y="-1457672"/>
            <a:ext cx="4206588" cy="10828428"/>
          </a:xfrm>
        </p:spPr>
        <p:txBody>
          <a:bodyPr>
            <a:noAutofit/>
          </a:bodyPr>
          <a:lstStyle/>
          <a:p>
            <a:pPr marL="0" indent="0">
              <a:buNone/>
            </a:pPr>
            <a:r>
              <a:rPr lang="en-GB" sz="2200" dirty="0">
                <a:solidFill>
                  <a:srgbClr val="58C1BA"/>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https://www.amusingplanet.com/2014/05/towing-icebergs-away-from-oil-platforms.</a:t>
            </a:r>
            <a:r>
              <a:rPr lang="en-GB" sz="2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html</a:t>
            </a:r>
            <a:endParaRPr lang="en-GB" sz="2200" dirty="0">
              <a:latin typeface="Arial" panose="020B0604020202020204" pitchFamily="34" charset="0"/>
              <a:cs typeface="Arial" panose="020B0604020202020204" pitchFamily="34" charset="0"/>
            </a:endParaRPr>
          </a:p>
          <a:p>
            <a:pPr marL="0" indent="0">
              <a:buNone/>
            </a:pPr>
            <a:r>
              <a:rPr lang="en-GB" sz="2200" b="0" i="0" dirty="0">
                <a:effectLst/>
                <a:latin typeface="Arial" panose="020B0604020202020204" pitchFamily="34" charset="0"/>
                <a:cs typeface="Arial" panose="020B0604020202020204" pitchFamily="34" charset="0"/>
              </a:rPr>
              <a:t>Hammond, M. (2013). The contribution of pragmatism to understanding educational action research: value and consequences. </a:t>
            </a:r>
            <a:r>
              <a:rPr lang="en-GB" sz="2200" b="0" i="1" dirty="0">
                <a:effectLst/>
                <a:latin typeface="Arial" panose="020B0604020202020204" pitchFamily="34" charset="0"/>
                <a:cs typeface="Arial" panose="020B0604020202020204" pitchFamily="34" charset="0"/>
              </a:rPr>
              <a:t>Educational Action Research</a:t>
            </a:r>
            <a:r>
              <a:rPr lang="en-GB" sz="2200" b="0" i="0" dirty="0">
                <a:effectLst/>
                <a:latin typeface="Arial" panose="020B0604020202020204" pitchFamily="34" charset="0"/>
                <a:cs typeface="Arial" panose="020B0604020202020204" pitchFamily="34" charset="0"/>
              </a:rPr>
              <a:t>, 21(4), 603-618.</a:t>
            </a:r>
          </a:p>
          <a:p>
            <a:pPr marL="0" indent="0">
              <a:buNone/>
            </a:pPr>
            <a:r>
              <a:rPr lang="en-GB" sz="2200" dirty="0">
                <a:latin typeface="Arial" panose="020B0604020202020204" pitchFamily="34" charset="0"/>
                <a:cs typeface="Arial" panose="020B0604020202020204" pitchFamily="34" charset="0"/>
              </a:rPr>
              <a:t>Humphrey, B., 1995. Insider research, the process and practice: issues arising from professionals conducting research within their own working environments. Thesis (PhD). Deakin University. Available from: http://tux.lib.deakin.edu.au/adt-VDU/public/adt-VDU20040614.122119/ [Accessed 5 October 2007] </a:t>
            </a:r>
          </a:p>
          <a:p>
            <a:pPr marL="0" indent="0">
              <a:buNone/>
            </a:pPr>
            <a:r>
              <a:rPr lang="en-GB" sz="2200" dirty="0" err="1">
                <a:latin typeface="Arial" panose="020B0604020202020204" pitchFamily="34" charset="0"/>
                <a:cs typeface="Arial" panose="020B0604020202020204" pitchFamily="34" charset="0"/>
              </a:rPr>
              <a:t>Kanuha</a:t>
            </a:r>
            <a:r>
              <a:rPr lang="en-GB" sz="2200" dirty="0">
                <a:latin typeface="Arial" panose="020B0604020202020204" pitchFamily="34" charset="0"/>
                <a:cs typeface="Arial" panose="020B0604020202020204" pitchFamily="34" charset="0"/>
              </a:rPr>
              <a:t>, V.K., 2000. „Being‟ native versus „going‟ native: conducting social work research as an insider. Social Work, 45 (5), 439-437. </a:t>
            </a:r>
          </a:p>
          <a:p>
            <a:pPr marL="0" inden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08725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1191</Words>
  <Application>Microsoft Office PowerPoint</Application>
  <PresentationFormat>Widescreen</PresentationFormat>
  <Paragraphs>148</Paragraphs>
  <Slides>17</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-apple-system</vt:lpstr>
      <vt:lpstr>GT America Standard</vt:lpstr>
      <vt:lpstr>Helvetica Neue</vt:lpstr>
      <vt:lpstr>Arial</vt:lpstr>
      <vt:lpstr>Calibri</vt:lpstr>
      <vt:lpstr>Century Gothic</vt:lpstr>
      <vt:lpstr>Lato</vt:lpstr>
      <vt:lpstr>Wingdings 3</vt:lpstr>
      <vt:lpstr>Ion</vt:lpstr>
      <vt:lpstr>Research Philosophy and Positions</vt:lpstr>
      <vt:lpstr>Objectives</vt:lpstr>
      <vt:lpstr>Revisit Week 2</vt:lpstr>
      <vt:lpstr>Research Design</vt:lpstr>
      <vt:lpstr>Typical Research Process</vt:lpstr>
      <vt:lpstr>The Iceberg</vt:lpstr>
      <vt:lpstr>Research Design – Different Views</vt:lpstr>
      <vt:lpstr>Methods</vt:lpstr>
      <vt:lpstr>Methodology</vt:lpstr>
      <vt:lpstr>Research Design / Strategies / Methods </vt:lpstr>
      <vt:lpstr>Research Design / Strategies / Methods </vt:lpstr>
      <vt:lpstr>Understanding Pragmatic Research</vt:lpstr>
      <vt:lpstr>Epistemology</vt:lpstr>
      <vt:lpstr>Ontology</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RM</dc:creator>
  <cp:lastModifiedBy>Roisin Mullins</cp:lastModifiedBy>
  <cp:revision>47</cp:revision>
  <dcterms:created xsi:type="dcterms:W3CDTF">2023-10-20T07:34:21Z</dcterms:created>
  <dcterms:modified xsi:type="dcterms:W3CDTF">2023-10-23T17:13:08Z</dcterms:modified>
</cp:coreProperties>
</file>