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4"/>
  </p:sldMasterIdLst>
  <p:notesMasterIdLst>
    <p:notesMasterId r:id="rId29"/>
  </p:notesMasterIdLst>
  <p:sldIdLst>
    <p:sldId id="270" r:id="rId5"/>
    <p:sldId id="285" r:id="rId6"/>
    <p:sldId id="256" r:id="rId7"/>
    <p:sldId id="275" r:id="rId8"/>
    <p:sldId id="271" r:id="rId9"/>
    <p:sldId id="278" r:id="rId10"/>
    <p:sldId id="279" r:id="rId11"/>
    <p:sldId id="261" r:id="rId12"/>
    <p:sldId id="260" r:id="rId13"/>
    <p:sldId id="262" r:id="rId14"/>
    <p:sldId id="263" r:id="rId15"/>
    <p:sldId id="264" r:id="rId16"/>
    <p:sldId id="266" r:id="rId17"/>
    <p:sldId id="267" r:id="rId18"/>
    <p:sldId id="280" r:id="rId19"/>
    <p:sldId id="284" r:id="rId20"/>
    <p:sldId id="283" r:id="rId21"/>
    <p:sldId id="282" r:id="rId22"/>
    <p:sldId id="345" r:id="rId23"/>
    <p:sldId id="336" r:id="rId24"/>
    <p:sldId id="312" r:id="rId25"/>
    <p:sldId id="311" r:id="rId26"/>
    <p:sldId id="269" r:id="rId27"/>
    <p:sldId id="34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 dt="2026-10-15T14:55:53.716"/>
    <p1510:client id="{D4EF98C7-87ED-734C-253D-45CEE4ED0BB5}" v="1" dt="2026-10-13T19:18:38.047"/>
    <p1510:client id="{DF34DDC9-389F-24BD-A68B-A8307B6AB399}" v="10" dt="2026-10-15T14:54:07.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1" Type="http://schemas.openxmlformats.org/officeDocument/2006/relationships/hyperlink" Target="https://browzine.com/libraries/1422/articles/688591403?sort=titl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1" Type="http://schemas.openxmlformats.org/officeDocument/2006/relationships/hyperlink" Target="https://browzine.com/libraries/1422/articles/688591403?sort=titl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87092C-F46F-46AD-9BAE-19E5C8B5D2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607113A-EDDD-4085-B3DB-A419E99C0833}">
      <dgm:prSet custT="1"/>
      <dgm:spPr/>
      <dgm:t>
        <a:bodyPr/>
        <a:lstStyle/>
        <a:p>
          <a:r>
            <a:rPr lang="es-ES" sz="2000" b="1" i="0">
              <a:solidFill>
                <a:schemeClr val="tx1"/>
              </a:solidFill>
            </a:rPr>
            <a:t>What is Microsoft (MS) Teams?</a:t>
          </a:r>
          <a:endParaRPr lang="en-US" sz="2000">
            <a:solidFill>
              <a:schemeClr val="tx1"/>
            </a:solidFill>
          </a:endParaRPr>
        </a:p>
      </dgm:t>
    </dgm:pt>
    <dgm:pt modelId="{5B341992-85F8-44DC-B534-2C0FA71F979F}" type="parTrans" cxnId="{9936EE25-4073-47D9-B27C-BD61E8969D12}">
      <dgm:prSet/>
      <dgm:spPr/>
      <dgm:t>
        <a:bodyPr/>
        <a:lstStyle/>
        <a:p>
          <a:endParaRPr lang="en-US"/>
        </a:p>
      </dgm:t>
    </dgm:pt>
    <dgm:pt modelId="{CBC76251-031D-43FA-9157-21C945BBA8D4}" type="sibTrans" cxnId="{9936EE25-4073-47D9-B27C-BD61E8969D12}">
      <dgm:prSet/>
      <dgm:spPr/>
      <dgm:t>
        <a:bodyPr/>
        <a:lstStyle/>
        <a:p>
          <a:endParaRPr lang="en-US"/>
        </a:p>
      </dgm:t>
    </dgm:pt>
    <dgm:pt modelId="{0D069434-8FAB-477A-BA3D-221F012A9FF8}">
      <dgm:prSet/>
      <dgm:spPr/>
      <dgm:t>
        <a:bodyPr/>
        <a:lstStyle/>
        <a:p>
          <a:r>
            <a:rPr lang="es-ES" b="0" i="0"/>
            <a:t>MS Teams is a secure communications platform which can be protected and monitored within the NHS secure boundary when accessed via secure NHS networks. </a:t>
          </a:r>
          <a:endParaRPr lang="en-US"/>
        </a:p>
      </dgm:t>
    </dgm:pt>
    <dgm:pt modelId="{F5FD9D9A-8B12-4CDD-9E61-D55227831808}" type="parTrans" cxnId="{217EB0D8-EA19-407C-879E-72D59A81317C}">
      <dgm:prSet/>
      <dgm:spPr/>
      <dgm:t>
        <a:bodyPr/>
        <a:lstStyle/>
        <a:p>
          <a:endParaRPr lang="en-US"/>
        </a:p>
      </dgm:t>
    </dgm:pt>
    <dgm:pt modelId="{C19140A3-ED8C-482D-9912-1F6CD2ACC8E1}" type="sibTrans" cxnId="{217EB0D8-EA19-407C-879E-72D59A81317C}">
      <dgm:prSet/>
      <dgm:spPr/>
      <dgm:t>
        <a:bodyPr/>
        <a:lstStyle/>
        <a:p>
          <a:endParaRPr lang="en-US"/>
        </a:p>
      </dgm:t>
    </dgm:pt>
    <dgm:pt modelId="{2C4202F3-66C2-45CD-9853-DE02C485AC71}">
      <dgm:prSet/>
      <dgm:spPr/>
      <dgm:t>
        <a:bodyPr/>
        <a:lstStyle/>
        <a:p>
          <a:r>
            <a:rPr lang="es-ES" b="0" i="0"/>
            <a:t>It is a collaboration tool, providing the technology for people to work together remotely and share information easily.</a:t>
          </a:r>
          <a:endParaRPr lang="en-US"/>
        </a:p>
      </dgm:t>
    </dgm:pt>
    <dgm:pt modelId="{28A029D0-25B8-4CE6-9EAE-B5C00BCF2452}" type="parTrans" cxnId="{D5D2E364-E181-4649-99D2-9E77D0710145}">
      <dgm:prSet/>
      <dgm:spPr/>
      <dgm:t>
        <a:bodyPr/>
        <a:lstStyle/>
        <a:p>
          <a:endParaRPr lang="en-US"/>
        </a:p>
      </dgm:t>
    </dgm:pt>
    <dgm:pt modelId="{F7017DA8-107E-4A06-9194-116D57F6143F}" type="sibTrans" cxnId="{D5D2E364-E181-4649-99D2-9E77D0710145}">
      <dgm:prSet/>
      <dgm:spPr/>
      <dgm:t>
        <a:bodyPr/>
        <a:lstStyle/>
        <a:p>
          <a:endParaRPr lang="en-US"/>
        </a:p>
      </dgm:t>
    </dgm:pt>
    <dgm:pt modelId="{5A2223EB-6C60-4329-AF2D-35C3DDB6DD20}">
      <dgm:prSet/>
      <dgm:spPr/>
      <dgm:t>
        <a:bodyPr/>
        <a:lstStyle/>
        <a:p>
          <a:r>
            <a:rPr lang="es-ES" b="0" i="0"/>
            <a:t>It is a virtual hub for teamwork which allows people to chat, call, and work together on shared files, sharing information with everyone across different locations.  It can support on-site, remote, and mobile working, allowing NHS staff to continue to deliver care and advice.</a:t>
          </a:r>
          <a:endParaRPr lang="en-US"/>
        </a:p>
      </dgm:t>
    </dgm:pt>
    <dgm:pt modelId="{8E792FBA-E641-4A16-855F-CEC5A715CE5A}" type="parTrans" cxnId="{D655F88F-E61E-42AD-8BCD-177DA1D5EF74}">
      <dgm:prSet/>
      <dgm:spPr/>
      <dgm:t>
        <a:bodyPr/>
        <a:lstStyle/>
        <a:p>
          <a:endParaRPr lang="en-US"/>
        </a:p>
      </dgm:t>
    </dgm:pt>
    <dgm:pt modelId="{E507AA65-4446-414C-9DF5-87058072A781}" type="sibTrans" cxnId="{D655F88F-E61E-42AD-8BCD-177DA1D5EF74}">
      <dgm:prSet/>
      <dgm:spPr/>
      <dgm:t>
        <a:bodyPr/>
        <a:lstStyle/>
        <a:p>
          <a:endParaRPr lang="en-US"/>
        </a:p>
      </dgm:t>
    </dgm:pt>
    <dgm:pt modelId="{4B11D447-40E5-4637-BC50-289D20B14779}" type="pres">
      <dgm:prSet presAssocID="{4387092C-F46F-46AD-9BAE-19E5C8B5D292}" presName="linear" presStyleCnt="0">
        <dgm:presLayoutVars>
          <dgm:animLvl val="lvl"/>
          <dgm:resizeHandles val="exact"/>
        </dgm:presLayoutVars>
      </dgm:prSet>
      <dgm:spPr/>
    </dgm:pt>
    <dgm:pt modelId="{5E7FE800-83A7-4D88-B48A-FAA0DC92BFD2}" type="pres">
      <dgm:prSet presAssocID="{9607113A-EDDD-4085-B3DB-A419E99C0833}" presName="parentText" presStyleLbl="node1" presStyleIdx="0" presStyleCnt="4">
        <dgm:presLayoutVars>
          <dgm:chMax val="0"/>
          <dgm:bulletEnabled val="1"/>
        </dgm:presLayoutVars>
      </dgm:prSet>
      <dgm:spPr/>
    </dgm:pt>
    <dgm:pt modelId="{2E2891A5-39DD-4398-84CE-80783A080CA4}" type="pres">
      <dgm:prSet presAssocID="{CBC76251-031D-43FA-9157-21C945BBA8D4}" presName="spacer" presStyleCnt="0"/>
      <dgm:spPr/>
    </dgm:pt>
    <dgm:pt modelId="{71A32C8A-812F-408A-A79C-D1464499F7CF}" type="pres">
      <dgm:prSet presAssocID="{0D069434-8FAB-477A-BA3D-221F012A9FF8}" presName="parentText" presStyleLbl="node1" presStyleIdx="1" presStyleCnt="4">
        <dgm:presLayoutVars>
          <dgm:chMax val="0"/>
          <dgm:bulletEnabled val="1"/>
        </dgm:presLayoutVars>
      </dgm:prSet>
      <dgm:spPr/>
    </dgm:pt>
    <dgm:pt modelId="{5A053B09-26CF-46FE-AECA-B8C4E578A074}" type="pres">
      <dgm:prSet presAssocID="{C19140A3-ED8C-482D-9912-1F6CD2ACC8E1}" presName="spacer" presStyleCnt="0"/>
      <dgm:spPr/>
    </dgm:pt>
    <dgm:pt modelId="{B480F8AC-3E74-4294-8274-C7CEE52B7119}" type="pres">
      <dgm:prSet presAssocID="{2C4202F3-66C2-45CD-9853-DE02C485AC71}" presName="parentText" presStyleLbl="node1" presStyleIdx="2" presStyleCnt="4">
        <dgm:presLayoutVars>
          <dgm:chMax val="0"/>
          <dgm:bulletEnabled val="1"/>
        </dgm:presLayoutVars>
      </dgm:prSet>
      <dgm:spPr/>
    </dgm:pt>
    <dgm:pt modelId="{4FB32A97-7461-4568-AD5C-42FDF6665379}" type="pres">
      <dgm:prSet presAssocID="{F7017DA8-107E-4A06-9194-116D57F6143F}" presName="spacer" presStyleCnt="0"/>
      <dgm:spPr/>
    </dgm:pt>
    <dgm:pt modelId="{0751B55A-2832-4E21-A4EF-505D8BD97A0D}" type="pres">
      <dgm:prSet presAssocID="{5A2223EB-6C60-4329-AF2D-35C3DDB6DD20}" presName="parentText" presStyleLbl="node1" presStyleIdx="3" presStyleCnt="4">
        <dgm:presLayoutVars>
          <dgm:chMax val="0"/>
          <dgm:bulletEnabled val="1"/>
        </dgm:presLayoutVars>
      </dgm:prSet>
      <dgm:spPr/>
    </dgm:pt>
  </dgm:ptLst>
  <dgm:cxnLst>
    <dgm:cxn modelId="{DB1FEB09-AABB-4F7C-A282-8B007356E483}" type="presOf" srcId="{4387092C-F46F-46AD-9BAE-19E5C8B5D292}" destId="{4B11D447-40E5-4637-BC50-289D20B14779}" srcOrd="0" destOrd="0" presId="urn:microsoft.com/office/officeart/2005/8/layout/vList2"/>
    <dgm:cxn modelId="{9936EE25-4073-47D9-B27C-BD61E8969D12}" srcId="{4387092C-F46F-46AD-9BAE-19E5C8B5D292}" destId="{9607113A-EDDD-4085-B3DB-A419E99C0833}" srcOrd="0" destOrd="0" parTransId="{5B341992-85F8-44DC-B534-2C0FA71F979F}" sibTransId="{CBC76251-031D-43FA-9157-21C945BBA8D4}"/>
    <dgm:cxn modelId="{4C848E29-4F3A-476C-A818-5D834B55C9D9}" type="presOf" srcId="{2C4202F3-66C2-45CD-9853-DE02C485AC71}" destId="{B480F8AC-3E74-4294-8274-C7CEE52B7119}" srcOrd="0" destOrd="0" presId="urn:microsoft.com/office/officeart/2005/8/layout/vList2"/>
    <dgm:cxn modelId="{F179D733-905B-4107-AFA1-59F04BCA98B7}" type="presOf" srcId="{0D069434-8FAB-477A-BA3D-221F012A9FF8}" destId="{71A32C8A-812F-408A-A79C-D1464499F7CF}" srcOrd="0" destOrd="0" presId="urn:microsoft.com/office/officeart/2005/8/layout/vList2"/>
    <dgm:cxn modelId="{D5D2E364-E181-4649-99D2-9E77D0710145}" srcId="{4387092C-F46F-46AD-9BAE-19E5C8B5D292}" destId="{2C4202F3-66C2-45CD-9853-DE02C485AC71}" srcOrd="2" destOrd="0" parTransId="{28A029D0-25B8-4CE6-9EAE-B5C00BCF2452}" sibTransId="{F7017DA8-107E-4A06-9194-116D57F6143F}"/>
    <dgm:cxn modelId="{D655F88F-E61E-42AD-8BCD-177DA1D5EF74}" srcId="{4387092C-F46F-46AD-9BAE-19E5C8B5D292}" destId="{5A2223EB-6C60-4329-AF2D-35C3DDB6DD20}" srcOrd="3" destOrd="0" parTransId="{8E792FBA-E641-4A16-855F-CEC5A715CE5A}" sibTransId="{E507AA65-4446-414C-9DF5-87058072A781}"/>
    <dgm:cxn modelId="{A36794AA-5410-4B20-A98D-9D7A6C5D1E12}" type="presOf" srcId="{9607113A-EDDD-4085-B3DB-A419E99C0833}" destId="{5E7FE800-83A7-4D88-B48A-FAA0DC92BFD2}" srcOrd="0" destOrd="0" presId="urn:microsoft.com/office/officeart/2005/8/layout/vList2"/>
    <dgm:cxn modelId="{2FCCC7BF-4DF3-4211-9377-143650F79CEA}" type="presOf" srcId="{5A2223EB-6C60-4329-AF2D-35C3DDB6DD20}" destId="{0751B55A-2832-4E21-A4EF-505D8BD97A0D}" srcOrd="0" destOrd="0" presId="urn:microsoft.com/office/officeart/2005/8/layout/vList2"/>
    <dgm:cxn modelId="{217EB0D8-EA19-407C-879E-72D59A81317C}" srcId="{4387092C-F46F-46AD-9BAE-19E5C8B5D292}" destId="{0D069434-8FAB-477A-BA3D-221F012A9FF8}" srcOrd="1" destOrd="0" parTransId="{F5FD9D9A-8B12-4CDD-9E61-D55227831808}" sibTransId="{C19140A3-ED8C-482D-9912-1F6CD2ACC8E1}"/>
    <dgm:cxn modelId="{0201D6B2-3B84-430A-BC7F-D343BA8A7D65}" type="presParOf" srcId="{4B11D447-40E5-4637-BC50-289D20B14779}" destId="{5E7FE800-83A7-4D88-B48A-FAA0DC92BFD2}" srcOrd="0" destOrd="0" presId="urn:microsoft.com/office/officeart/2005/8/layout/vList2"/>
    <dgm:cxn modelId="{D31A5D33-B227-440B-9A08-7D65F374B6F6}" type="presParOf" srcId="{4B11D447-40E5-4637-BC50-289D20B14779}" destId="{2E2891A5-39DD-4398-84CE-80783A080CA4}" srcOrd="1" destOrd="0" presId="urn:microsoft.com/office/officeart/2005/8/layout/vList2"/>
    <dgm:cxn modelId="{B8DE0DD1-8B2F-464C-8577-5C41AC115E1D}" type="presParOf" srcId="{4B11D447-40E5-4637-BC50-289D20B14779}" destId="{71A32C8A-812F-408A-A79C-D1464499F7CF}" srcOrd="2" destOrd="0" presId="urn:microsoft.com/office/officeart/2005/8/layout/vList2"/>
    <dgm:cxn modelId="{474D2B36-2F93-49FC-A289-C05D60FFAAFB}" type="presParOf" srcId="{4B11D447-40E5-4637-BC50-289D20B14779}" destId="{5A053B09-26CF-46FE-AECA-B8C4E578A074}" srcOrd="3" destOrd="0" presId="urn:microsoft.com/office/officeart/2005/8/layout/vList2"/>
    <dgm:cxn modelId="{25D8F528-B347-4C22-BCD1-4363C986055F}" type="presParOf" srcId="{4B11D447-40E5-4637-BC50-289D20B14779}" destId="{B480F8AC-3E74-4294-8274-C7CEE52B7119}" srcOrd="4" destOrd="0" presId="urn:microsoft.com/office/officeart/2005/8/layout/vList2"/>
    <dgm:cxn modelId="{FA8EC23E-85A2-4368-9382-319F972B7E70}" type="presParOf" srcId="{4B11D447-40E5-4637-BC50-289D20B14779}" destId="{4FB32A97-7461-4568-AD5C-42FDF6665379}" srcOrd="5" destOrd="0" presId="urn:microsoft.com/office/officeart/2005/8/layout/vList2"/>
    <dgm:cxn modelId="{241A4D3D-8486-4728-AEF8-2192B49C60E8}" type="presParOf" srcId="{4B11D447-40E5-4637-BC50-289D20B14779}" destId="{0751B55A-2832-4E21-A4EF-505D8BD97A0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CEE61B-8B2A-4848-B1A0-9FA470BDDF8D}"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FFD4462E-F4FB-4A1D-8F9C-E904D84688A2}">
      <dgm:prSet/>
      <dgm:spPr/>
      <dgm:t>
        <a:bodyPr/>
        <a:lstStyle/>
        <a:p>
          <a:r>
            <a:rPr lang="en-GB" b="1"/>
            <a:t>Ashford community Care Service</a:t>
          </a:r>
          <a:endParaRPr lang="en-US"/>
        </a:p>
      </dgm:t>
    </dgm:pt>
    <dgm:pt modelId="{D9F8AA97-733A-4D3A-9F3E-B638A848DC69}" type="parTrans" cxnId="{29207AC6-3637-4A87-B94D-606F966BA936}">
      <dgm:prSet/>
      <dgm:spPr/>
      <dgm:t>
        <a:bodyPr/>
        <a:lstStyle/>
        <a:p>
          <a:endParaRPr lang="en-US"/>
        </a:p>
      </dgm:t>
    </dgm:pt>
    <dgm:pt modelId="{3ACEB04F-3CAB-48D2-99CF-2F2745AB920C}" type="sibTrans" cxnId="{29207AC6-3637-4A87-B94D-606F966BA936}">
      <dgm:prSet/>
      <dgm:spPr/>
      <dgm:t>
        <a:bodyPr/>
        <a:lstStyle/>
        <a:p>
          <a:endParaRPr lang="en-US"/>
        </a:p>
      </dgm:t>
    </dgm:pt>
    <dgm:pt modelId="{933CFF91-DD4C-43A0-93A3-F051DF0A0F92}">
      <dgm:prSet/>
      <dgm:spPr/>
      <dgm:t>
        <a:bodyPr/>
        <a:lstStyle/>
        <a:p>
          <a:r>
            <a:rPr lang="en-GB" b="1"/>
            <a:t>General  </a:t>
          </a:r>
          <a:r>
            <a:rPr lang="en-GB"/>
            <a:t>                                                                                                     </a:t>
          </a:r>
          <a:r>
            <a:rPr lang="en-GB" b="1"/>
            <a:t>Management</a:t>
          </a:r>
          <a:endParaRPr lang="en-US"/>
        </a:p>
      </dgm:t>
    </dgm:pt>
    <dgm:pt modelId="{D8E5EA70-D4A1-4058-8F94-1655B0CA762B}" type="parTrans" cxnId="{3F8BE650-CED9-4B8C-BE78-1A5C59D880F2}">
      <dgm:prSet/>
      <dgm:spPr/>
      <dgm:t>
        <a:bodyPr/>
        <a:lstStyle/>
        <a:p>
          <a:endParaRPr lang="en-US"/>
        </a:p>
      </dgm:t>
    </dgm:pt>
    <dgm:pt modelId="{68832F0F-CC48-438D-A3B9-816C1C930537}" type="sibTrans" cxnId="{3F8BE650-CED9-4B8C-BE78-1A5C59D880F2}">
      <dgm:prSet/>
      <dgm:spPr/>
      <dgm:t>
        <a:bodyPr/>
        <a:lstStyle/>
        <a:p>
          <a:endParaRPr lang="en-US"/>
        </a:p>
      </dgm:t>
    </dgm:pt>
    <dgm:pt modelId="{BD35E5FA-16FA-4A45-8C7D-A38E0C814D7F}">
      <dgm:prSet/>
      <dgm:spPr/>
      <dgm:t>
        <a:bodyPr/>
        <a:lstStyle/>
        <a:p>
          <a:r>
            <a:rPr lang="en-GB"/>
            <a:t>Service-wide announcements                                                                    Planning and meetings</a:t>
          </a:r>
          <a:endParaRPr lang="en-US"/>
        </a:p>
      </dgm:t>
    </dgm:pt>
    <dgm:pt modelId="{D4858E82-83D7-44D3-9CF7-95C81134ACA2}" type="parTrans" cxnId="{F563C850-D880-4AB6-9365-B33410842B82}">
      <dgm:prSet/>
      <dgm:spPr/>
      <dgm:t>
        <a:bodyPr/>
        <a:lstStyle/>
        <a:p>
          <a:endParaRPr lang="en-US"/>
        </a:p>
      </dgm:t>
    </dgm:pt>
    <dgm:pt modelId="{A81CBFB4-F16F-4738-A475-1F7947CBC493}" type="sibTrans" cxnId="{F563C850-D880-4AB6-9365-B33410842B82}">
      <dgm:prSet/>
      <dgm:spPr/>
      <dgm:t>
        <a:bodyPr/>
        <a:lstStyle/>
        <a:p>
          <a:endParaRPr lang="en-US"/>
        </a:p>
      </dgm:t>
    </dgm:pt>
    <dgm:pt modelId="{B4B37D71-2D50-40AA-83A8-F27DD45924D2}">
      <dgm:prSet/>
      <dgm:spPr/>
      <dgm:t>
        <a:bodyPr/>
        <a:lstStyle/>
        <a:p>
          <a:r>
            <a:rPr lang="en-GB" b="1"/>
            <a:t>Care staff                                                                                                   Training</a:t>
          </a:r>
          <a:endParaRPr lang="en-US"/>
        </a:p>
      </dgm:t>
    </dgm:pt>
    <dgm:pt modelId="{6F00ECAF-D160-4340-9E59-C61B8878BB45}" type="parTrans" cxnId="{9A78D86F-DB9E-4658-B18E-C5AD646ABD17}">
      <dgm:prSet/>
      <dgm:spPr/>
      <dgm:t>
        <a:bodyPr/>
        <a:lstStyle/>
        <a:p>
          <a:endParaRPr lang="en-US"/>
        </a:p>
      </dgm:t>
    </dgm:pt>
    <dgm:pt modelId="{64442515-5DCE-4BDB-934D-851E2B9181AA}" type="sibTrans" cxnId="{9A78D86F-DB9E-4658-B18E-C5AD646ABD17}">
      <dgm:prSet/>
      <dgm:spPr/>
      <dgm:t>
        <a:bodyPr/>
        <a:lstStyle/>
        <a:p>
          <a:endParaRPr lang="en-US"/>
        </a:p>
      </dgm:t>
    </dgm:pt>
    <dgm:pt modelId="{25445C74-D54B-4B95-ADA2-D1377EF154FA}">
      <dgm:prSet/>
      <dgm:spPr/>
      <dgm:t>
        <a:bodyPr/>
        <a:lstStyle/>
        <a:p>
          <a:r>
            <a:rPr lang="en-GB"/>
            <a:t>Operational communication                                                                     Learning materials</a:t>
          </a:r>
          <a:endParaRPr lang="en-US"/>
        </a:p>
      </dgm:t>
    </dgm:pt>
    <dgm:pt modelId="{1212E4EA-F1D1-496D-840E-0C47213A210A}" type="parTrans" cxnId="{D49F4910-8247-43D3-883B-956298BAF1A1}">
      <dgm:prSet/>
      <dgm:spPr/>
      <dgm:t>
        <a:bodyPr/>
        <a:lstStyle/>
        <a:p>
          <a:endParaRPr lang="en-US"/>
        </a:p>
      </dgm:t>
    </dgm:pt>
    <dgm:pt modelId="{340FE447-598D-41B6-B464-30D113FF6133}" type="sibTrans" cxnId="{D49F4910-8247-43D3-883B-956298BAF1A1}">
      <dgm:prSet/>
      <dgm:spPr/>
      <dgm:t>
        <a:bodyPr/>
        <a:lstStyle/>
        <a:p>
          <a:endParaRPr lang="en-US"/>
        </a:p>
      </dgm:t>
    </dgm:pt>
    <dgm:pt modelId="{9F4DAA97-38D2-4FEC-807E-4763F9A25F58}">
      <dgm:prSet/>
      <dgm:spPr/>
      <dgm:t>
        <a:bodyPr/>
        <a:lstStyle/>
        <a:p>
          <a:r>
            <a:rPr lang="es-ES" b="1"/>
            <a:t>Use channels to organise conversations and files by purpose.</a:t>
          </a:r>
          <a:endParaRPr lang="en-US"/>
        </a:p>
      </dgm:t>
    </dgm:pt>
    <dgm:pt modelId="{31CD73FB-BDCD-48BB-ACE3-6423AACEA2B5}" type="parTrans" cxnId="{866B22D2-1C4B-4FCB-BB33-C3AD46C5DF78}">
      <dgm:prSet/>
      <dgm:spPr/>
      <dgm:t>
        <a:bodyPr/>
        <a:lstStyle/>
        <a:p>
          <a:endParaRPr lang="en-US"/>
        </a:p>
      </dgm:t>
    </dgm:pt>
    <dgm:pt modelId="{A833DD73-D926-47B9-994C-CBDF242A762B}" type="sibTrans" cxnId="{866B22D2-1C4B-4FCB-BB33-C3AD46C5DF78}">
      <dgm:prSet/>
      <dgm:spPr/>
      <dgm:t>
        <a:bodyPr/>
        <a:lstStyle/>
        <a:p>
          <a:endParaRPr lang="en-US"/>
        </a:p>
      </dgm:t>
    </dgm:pt>
    <dgm:pt modelId="{716F3F44-6606-4AA1-B658-4C5D20F6D9D3}" type="pres">
      <dgm:prSet presAssocID="{BCCEE61B-8B2A-4848-B1A0-9FA470BDDF8D}" presName="root" presStyleCnt="0">
        <dgm:presLayoutVars>
          <dgm:dir/>
          <dgm:resizeHandles val="exact"/>
        </dgm:presLayoutVars>
      </dgm:prSet>
      <dgm:spPr/>
    </dgm:pt>
    <dgm:pt modelId="{29B53CF0-589E-4951-BE9E-8C401D193A0D}" type="pres">
      <dgm:prSet presAssocID="{BCCEE61B-8B2A-4848-B1A0-9FA470BDDF8D}" presName="container" presStyleCnt="0">
        <dgm:presLayoutVars>
          <dgm:dir/>
          <dgm:resizeHandles val="exact"/>
        </dgm:presLayoutVars>
      </dgm:prSet>
      <dgm:spPr/>
    </dgm:pt>
    <dgm:pt modelId="{CF988CFF-3369-4145-BEE3-47AB89AA232F}" type="pres">
      <dgm:prSet presAssocID="{FFD4462E-F4FB-4A1D-8F9C-E904D84688A2}" presName="compNode" presStyleCnt="0"/>
      <dgm:spPr/>
    </dgm:pt>
    <dgm:pt modelId="{294A57E0-FED8-4B7A-B97B-4046611109BD}" type="pres">
      <dgm:prSet presAssocID="{FFD4462E-F4FB-4A1D-8F9C-E904D84688A2}" presName="iconBgRect" presStyleLbl="bgShp" presStyleIdx="0" presStyleCnt="6"/>
      <dgm:spPr/>
    </dgm:pt>
    <dgm:pt modelId="{99EC8E69-6777-431C-98C2-28FFEB9E7F6F}" type="pres">
      <dgm:prSet presAssocID="{FFD4462E-F4FB-4A1D-8F9C-E904D84688A2}"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44768036-699D-4B59-8F23-2619AEC510BE}" type="pres">
      <dgm:prSet presAssocID="{FFD4462E-F4FB-4A1D-8F9C-E904D84688A2}" presName="spaceRect" presStyleCnt="0"/>
      <dgm:spPr/>
    </dgm:pt>
    <dgm:pt modelId="{CC721A21-5F02-4E54-999A-30BE6798F12C}" type="pres">
      <dgm:prSet presAssocID="{FFD4462E-F4FB-4A1D-8F9C-E904D84688A2}" presName="textRect" presStyleLbl="revTx" presStyleIdx="0" presStyleCnt="6">
        <dgm:presLayoutVars>
          <dgm:chMax val="1"/>
          <dgm:chPref val="1"/>
        </dgm:presLayoutVars>
      </dgm:prSet>
      <dgm:spPr/>
    </dgm:pt>
    <dgm:pt modelId="{53C60D1E-17D4-431E-B6F6-DEA39AA62854}" type="pres">
      <dgm:prSet presAssocID="{3ACEB04F-3CAB-48D2-99CF-2F2745AB920C}" presName="sibTrans" presStyleLbl="sibTrans2D1" presStyleIdx="0" presStyleCnt="0"/>
      <dgm:spPr/>
    </dgm:pt>
    <dgm:pt modelId="{FAFE5F79-0E9E-4B9C-9F9B-9EB6CADBDC10}" type="pres">
      <dgm:prSet presAssocID="{933CFF91-DD4C-43A0-93A3-F051DF0A0F92}" presName="compNode" presStyleCnt="0"/>
      <dgm:spPr/>
    </dgm:pt>
    <dgm:pt modelId="{F5FF20AC-B5F7-496D-97ED-87C009AFAB98}" type="pres">
      <dgm:prSet presAssocID="{933CFF91-DD4C-43A0-93A3-F051DF0A0F92}" presName="iconBgRect" presStyleLbl="bgShp" presStyleIdx="1" presStyleCnt="6"/>
      <dgm:spPr/>
    </dgm:pt>
    <dgm:pt modelId="{8DA4551E-4037-4E3E-8155-87A0C97E730B}" type="pres">
      <dgm:prSet presAssocID="{933CFF91-DD4C-43A0-93A3-F051DF0A0F9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BF5025AE-C1BB-44C2-A522-302F7B926A7A}" type="pres">
      <dgm:prSet presAssocID="{933CFF91-DD4C-43A0-93A3-F051DF0A0F92}" presName="spaceRect" presStyleCnt="0"/>
      <dgm:spPr/>
    </dgm:pt>
    <dgm:pt modelId="{0653BCDF-6C8A-4065-A3B1-58E4BE654CEE}" type="pres">
      <dgm:prSet presAssocID="{933CFF91-DD4C-43A0-93A3-F051DF0A0F92}" presName="textRect" presStyleLbl="revTx" presStyleIdx="1" presStyleCnt="6">
        <dgm:presLayoutVars>
          <dgm:chMax val="1"/>
          <dgm:chPref val="1"/>
        </dgm:presLayoutVars>
      </dgm:prSet>
      <dgm:spPr/>
    </dgm:pt>
    <dgm:pt modelId="{8F08E43C-BCC5-456A-B568-9A77202734D2}" type="pres">
      <dgm:prSet presAssocID="{68832F0F-CC48-438D-A3B9-816C1C930537}" presName="sibTrans" presStyleLbl="sibTrans2D1" presStyleIdx="0" presStyleCnt="0"/>
      <dgm:spPr/>
    </dgm:pt>
    <dgm:pt modelId="{065D35C0-8FD9-4D4D-B293-AABD5D6F3175}" type="pres">
      <dgm:prSet presAssocID="{BD35E5FA-16FA-4A45-8C7D-A38E0C814D7F}" presName="compNode" presStyleCnt="0"/>
      <dgm:spPr/>
    </dgm:pt>
    <dgm:pt modelId="{A5FF7B77-B859-446B-8A85-3BB4401F4704}" type="pres">
      <dgm:prSet presAssocID="{BD35E5FA-16FA-4A45-8C7D-A38E0C814D7F}" presName="iconBgRect" presStyleLbl="bgShp" presStyleIdx="2" presStyleCnt="6"/>
      <dgm:spPr/>
    </dgm:pt>
    <dgm:pt modelId="{9B1B789F-9C00-454F-A6F9-A0FFA566972E}" type="pres">
      <dgm:prSet presAssocID="{BD35E5FA-16FA-4A45-8C7D-A38E0C814D7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gaphone"/>
        </a:ext>
      </dgm:extLst>
    </dgm:pt>
    <dgm:pt modelId="{26694B5A-099D-4A88-9D35-FE1C05591080}" type="pres">
      <dgm:prSet presAssocID="{BD35E5FA-16FA-4A45-8C7D-A38E0C814D7F}" presName="spaceRect" presStyleCnt="0"/>
      <dgm:spPr/>
    </dgm:pt>
    <dgm:pt modelId="{F1109901-EEF4-41DA-BD83-2D80B3FAB794}" type="pres">
      <dgm:prSet presAssocID="{BD35E5FA-16FA-4A45-8C7D-A38E0C814D7F}" presName="textRect" presStyleLbl="revTx" presStyleIdx="2" presStyleCnt="6">
        <dgm:presLayoutVars>
          <dgm:chMax val="1"/>
          <dgm:chPref val="1"/>
        </dgm:presLayoutVars>
      </dgm:prSet>
      <dgm:spPr/>
    </dgm:pt>
    <dgm:pt modelId="{1FF37161-82AD-4F0A-B89C-41E2C6C6BA4E}" type="pres">
      <dgm:prSet presAssocID="{A81CBFB4-F16F-4738-A475-1F7947CBC493}" presName="sibTrans" presStyleLbl="sibTrans2D1" presStyleIdx="0" presStyleCnt="0"/>
      <dgm:spPr/>
    </dgm:pt>
    <dgm:pt modelId="{938E699D-6966-4BBF-B4DF-1A9DBDC5A4DF}" type="pres">
      <dgm:prSet presAssocID="{B4B37D71-2D50-40AA-83A8-F27DD45924D2}" presName="compNode" presStyleCnt="0"/>
      <dgm:spPr/>
    </dgm:pt>
    <dgm:pt modelId="{11E39401-345E-4ED3-9DD0-4E4B9BC1EEC8}" type="pres">
      <dgm:prSet presAssocID="{B4B37D71-2D50-40AA-83A8-F27DD45924D2}" presName="iconBgRect" presStyleLbl="bgShp" presStyleIdx="3" presStyleCnt="6"/>
      <dgm:spPr/>
    </dgm:pt>
    <dgm:pt modelId="{29F70826-07D7-4FE6-84C4-A7961E4DC1EA}" type="pres">
      <dgm:prSet presAssocID="{B4B37D71-2D50-40AA-83A8-F27DD45924D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B1412DF-E5D2-49B0-B31F-72BD2A8CEC55}" type="pres">
      <dgm:prSet presAssocID="{B4B37D71-2D50-40AA-83A8-F27DD45924D2}" presName="spaceRect" presStyleCnt="0"/>
      <dgm:spPr/>
    </dgm:pt>
    <dgm:pt modelId="{2EF86817-D71E-408F-8D74-81171BA3007A}" type="pres">
      <dgm:prSet presAssocID="{B4B37D71-2D50-40AA-83A8-F27DD45924D2}" presName="textRect" presStyleLbl="revTx" presStyleIdx="3" presStyleCnt="6">
        <dgm:presLayoutVars>
          <dgm:chMax val="1"/>
          <dgm:chPref val="1"/>
        </dgm:presLayoutVars>
      </dgm:prSet>
      <dgm:spPr/>
    </dgm:pt>
    <dgm:pt modelId="{1998E4DA-E7C7-4602-BDD5-FAAA6A45638D}" type="pres">
      <dgm:prSet presAssocID="{64442515-5DCE-4BDB-934D-851E2B9181AA}" presName="sibTrans" presStyleLbl="sibTrans2D1" presStyleIdx="0" presStyleCnt="0"/>
      <dgm:spPr/>
    </dgm:pt>
    <dgm:pt modelId="{5929302D-DA37-4537-8D63-B819689F8755}" type="pres">
      <dgm:prSet presAssocID="{25445C74-D54B-4B95-ADA2-D1377EF154FA}" presName="compNode" presStyleCnt="0"/>
      <dgm:spPr/>
    </dgm:pt>
    <dgm:pt modelId="{626317B1-7724-469E-AFCC-DF9C4A3A50FB}" type="pres">
      <dgm:prSet presAssocID="{25445C74-D54B-4B95-ADA2-D1377EF154FA}" presName="iconBgRect" presStyleLbl="bgShp" presStyleIdx="4" presStyleCnt="6"/>
      <dgm:spPr/>
    </dgm:pt>
    <dgm:pt modelId="{5CEC3248-4B24-4C2A-B264-B610CE1B9003}" type="pres">
      <dgm:prSet presAssocID="{25445C74-D54B-4B95-ADA2-D1377EF154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2EE576B6-37B4-4878-9ABA-B13EB82A4009}" type="pres">
      <dgm:prSet presAssocID="{25445C74-D54B-4B95-ADA2-D1377EF154FA}" presName="spaceRect" presStyleCnt="0"/>
      <dgm:spPr/>
    </dgm:pt>
    <dgm:pt modelId="{D7799541-2CF1-4A64-B073-57BDFED59D8E}" type="pres">
      <dgm:prSet presAssocID="{25445C74-D54B-4B95-ADA2-D1377EF154FA}" presName="textRect" presStyleLbl="revTx" presStyleIdx="4" presStyleCnt="6">
        <dgm:presLayoutVars>
          <dgm:chMax val="1"/>
          <dgm:chPref val="1"/>
        </dgm:presLayoutVars>
      </dgm:prSet>
      <dgm:spPr/>
    </dgm:pt>
    <dgm:pt modelId="{4BA3D816-110F-4A6D-A70B-4CD269845E45}" type="pres">
      <dgm:prSet presAssocID="{340FE447-598D-41B6-B464-30D113FF6133}" presName="sibTrans" presStyleLbl="sibTrans2D1" presStyleIdx="0" presStyleCnt="0"/>
      <dgm:spPr/>
    </dgm:pt>
    <dgm:pt modelId="{5FCEEFC6-A37F-4372-A483-4AE8BB7557B2}" type="pres">
      <dgm:prSet presAssocID="{9F4DAA97-38D2-4FEC-807E-4763F9A25F58}" presName="compNode" presStyleCnt="0"/>
      <dgm:spPr/>
    </dgm:pt>
    <dgm:pt modelId="{87485AC8-0A87-498A-847B-9320DA7D61F0}" type="pres">
      <dgm:prSet presAssocID="{9F4DAA97-38D2-4FEC-807E-4763F9A25F58}" presName="iconBgRect" presStyleLbl="bgShp" presStyleIdx="5" presStyleCnt="6"/>
      <dgm:spPr/>
    </dgm:pt>
    <dgm:pt modelId="{4A4E8F15-141C-4C90-B4F2-59F1118C6091}" type="pres">
      <dgm:prSet presAssocID="{9F4DAA97-38D2-4FEC-807E-4763F9A25F5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C979D258-9E6B-4CAD-BA9C-AF89A36E56DA}" type="pres">
      <dgm:prSet presAssocID="{9F4DAA97-38D2-4FEC-807E-4763F9A25F58}" presName="spaceRect" presStyleCnt="0"/>
      <dgm:spPr/>
    </dgm:pt>
    <dgm:pt modelId="{D4F2FA42-12C1-49EB-B64D-3252D2C5D34C}" type="pres">
      <dgm:prSet presAssocID="{9F4DAA97-38D2-4FEC-807E-4763F9A25F58}" presName="textRect" presStyleLbl="revTx" presStyleIdx="5" presStyleCnt="6">
        <dgm:presLayoutVars>
          <dgm:chMax val="1"/>
          <dgm:chPref val="1"/>
        </dgm:presLayoutVars>
      </dgm:prSet>
      <dgm:spPr/>
    </dgm:pt>
  </dgm:ptLst>
  <dgm:cxnLst>
    <dgm:cxn modelId="{D49F4910-8247-43D3-883B-956298BAF1A1}" srcId="{BCCEE61B-8B2A-4848-B1A0-9FA470BDDF8D}" destId="{25445C74-D54B-4B95-ADA2-D1377EF154FA}" srcOrd="4" destOrd="0" parTransId="{1212E4EA-F1D1-496D-840E-0C47213A210A}" sibTransId="{340FE447-598D-41B6-B464-30D113FF6133}"/>
    <dgm:cxn modelId="{E3EB5032-84EB-418B-9FF0-2A8F4FC6A37F}" type="presOf" srcId="{3ACEB04F-3CAB-48D2-99CF-2F2745AB920C}" destId="{53C60D1E-17D4-431E-B6F6-DEA39AA62854}" srcOrd="0" destOrd="0" presId="urn:microsoft.com/office/officeart/2018/2/layout/IconCircleList"/>
    <dgm:cxn modelId="{B1330D37-B8E2-408D-BBE0-190658CEBD3D}" type="presOf" srcId="{FFD4462E-F4FB-4A1D-8F9C-E904D84688A2}" destId="{CC721A21-5F02-4E54-999A-30BE6798F12C}" srcOrd="0" destOrd="0" presId="urn:microsoft.com/office/officeart/2018/2/layout/IconCircleList"/>
    <dgm:cxn modelId="{F08BA843-4917-4991-B572-26619BCDB97B}" type="presOf" srcId="{25445C74-D54B-4B95-ADA2-D1377EF154FA}" destId="{D7799541-2CF1-4A64-B073-57BDFED59D8E}" srcOrd="0" destOrd="0" presId="urn:microsoft.com/office/officeart/2018/2/layout/IconCircleList"/>
    <dgm:cxn modelId="{9A78D86F-DB9E-4658-B18E-C5AD646ABD17}" srcId="{BCCEE61B-8B2A-4848-B1A0-9FA470BDDF8D}" destId="{B4B37D71-2D50-40AA-83A8-F27DD45924D2}" srcOrd="3" destOrd="0" parTransId="{6F00ECAF-D160-4340-9E59-C61B8878BB45}" sibTransId="{64442515-5DCE-4BDB-934D-851E2B9181AA}"/>
    <dgm:cxn modelId="{F563C850-D880-4AB6-9365-B33410842B82}" srcId="{BCCEE61B-8B2A-4848-B1A0-9FA470BDDF8D}" destId="{BD35E5FA-16FA-4A45-8C7D-A38E0C814D7F}" srcOrd="2" destOrd="0" parTransId="{D4858E82-83D7-44D3-9CF7-95C81134ACA2}" sibTransId="{A81CBFB4-F16F-4738-A475-1F7947CBC493}"/>
    <dgm:cxn modelId="{3F8BE650-CED9-4B8C-BE78-1A5C59D880F2}" srcId="{BCCEE61B-8B2A-4848-B1A0-9FA470BDDF8D}" destId="{933CFF91-DD4C-43A0-93A3-F051DF0A0F92}" srcOrd="1" destOrd="0" parTransId="{D8E5EA70-D4A1-4058-8F94-1655B0CA762B}" sibTransId="{68832F0F-CC48-438D-A3B9-816C1C930537}"/>
    <dgm:cxn modelId="{BE196173-79C5-4C7C-B0A0-FC060013AC7B}" type="presOf" srcId="{A81CBFB4-F16F-4738-A475-1F7947CBC493}" destId="{1FF37161-82AD-4F0A-B89C-41E2C6C6BA4E}" srcOrd="0" destOrd="0" presId="urn:microsoft.com/office/officeart/2018/2/layout/IconCircleList"/>
    <dgm:cxn modelId="{A4AF8F81-E486-4ED5-998F-8B9142A7C907}" type="presOf" srcId="{933CFF91-DD4C-43A0-93A3-F051DF0A0F92}" destId="{0653BCDF-6C8A-4065-A3B1-58E4BE654CEE}" srcOrd="0" destOrd="0" presId="urn:microsoft.com/office/officeart/2018/2/layout/IconCircleList"/>
    <dgm:cxn modelId="{73580B9A-2FED-4E47-8CBA-4C6C0078E15A}" type="presOf" srcId="{BCCEE61B-8B2A-4848-B1A0-9FA470BDDF8D}" destId="{716F3F44-6606-4AA1-B658-4C5D20F6D9D3}" srcOrd="0" destOrd="0" presId="urn:microsoft.com/office/officeart/2018/2/layout/IconCircleList"/>
    <dgm:cxn modelId="{B3A50FA2-D5EA-48D9-9391-C179C7FF2BC7}" type="presOf" srcId="{64442515-5DCE-4BDB-934D-851E2B9181AA}" destId="{1998E4DA-E7C7-4602-BDD5-FAAA6A45638D}" srcOrd="0" destOrd="0" presId="urn:microsoft.com/office/officeart/2018/2/layout/IconCircleList"/>
    <dgm:cxn modelId="{4CF50FA3-999C-4AC0-B940-B86107ECF68D}" type="presOf" srcId="{BD35E5FA-16FA-4A45-8C7D-A38E0C814D7F}" destId="{F1109901-EEF4-41DA-BD83-2D80B3FAB794}" srcOrd="0" destOrd="0" presId="urn:microsoft.com/office/officeart/2018/2/layout/IconCircleList"/>
    <dgm:cxn modelId="{481E23B8-F56F-47DE-A8DE-6AFA775C16F5}" type="presOf" srcId="{B4B37D71-2D50-40AA-83A8-F27DD45924D2}" destId="{2EF86817-D71E-408F-8D74-81171BA3007A}" srcOrd="0" destOrd="0" presId="urn:microsoft.com/office/officeart/2018/2/layout/IconCircleList"/>
    <dgm:cxn modelId="{29207AC6-3637-4A87-B94D-606F966BA936}" srcId="{BCCEE61B-8B2A-4848-B1A0-9FA470BDDF8D}" destId="{FFD4462E-F4FB-4A1D-8F9C-E904D84688A2}" srcOrd="0" destOrd="0" parTransId="{D9F8AA97-733A-4D3A-9F3E-B638A848DC69}" sibTransId="{3ACEB04F-3CAB-48D2-99CF-2F2745AB920C}"/>
    <dgm:cxn modelId="{866B22D2-1C4B-4FCB-BB33-C3AD46C5DF78}" srcId="{BCCEE61B-8B2A-4848-B1A0-9FA470BDDF8D}" destId="{9F4DAA97-38D2-4FEC-807E-4763F9A25F58}" srcOrd="5" destOrd="0" parTransId="{31CD73FB-BDCD-48BB-ACE3-6423AACEA2B5}" sibTransId="{A833DD73-D926-47B9-994C-CBDF242A762B}"/>
    <dgm:cxn modelId="{E22087DF-DA29-411A-8363-0E29136ABA9E}" type="presOf" srcId="{340FE447-598D-41B6-B464-30D113FF6133}" destId="{4BA3D816-110F-4A6D-A70B-4CD269845E45}" srcOrd="0" destOrd="0" presId="urn:microsoft.com/office/officeart/2018/2/layout/IconCircleList"/>
    <dgm:cxn modelId="{D068F0EE-9689-4A6D-806A-8ABF21B83377}" type="presOf" srcId="{68832F0F-CC48-438D-A3B9-816C1C930537}" destId="{8F08E43C-BCC5-456A-B568-9A77202734D2}" srcOrd="0" destOrd="0" presId="urn:microsoft.com/office/officeart/2018/2/layout/IconCircleList"/>
    <dgm:cxn modelId="{1BF756F4-4D6E-4D4C-8C36-7D6D3755FC18}" type="presOf" srcId="{9F4DAA97-38D2-4FEC-807E-4763F9A25F58}" destId="{D4F2FA42-12C1-49EB-B64D-3252D2C5D34C}" srcOrd="0" destOrd="0" presId="urn:microsoft.com/office/officeart/2018/2/layout/IconCircleList"/>
    <dgm:cxn modelId="{2177E3ED-3175-42A5-9E1D-F3E1A8CC71FB}" type="presParOf" srcId="{716F3F44-6606-4AA1-B658-4C5D20F6D9D3}" destId="{29B53CF0-589E-4951-BE9E-8C401D193A0D}" srcOrd="0" destOrd="0" presId="urn:microsoft.com/office/officeart/2018/2/layout/IconCircleList"/>
    <dgm:cxn modelId="{5D91521B-46DA-483A-B986-65EA7EB5D758}" type="presParOf" srcId="{29B53CF0-589E-4951-BE9E-8C401D193A0D}" destId="{CF988CFF-3369-4145-BEE3-47AB89AA232F}" srcOrd="0" destOrd="0" presId="urn:microsoft.com/office/officeart/2018/2/layout/IconCircleList"/>
    <dgm:cxn modelId="{87FE4D56-D3B1-4C90-ABE3-DFD833F90E93}" type="presParOf" srcId="{CF988CFF-3369-4145-BEE3-47AB89AA232F}" destId="{294A57E0-FED8-4B7A-B97B-4046611109BD}" srcOrd="0" destOrd="0" presId="urn:microsoft.com/office/officeart/2018/2/layout/IconCircleList"/>
    <dgm:cxn modelId="{F27A49BA-D9FC-4AA3-875F-F66338EDD987}" type="presParOf" srcId="{CF988CFF-3369-4145-BEE3-47AB89AA232F}" destId="{99EC8E69-6777-431C-98C2-28FFEB9E7F6F}" srcOrd="1" destOrd="0" presId="urn:microsoft.com/office/officeart/2018/2/layout/IconCircleList"/>
    <dgm:cxn modelId="{ED5221D1-B55B-4F34-89A1-5AAFFD115929}" type="presParOf" srcId="{CF988CFF-3369-4145-BEE3-47AB89AA232F}" destId="{44768036-699D-4B59-8F23-2619AEC510BE}" srcOrd="2" destOrd="0" presId="urn:microsoft.com/office/officeart/2018/2/layout/IconCircleList"/>
    <dgm:cxn modelId="{FD18ECFE-5A9A-4F27-A427-78D9E8BD09F4}" type="presParOf" srcId="{CF988CFF-3369-4145-BEE3-47AB89AA232F}" destId="{CC721A21-5F02-4E54-999A-30BE6798F12C}" srcOrd="3" destOrd="0" presId="urn:microsoft.com/office/officeart/2018/2/layout/IconCircleList"/>
    <dgm:cxn modelId="{0EC22374-DE5D-4EDF-B8C9-85BE671B8822}" type="presParOf" srcId="{29B53CF0-589E-4951-BE9E-8C401D193A0D}" destId="{53C60D1E-17D4-431E-B6F6-DEA39AA62854}" srcOrd="1" destOrd="0" presId="urn:microsoft.com/office/officeart/2018/2/layout/IconCircleList"/>
    <dgm:cxn modelId="{A461601F-952D-47AB-B973-3484CED1C0C9}" type="presParOf" srcId="{29B53CF0-589E-4951-BE9E-8C401D193A0D}" destId="{FAFE5F79-0E9E-4B9C-9F9B-9EB6CADBDC10}" srcOrd="2" destOrd="0" presId="urn:microsoft.com/office/officeart/2018/2/layout/IconCircleList"/>
    <dgm:cxn modelId="{11E8560C-CEE4-4447-9E43-9A5603843464}" type="presParOf" srcId="{FAFE5F79-0E9E-4B9C-9F9B-9EB6CADBDC10}" destId="{F5FF20AC-B5F7-496D-97ED-87C009AFAB98}" srcOrd="0" destOrd="0" presId="urn:microsoft.com/office/officeart/2018/2/layout/IconCircleList"/>
    <dgm:cxn modelId="{BBE846FD-C04D-4B00-90C6-35ADA1F3E1AF}" type="presParOf" srcId="{FAFE5F79-0E9E-4B9C-9F9B-9EB6CADBDC10}" destId="{8DA4551E-4037-4E3E-8155-87A0C97E730B}" srcOrd="1" destOrd="0" presId="urn:microsoft.com/office/officeart/2018/2/layout/IconCircleList"/>
    <dgm:cxn modelId="{F0F95B4F-5F72-4B35-9124-0882AB3C49A4}" type="presParOf" srcId="{FAFE5F79-0E9E-4B9C-9F9B-9EB6CADBDC10}" destId="{BF5025AE-C1BB-44C2-A522-302F7B926A7A}" srcOrd="2" destOrd="0" presId="urn:microsoft.com/office/officeart/2018/2/layout/IconCircleList"/>
    <dgm:cxn modelId="{13C48AD6-C731-4DD9-BEB3-6C79F28A3DBE}" type="presParOf" srcId="{FAFE5F79-0E9E-4B9C-9F9B-9EB6CADBDC10}" destId="{0653BCDF-6C8A-4065-A3B1-58E4BE654CEE}" srcOrd="3" destOrd="0" presId="urn:microsoft.com/office/officeart/2018/2/layout/IconCircleList"/>
    <dgm:cxn modelId="{09081F6F-0FEC-4375-827D-027D67707C4E}" type="presParOf" srcId="{29B53CF0-589E-4951-BE9E-8C401D193A0D}" destId="{8F08E43C-BCC5-456A-B568-9A77202734D2}" srcOrd="3" destOrd="0" presId="urn:microsoft.com/office/officeart/2018/2/layout/IconCircleList"/>
    <dgm:cxn modelId="{403368B4-B74E-45C2-B5F5-2DD5055D6193}" type="presParOf" srcId="{29B53CF0-589E-4951-BE9E-8C401D193A0D}" destId="{065D35C0-8FD9-4D4D-B293-AABD5D6F3175}" srcOrd="4" destOrd="0" presId="urn:microsoft.com/office/officeart/2018/2/layout/IconCircleList"/>
    <dgm:cxn modelId="{6321493D-AAB4-4398-AE61-09521CC7FBEA}" type="presParOf" srcId="{065D35C0-8FD9-4D4D-B293-AABD5D6F3175}" destId="{A5FF7B77-B859-446B-8A85-3BB4401F4704}" srcOrd="0" destOrd="0" presId="urn:microsoft.com/office/officeart/2018/2/layout/IconCircleList"/>
    <dgm:cxn modelId="{036DC9EC-D4F4-42B6-99AA-D0FF6CDFF58F}" type="presParOf" srcId="{065D35C0-8FD9-4D4D-B293-AABD5D6F3175}" destId="{9B1B789F-9C00-454F-A6F9-A0FFA566972E}" srcOrd="1" destOrd="0" presId="urn:microsoft.com/office/officeart/2018/2/layout/IconCircleList"/>
    <dgm:cxn modelId="{B85BE6E1-6454-4899-BE18-8AEBA71CED3F}" type="presParOf" srcId="{065D35C0-8FD9-4D4D-B293-AABD5D6F3175}" destId="{26694B5A-099D-4A88-9D35-FE1C05591080}" srcOrd="2" destOrd="0" presId="urn:microsoft.com/office/officeart/2018/2/layout/IconCircleList"/>
    <dgm:cxn modelId="{51021EAC-73B0-44FB-8FE2-99E44EEB164E}" type="presParOf" srcId="{065D35C0-8FD9-4D4D-B293-AABD5D6F3175}" destId="{F1109901-EEF4-41DA-BD83-2D80B3FAB794}" srcOrd="3" destOrd="0" presId="urn:microsoft.com/office/officeart/2018/2/layout/IconCircleList"/>
    <dgm:cxn modelId="{0B095401-C442-4739-8215-287C5AF5EDE8}" type="presParOf" srcId="{29B53CF0-589E-4951-BE9E-8C401D193A0D}" destId="{1FF37161-82AD-4F0A-B89C-41E2C6C6BA4E}" srcOrd="5" destOrd="0" presId="urn:microsoft.com/office/officeart/2018/2/layout/IconCircleList"/>
    <dgm:cxn modelId="{09703EE9-BF16-4B22-811B-9EDF55B799C4}" type="presParOf" srcId="{29B53CF0-589E-4951-BE9E-8C401D193A0D}" destId="{938E699D-6966-4BBF-B4DF-1A9DBDC5A4DF}" srcOrd="6" destOrd="0" presId="urn:microsoft.com/office/officeart/2018/2/layout/IconCircleList"/>
    <dgm:cxn modelId="{51848962-65EC-4055-82A5-37338021AA7F}" type="presParOf" srcId="{938E699D-6966-4BBF-B4DF-1A9DBDC5A4DF}" destId="{11E39401-345E-4ED3-9DD0-4E4B9BC1EEC8}" srcOrd="0" destOrd="0" presId="urn:microsoft.com/office/officeart/2018/2/layout/IconCircleList"/>
    <dgm:cxn modelId="{51276A6B-5FF9-448D-BB3C-733E4D85F37F}" type="presParOf" srcId="{938E699D-6966-4BBF-B4DF-1A9DBDC5A4DF}" destId="{29F70826-07D7-4FE6-84C4-A7961E4DC1EA}" srcOrd="1" destOrd="0" presId="urn:microsoft.com/office/officeart/2018/2/layout/IconCircleList"/>
    <dgm:cxn modelId="{0386B2E2-0133-4134-B5CD-A7E0B320AC45}" type="presParOf" srcId="{938E699D-6966-4BBF-B4DF-1A9DBDC5A4DF}" destId="{AB1412DF-E5D2-49B0-B31F-72BD2A8CEC55}" srcOrd="2" destOrd="0" presId="urn:microsoft.com/office/officeart/2018/2/layout/IconCircleList"/>
    <dgm:cxn modelId="{EA647636-8F4F-4634-A37F-835C84EB8FCF}" type="presParOf" srcId="{938E699D-6966-4BBF-B4DF-1A9DBDC5A4DF}" destId="{2EF86817-D71E-408F-8D74-81171BA3007A}" srcOrd="3" destOrd="0" presId="urn:microsoft.com/office/officeart/2018/2/layout/IconCircleList"/>
    <dgm:cxn modelId="{BAF727F4-FFE9-4D3F-8BA5-20F7D6911F59}" type="presParOf" srcId="{29B53CF0-589E-4951-BE9E-8C401D193A0D}" destId="{1998E4DA-E7C7-4602-BDD5-FAAA6A45638D}" srcOrd="7" destOrd="0" presId="urn:microsoft.com/office/officeart/2018/2/layout/IconCircleList"/>
    <dgm:cxn modelId="{22B7572E-5617-44E8-8B73-3D92BDB85815}" type="presParOf" srcId="{29B53CF0-589E-4951-BE9E-8C401D193A0D}" destId="{5929302D-DA37-4537-8D63-B819689F8755}" srcOrd="8" destOrd="0" presId="urn:microsoft.com/office/officeart/2018/2/layout/IconCircleList"/>
    <dgm:cxn modelId="{8AECD085-8CBC-431A-9F66-D7A6E814DEBA}" type="presParOf" srcId="{5929302D-DA37-4537-8D63-B819689F8755}" destId="{626317B1-7724-469E-AFCC-DF9C4A3A50FB}" srcOrd="0" destOrd="0" presId="urn:microsoft.com/office/officeart/2018/2/layout/IconCircleList"/>
    <dgm:cxn modelId="{EA8BE5B7-B9AF-4792-BAD4-22C1B762F62E}" type="presParOf" srcId="{5929302D-DA37-4537-8D63-B819689F8755}" destId="{5CEC3248-4B24-4C2A-B264-B610CE1B9003}" srcOrd="1" destOrd="0" presId="urn:microsoft.com/office/officeart/2018/2/layout/IconCircleList"/>
    <dgm:cxn modelId="{ADDBA64E-15E4-4C8F-BFB7-2AE2E9BAED18}" type="presParOf" srcId="{5929302D-DA37-4537-8D63-B819689F8755}" destId="{2EE576B6-37B4-4878-9ABA-B13EB82A4009}" srcOrd="2" destOrd="0" presId="urn:microsoft.com/office/officeart/2018/2/layout/IconCircleList"/>
    <dgm:cxn modelId="{0BA7EC7F-8E39-44B0-9643-C0A8EF6A1414}" type="presParOf" srcId="{5929302D-DA37-4537-8D63-B819689F8755}" destId="{D7799541-2CF1-4A64-B073-57BDFED59D8E}" srcOrd="3" destOrd="0" presId="urn:microsoft.com/office/officeart/2018/2/layout/IconCircleList"/>
    <dgm:cxn modelId="{B42CB884-0029-4211-AAD6-A9428D52BB76}" type="presParOf" srcId="{29B53CF0-589E-4951-BE9E-8C401D193A0D}" destId="{4BA3D816-110F-4A6D-A70B-4CD269845E45}" srcOrd="9" destOrd="0" presId="urn:microsoft.com/office/officeart/2018/2/layout/IconCircleList"/>
    <dgm:cxn modelId="{413CB94F-56BF-4051-8690-736517BF97E1}" type="presParOf" srcId="{29B53CF0-589E-4951-BE9E-8C401D193A0D}" destId="{5FCEEFC6-A37F-4372-A483-4AE8BB7557B2}" srcOrd="10" destOrd="0" presId="urn:microsoft.com/office/officeart/2018/2/layout/IconCircleList"/>
    <dgm:cxn modelId="{0C09AAF8-2B98-4FF0-80ED-EE1458C84952}" type="presParOf" srcId="{5FCEEFC6-A37F-4372-A483-4AE8BB7557B2}" destId="{87485AC8-0A87-498A-847B-9320DA7D61F0}" srcOrd="0" destOrd="0" presId="urn:microsoft.com/office/officeart/2018/2/layout/IconCircleList"/>
    <dgm:cxn modelId="{26003745-1A06-4A61-A4D8-93010A210C8D}" type="presParOf" srcId="{5FCEEFC6-A37F-4372-A483-4AE8BB7557B2}" destId="{4A4E8F15-141C-4C90-B4F2-59F1118C6091}" srcOrd="1" destOrd="0" presId="urn:microsoft.com/office/officeart/2018/2/layout/IconCircleList"/>
    <dgm:cxn modelId="{12BD82B8-C20F-4D0C-839C-EF0D9B0ACF84}" type="presParOf" srcId="{5FCEEFC6-A37F-4372-A483-4AE8BB7557B2}" destId="{C979D258-9E6B-4CAD-BA9C-AF89A36E56DA}" srcOrd="2" destOrd="0" presId="urn:microsoft.com/office/officeart/2018/2/layout/IconCircleList"/>
    <dgm:cxn modelId="{7D9035C5-060E-4788-87C5-49D8D09D1C61}" type="presParOf" srcId="{5FCEEFC6-A37F-4372-A483-4AE8BB7557B2}" destId="{D4F2FA42-12C1-49EB-B64D-3252D2C5D34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28BF32-2726-4215-B8A9-972652971B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C0F96BF-12C3-4F51-A73C-00FB57FEFF65}">
      <dgm:prSet/>
      <dgm:spPr/>
      <dgm:t>
        <a:bodyPr/>
        <a:lstStyle/>
        <a:p>
          <a:r>
            <a:rPr lang="en-GB" b="1"/>
            <a:t>Training needs                                                                                                          Digital confidence</a:t>
          </a:r>
          <a:endParaRPr lang="en-US"/>
        </a:p>
      </dgm:t>
    </dgm:pt>
    <dgm:pt modelId="{D8626DCE-0695-4F65-9B22-5099E5C9CBD5}" type="parTrans" cxnId="{8DA02532-9F95-47FB-8B5A-36D7B06747F0}">
      <dgm:prSet/>
      <dgm:spPr/>
      <dgm:t>
        <a:bodyPr/>
        <a:lstStyle/>
        <a:p>
          <a:endParaRPr lang="en-US"/>
        </a:p>
      </dgm:t>
    </dgm:pt>
    <dgm:pt modelId="{D29C1DD6-5157-4B9F-AB27-059DA52D4AC5}" type="sibTrans" cxnId="{8DA02532-9F95-47FB-8B5A-36D7B06747F0}">
      <dgm:prSet/>
      <dgm:spPr/>
      <dgm:t>
        <a:bodyPr/>
        <a:lstStyle/>
        <a:p>
          <a:endParaRPr lang="en-US"/>
        </a:p>
      </dgm:t>
    </dgm:pt>
    <dgm:pt modelId="{21174E43-2DB4-402B-A2FE-DBE66D71C2FF}">
      <dgm:prSet/>
      <dgm:spPr/>
      <dgm:t>
        <a:bodyPr/>
        <a:lstStyle/>
        <a:p>
          <a:r>
            <a:rPr lang="en-GB"/>
            <a:t>Some staff will need structured training and ongoing support.                 Staff may have different levels of digital skills.</a:t>
          </a:r>
          <a:endParaRPr lang="en-US"/>
        </a:p>
      </dgm:t>
    </dgm:pt>
    <dgm:pt modelId="{0DE586B1-706B-47A0-A57B-83494AAC11C4}" type="parTrans" cxnId="{4F1EDEC0-86C7-4F0E-B7BF-11080E0E1706}">
      <dgm:prSet/>
      <dgm:spPr/>
      <dgm:t>
        <a:bodyPr/>
        <a:lstStyle/>
        <a:p>
          <a:endParaRPr lang="en-US"/>
        </a:p>
      </dgm:t>
    </dgm:pt>
    <dgm:pt modelId="{424A6161-4572-47F1-A3E0-7AE224B07F32}" type="sibTrans" cxnId="{4F1EDEC0-86C7-4F0E-B7BF-11080E0E1706}">
      <dgm:prSet/>
      <dgm:spPr/>
      <dgm:t>
        <a:bodyPr/>
        <a:lstStyle/>
        <a:p>
          <a:endParaRPr lang="en-US"/>
        </a:p>
      </dgm:t>
    </dgm:pt>
    <dgm:pt modelId="{0BCF9ADF-75D5-406A-8C32-14463085E8B1}">
      <dgm:prSet/>
      <dgm:spPr/>
      <dgm:t>
        <a:bodyPr/>
        <a:lstStyle/>
        <a:p>
          <a:r>
            <a:rPr lang="en-GB" b="1"/>
            <a:t>Message overload                                                                                            Information governance</a:t>
          </a:r>
          <a:endParaRPr lang="en-US"/>
        </a:p>
      </dgm:t>
    </dgm:pt>
    <dgm:pt modelId="{E8A670D6-8854-4983-9F1F-0FA3CF96DA0B}" type="parTrans" cxnId="{9873CB28-E4F8-47F6-8957-1C78175E89EA}">
      <dgm:prSet/>
      <dgm:spPr/>
      <dgm:t>
        <a:bodyPr/>
        <a:lstStyle/>
        <a:p>
          <a:endParaRPr lang="en-US"/>
        </a:p>
      </dgm:t>
    </dgm:pt>
    <dgm:pt modelId="{FCAA00AC-4EF9-4B1C-9DAF-B6DEB6471FB6}" type="sibTrans" cxnId="{9873CB28-E4F8-47F6-8957-1C78175E89EA}">
      <dgm:prSet/>
      <dgm:spPr/>
      <dgm:t>
        <a:bodyPr/>
        <a:lstStyle/>
        <a:p>
          <a:endParaRPr lang="en-US"/>
        </a:p>
      </dgm:t>
    </dgm:pt>
    <dgm:pt modelId="{547D4D43-55B6-4DC8-B643-FB26DE0CD764}">
      <dgm:prSet/>
      <dgm:spPr/>
      <dgm:t>
        <a:bodyPr/>
        <a:lstStyle/>
        <a:p>
          <a:r>
            <a:rPr lang="en-GB"/>
            <a:t>To many notifications can make priorities unclear.            Confidential information must be handled appropriately.</a:t>
          </a:r>
          <a:endParaRPr lang="en-US"/>
        </a:p>
      </dgm:t>
    </dgm:pt>
    <dgm:pt modelId="{DB7E88EF-3F22-48F7-89B8-EC0BFE04E647}" type="parTrans" cxnId="{81A2A0B1-06E0-4F89-8B06-5768F2B7F79A}">
      <dgm:prSet/>
      <dgm:spPr/>
      <dgm:t>
        <a:bodyPr/>
        <a:lstStyle/>
        <a:p>
          <a:endParaRPr lang="en-US"/>
        </a:p>
      </dgm:t>
    </dgm:pt>
    <dgm:pt modelId="{A66D786F-1888-4FE3-8029-ABE96B7B88EE}" type="sibTrans" cxnId="{81A2A0B1-06E0-4F89-8B06-5768F2B7F79A}">
      <dgm:prSet/>
      <dgm:spPr/>
      <dgm:t>
        <a:bodyPr/>
        <a:lstStyle/>
        <a:p>
          <a:endParaRPr lang="en-US"/>
        </a:p>
      </dgm:t>
    </dgm:pt>
    <dgm:pt modelId="{EE241F60-9B03-4E90-A76C-F1607A2D09B2}">
      <dgm:prSet/>
      <dgm:spPr/>
      <dgm:t>
        <a:bodyPr/>
        <a:lstStyle/>
        <a:p>
          <a:r>
            <a:rPr lang="en-GB" b="1"/>
            <a:t>Technical problems                                                                                           Change resistance</a:t>
          </a:r>
          <a:endParaRPr lang="en-US"/>
        </a:p>
      </dgm:t>
    </dgm:pt>
    <dgm:pt modelId="{EFEC69FA-F5E5-4534-A095-5AB1CAD7449D}" type="parTrans" cxnId="{6C27956B-4087-45AA-A5AD-35A4C5DA9277}">
      <dgm:prSet/>
      <dgm:spPr/>
      <dgm:t>
        <a:bodyPr/>
        <a:lstStyle/>
        <a:p>
          <a:endParaRPr lang="en-US"/>
        </a:p>
      </dgm:t>
    </dgm:pt>
    <dgm:pt modelId="{30338C0B-8E37-4F14-A48A-B859D41566EE}" type="sibTrans" cxnId="{6C27956B-4087-45AA-A5AD-35A4C5DA9277}">
      <dgm:prSet/>
      <dgm:spPr/>
      <dgm:t>
        <a:bodyPr/>
        <a:lstStyle/>
        <a:p>
          <a:endParaRPr lang="en-US"/>
        </a:p>
      </dgm:t>
    </dgm:pt>
    <dgm:pt modelId="{22CE11FD-97E9-4435-A4FC-C24BF2C1F926}">
      <dgm:prSet/>
      <dgm:spPr/>
      <dgm:t>
        <a:bodyPr/>
        <a:lstStyle/>
        <a:p>
          <a:r>
            <a:rPr lang="en-GB" b="1"/>
            <a:t>Devices, connectivity or access can interrupt communication.              Some staff may prefer familiar communication methods.</a:t>
          </a:r>
          <a:endParaRPr lang="en-US"/>
        </a:p>
      </dgm:t>
    </dgm:pt>
    <dgm:pt modelId="{1C767B7A-55F6-47A7-94F0-BBE3CAF20F62}" type="parTrans" cxnId="{37569066-1E28-4B7A-B3B7-704E5C8B01F5}">
      <dgm:prSet/>
      <dgm:spPr/>
      <dgm:t>
        <a:bodyPr/>
        <a:lstStyle/>
        <a:p>
          <a:endParaRPr lang="en-US"/>
        </a:p>
      </dgm:t>
    </dgm:pt>
    <dgm:pt modelId="{9D155A17-DEF9-4204-AF8D-CA853A5FE383}" type="sibTrans" cxnId="{37569066-1E28-4B7A-B3B7-704E5C8B01F5}">
      <dgm:prSet/>
      <dgm:spPr/>
      <dgm:t>
        <a:bodyPr/>
        <a:lstStyle/>
        <a:p>
          <a:endParaRPr lang="en-US"/>
        </a:p>
      </dgm:t>
    </dgm:pt>
    <dgm:pt modelId="{448612AB-5B2A-4AF4-AAE8-AA64BF398A02}" type="pres">
      <dgm:prSet presAssocID="{1A28BF32-2726-4215-B8A9-972652971B65}" presName="vert0" presStyleCnt="0">
        <dgm:presLayoutVars>
          <dgm:dir/>
          <dgm:animOne val="branch"/>
          <dgm:animLvl val="lvl"/>
        </dgm:presLayoutVars>
      </dgm:prSet>
      <dgm:spPr/>
    </dgm:pt>
    <dgm:pt modelId="{5B06D5E5-14F4-4967-9779-FAC60A4CE91B}" type="pres">
      <dgm:prSet presAssocID="{CC0F96BF-12C3-4F51-A73C-00FB57FEFF65}" presName="thickLine" presStyleLbl="alignNode1" presStyleIdx="0" presStyleCnt="6"/>
      <dgm:spPr/>
    </dgm:pt>
    <dgm:pt modelId="{256F19DA-D629-47C5-A74F-BE3213155384}" type="pres">
      <dgm:prSet presAssocID="{CC0F96BF-12C3-4F51-A73C-00FB57FEFF65}" presName="horz1" presStyleCnt="0"/>
      <dgm:spPr/>
    </dgm:pt>
    <dgm:pt modelId="{FA5F7E6B-4C26-441B-BEF9-7435497BA239}" type="pres">
      <dgm:prSet presAssocID="{CC0F96BF-12C3-4F51-A73C-00FB57FEFF65}" presName="tx1" presStyleLbl="revTx" presStyleIdx="0" presStyleCnt="6"/>
      <dgm:spPr/>
    </dgm:pt>
    <dgm:pt modelId="{86C0CE99-D0AD-4A6D-8E72-C83338DD3CD1}" type="pres">
      <dgm:prSet presAssocID="{CC0F96BF-12C3-4F51-A73C-00FB57FEFF65}" presName="vert1" presStyleCnt="0"/>
      <dgm:spPr/>
    </dgm:pt>
    <dgm:pt modelId="{E7035A23-78F1-4A2E-B5D9-6D97AF903BFE}" type="pres">
      <dgm:prSet presAssocID="{21174E43-2DB4-402B-A2FE-DBE66D71C2FF}" presName="thickLine" presStyleLbl="alignNode1" presStyleIdx="1" presStyleCnt="6"/>
      <dgm:spPr/>
    </dgm:pt>
    <dgm:pt modelId="{61E22F61-D44F-4D2B-8B9B-FB445ACEE158}" type="pres">
      <dgm:prSet presAssocID="{21174E43-2DB4-402B-A2FE-DBE66D71C2FF}" presName="horz1" presStyleCnt="0"/>
      <dgm:spPr/>
    </dgm:pt>
    <dgm:pt modelId="{8D980F26-EBB3-42DC-8CD9-C3472AEB9F47}" type="pres">
      <dgm:prSet presAssocID="{21174E43-2DB4-402B-A2FE-DBE66D71C2FF}" presName="tx1" presStyleLbl="revTx" presStyleIdx="1" presStyleCnt="6"/>
      <dgm:spPr/>
    </dgm:pt>
    <dgm:pt modelId="{4119680C-0BF6-4575-A90E-4C5BD4F5C05F}" type="pres">
      <dgm:prSet presAssocID="{21174E43-2DB4-402B-A2FE-DBE66D71C2FF}" presName="vert1" presStyleCnt="0"/>
      <dgm:spPr/>
    </dgm:pt>
    <dgm:pt modelId="{1B8BE118-8EDE-4A69-B754-259006BBFC9D}" type="pres">
      <dgm:prSet presAssocID="{0BCF9ADF-75D5-406A-8C32-14463085E8B1}" presName="thickLine" presStyleLbl="alignNode1" presStyleIdx="2" presStyleCnt="6"/>
      <dgm:spPr/>
    </dgm:pt>
    <dgm:pt modelId="{A615090A-53C9-4A83-9397-DB52A2C69C3E}" type="pres">
      <dgm:prSet presAssocID="{0BCF9ADF-75D5-406A-8C32-14463085E8B1}" presName="horz1" presStyleCnt="0"/>
      <dgm:spPr/>
    </dgm:pt>
    <dgm:pt modelId="{FA6D8985-B130-4C7F-A255-E2FE3F53B752}" type="pres">
      <dgm:prSet presAssocID="{0BCF9ADF-75D5-406A-8C32-14463085E8B1}" presName="tx1" presStyleLbl="revTx" presStyleIdx="2" presStyleCnt="6"/>
      <dgm:spPr/>
    </dgm:pt>
    <dgm:pt modelId="{A194043C-9972-410B-B4A5-090B1689CD96}" type="pres">
      <dgm:prSet presAssocID="{0BCF9ADF-75D5-406A-8C32-14463085E8B1}" presName="vert1" presStyleCnt="0"/>
      <dgm:spPr/>
    </dgm:pt>
    <dgm:pt modelId="{5BF2373E-E6BA-4A94-8B10-2A7983550C43}" type="pres">
      <dgm:prSet presAssocID="{547D4D43-55B6-4DC8-B643-FB26DE0CD764}" presName="thickLine" presStyleLbl="alignNode1" presStyleIdx="3" presStyleCnt="6"/>
      <dgm:spPr/>
    </dgm:pt>
    <dgm:pt modelId="{3076B253-AF48-4A2B-80D8-94AF3146F868}" type="pres">
      <dgm:prSet presAssocID="{547D4D43-55B6-4DC8-B643-FB26DE0CD764}" presName="horz1" presStyleCnt="0"/>
      <dgm:spPr/>
    </dgm:pt>
    <dgm:pt modelId="{24198A84-E816-4251-8262-431BE8250AE6}" type="pres">
      <dgm:prSet presAssocID="{547D4D43-55B6-4DC8-B643-FB26DE0CD764}" presName="tx1" presStyleLbl="revTx" presStyleIdx="3" presStyleCnt="6"/>
      <dgm:spPr/>
    </dgm:pt>
    <dgm:pt modelId="{6757B5EF-A3FF-4B9E-8096-05323D438AA5}" type="pres">
      <dgm:prSet presAssocID="{547D4D43-55B6-4DC8-B643-FB26DE0CD764}" presName="vert1" presStyleCnt="0"/>
      <dgm:spPr/>
    </dgm:pt>
    <dgm:pt modelId="{CCD1D4EA-2207-4B34-A21D-C62079DEB250}" type="pres">
      <dgm:prSet presAssocID="{EE241F60-9B03-4E90-A76C-F1607A2D09B2}" presName="thickLine" presStyleLbl="alignNode1" presStyleIdx="4" presStyleCnt="6"/>
      <dgm:spPr/>
    </dgm:pt>
    <dgm:pt modelId="{9F90A983-1806-418B-96BB-9AE5965F61A7}" type="pres">
      <dgm:prSet presAssocID="{EE241F60-9B03-4E90-A76C-F1607A2D09B2}" presName="horz1" presStyleCnt="0"/>
      <dgm:spPr/>
    </dgm:pt>
    <dgm:pt modelId="{8B922329-F10F-4493-90A2-8EAF0BE8BF31}" type="pres">
      <dgm:prSet presAssocID="{EE241F60-9B03-4E90-A76C-F1607A2D09B2}" presName="tx1" presStyleLbl="revTx" presStyleIdx="4" presStyleCnt="6"/>
      <dgm:spPr/>
    </dgm:pt>
    <dgm:pt modelId="{E1FF2A04-C803-4A20-B845-B2A3B91AE9AB}" type="pres">
      <dgm:prSet presAssocID="{EE241F60-9B03-4E90-A76C-F1607A2D09B2}" presName="vert1" presStyleCnt="0"/>
      <dgm:spPr/>
    </dgm:pt>
    <dgm:pt modelId="{1300EE7C-5A11-413A-B362-706F3A14EB51}" type="pres">
      <dgm:prSet presAssocID="{22CE11FD-97E9-4435-A4FC-C24BF2C1F926}" presName="thickLine" presStyleLbl="alignNode1" presStyleIdx="5" presStyleCnt="6"/>
      <dgm:spPr/>
    </dgm:pt>
    <dgm:pt modelId="{2E0DE324-CB1D-4776-989E-C1D44D349E76}" type="pres">
      <dgm:prSet presAssocID="{22CE11FD-97E9-4435-A4FC-C24BF2C1F926}" presName="horz1" presStyleCnt="0"/>
      <dgm:spPr/>
    </dgm:pt>
    <dgm:pt modelId="{B4E930EF-8119-4664-8202-3405A542D865}" type="pres">
      <dgm:prSet presAssocID="{22CE11FD-97E9-4435-A4FC-C24BF2C1F926}" presName="tx1" presStyleLbl="revTx" presStyleIdx="5" presStyleCnt="6"/>
      <dgm:spPr/>
    </dgm:pt>
    <dgm:pt modelId="{E027D3BC-F1AE-4B53-A75C-87336C336405}" type="pres">
      <dgm:prSet presAssocID="{22CE11FD-97E9-4435-A4FC-C24BF2C1F926}" presName="vert1" presStyleCnt="0"/>
      <dgm:spPr/>
    </dgm:pt>
  </dgm:ptLst>
  <dgm:cxnLst>
    <dgm:cxn modelId="{9873CB28-E4F8-47F6-8957-1C78175E89EA}" srcId="{1A28BF32-2726-4215-B8A9-972652971B65}" destId="{0BCF9ADF-75D5-406A-8C32-14463085E8B1}" srcOrd="2" destOrd="0" parTransId="{E8A670D6-8854-4983-9F1F-0FA3CF96DA0B}" sibTransId="{FCAA00AC-4EF9-4B1C-9DAF-B6DEB6471FB6}"/>
    <dgm:cxn modelId="{8DA02532-9F95-47FB-8B5A-36D7B06747F0}" srcId="{1A28BF32-2726-4215-B8A9-972652971B65}" destId="{CC0F96BF-12C3-4F51-A73C-00FB57FEFF65}" srcOrd="0" destOrd="0" parTransId="{D8626DCE-0695-4F65-9B22-5099E5C9CBD5}" sibTransId="{D29C1DD6-5157-4B9F-AB27-059DA52D4AC5}"/>
    <dgm:cxn modelId="{CE34AF3E-D26F-4964-929B-3C31AE9502D2}" type="presOf" srcId="{1A28BF32-2726-4215-B8A9-972652971B65}" destId="{448612AB-5B2A-4AF4-AAE8-AA64BF398A02}" srcOrd="0" destOrd="0" presId="urn:microsoft.com/office/officeart/2008/layout/LinedList"/>
    <dgm:cxn modelId="{37569066-1E28-4B7A-B3B7-704E5C8B01F5}" srcId="{1A28BF32-2726-4215-B8A9-972652971B65}" destId="{22CE11FD-97E9-4435-A4FC-C24BF2C1F926}" srcOrd="5" destOrd="0" parTransId="{1C767B7A-55F6-47A7-94F0-BBE3CAF20F62}" sibTransId="{9D155A17-DEF9-4204-AF8D-CA853A5FE383}"/>
    <dgm:cxn modelId="{6C27956B-4087-45AA-A5AD-35A4C5DA9277}" srcId="{1A28BF32-2726-4215-B8A9-972652971B65}" destId="{EE241F60-9B03-4E90-A76C-F1607A2D09B2}" srcOrd="4" destOrd="0" parTransId="{EFEC69FA-F5E5-4534-A095-5AB1CAD7449D}" sibTransId="{30338C0B-8E37-4F14-A48A-B859D41566EE}"/>
    <dgm:cxn modelId="{1346C858-A61F-433E-8C32-BB84F785C3AF}" type="presOf" srcId="{EE241F60-9B03-4E90-A76C-F1607A2D09B2}" destId="{8B922329-F10F-4493-90A2-8EAF0BE8BF31}" srcOrd="0" destOrd="0" presId="urn:microsoft.com/office/officeart/2008/layout/LinedList"/>
    <dgm:cxn modelId="{51AE148C-EA8F-44A2-85AC-F5D6C144AEBE}" type="presOf" srcId="{21174E43-2DB4-402B-A2FE-DBE66D71C2FF}" destId="{8D980F26-EBB3-42DC-8CD9-C3472AEB9F47}" srcOrd="0" destOrd="0" presId="urn:microsoft.com/office/officeart/2008/layout/LinedList"/>
    <dgm:cxn modelId="{D37ADCAF-80EE-467A-8FA9-DF851AFE890C}" type="presOf" srcId="{CC0F96BF-12C3-4F51-A73C-00FB57FEFF65}" destId="{FA5F7E6B-4C26-441B-BEF9-7435497BA239}" srcOrd="0" destOrd="0" presId="urn:microsoft.com/office/officeart/2008/layout/LinedList"/>
    <dgm:cxn modelId="{81A2A0B1-06E0-4F89-8B06-5768F2B7F79A}" srcId="{1A28BF32-2726-4215-B8A9-972652971B65}" destId="{547D4D43-55B6-4DC8-B643-FB26DE0CD764}" srcOrd="3" destOrd="0" parTransId="{DB7E88EF-3F22-48F7-89B8-EC0BFE04E647}" sibTransId="{A66D786F-1888-4FE3-8029-ABE96B7B88EE}"/>
    <dgm:cxn modelId="{D0C259BF-26D5-4A0F-8830-DDA68B2EE298}" type="presOf" srcId="{0BCF9ADF-75D5-406A-8C32-14463085E8B1}" destId="{FA6D8985-B130-4C7F-A255-E2FE3F53B752}" srcOrd="0" destOrd="0" presId="urn:microsoft.com/office/officeart/2008/layout/LinedList"/>
    <dgm:cxn modelId="{4F1EDEC0-86C7-4F0E-B7BF-11080E0E1706}" srcId="{1A28BF32-2726-4215-B8A9-972652971B65}" destId="{21174E43-2DB4-402B-A2FE-DBE66D71C2FF}" srcOrd="1" destOrd="0" parTransId="{0DE586B1-706B-47A0-A57B-83494AAC11C4}" sibTransId="{424A6161-4572-47F1-A3E0-7AE224B07F32}"/>
    <dgm:cxn modelId="{B70DDFD1-CD11-4B51-A325-88F7418FB4CF}" type="presOf" srcId="{547D4D43-55B6-4DC8-B643-FB26DE0CD764}" destId="{24198A84-E816-4251-8262-431BE8250AE6}" srcOrd="0" destOrd="0" presId="urn:microsoft.com/office/officeart/2008/layout/LinedList"/>
    <dgm:cxn modelId="{E94A26DD-1EE8-4946-A29E-AFFBBAB7C932}" type="presOf" srcId="{22CE11FD-97E9-4435-A4FC-C24BF2C1F926}" destId="{B4E930EF-8119-4664-8202-3405A542D865}" srcOrd="0" destOrd="0" presId="urn:microsoft.com/office/officeart/2008/layout/LinedList"/>
    <dgm:cxn modelId="{2613AF2B-3891-4061-BFD6-BBDB3EC83718}" type="presParOf" srcId="{448612AB-5B2A-4AF4-AAE8-AA64BF398A02}" destId="{5B06D5E5-14F4-4967-9779-FAC60A4CE91B}" srcOrd="0" destOrd="0" presId="urn:microsoft.com/office/officeart/2008/layout/LinedList"/>
    <dgm:cxn modelId="{BA508F65-5389-4849-B0B8-2D9D97C0D73D}" type="presParOf" srcId="{448612AB-5B2A-4AF4-AAE8-AA64BF398A02}" destId="{256F19DA-D629-47C5-A74F-BE3213155384}" srcOrd="1" destOrd="0" presId="urn:microsoft.com/office/officeart/2008/layout/LinedList"/>
    <dgm:cxn modelId="{7A40242F-994B-472B-A26C-266C789A5669}" type="presParOf" srcId="{256F19DA-D629-47C5-A74F-BE3213155384}" destId="{FA5F7E6B-4C26-441B-BEF9-7435497BA239}" srcOrd="0" destOrd="0" presId="urn:microsoft.com/office/officeart/2008/layout/LinedList"/>
    <dgm:cxn modelId="{6524DD31-9173-49B6-824A-016BCDCCE31B}" type="presParOf" srcId="{256F19DA-D629-47C5-A74F-BE3213155384}" destId="{86C0CE99-D0AD-4A6D-8E72-C83338DD3CD1}" srcOrd="1" destOrd="0" presId="urn:microsoft.com/office/officeart/2008/layout/LinedList"/>
    <dgm:cxn modelId="{AEE674FA-F643-4739-BB04-2EFC212E101C}" type="presParOf" srcId="{448612AB-5B2A-4AF4-AAE8-AA64BF398A02}" destId="{E7035A23-78F1-4A2E-B5D9-6D97AF903BFE}" srcOrd="2" destOrd="0" presId="urn:microsoft.com/office/officeart/2008/layout/LinedList"/>
    <dgm:cxn modelId="{B83975C5-A9D6-49A7-AA91-F5FD85709A6F}" type="presParOf" srcId="{448612AB-5B2A-4AF4-AAE8-AA64BF398A02}" destId="{61E22F61-D44F-4D2B-8B9B-FB445ACEE158}" srcOrd="3" destOrd="0" presId="urn:microsoft.com/office/officeart/2008/layout/LinedList"/>
    <dgm:cxn modelId="{1A1D4DC2-0DBA-421C-A045-BAA42F876746}" type="presParOf" srcId="{61E22F61-D44F-4D2B-8B9B-FB445ACEE158}" destId="{8D980F26-EBB3-42DC-8CD9-C3472AEB9F47}" srcOrd="0" destOrd="0" presId="urn:microsoft.com/office/officeart/2008/layout/LinedList"/>
    <dgm:cxn modelId="{B3CAE3C6-8516-4CAC-BCC2-906E9CC87A36}" type="presParOf" srcId="{61E22F61-D44F-4D2B-8B9B-FB445ACEE158}" destId="{4119680C-0BF6-4575-A90E-4C5BD4F5C05F}" srcOrd="1" destOrd="0" presId="urn:microsoft.com/office/officeart/2008/layout/LinedList"/>
    <dgm:cxn modelId="{735570FC-F49B-45DA-8E60-69511BE76DC3}" type="presParOf" srcId="{448612AB-5B2A-4AF4-AAE8-AA64BF398A02}" destId="{1B8BE118-8EDE-4A69-B754-259006BBFC9D}" srcOrd="4" destOrd="0" presId="urn:microsoft.com/office/officeart/2008/layout/LinedList"/>
    <dgm:cxn modelId="{F59280A5-93C3-4C94-9FCD-C49820ABA6CB}" type="presParOf" srcId="{448612AB-5B2A-4AF4-AAE8-AA64BF398A02}" destId="{A615090A-53C9-4A83-9397-DB52A2C69C3E}" srcOrd="5" destOrd="0" presId="urn:microsoft.com/office/officeart/2008/layout/LinedList"/>
    <dgm:cxn modelId="{B02C8738-5F52-486A-A410-337A2E19694C}" type="presParOf" srcId="{A615090A-53C9-4A83-9397-DB52A2C69C3E}" destId="{FA6D8985-B130-4C7F-A255-E2FE3F53B752}" srcOrd="0" destOrd="0" presId="urn:microsoft.com/office/officeart/2008/layout/LinedList"/>
    <dgm:cxn modelId="{0FFCE282-7659-432F-BDEC-24AC4A7BAB81}" type="presParOf" srcId="{A615090A-53C9-4A83-9397-DB52A2C69C3E}" destId="{A194043C-9972-410B-B4A5-090B1689CD96}" srcOrd="1" destOrd="0" presId="urn:microsoft.com/office/officeart/2008/layout/LinedList"/>
    <dgm:cxn modelId="{561EA572-72D5-4179-AB56-10DCB7D1DFE6}" type="presParOf" srcId="{448612AB-5B2A-4AF4-AAE8-AA64BF398A02}" destId="{5BF2373E-E6BA-4A94-8B10-2A7983550C43}" srcOrd="6" destOrd="0" presId="urn:microsoft.com/office/officeart/2008/layout/LinedList"/>
    <dgm:cxn modelId="{8D7F9927-8E52-4A47-8A03-1CB99A07D574}" type="presParOf" srcId="{448612AB-5B2A-4AF4-AAE8-AA64BF398A02}" destId="{3076B253-AF48-4A2B-80D8-94AF3146F868}" srcOrd="7" destOrd="0" presId="urn:microsoft.com/office/officeart/2008/layout/LinedList"/>
    <dgm:cxn modelId="{B28A40DD-C956-453A-AF25-92CB592A7354}" type="presParOf" srcId="{3076B253-AF48-4A2B-80D8-94AF3146F868}" destId="{24198A84-E816-4251-8262-431BE8250AE6}" srcOrd="0" destOrd="0" presId="urn:microsoft.com/office/officeart/2008/layout/LinedList"/>
    <dgm:cxn modelId="{F1B13F1B-C894-42C0-83E6-F1780A1D0880}" type="presParOf" srcId="{3076B253-AF48-4A2B-80D8-94AF3146F868}" destId="{6757B5EF-A3FF-4B9E-8096-05323D438AA5}" srcOrd="1" destOrd="0" presId="urn:microsoft.com/office/officeart/2008/layout/LinedList"/>
    <dgm:cxn modelId="{0AFAE4CA-2C44-4A5D-912C-27AE37E2E4BB}" type="presParOf" srcId="{448612AB-5B2A-4AF4-AAE8-AA64BF398A02}" destId="{CCD1D4EA-2207-4B34-A21D-C62079DEB250}" srcOrd="8" destOrd="0" presId="urn:microsoft.com/office/officeart/2008/layout/LinedList"/>
    <dgm:cxn modelId="{E0C262BE-48EE-43B6-AFD9-6116413CD387}" type="presParOf" srcId="{448612AB-5B2A-4AF4-AAE8-AA64BF398A02}" destId="{9F90A983-1806-418B-96BB-9AE5965F61A7}" srcOrd="9" destOrd="0" presId="urn:microsoft.com/office/officeart/2008/layout/LinedList"/>
    <dgm:cxn modelId="{D3138599-DDAD-40D1-8C5E-1B9F3B6B327D}" type="presParOf" srcId="{9F90A983-1806-418B-96BB-9AE5965F61A7}" destId="{8B922329-F10F-4493-90A2-8EAF0BE8BF31}" srcOrd="0" destOrd="0" presId="urn:microsoft.com/office/officeart/2008/layout/LinedList"/>
    <dgm:cxn modelId="{A0F29878-04ED-4530-81E5-9608EF752E46}" type="presParOf" srcId="{9F90A983-1806-418B-96BB-9AE5965F61A7}" destId="{E1FF2A04-C803-4A20-B845-B2A3B91AE9AB}" srcOrd="1" destOrd="0" presId="urn:microsoft.com/office/officeart/2008/layout/LinedList"/>
    <dgm:cxn modelId="{AA17E6DF-3A7B-42AB-83FE-162684AAE03E}" type="presParOf" srcId="{448612AB-5B2A-4AF4-AAE8-AA64BF398A02}" destId="{1300EE7C-5A11-413A-B362-706F3A14EB51}" srcOrd="10" destOrd="0" presId="urn:microsoft.com/office/officeart/2008/layout/LinedList"/>
    <dgm:cxn modelId="{137F8571-6727-48CF-BFC6-2ABEF8FCABF2}" type="presParOf" srcId="{448612AB-5B2A-4AF4-AAE8-AA64BF398A02}" destId="{2E0DE324-CB1D-4776-989E-C1D44D349E76}" srcOrd="11" destOrd="0" presId="urn:microsoft.com/office/officeart/2008/layout/LinedList"/>
    <dgm:cxn modelId="{862E9ECD-158F-4F5F-8F5E-D5E1DC138820}" type="presParOf" srcId="{2E0DE324-CB1D-4776-989E-C1D44D349E76}" destId="{B4E930EF-8119-4664-8202-3405A542D865}" srcOrd="0" destOrd="0" presId="urn:microsoft.com/office/officeart/2008/layout/LinedList"/>
    <dgm:cxn modelId="{533598A7-6ED3-467C-BC14-F939148905C0}" type="presParOf" srcId="{2E0DE324-CB1D-4776-989E-C1D44D349E76}" destId="{E027D3BC-F1AE-4B53-A75C-87336C33640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5E491C-6BA6-43EF-B9C0-45BD57A173A1}"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3F24807-1C4C-4402-8693-141947A4C573}">
      <dgm:prSet/>
      <dgm:spPr/>
      <dgm:t>
        <a:bodyPr/>
        <a:lstStyle/>
        <a:p>
          <a:pPr>
            <a:lnSpc>
              <a:spcPct val="100000"/>
            </a:lnSpc>
          </a:pPr>
          <a:r>
            <a:rPr lang="en-GB"/>
            <a:t>Hargreaves, C., Clarke, A. and Lester, K.R.  (2022) ‘Microsoft Teams and team performance in the COVID-19 pandemic within an NHS Trust community Service in North –West England’ </a:t>
          </a:r>
          <a:endParaRPr lang="en-US"/>
        </a:p>
      </dgm:t>
    </dgm:pt>
    <dgm:pt modelId="{7F8077AC-8A63-4A8C-B4FD-0936B571ED43}" type="parTrans" cxnId="{3526657A-8722-4505-95B7-BA34294DF79C}">
      <dgm:prSet/>
      <dgm:spPr/>
      <dgm:t>
        <a:bodyPr/>
        <a:lstStyle/>
        <a:p>
          <a:endParaRPr lang="en-US"/>
        </a:p>
      </dgm:t>
    </dgm:pt>
    <dgm:pt modelId="{261CA01A-645D-4FD2-B1FA-40BE72025FCC}" type="sibTrans" cxnId="{3526657A-8722-4505-95B7-BA34294DF79C}">
      <dgm:prSet/>
      <dgm:spPr/>
      <dgm:t>
        <a:bodyPr/>
        <a:lstStyle/>
        <a:p>
          <a:endParaRPr lang="en-US"/>
        </a:p>
      </dgm:t>
    </dgm:pt>
    <dgm:pt modelId="{B7171E7B-922F-4E16-9429-4C8728BBAA9B}">
      <dgm:prSet/>
      <dgm:spPr/>
      <dgm:t>
        <a:bodyPr/>
        <a:lstStyle/>
        <a:p>
          <a:pPr>
            <a:lnSpc>
              <a:spcPct val="100000"/>
            </a:lnSpc>
          </a:pPr>
          <a:r>
            <a:rPr lang="en-GB"/>
            <a:t>Digital, General Practice(2023,2025)Microsoft Teams and remote working, Available at NHS Microsoft Teams and remote work. </a:t>
          </a:r>
          <a:endParaRPr lang="en-US"/>
        </a:p>
      </dgm:t>
    </dgm:pt>
    <dgm:pt modelId="{DD88542C-7DF3-4246-A2F7-7C4EC579300D}" type="parTrans" cxnId="{F26E27FA-D338-440F-B98B-5D975A03EC59}">
      <dgm:prSet/>
      <dgm:spPr/>
      <dgm:t>
        <a:bodyPr/>
        <a:lstStyle/>
        <a:p>
          <a:endParaRPr lang="en-US"/>
        </a:p>
      </dgm:t>
    </dgm:pt>
    <dgm:pt modelId="{27DEBD17-BD94-4E89-B8AC-AC7C964C5CEF}" type="sibTrans" cxnId="{F26E27FA-D338-440F-B98B-5D975A03EC59}">
      <dgm:prSet/>
      <dgm:spPr/>
      <dgm:t>
        <a:bodyPr/>
        <a:lstStyle/>
        <a:p>
          <a:endParaRPr lang="en-US"/>
        </a:p>
      </dgm:t>
    </dgm:pt>
    <dgm:pt modelId="{592A7142-DEC7-4306-9CE0-946CF85750D8}">
      <dgm:prSet/>
      <dgm:spPr/>
      <dgm:t>
        <a:bodyPr/>
        <a:lstStyle/>
        <a:p>
          <a:pPr>
            <a:lnSpc>
              <a:spcPct val="100000"/>
            </a:lnSpc>
          </a:pPr>
          <a:r>
            <a:rPr lang="en-GB" dirty="0"/>
            <a:t>Microsoft (2026)get started with Microsoft 365 for healthcare </a:t>
          </a:r>
          <a:r>
            <a:rPr lang="en-GB" dirty="0" err="1"/>
            <a:t>organizations</a:t>
          </a:r>
          <a:r>
            <a:rPr lang="en-GB" dirty="0"/>
            <a:t>.    </a:t>
          </a:r>
          <a:endParaRPr lang="en-US" dirty="0"/>
        </a:p>
      </dgm:t>
    </dgm:pt>
    <dgm:pt modelId="{91D9597F-AD89-4865-AE99-319A51E38377}" type="parTrans" cxnId="{A351913A-7F3D-4C2B-B4D0-DB10DCC44486}">
      <dgm:prSet/>
      <dgm:spPr/>
      <dgm:t>
        <a:bodyPr/>
        <a:lstStyle/>
        <a:p>
          <a:endParaRPr lang="en-US"/>
        </a:p>
      </dgm:t>
    </dgm:pt>
    <dgm:pt modelId="{A18D074F-8B2B-4CBB-A549-7CD99E10971F}" type="sibTrans" cxnId="{A351913A-7F3D-4C2B-B4D0-DB10DCC44486}">
      <dgm:prSet/>
      <dgm:spPr/>
      <dgm:t>
        <a:bodyPr/>
        <a:lstStyle/>
        <a:p>
          <a:endParaRPr lang="en-US"/>
        </a:p>
      </dgm:t>
    </dgm:pt>
    <dgm:pt modelId="{25BEC6AE-4812-4FFC-B0C8-441C8F7925DE}">
      <dgm:prSet/>
      <dgm:spPr/>
      <dgm:t>
        <a:bodyPr/>
        <a:lstStyle/>
        <a:p>
          <a:pPr>
            <a:lnSpc>
              <a:spcPct val="100000"/>
            </a:lnSpc>
          </a:pPr>
          <a:r>
            <a:rPr lang="en-GB">
              <a:hlinkClick xmlns:r="http://schemas.openxmlformats.org/officeDocument/2006/relationships" r:id="rId1"/>
            </a:rPr>
            <a:t>https://browzine.com/libraries/1422/articles/688591403?sort=title</a:t>
          </a:r>
          <a:endParaRPr lang="en-US"/>
        </a:p>
      </dgm:t>
    </dgm:pt>
    <dgm:pt modelId="{9AF2F4FB-FD7F-4500-998A-CD303D00128E}" type="parTrans" cxnId="{5EDE9517-1EC9-47EB-AED9-BFD4303BE507}">
      <dgm:prSet/>
      <dgm:spPr/>
      <dgm:t>
        <a:bodyPr/>
        <a:lstStyle/>
        <a:p>
          <a:endParaRPr lang="en-US"/>
        </a:p>
      </dgm:t>
    </dgm:pt>
    <dgm:pt modelId="{7FF1EA04-1AAA-4D42-8E39-25EF3F737BA9}" type="sibTrans" cxnId="{5EDE9517-1EC9-47EB-AED9-BFD4303BE507}">
      <dgm:prSet/>
      <dgm:spPr/>
      <dgm:t>
        <a:bodyPr/>
        <a:lstStyle/>
        <a:p>
          <a:endParaRPr lang="en-US"/>
        </a:p>
      </dgm:t>
    </dgm:pt>
    <dgm:pt modelId="{EDCEABB2-CDE8-4007-83E6-615A1A043996}" type="pres">
      <dgm:prSet presAssocID="{635E491C-6BA6-43EF-B9C0-45BD57A173A1}" presName="vert0" presStyleCnt="0">
        <dgm:presLayoutVars>
          <dgm:dir/>
          <dgm:animOne val="branch"/>
          <dgm:animLvl val="lvl"/>
        </dgm:presLayoutVars>
      </dgm:prSet>
      <dgm:spPr/>
    </dgm:pt>
    <dgm:pt modelId="{D88634CE-FF98-41DB-B2E9-F2DFAE68A444}" type="pres">
      <dgm:prSet presAssocID="{B7171E7B-922F-4E16-9429-4C8728BBAA9B}" presName="thickLine" presStyleLbl="alignNode1" presStyleIdx="0" presStyleCnt="4"/>
      <dgm:spPr/>
    </dgm:pt>
    <dgm:pt modelId="{C788D146-601F-4896-9DE5-E9805A67234D}" type="pres">
      <dgm:prSet presAssocID="{B7171E7B-922F-4E16-9429-4C8728BBAA9B}" presName="horz1" presStyleCnt="0"/>
      <dgm:spPr/>
    </dgm:pt>
    <dgm:pt modelId="{88ACEA5A-8B05-4B68-9B7E-488386833898}" type="pres">
      <dgm:prSet presAssocID="{B7171E7B-922F-4E16-9429-4C8728BBAA9B}" presName="tx1" presStyleLbl="revTx" presStyleIdx="0" presStyleCnt="4"/>
      <dgm:spPr/>
    </dgm:pt>
    <dgm:pt modelId="{9B2461C9-7CC6-4595-9251-0DD0CEDA72F8}" type="pres">
      <dgm:prSet presAssocID="{B7171E7B-922F-4E16-9429-4C8728BBAA9B}" presName="vert1" presStyleCnt="0"/>
      <dgm:spPr/>
    </dgm:pt>
    <dgm:pt modelId="{BEE49237-C285-44E9-9888-303225C4886C}" type="pres">
      <dgm:prSet presAssocID="{73F24807-1C4C-4402-8693-141947A4C573}" presName="thickLine" presStyleLbl="alignNode1" presStyleIdx="1" presStyleCnt="4"/>
      <dgm:spPr/>
    </dgm:pt>
    <dgm:pt modelId="{897D773D-2CC2-4A0F-9C53-530C80437BE6}" type="pres">
      <dgm:prSet presAssocID="{73F24807-1C4C-4402-8693-141947A4C573}" presName="horz1" presStyleCnt="0"/>
      <dgm:spPr/>
    </dgm:pt>
    <dgm:pt modelId="{5D06DF95-3B04-4BA3-96CD-9BEBFDBECA9A}" type="pres">
      <dgm:prSet presAssocID="{73F24807-1C4C-4402-8693-141947A4C573}" presName="tx1" presStyleLbl="revTx" presStyleIdx="1" presStyleCnt="4"/>
      <dgm:spPr/>
    </dgm:pt>
    <dgm:pt modelId="{31A39AC7-4850-4DB3-B61E-AD3A589885B1}" type="pres">
      <dgm:prSet presAssocID="{73F24807-1C4C-4402-8693-141947A4C573}" presName="vert1" presStyleCnt="0"/>
      <dgm:spPr/>
    </dgm:pt>
    <dgm:pt modelId="{50181A63-AFFB-4B7D-A722-CEBA97409344}" type="pres">
      <dgm:prSet presAssocID="{592A7142-DEC7-4306-9CE0-946CF85750D8}" presName="thickLine" presStyleLbl="alignNode1" presStyleIdx="2" presStyleCnt="4"/>
      <dgm:spPr/>
    </dgm:pt>
    <dgm:pt modelId="{01080044-EC03-421A-92A3-72A02F31027A}" type="pres">
      <dgm:prSet presAssocID="{592A7142-DEC7-4306-9CE0-946CF85750D8}" presName="horz1" presStyleCnt="0"/>
      <dgm:spPr/>
    </dgm:pt>
    <dgm:pt modelId="{F45F10CC-D955-4295-8345-10C16721AC28}" type="pres">
      <dgm:prSet presAssocID="{592A7142-DEC7-4306-9CE0-946CF85750D8}" presName="tx1" presStyleLbl="revTx" presStyleIdx="2" presStyleCnt="4"/>
      <dgm:spPr/>
    </dgm:pt>
    <dgm:pt modelId="{330A2297-55EB-433B-90B6-540849592C63}" type="pres">
      <dgm:prSet presAssocID="{592A7142-DEC7-4306-9CE0-946CF85750D8}" presName="vert1" presStyleCnt="0"/>
      <dgm:spPr/>
    </dgm:pt>
    <dgm:pt modelId="{13E3DEB5-2A0B-41D7-88D6-2329736911DA}" type="pres">
      <dgm:prSet presAssocID="{25BEC6AE-4812-4FFC-B0C8-441C8F7925DE}" presName="thickLine" presStyleLbl="alignNode1" presStyleIdx="3" presStyleCnt="4"/>
      <dgm:spPr/>
    </dgm:pt>
    <dgm:pt modelId="{412614D8-2946-460D-ADA4-423CF1A9D387}" type="pres">
      <dgm:prSet presAssocID="{25BEC6AE-4812-4FFC-B0C8-441C8F7925DE}" presName="horz1" presStyleCnt="0"/>
      <dgm:spPr/>
    </dgm:pt>
    <dgm:pt modelId="{AF37AEF1-66D2-4472-B4AE-059B399DAF17}" type="pres">
      <dgm:prSet presAssocID="{25BEC6AE-4812-4FFC-B0C8-441C8F7925DE}" presName="tx1" presStyleLbl="revTx" presStyleIdx="3" presStyleCnt="4"/>
      <dgm:spPr/>
    </dgm:pt>
    <dgm:pt modelId="{293EA2DD-DED1-45CD-945F-A16ECCB4AD08}" type="pres">
      <dgm:prSet presAssocID="{25BEC6AE-4812-4FFC-B0C8-441C8F7925DE}" presName="vert1" presStyleCnt="0"/>
      <dgm:spPr/>
    </dgm:pt>
  </dgm:ptLst>
  <dgm:cxnLst>
    <dgm:cxn modelId="{5EDE9517-1EC9-47EB-AED9-BFD4303BE507}" srcId="{635E491C-6BA6-43EF-B9C0-45BD57A173A1}" destId="{25BEC6AE-4812-4FFC-B0C8-441C8F7925DE}" srcOrd="3" destOrd="0" parTransId="{9AF2F4FB-FD7F-4500-998A-CD303D00128E}" sibTransId="{7FF1EA04-1AAA-4D42-8E39-25EF3F737BA9}"/>
    <dgm:cxn modelId="{B51BF933-ECEA-974D-810E-7608DB9CAAE8}" type="presOf" srcId="{635E491C-6BA6-43EF-B9C0-45BD57A173A1}" destId="{EDCEABB2-CDE8-4007-83E6-615A1A043996}" srcOrd="0" destOrd="0" presId="urn:microsoft.com/office/officeart/2008/layout/LinedList"/>
    <dgm:cxn modelId="{A351913A-7F3D-4C2B-B4D0-DB10DCC44486}" srcId="{635E491C-6BA6-43EF-B9C0-45BD57A173A1}" destId="{592A7142-DEC7-4306-9CE0-946CF85750D8}" srcOrd="2" destOrd="0" parTransId="{91D9597F-AD89-4865-AE99-319A51E38377}" sibTransId="{A18D074F-8B2B-4CBB-A549-7CD99E10971F}"/>
    <dgm:cxn modelId="{3526657A-8722-4505-95B7-BA34294DF79C}" srcId="{635E491C-6BA6-43EF-B9C0-45BD57A173A1}" destId="{73F24807-1C4C-4402-8693-141947A4C573}" srcOrd="1" destOrd="0" parTransId="{7F8077AC-8A63-4A8C-B4FD-0936B571ED43}" sibTransId="{261CA01A-645D-4FD2-B1FA-40BE72025FCC}"/>
    <dgm:cxn modelId="{C8716AD2-024A-8941-A669-EA2CFC853750}" type="presOf" srcId="{592A7142-DEC7-4306-9CE0-946CF85750D8}" destId="{F45F10CC-D955-4295-8345-10C16721AC28}" srcOrd="0" destOrd="0" presId="urn:microsoft.com/office/officeart/2008/layout/LinedList"/>
    <dgm:cxn modelId="{06880ADD-B04B-4C45-BE01-0536E52BFCE5}" type="presOf" srcId="{25BEC6AE-4812-4FFC-B0C8-441C8F7925DE}" destId="{AF37AEF1-66D2-4472-B4AE-059B399DAF17}" srcOrd="0" destOrd="0" presId="urn:microsoft.com/office/officeart/2008/layout/LinedList"/>
    <dgm:cxn modelId="{92D549DE-56D8-F047-A751-71003700612A}" type="presOf" srcId="{B7171E7B-922F-4E16-9429-4C8728BBAA9B}" destId="{88ACEA5A-8B05-4B68-9B7E-488386833898}" srcOrd="0" destOrd="0" presId="urn:microsoft.com/office/officeart/2008/layout/LinedList"/>
    <dgm:cxn modelId="{D4C997E0-54F8-3941-B0F2-E0CA723F5AFE}" type="presOf" srcId="{73F24807-1C4C-4402-8693-141947A4C573}" destId="{5D06DF95-3B04-4BA3-96CD-9BEBFDBECA9A}" srcOrd="0" destOrd="0" presId="urn:microsoft.com/office/officeart/2008/layout/LinedList"/>
    <dgm:cxn modelId="{F26E27FA-D338-440F-B98B-5D975A03EC59}" srcId="{635E491C-6BA6-43EF-B9C0-45BD57A173A1}" destId="{B7171E7B-922F-4E16-9429-4C8728BBAA9B}" srcOrd="0" destOrd="0" parTransId="{DD88542C-7DF3-4246-A2F7-7C4EC579300D}" sibTransId="{27DEBD17-BD94-4E89-B8AC-AC7C964C5CEF}"/>
    <dgm:cxn modelId="{C78CD8E1-B0FB-5F42-AE45-8E7B0B61A9C1}" type="presParOf" srcId="{EDCEABB2-CDE8-4007-83E6-615A1A043996}" destId="{D88634CE-FF98-41DB-B2E9-F2DFAE68A444}" srcOrd="0" destOrd="0" presId="urn:microsoft.com/office/officeart/2008/layout/LinedList"/>
    <dgm:cxn modelId="{41AC7C23-405E-BC4A-B848-8510E0B6634F}" type="presParOf" srcId="{EDCEABB2-CDE8-4007-83E6-615A1A043996}" destId="{C788D146-601F-4896-9DE5-E9805A67234D}" srcOrd="1" destOrd="0" presId="urn:microsoft.com/office/officeart/2008/layout/LinedList"/>
    <dgm:cxn modelId="{4D2AF589-963C-AF43-8402-AA34E98FD510}" type="presParOf" srcId="{C788D146-601F-4896-9DE5-E9805A67234D}" destId="{88ACEA5A-8B05-4B68-9B7E-488386833898}" srcOrd="0" destOrd="0" presId="urn:microsoft.com/office/officeart/2008/layout/LinedList"/>
    <dgm:cxn modelId="{4C6071CD-DF6A-C34D-A7F2-2E3EA751810C}" type="presParOf" srcId="{C788D146-601F-4896-9DE5-E9805A67234D}" destId="{9B2461C9-7CC6-4595-9251-0DD0CEDA72F8}" srcOrd="1" destOrd="0" presId="urn:microsoft.com/office/officeart/2008/layout/LinedList"/>
    <dgm:cxn modelId="{9CD44549-6D44-114B-B5C7-CEBEEF6F0F62}" type="presParOf" srcId="{EDCEABB2-CDE8-4007-83E6-615A1A043996}" destId="{BEE49237-C285-44E9-9888-303225C4886C}" srcOrd="2" destOrd="0" presId="urn:microsoft.com/office/officeart/2008/layout/LinedList"/>
    <dgm:cxn modelId="{C8F7E9C4-1618-4C4D-8854-6BBFE2F78733}" type="presParOf" srcId="{EDCEABB2-CDE8-4007-83E6-615A1A043996}" destId="{897D773D-2CC2-4A0F-9C53-530C80437BE6}" srcOrd="3" destOrd="0" presId="urn:microsoft.com/office/officeart/2008/layout/LinedList"/>
    <dgm:cxn modelId="{53B6129B-4FEA-CD40-A099-561E3E7B04BD}" type="presParOf" srcId="{897D773D-2CC2-4A0F-9C53-530C80437BE6}" destId="{5D06DF95-3B04-4BA3-96CD-9BEBFDBECA9A}" srcOrd="0" destOrd="0" presId="urn:microsoft.com/office/officeart/2008/layout/LinedList"/>
    <dgm:cxn modelId="{F9DDD093-2BA4-154D-88E5-C119BF515580}" type="presParOf" srcId="{897D773D-2CC2-4A0F-9C53-530C80437BE6}" destId="{31A39AC7-4850-4DB3-B61E-AD3A589885B1}" srcOrd="1" destOrd="0" presId="urn:microsoft.com/office/officeart/2008/layout/LinedList"/>
    <dgm:cxn modelId="{EC40FE4A-0CEF-674A-9336-6F3C2CF39C4D}" type="presParOf" srcId="{EDCEABB2-CDE8-4007-83E6-615A1A043996}" destId="{50181A63-AFFB-4B7D-A722-CEBA97409344}" srcOrd="4" destOrd="0" presId="urn:microsoft.com/office/officeart/2008/layout/LinedList"/>
    <dgm:cxn modelId="{B03DA6CC-A6AD-7945-A03B-0B9A5772425D}" type="presParOf" srcId="{EDCEABB2-CDE8-4007-83E6-615A1A043996}" destId="{01080044-EC03-421A-92A3-72A02F31027A}" srcOrd="5" destOrd="0" presId="urn:microsoft.com/office/officeart/2008/layout/LinedList"/>
    <dgm:cxn modelId="{F20808A9-EAF6-CF4F-9CA4-0F44DC90CFCD}" type="presParOf" srcId="{01080044-EC03-421A-92A3-72A02F31027A}" destId="{F45F10CC-D955-4295-8345-10C16721AC28}" srcOrd="0" destOrd="0" presId="urn:microsoft.com/office/officeart/2008/layout/LinedList"/>
    <dgm:cxn modelId="{D67D0017-FAC7-E548-BB01-189C4BFF6E2E}" type="presParOf" srcId="{01080044-EC03-421A-92A3-72A02F31027A}" destId="{330A2297-55EB-433B-90B6-540849592C63}" srcOrd="1" destOrd="0" presId="urn:microsoft.com/office/officeart/2008/layout/LinedList"/>
    <dgm:cxn modelId="{A104016B-AAEE-634D-AB20-92D5ECC7F6A6}" type="presParOf" srcId="{EDCEABB2-CDE8-4007-83E6-615A1A043996}" destId="{13E3DEB5-2A0B-41D7-88D6-2329736911DA}" srcOrd="6" destOrd="0" presId="urn:microsoft.com/office/officeart/2008/layout/LinedList"/>
    <dgm:cxn modelId="{FE9F086C-C6AF-B54C-AF68-9CA3DFB35CD0}" type="presParOf" srcId="{EDCEABB2-CDE8-4007-83E6-615A1A043996}" destId="{412614D8-2946-460D-ADA4-423CF1A9D387}" srcOrd="7" destOrd="0" presId="urn:microsoft.com/office/officeart/2008/layout/LinedList"/>
    <dgm:cxn modelId="{180BB9D0-42C4-3746-80EF-57D7325A2830}" type="presParOf" srcId="{412614D8-2946-460D-ADA4-423CF1A9D387}" destId="{AF37AEF1-66D2-4472-B4AE-059B399DAF17}" srcOrd="0" destOrd="0" presId="urn:microsoft.com/office/officeart/2008/layout/LinedList"/>
    <dgm:cxn modelId="{E0CC110B-562F-7441-AD28-C34A9D198D4F}" type="presParOf" srcId="{412614D8-2946-460D-ADA4-423CF1A9D387}" destId="{293EA2DD-DED1-45CD-945F-A16ECCB4AD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FE800-83A7-4D88-B48A-FAA0DC92BFD2}">
      <dsp:nvSpPr>
        <dsp:cNvPr id="0" name=""/>
        <dsp:cNvSpPr/>
      </dsp:nvSpPr>
      <dsp:spPr>
        <a:xfrm>
          <a:off x="0" y="304895"/>
          <a:ext cx="6045390" cy="10434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s-ES" sz="2000" b="1" i="0" kern="1200">
              <a:solidFill>
                <a:schemeClr val="tx1"/>
              </a:solidFill>
            </a:rPr>
            <a:t>What is Microsoft (MS) Teams?</a:t>
          </a:r>
          <a:endParaRPr lang="en-US" sz="2000" kern="1200">
            <a:solidFill>
              <a:schemeClr val="tx1"/>
            </a:solidFill>
          </a:endParaRPr>
        </a:p>
      </dsp:txBody>
      <dsp:txXfrm>
        <a:off x="50939" y="355834"/>
        <a:ext cx="5943512" cy="941610"/>
      </dsp:txXfrm>
    </dsp:sp>
    <dsp:sp modelId="{71A32C8A-812F-408A-A79C-D1464499F7CF}">
      <dsp:nvSpPr>
        <dsp:cNvPr id="0" name=""/>
        <dsp:cNvSpPr/>
      </dsp:nvSpPr>
      <dsp:spPr>
        <a:xfrm>
          <a:off x="0" y="1391583"/>
          <a:ext cx="6045390" cy="10434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s-ES" sz="1500" b="0" i="0" kern="1200"/>
            <a:t>MS Teams is a secure communications platform which can be protected and monitored within the NHS secure boundary when accessed via secure NHS networks. </a:t>
          </a:r>
          <a:endParaRPr lang="en-US" sz="1500" kern="1200"/>
        </a:p>
      </dsp:txBody>
      <dsp:txXfrm>
        <a:off x="50939" y="1442522"/>
        <a:ext cx="5943512" cy="941610"/>
      </dsp:txXfrm>
    </dsp:sp>
    <dsp:sp modelId="{B480F8AC-3E74-4294-8274-C7CEE52B7119}">
      <dsp:nvSpPr>
        <dsp:cNvPr id="0" name=""/>
        <dsp:cNvSpPr/>
      </dsp:nvSpPr>
      <dsp:spPr>
        <a:xfrm>
          <a:off x="0" y="2478271"/>
          <a:ext cx="6045390" cy="10434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s-ES" sz="1500" b="0" i="0" kern="1200"/>
            <a:t>It is a collaboration tool, providing the technology for people to work together remotely and share information easily.</a:t>
          </a:r>
          <a:endParaRPr lang="en-US" sz="1500" kern="1200"/>
        </a:p>
      </dsp:txBody>
      <dsp:txXfrm>
        <a:off x="50939" y="2529210"/>
        <a:ext cx="5943512" cy="941610"/>
      </dsp:txXfrm>
    </dsp:sp>
    <dsp:sp modelId="{0751B55A-2832-4E21-A4EF-505D8BD97A0D}">
      <dsp:nvSpPr>
        <dsp:cNvPr id="0" name=""/>
        <dsp:cNvSpPr/>
      </dsp:nvSpPr>
      <dsp:spPr>
        <a:xfrm>
          <a:off x="0" y="3564959"/>
          <a:ext cx="6045390" cy="10434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s-ES" sz="1500" b="0" i="0" kern="1200"/>
            <a:t>It is a virtual hub for teamwork which allows people to chat, call, and work together on shared files, sharing information with everyone across different locations.  It can support on-site, remote, and mobile working, allowing NHS staff to continue to deliver care and advice.</a:t>
          </a:r>
          <a:endParaRPr lang="en-US" sz="1500" kern="1200"/>
        </a:p>
      </dsp:txBody>
      <dsp:txXfrm>
        <a:off x="50939" y="3615898"/>
        <a:ext cx="5943512" cy="941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A57E0-FED8-4B7A-B97B-4046611109BD}">
      <dsp:nvSpPr>
        <dsp:cNvPr id="0" name=""/>
        <dsp:cNvSpPr/>
      </dsp:nvSpPr>
      <dsp:spPr>
        <a:xfrm>
          <a:off x="1602533" y="3929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C8E69-6777-431C-98C2-28FFEB9E7F6F}">
      <dsp:nvSpPr>
        <dsp:cNvPr id="0" name=""/>
        <dsp:cNvSpPr/>
      </dsp:nvSpPr>
      <dsp:spPr>
        <a:xfrm>
          <a:off x="1806571" y="243336"/>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721A21-5F02-4E54-999A-30BE6798F12C}">
      <dsp:nvSpPr>
        <dsp:cNvPr id="0" name=""/>
        <dsp:cNvSpPr/>
      </dsp:nvSpPr>
      <dsp:spPr>
        <a:xfrm>
          <a:off x="2782342" y="3929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Ashford community Care Service</a:t>
          </a:r>
          <a:endParaRPr lang="en-US" sz="1800" kern="1200"/>
        </a:p>
      </dsp:txBody>
      <dsp:txXfrm>
        <a:off x="2782342" y="39299"/>
        <a:ext cx="2290218" cy="971607"/>
      </dsp:txXfrm>
    </dsp:sp>
    <dsp:sp modelId="{F5FF20AC-B5F7-496D-97ED-87C009AFAB98}">
      <dsp:nvSpPr>
        <dsp:cNvPr id="0" name=""/>
        <dsp:cNvSpPr/>
      </dsp:nvSpPr>
      <dsp:spPr>
        <a:xfrm>
          <a:off x="5471614" y="3929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4551E-4037-4E3E-8155-87A0C97E730B}">
      <dsp:nvSpPr>
        <dsp:cNvPr id="0" name=""/>
        <dsp:cNvSpPr/>
      </dsp:nvSpPr>
      <dsp:spPr>
        <a:xfrm>
          <a:off x="5675651" y="243336"/>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53BCDF-6C8A-4065-A3B1-58E4BE654CEE}">
      <dsp:nvSpPr>
        <dsp:cNvPr id="0" name=""/>
        <dsp:cNvSpPr/>
      </dsp:nvSpPr>
      <dsp:spPr>
        <a:xfrm>
          <a:off x="6651423" y="3929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General  </a:t>
          </a:r>
          <a:r>
            <a:rPr lang="en-GB" sz="1800" kern="1200"/>
            <a:t>                                                                                                     </a:t>
          </a:r>
          <a:r>
            <a:rPr lang="en-GB" sz="1800" b="1" kern="1200"/>
            <a:t>Management</a:t>
          </a:r>
          <a:endParaRPr lang="en-US" sz="1800" kern="1200"/>
        </a:p>
      </dsp:txBody>
      <dsp:txXfrm>
        <a:off x="6651423" y="39299"/>
        <a:ext cx="2290218" cy="971607"/>
      </dsp:txXfrm>
    </dsp:sp>
    <dsp:sp modelId="{A5FF7B77-B859-446B-8A85-3BB4401F4704}">
      <dsp:nvSpPr>
        <dsp:cNvPr id="0" name=""/>
        <dsp:cNvSpPr/>
      </dsp:nvSpPr>
      <dsp:spPr>
        <a:xfrm>
          <a:off x="1602533" y="178193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B789F-9C00-454F-A6F9-A0FFA566972E}">
      <dsp:nvSpPr>
        <dsp:cNvPr id="0" name=""/>
        <dsp:cNvSpPr/>
      </dsp:nvSpPr>
      <dsp:spPr>
        <a:xfrm>
          <a:off x="1806571" y="198597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09901-EEF4-41DA-BD83-2D80B3FAB794}">
      <dsp:nvSpPr>
        <dsp:cNvPr id="0" name=""/>
        <dsp:cNvSpPr/>
      </dsp:nvSpPr>
      <dsp:spPr>
        <a:xfrm>
          <a:off x="2782342" y="178193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Service-wide announcements                                                                    Planning and meetings</a:t>
          </a:r>
          <a:endParaRPr lang="en-US" sz="1800" kern="1200"/>
        </a:p>
      </dsp:txBody>
      <dsp:txXfrm>
        <a:off x="2782342" y="1781939"/>
        <a:ext cx="2290218" cy="971607"/>
      </dsp:txXfrm>
    </dsp:sp>
    <dsp:sp modelId="{11E39401-345E-4ED3-9DD0-4E4B9BC1EEC8}">
      <dsp:nvSpPr>
        <dsp:cNvPr id="0" name=""/>
        <dsp:cNvSpPr/>
      </dsp:nvSpPr>
      <dsp:spPr>
        <a:xfrm>
          <a:off x="5471614" y="178193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70826-07D7-4FE6-84C4-A7961E4DC1EA}">
      <dsp:nvSpPr>
        <dsp:cNvPr id="0" name=""/>
        <dsp:cNvSpPr/>
      </dsp:nvSpPr>
      <dsp:spPr>
        <a:xfrm>
          <a:off x="5675651" y="198597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F86817-D71E-408F-8D74-81171BA3007A}">
      <dsp:nvSpPr>
        <dsp:cNvPr id="0" name=""/>
        <dsp:cNvSpPr/>
      </dsp:nvSpPr>
      <dsp:spPr>
        <a:xfrm>
          <a:off x="6651423" y="178193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1" kern="1200"/>
            <a:t>Care staff                                                                                                   Training</a:t>
          </a:r>
          <a:endParaRPr lang="en-US" sz="1800" kern="1200"/>
        </a:p>
      </dsp:txBody>
      <dsp:txXfrm>
        <a:off x="6651423" y="1781939"/>
        <a:ext cx="2290218" cy="971607"/>
      </dsp:txXfrm>
    </dsp:sp>
    <dsp:sp modelId="{626317B1-7724-469E-AFCC-DF9C4A3A50FB}">
      <dsp:nvSpPr>
        <dsp:cNvPr id="0" name=""/>
        <dsp:cNvSpPr/>
      </dsp:nvSpPr>
      <dsp:spPr>
        <a:xfrm>
          <a:off x="1602533" y="3524580"/>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C3248-4B24-4C2A-B264-B610CE1B9003}">
      <dsp:nvSpPr>
        <dsp:cNvPr id="0" name=""/>
        <dsp:cNvSpPr/>
      </dsp:nvSpPr>
      <dsp:spPr>
        <a:xfrm>
          <a:off x="1806571" y="372861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99541-2CF1-4A64-B073-57BDFED59D8E}">
      <dsp:nvSpPr>
        <dsp:cNvPr id="0" name=""/>
        <dsp:cNvSpPr/>
      </dsp:nvSpPr>
      <dsp:spPr>
        <a:xfrm>
          <a:off x="2782342" y="3524580"/>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Operational communication                                                                     Learning materials</a:t>
          </a:r>
          <a:endParaRPr lang="en-US" sz="1800" kern="1200"/>
        </a:p>
      </dsp:txBody>
      <dsp:txXfrm>
        <a:off x="2782342" y="3524580"/>
        <a:ext cx="2290218" cy="971607"/>
      </dsp:txXfrm>
    </dsp:sp>
    <dsp:sp modelId="{87485AC8-0A87-498A-847B-9320DA7D61F0}">
      <dsp:nvSpPr>
        <dsp:cNvPr id="0" name=""/>
        <dsp:cNvSpPr/>
      </dsp:nvSpPr>
      <dsp:spPr>
        <a:xfrm>
          <a:off x="5471614" y="3524580"/>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E8F15-141C-4C90-B4F2-59F1118C6091}">
      <dsp:nvSpPr>
        <dsp:cNvPr id="0" name=""/>
        <dsp:cNvSpPr/>
      </dsp:nvSpPr>
      <dsp:spPr>
        <a:xfrm>
          <a:off x="5675651" y="372861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2FA42-12C1-49EB-B64D-3252D2C5D34C}">
      <dsp:nvSpPr>
        <dsp:cNvPr id="0" name=""/>
        <dsp:cNvSpPr/>
      </dsp:nvSpPr>
      <dsp:spPr>
        <a:xfrm>
          <a:off x="6651423" y="3524580"/>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s-ES" sz="1800" b="1" kern="1200"/>
            <a:t>Use channels to organise conversations and files by purpose.</a:t>
          </a:r>
          <a:endParaRPr lang="en-US" sz="1800" kern="1200"/>
        </a:p>
      </dsp:txBody>
      <dsp:txXfrm>
        <a:off x="6651423" y="3524580"/>
        <a:ext cx="2290218" cy="9716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6D5E5-14F4-4967-9779-FAC60A4CE91B}">
      <dsp:nvSpPr>
        <dsp:cNvPr id="0" name=""/>
        <dsp:cNvSpPr/>
      </dsp:nvSpPr>
      <dsp:spPr>
        <a:xfrm>
          <a:off x="0" y="2248"/>
          <a:ext cx="604613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5F7E6B-4C26-441B-BEF9-7435497BA239}">
      <dsp:nvSpPr>
        <dsp:cNvPr id="0" name=""/>
        <dsp:cNvSpPr/>
      </dsp:nvSpPr>
      <dsp:spPr>
        <a:xfrm>
          <a:off x="0" y="2248"/>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Training needs                                                                                                          Digital confidence</a:t>
          </a:r>
          <a:endParaRPr lang="en-US" sz="1700" kern="1200"/>
        </a:p>
      </dsp:txBody>
      <dsp:txXfrm>
        <a:off x="0" y="2248"/>
        <a:ext cx="6046132" cy="766894"/>
      </dsp:txXfrm>
    </dsp:sp>
    <dsp:sp modelId="{E7035A23-78F1-4A2E-B5D9-6D97AF903BFE}">
      <dsp:nvSpPr>
        <dsp:cNvPr id="0" name=""/>
        <dsp:cNvSpPr/>
      </dsp:nvSpPr>
      <dsp:spPr>
        <a:xfrm>
          <a:off x="0" y="769143"/>
          <a:ext cx="6046132" cy="0"/>
        </a:xfrm>
        <a:prstGeom prst="line">
          <a:avLst/>
        </a:prstGeom>
        <a:gradFill rotWithShape="0">
          <a:gsLst>
            <a:gs pos="0">
              <a:schemeClr val="accent2">
                <a:hueOff val="-220675"/>
                <a:satOff val="3082"/>
                <a:lumOff val="-1883"/>
                <a:alphaOff val="0"/>
                <a:satMod val="103000"/>
                <a:lumMod val="102000"/>
                <a:tint val="94000"/>
              </a:schemeClr>
            </a:gs>
            <a:gs pos="50000">
              <a:schemeClr val="accent2">
                <a:hueOff val="-220675"/>
                <a:satOff val="3082"/>
                <a:lumOff val="-1883"/>
                <a:alphaOff val="0"/>
                <a:satMod val="110000"/>
                <a:lumMod val="100000"/>
                <a:shade val="100000"/>
              </a:schemeClr>
            </a:gs>
            <a:gs pos="100000">
              <a:schemeClr val="accent2">
                <a:hueOff val="-220675"/>
                <a:satOff val="3082"/>
                <a:lumOff val="-1883"/>
                <a:alphaOff val="0"/>
                <a:lumMod val="99000"/>
                <a:satMod val="120000"/>
                <a:shade val="78000"/>
              </a:schemeClr>
            </a:gs>
          </a:gsLst>
          <a:lin ang="5400000" scaled="0"/>
        </a:gradFill>
        <a:ln w="6350" cap="flat" cmpd="sng" algn="ctr">
          <a:solidFill>
            <a:schemeClr val="accent2">
              <a:hueOff val="-220675"/>
              <a:satOff val="3082"/>
              <a:lumOff val="-1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980F26-EBB3-42DC-8CD9-C3472AEB9F47}">
      <dsp:nvSpPr>
        <dsp:cNvPr id="0" name=""/>
        <dsp:cNvSpPr/>
      </dsp:nvSpPr>
      <dsp:spPr>
        <a:xfrm>
          <a:off x="0" y="769143"/>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Some staff will need structured training and ongoing support.                 Staff may have different levels of digital skills.</a:t>
          </a:r>
          <a:endParaRPr lang="en-US" sz="1700" kern="1200"/>
        </a:p>
      </dsp:txBody>
      <dsp:txXfrm>
        <a:off x="0" y="769143"/>
        <a:ext cx="6046132" cy="766894"/>
      </dsp:txXfrm>
    </dsp:sp>
    <dsp:sp modelId="{1B8BE118-8EDE-4A69-B754-259006BBFC9D}">
      <dsp:nvSpPr>
        <dsp:cNvPr id="0" name=""/>
        <dsp:cNvSpPr/>
      </dsp:nvSpPr>
      <dsp:spPr>
        <a:xfrm>
          <a:off x="0" y="1536038"/>
          <a:ext cx="6046132" cy="0"/>
        </a:xfrm>
        <a:prstGeom prst="line">
          <a:avLst/>
        </a:prstGeom>
        <a:gradFill rotWithShape="0">
          <a:gsLst>
            <a:gs pos="0">
              <a:schemeClr val="accent2">
                <a:hueOff val="-441349"/>
                <a:satOff val="6163"/>
                <a:lumOff val="-3766"/>
                <a:alphaOff val="0"/>
                <a:satMod val="103000"/>
                <a:lumMod val="102000"/>
                <a:tint val="94000"/>
              </a:schemeClr>
            </a:gs>
            <a:gs pos="50000">
              <a:schemeClr val="accent2">
                <a:hueOff val="-441349"/>
                <a:satOff val="6163"/>
                <a:lumOff val="-3766"/>
                <a:alphaOff val="0"/>
                <a:satMod val="110000"/>
                <a:lumMod val="100000"/>
                <a:shade val="100000"/>
              </a:schemeClr>
            </a:gs>
            <a:gs pos="100000">
              <a:schemeClr val="accent2">
                <a:hueOff val="-441349"/>
                <a:satOff val="6163"/>
                <a:lumOff val="-3766"/>
                <a:alphaOff val="0"/>
                <a:lumMod val="99000"/>
                <a:satMod val="120000"/>
                <a:shade val="78000"/>
              </a:schemeClr>
            </a:gs>
          </a:gsLst>
          <a:lin ang="5400000" scaled="0"/>
        </a:gradFill>
        <a:ln w="6350" cap="flat" cmpd="sng" algn="ctr">
          <a:solidFill>
            <a:schemeClr val="accent2">
              <a:hueOff val="-441349"/>
              <a:satOff val="6163"/>
              <a:lumOff val="-376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6D8985-B130-4C7F-A255-E2FE3F53B752}">
      <dsp:nvSpPr>
        <dsp:cNvPr id="0" name=""/>
        <dsp:cNvSpPr/>
      </dsp:nvSpPr>
      <dsp:spPr>
        <a:xfrm>
          <a:off x="0" y="1536038"/>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Message overload                                                                                            Information governance</a:t>
          </a:r>
          <a:endParaRPr lang="en-US" sz="1700" kern="1200"/>
        </a:p>
      </dsp:txBody>
      <dsp:txXfrm>
        <a:off x="0" y="1536038"/>
        <a:ext cx="6046132" cy="766894"/>
      </dsp:txXfrm>
    </dsp:sp>
    <dsp:sp modelId="{5BF2373E-E6BA-4A94-8B10-2A7983550C43}">
      <dsp:nvSpPr>
        <dsp:cNvPr id="0" name=""/>
        <dsp:cNvSpPr/>
      </dsp:nvSpPr>
      <dsp:spPr>
        <a:xfrm>
          <a:off x="0" y="2302932"/>
          <a:ext cx="6046132" cy="0"/>
        </a:xfrm>
        <a:prstGeom prst="line">
          <a:avLst/>
        </a:prstGeom>
        <a:gradFill rotWithShape="0">
          <a:gsLst>
            <a:gs pos="0">
              <a:schemeClr val="accent2">
                <a:hueOff val="-662024"/>
                <a:satOff val="9245"/>
                <a:lumOff val="-5648"/>
                <a:alphaOff val="0"/>
                <a:satMod val="103000"/>
                <a:lumMod val="102000"/>
                <a:tint val="94000"/>
              </a:schemeClr>
            </a:gs>
            <a:gs pos="50000">
              <a:schemeClr val="accent2">
                <a:hueOff val="-662024"/>
                <a:satOff val="9245"/>
                <a:lumOff val="-5648"/>
                <a:alphaOff val="0"/>
                <a:satMod val="110000"/>
                <a:lumMod val="100000"/>
                <a:shade val="100000"/>
              </a:schemeClr>
            </a:gs>
            <a:gs pos="100000">
              <a:schemeClr val="accent2">
                <a:hueOff val="-662024"/>
                <a:satOff val="9245"/>
                <a:lumOff val="-5648"/>
                <a:alphaOff val="0"/>
                <a:lumMod val="99000"/>
                <a:satMod val="120000"/>
                <a:shade val="78000"/>
              </a:schemeClr>
            </a:gs>
          </a:gsLst>
          <a:lin ang="5400000" scaled="0"/>
        </a:gradFill>
        <a:ln w="6350" cap="flat" cmpd="sng" algn="ctr">
          <a:solidFill>
            <a:schemeClr val="accent2">
              <a:hueOff val="-662024"/>
              <a:satOff val="9245"/>
              <a:lumOff val="-564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198A84-E816-4251-8262-431BE8250AE6}">
      <dsp:nvSpPr>
        <dsp:cNvPr id="0" name=""/>
        <dsp:cNvSpPr/>
      </dsp:nvSpPr>
      <dsp:spPr>
        <a:xfrm>
          <a:off x="0" y="2302932"/>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To many notifications can make priorities unclear.            Confidential information must be handled appropriately.</a:t>
          </a:r>
          <a:endParaRPr lang="en-US" sz="1700" kern="1200"/>
        </a:p>
      </dsp:txBody>
      <dsp:txXfrm>
        <a:off x="0" y="2302932"/>
        <a:ext cx="6046132" cy="766894"/>
      </dsp:txXfrm>
    </dsp:sp>
    <dsp:sp modelId="{CCD1D4EA-2207-4B34-A21D-C62079DEB250}">
      <dsp:nvSpPr>
        <dsp:cNvPr id="0" name=""/>
        <dsp:cNvSpPr/>
      </dsp:nvSpPr>
      <dsp:spPr>
        <a:xfrm>
          <a:off x="0" y="3069827"/>
          <a:ext cx="6046132" cy="0"/>
        </a:xfrm>
        <a:prstGeom prst="line">
          <a:avLst/>
        </a:prstGeom>
        <a:gradFill rotWithShape="0">
          <a:gsLst>
            <a:gs pos="0">
              <a:schemeClr val="accent2">
                <a:hueOff val="-882699"/>
                <a:satOff val="12326"/>
                <a:lumOff val="-7531"/>
                <a:alphaOff val="0"/>
                <a:satMod val="103000"/>
                <a:lumMod val="102000"/>
                <a:tint val="94000"/>
              </a:schemeClr>
            </a:gs>
            <a:gs pos="50000">
              <a:schemeClr val="accent2">
                <a:hueOff val="-882699"/>
                <a:satOff val="12326"/>
                <a:lumOff val="-7531"/>
                <a:alphaOff val="0"/>
                <a:satMod val="110000"/>
                <a:lumMod val="100000"/>
                <a:shade val="100000"/>
              </a:schemeClr>
            </a:gs>
            <a:gs pos="100000">
              <a:schemeClr val="accent2">
                <a:hueOff val="-882699"/>
                <a:satOff val="12326"/>
                <a:lumOff val="-7531"/>
                <a:alphaOff val="0"/>
                <a:lumMod val="99000"/>
                <a:satMod val="120000"/>
                <a:shade val="78000"/>
              </a:schemeClr>
            </a:gs>
          </a:gsLst>
          <a:lin ang="5400000" scaled="0"/>
        </a:gradFill>
        <a:ln w="6350" cap="flat" cmpd="sng" algn="ctr">
          <a:solidFill>
            <a:schemeClr val="accent2">
              <a:hueOff val="-882699"/>
              <a:satOff val="12326"/>
              <a:lumOff val="-753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922329-F10F-4493-90A2-8EAF0BE8BF31}">
      <dsp:nvSpPr>
        <dsp:cNvPr id="0" name=""/>
        <dsp:cNvSpPr/>
      </dsp:nvSpPr>
      <dsp:spPr>
        <a:xfrm>
          <a:off x="0" y="3069827"/>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Technical problems                                                                                           Change resistance</a:t>
          </a:r>
          <a:endParaRPr lang="en-US" sz="1700" kern="1200"/>
        </a:p>
      </dsp:txBody>
      <dsp:txXfrm>
        <a:off x="0" y="3069827"/>
        <a:ext cx="6046132" cy="766894"/>
      </dsp:txXfrm>
    </dsp:sp>
    <dsp:sp modelId="{1300EE7C-5A11-413A-B362-706F3A14EB51}">
      <dsp:nvSpPr>
        <dsp:cNvPr id="0" name=""/>
        <dsp:cNvSpPr/>
      </dsp:nvSpPr>
      <dsp:spPr>
        <a:xfrm>
          <a:off x="0" y="3836722"/>
          <a:ext cx="6046132" cy="0"/>
        </a:xfrm>
        <a:prstGeom prst="line">
          <a:avLst/>
        </a:prstGeom>
        <a:gradFill rotWithShape="0">
          <a:gsLst>
            <a:gs pos="0">
              <a:schemeClr val="accent2">
                <a:hueOff val="-1103373"/>
                <a:satOff val="15408"/>
                <a:lumOff val="-9414"/>
                <a:alphaOff val="0"/>
                <a:satMod val="103000"/>
                <a:lumMod val="102000"/>
                <a:tint val="94000"/>
              </a:schemeClr>
            </a:gs>
            <a:gs pos="50000">
              <a:schemeClr val="accent2">
                <a:hueOff val="-1103373"/>
                <a:satOff val="15408"/>
                <a:lumOff val="-9414"/>
                <a:alphaOff val="0"/>
                <a:satMod val="110000"/>
                <a:lumMod val="100000"/>
                <a:shade val="100000"/>
              </a:schemeClr>
            </a:gs>
            <a:gs pos="100000">
              <a:schemeClr val="accent2">
                <a:hueOff val="-1103373"/>
                <a:satOff val="15408"/>
                <a:lumOff val="-9414"/>
                <a:alphaOff val="0"/>
                <a:lumMod val="99000"/>
                <a:satMod val="120000"/>
                <a:shade val="78000"/>
              </a:schemeClr>
            </a:gs>
          </a:gsLst>
          <a:lin ang="5400000" scaled="0"/>
        </a:gradFill>
        <a:ln w="6350" cap="flat" cmpd="sng" algn="ctr">
          <a:solidFill>
            <a:schemeClr val="accent2">
              <a:hueOff val="-1103373"/>
              <a:satOff val="15408"/>
              <a:lumOff val="-94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E930EF-8119-4664-8202-3405A542D865}">
      <dsp:nvSpPr>
        <dsp:cNvPr id="0" name=""/>
        <dsp:cNvSpPr/>
      </dsp:nvSpPr>
      <dsp:spPr>
        <a:xfrm>
          <a:off x="0" y="3836722"/>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Devices, connectivity or access can interrupt communication.              Some staff may prefer familiar communication methods.</a:t>
          </a:r>
          <a:endParaRPr lang="en-US" sz="1700" kern="1200"/>
        </a:p>
      </dsp:txBody>
      <dsp:txXfrm>
        <a:off x="0" y="3836722"/>
        <a:ext cx="6046132" cy="7668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634CE-FF98-41DB-B2E9-F2DFAE68A444}">
      <dsp:nvSpPr>
        <dsp:cNvPr id="0" name=""/>
        <dsp:cNvSpPr/>
      </dsp:nvSpPr>
      <dsp:spPr>
        <a:xfrm>
          <a:off x="0" y="0"/>
          <a:ext cx="669769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ACEA5A-8B05-4B68-9B7E-488386833898}">
      <dsp:nvSpPr>
        <dsp:cNvPr id="0" name=""/>
        <dsp:cNvSpPr/>
      </dsp:nvSpPr>
      <dsp:spPr>
        <a:xfrm>
          <a:off x="0" y="0"/>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t>Digital, General Practice(2023,2025)Microsoft Teams and remote working, Available at NHS Microsoft Teams and remote work. </a:t>
          </a:r>
          <a:endParaRPr lang="en-US" sz="1600" kern="1200"/>
        </a:p>
      </dsp:txBody>
      <dsp:txXfrm>
        <a:off x="0" y="0"/>
        <a:ext cx="6697698" cy="872618"/>
      </dsp:txXfrm>
    </dsp:sp>
    <dsp:sp modelId="{BEE49237-C285-44E9-9888-303225C4886C}">
      <dsp:nvSpPr>
        <dsp:cNvPr id="0" name=""/>
        <dsp:cNvSpPr/>
      </dsp:nvSpPr>
      <dsp:spPr>
        <a:xfrm>
          <a:off x="0" y="872618"/>
          <a:ext cx="669769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06DF95-3B04-4BA3-96CD-9BEBFDBECA9A}">
      <dsp:nvSpPr>
        <dsp:cNvPr id="0" name=""/>
        <dsp:cNvSpPr/>
      </dsp:nvSpPr>
      <dsp:spPr>
        <a:xfrm>
          <a:off x="0" y="872618"/>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t>Hargreaves, C., Clarke, A. and Lester, K.R.  (2022) ‘Microsoft Teams and team performance in the COVID-19 pandemic within an NHS Trust community Service in North –West England’ </a:t>
          </a:r>
          <a:endParaRPr lang="en-US" sz="1600" kern="1200"/>
        </a:p>
      </dsp:txBody>
      <dsp:txXfrm>
        <a:off x="0" y="872618"/>
        <a:ext cx="6697698" cy="872618"/>
      </dsp:txXfrm>
    </dsp:sp>
    <dsp:sp modelId="{50181A63-AFFB-4B7D-A722-CEBA97409344}">
      <dsp:nvSpPr>
        <dsp:cNvPr id="0" name=""/>
        <dsp:cNvSpPr/>
      </dsp:nvSpPr>
      <dsp:spPr>
        <a:xfrm>
          <a:off x="0" y="1745237"/>
          <a:ext cx="6697698"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45F10CC-D955-4295-8345-10C16721AC28}">
      <dsp:nvSpPr>
        <dsp:cNvPr id="0" name=""/>
        <dsp:cNvSpPr/>
      </dsp:nvSpPr>
      <dsp:spPr>
        <a:xfrm>
          <a:off x="0" y="1745237"/>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dirty="0"/>
            <a:t>Microsoft (2026)get started with Microsoft 365 for healthcare </a:t>
          </a:r>
          <a:r>
            <a:rPr lang="en-GB" sz="1600" kern="1200" dirty="0" err="1"/>
            <a:t>organizations</a:t>
          </a:r>
          <a:r>
            <a:rPr lang="en-GB" sz="1600" kern="1200" dirty="0"/>
            <a:t>.    </a:t>
          </a:r>
          <a:endParaRPr lang="en-US" sz="1600" kern="1200" dirty="0"/>
        </a:p>
      </dsp:txBody>
      <dsp:txXfrm>
        <a:off x="0" y="1745237"/>
        <a:ext cx="6697698" cy="872618"/>
      </dsp:txXfrm>
    </dsp:sp>
    <dsp:sp modelId="{13E3DEB5-2A0B-41D7-88D6-2329736911DA}">
      <dsp:nvSpPr>
        <dsp:cNvPr id="0" name=""/>
        <dsp:cNvSpPr/>
      </dsp:nvSpPr>
      <dsp:spPr>
        <a:xfrm>
          <a:off x="0" y="2617856"/>
          <a:ext cx="669769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37AEF1-66D2-4472-B4AE-059B399DAF17}">
      <dsp:nvSpPr>
        <dsp:cNvPr id="0" name=""/>
        <dsp:cNvSpPr/>
      </dsp:nvSpPr>
      <dsp:spPr>
        <a:xfrm>
          <a:off x="0" y="2617856"/>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hlinkClick xmlns:r="http://schemas.openxmlformats.org/officeDocument/2006/relationships" r:id="rId1"/>
            </a:rPr>
            <a:t>https://browzine.com/libraries/1422/articles/688591403?sort=title</a:t>
          </a:r>
          <a:endParaRPr lang="en-US" sz="1600" kern="1200"/>
        </a:p>
      </dsp:txBody>
      <dsp:txXfrm>
        <a:off x="0" y="2617856"/>
        <a:ext cx="6697698" cy="872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BAEE1C-8C3A-4C98-97B1-3BF3D0ED09B3}" type="datetimeFigureOut">
              <a:rPr lang="es-ES" smtClean="0"/>
              <a:t>15/10/2026</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0BD2F-0284-45C7-BF9B-DB53B5945754}" type="slidenum">
              <a:rPr lang="es-ES" smtClean="0"/>
              <a:t>‹#›</a:t>
            </a:fld>
            <a:endParaRPr lang="es-ES"/>
          </a:p>
        </p:txBody>
      </p:sp>
    </p:spTree>
    <p:extLst>
      <p:ext uri="{BB962C8B-B14F-4D97-AF65-F5344CB8AC3E}">
        <p14:creationId xmlns:p14="http://schemas.microsoft.com/office/powerpoint/2010/main" val="1483191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10/15/2026</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86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10/15/2026</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10962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10/15/2026</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464128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10/15/2026</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17599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10/15/2026</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8119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10/15/2026</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24245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10/15/2026</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32155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10/15/2026</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68488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10/15/2026</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216364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10/15/2026</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94377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10/15/2026</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53918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s-E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1AFCD65F-3C2F-4847-B9B6-CCF7DE9B654A}" type="datetime1">
              <a:rPr lang="es-ES" smtClean="0"/>
              <a:t>15/10/2026</a:t>
            </a:fld>
            <a:endParaRPr lang="es-E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CF2F9BB5-F47C-416B-A069-AED5BA7B6217}" type="slidenum">
              <a:rPr lang="es-ES" smtClean="0"/>
              <a:t>‹#›</a:t>
            </a:fld>
            <a:endParaRPr lang="es-E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105554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DEB97BB-FABD-465F-A92A-114DD4401A7A}" type="datetimeFigureOut">
              <a:rPr lang="en-US" dirty="0"/>
              <a:t>10/15/2026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dirty="0"/>
              <a:t>‹#›</a:t>
            </a:fld>
            <a:endParaRPr lang="en-US" dirty="0"/>
          </a:p>
        </p:txBody>
      </p:sp>
    </p:spTree>
    <p:extLst>
      <p:ext uri="{BB962C8B-B14F-4D97-AF65-F5344CB8AC3E}">
        <p14:creationId xmlns:p14="http://schemas.microsoft.com/office/powerpoint/2010/main" val="3081907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s-E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7F515C5-951C-43AF-A304-2DB99E35AC54}" type="datetime1">
              <a:rPr lang="es-ES" smtClean="0"/>
              <a:t>15/10/2026</a:t>
            </a:fld>
            <a:endParaRPr lang="es-E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F2F9BB5-F47C-416B-A069-AED5BA7B6217}" type="slidenum">
              <a:rPr lang="es-ES" smtClean="0"/>
              <a:t>‹#›</a:t>
            </a:fld>
            <a:endParaRPr lang="es-ES"/>
          </a:p>
        </p:txBody>
      </p:sp>
    </p:spTree>
    <p:extLst>
      <p:ext uri="{BB962C8B-B14F-4D97-AF65-F5344CB8AC3E}">
        <p14:creationId xmlns:p14="http://schemas.microsoft.com/office/powerpoint/2010/main" val="4117905649"/>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s-E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BCDFF26-BC8F-4257-9675-05015E39120F}" type="datetime1">
              <a:rPr lang="es-ES" smtClean="0"/>
              <a:t>15/10/2026</a:t>
            </a:fld>
            <a:endParaRPr lang="es-E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740805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s-E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B8AE274-EBC6-40D4-85C1-E203566D8A05}" type="datetime1">
              <a:rPr lang="es-ES" smtClean="0"/>
              <a:t>15/10/2026</a:t>
            </a:fld>
            <a:endParaRPr lang="es-E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23906405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accent3"/>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7A0A4E6-7970-BDE5-78BB-75E86B0CF85A}"/>
              </a:ext>
            </a:extLst>
          </p:cNvPr>
          <p:cNvSpPr/>
          <p:nvPr userDrawn="1"/>
        </p:nvSpPr>
        <p:spPr>
          <a:xfrm>
            <a:off x="0" y="6263"/>
            <a:ext cx="7450402" cy="6851737"/>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0352" y="2499194"/>
            <a:ext cx="6464808" cy="3840480"/>
          </a:xfrm>
        </p:spPr>
        <p:txBody>
          <a:bodyPr lIns="0" tIns="0" rIns="0" bIns="0" anchor="b" anchorCtr="0">
            <a:normAutofit/>
          </a:bodyPr>
          <a:lstStyle>
            <a:lvl1pPr algn="l">
              <a:defRPr sz="6000" cap="all" baseline="0">
                <a:solidFill>
                  <a:schemeClr val="tx1"/>
                </a:solidFill>
              </a:defRPr>
            </a:lvl1pPr>
          </a:lstStyle>
          <a:p>
            <a:r>
              <a:rPr lang="en-US"/>
              <a:t>Click to edit Master title style</a:t>
            </a:r>
            <a:endParaRPr/>
          </a:p>
        </p:txBody>
      </p:sp>
      <p:sp>
        <p:nvSpPr>
          <p:cNvPr id="12" name="Rectangle 11">
            <a:extLst>
              <a:ext uri="{FF2B5EF4-FFF2-40B4-BE49-F238E27FC236}">
                <a16:creationId xmlns:a16="http://schemas.microsoft.com/office/drawing/2014/main" id="{52293D5A-F8B8-8C2B-FCAE-05ED2FCE8F54}"/>
              </a:ext>
            </a:extLst>
          </p:cNvPr>
          <p:cNvSpPr/>
          <p:nvPr userDrawn="1"/>
        </p:nvSpPr>
        <p:spPr>
          <a:xfrm>
            <a:off x="0" y="6263"/>
            <a:ext cx="12188952" cy="1254209"/>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DCFC68E0-D9CA-4632-6C16-A37FF1C296C0}"/>
              </a:ext>
            </a:extLst>
          </p:cNvPr>
          <p:cNvCxnSpPr>
            <a:cxnSpLocks/>
          </p:cNvCxnSpPr>
          <p:nvPr userDrawn="1"/>
        </p:nvCxnSpPr>
        <p:spPr>
          <a:xfrm>
            <a:off x="0" y="1252728"/>
            <a:ext cx="12188952"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2">
            <a:extLst>
              <a:ext uri="{FF2B5EF4-FFF2-40B4-BE49-F238E27FC236}">
                <a16:creationId xmlns:a16="http://schemas.microsoft.com/office/drawing/2014/main" id="{1775A23F-BECF-11F7-0296-411179417D70}"/>
              </a:ext>
            </a:extLst>
          </p:cNvPr>
          <p:cNvSpPr>
            <a:spLocks noGrp="1"/>
          </p:cNvSpPr>
          <p:nvPr>
            <p:ph type="pic" idx="13"/>
          </p:nvPr>
        </p:nvSpPr>
        <p:spPr>
          <a:xfrm>
            <a:off x="7942654" y="1752600"/>
            <a:ext cx="3753001" cy="4572000"/>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grpSp>
        <p:nvGrpSpPr>
          <p:cNvPr id="7" name="Graphic 16">
            <a:extLst>
              <a:ext uri="{FF2B5EF4-FFF2-40B4-BE49-F238E27FC236}">
                <a16:creationId xmlns:a16="http://schemas.microsoft.com/office/drawing/2014/main" id="{DA33DA21-E511-612E-A925-1BD25A1CC5F7}"/>
              </a:ext>
            </a:extLst>
          </p:cNvPr>
          <p:cNvGrpSpPr/>
          <p:nvPr/>
        </p:nvGrpSpPr>
        <p:grpSpPr>
          <a:xfrm flipH="1">
            <a:off x="529167" y="1729564"/>
            <a:ext cx="2247898" cy="632636"/>
            <a:chOff x="516591" y="355997"/>
            <a:chExt cx="2247898" cy="632636"/>
          </a:xfrm>
        </p:grpSpPr>
        <p:sp>
          <p:nvSpPr>
            <p:cNvPr id="14" name="Freeform 13">
              <a:extLst>
                <a:ext uri="{FF2B5EF4-FFF2-40B4-BE49-F238E27FC236}">
                  <a16:creationId xmlns:a16="http://schemas.microsoft.com/office/drawing/2014/main" id="{2A55E5B9-5B7C-3ED3-97DB-94732D570973}"/>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a:p>
          </p:txBody>
        </p:sp>
        <p:sp>
          <p:nvSpPr>
            <p:cNvPr id="17" name="Freeform 16">
              <a:extLst>
                <a:ext uri="{FF2B5EF4-FFF2-40B4-BE49-F238E27FC236}">
                  <a16:creationId xmlns:a16="http://schemas.microsoft.com/office/drawing/2014/main" id="{B1AA5AA3-18B0-C0D3-2AED-133F81E30A53}"/>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a:p>
          </p:txBody>
        </p:sp>
      </p:grpSp>
      <p:sp>
        <p:nvSpPr>
          <p:cNvPr id="8" name="Oval 7">
            <a:extLst>
              <a:ext uri="{FF2B5EF4-FFF2-40B4-BE49-F238E27FC236}">
                <a16:creationId xmlns:a16="http://schemas.microsoft.com/office/drawing/2014/main" id="{34E22E86-19B4-9281-CF01-615546414760}"/>
              </a:ext>
            </a:extLst>
          </p:cNvPr>
          <p:cNvSpPr>
            <a:spLocks noChangeAspect="1"/>
          </p:cNvSpPr>
          <p:nvPr userDrawn="1"/>
        </p:nvSpPr>
        <p:spPr>
          <a:xfrm>
            <a:off x="3228216" y="19831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EEBFE65-FEBC-6D4F-31C1-24E77FA45BC7}"/>
              </a:ext>
            </a:extLst>
          </p:cNvPr>
          <p:cNvSpPr>
            <a:spLocks noChangeAspect="1"/>
          </p:cNvSpPr>
          <p:nvPr userDrawn="1"/>
        </p:nvSpPr>
        <p:spPr>
          <a:xfrm>
            <a:off x="4188336" y="1985449"/>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3FA6CD95-CE47-0B81-9DD7-19CA34568687}"/>
              </a:ext>
            </a:extLst>
          </p:cNvPr>
          <p:cNvSpPr>
            <a:spLocks noChangeAspect="1"/>
          </p:cNvSpPr>
          <p:nvPr userDrawn="1"/>
        </p:nvSpPr>
        <p:spPr>
          <a:xfrm>
            <a:off x="3708276" y="19831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95309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with image 01">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BBDA8E3-4A22-4F30-2CBB-DFBA0B6063D0}"/>
              </a:ext>
            </a:extLst>
          </p:cNvPr>
          <p:cNvSpPr/>
          <p:nvPr userDrawn="1"/>
        </p:nvSpPr>
        <p:spPr>
          <a:xfrm>
            <a:off x="6096000" y="0"/>
            <a:ext cx="6096000"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AA36011-0CC6-C389-EAAB-90C4ACC2D522}"/>
              </a:ext>
            </a:extLst>
          </p:cNvPr>
          <p:cNvSpPr/>
          <p:nvPr userDrawn="1"/>
        </p:nvSpPr>
        <p:spPr>
          <a:xfrm>
            <a:off x="1" y="6096000"/>
            <a:ext cx="6095999"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53200" y="1527048"/>
            <a:ext cx="5181600" cy="4636293"/>
          </a:xfrm>
        </p:spPr>
        <p:txBody>
          <a:bodyPr lIns="0" tIns="0" rIns="0" bIns="0" anchor="t" anchorCtr="0">
            <a:noAutofit/>
          </a:bodyPr>
          <a:lstStyle>
            <a:lvl1pPr>
              <a:defRPr sz="4000" cap="all" baseline="0">
                <a:solidFill>
                  <a:schemeClr val="tx1"/>
                </a:solidFill>
              </a:defRPr>
            </a:lvl1pPr>
          </a:lstStyle>
          <a:p>
            <a:r>
              <a:rPr lang="en-US"/>
              <a:t>Click to edit Master title style</a:t>
            </a:r>
            <a:endParaRPr/>
          </a:p>
        </p:txBody>
      </p:sp>
      <p:sp>
        <p:nvSpPr>
          <p:cNvPr id="3" name="Picture Placeholder 2">
            <a:extLst>
              <a:ext uri="{FF2B5EF4-FFF2-40B4-BE49-F238E27FC236}">
                <a16:creationId xmlns:a16="http://schemas.microsoft.com/office/drawing/2014/main" id="{06D146FE-2CCD-1628-C75B-ABAC2022D9E1}"/>
              </a:ext>
            </a:extLst>
          </p:cNvPr>
          <p:cNvSpPr>
            <a:spLocks noGrp="1"/>
          </p:cNvSpPr>
          <p:nvPr>
            <p:ph type="pic" idx="13"/>
          </p:nvPr>
        </p:nvSpPr>
        <p:spPr>
          <a:xfrm>
            <a:off x="484632" y="457200"/>
            <a:ext cx="5157216" cy="2514600"/>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Content Placeholder 2">
            <a:extLst>
              <a:ext uri="{FF2B5EF4-FFF2-40B4-BE49-F238E27FC236}">
                <a16:creationId xmlns:a16="http://schemas.microsoft.com/office/drawing/2014/main" id="{3DAA3FF9-4C9C-8494-A2BB-F77816393331}"/>
              </a:ext>
            </a:extLst>
          </p:cNvPr>
          <p:cNvSpPr>
            <a:spLocks noGrp="1"/>
          </p:cNvSpPr>
          <p:nvPr>
            <p:ph idx="14"/>
          </p:nvPr>
        </p:nvSpPr>
        <p:spPr>
          <a:xfrm>
            <a:off x="530352" y="3429000"/>
            <a:ext cx="5187649" cy="2514600"/>
          </a:xfrm>
        </p:spPr>
        <p:txBody>
          <a:bodyPr tIns="45720" bIns="45720">
            <a:normAutofit/>
          </a:bodyPr>
          <a:lstStyle>
            <a:lvl1pPr marL="45720" indent="0">
              <a:buNone/>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10" name="Slide Number Placeholder 9">
            <a:extLst>
              <a:ext uri="{FF2B5EF4-FFF2-40B4-BE49-F238E27FC236}">
                <a16:creationId xmlns:a16="http://schemas.microsoft.com/office/drawing/2014/main" id="{7595BE4A-3E73-906A-3F04-20F3B489B1C9}"/>
              </a:ext>
            </a:extLst>
          </p:cNvPr>
          <p:cNvSpPr>
            <a:spLocks noGrp="1"/>
          </p:cNvSpPr>
          <p:nvPr>
            <p:ph type="sldNum" sz="quarter" idx="12"/>
          </p:nvPr>
        </p:nvSpPr>
        <p:spPr/>
        <p:txBody>
          <a:bodyPr/>
          <a:lstStyle/>
          <a:p>
            <a:fld id="{CA8D9AD5-F248-4919-864A-CFD76CC027D6}" type="slidenum">
              <a:rPr lang="en-US" smtClean="0"/>
              <a:pPr/>
              <a:t>‹#›</a:t>
            </a:fld>
            <a:endParaRPr lang="en-US"/>
          </a:p>
        </p:txBody>
      </p:sp>
      <p:sp>
        <p:nvSpPr>
          <p:cNvPr id="9" name="Footer Placeholder 8">
            <a:extLst>
              <a:ext uri="{FF2B5EF4-FFF2-40B4-BE49-F238E27FC236}">
                <a16:creationId xmlns:a16="http://schemas.microsoft.com/office/drawing/2014/main" id="{F086E1E6-8939-6965-E9E7-75606774EC5F}"/>
              </a:ext>
            </a:extLst>
          </p:cNvPr>
          <p:cNvSpPr>
            <a:spLocks noGrp="1"/>
          </p:cNvSpPr>
          <p:nvPr>
            <p:ph type="ftr" sz="quarter" idx="11"/>
          </p:nvPr>
        </p:nvSpPr>
        <p:spPr/>
        <p:txBody>
          <a:bodyPr/>
          <a:lstStyle/>
          <a:p>
            <a:endParaRPr lang="en-US"/>
          </a:p>
        </p:txBody>
      </p:sp>
      <p:cxnSp>
        <p:nvCxnSpPr>
          <p:cNvPr id="5" name="Straight Connector 4">
            <a:extLst>
              <a:ext uri="{FF2B5EF4-FFF2-40B4-BE49-F238E27FC236}">
                <a16:creationId xmlns:a16="http://schemas.microsoft.com/office/drawing/2014/main" id="{E6BC3BBC-129A-FBDC-E6A0-294EF21E1914}"/>
              </a:ext>
            </a:extLst>
          </p:cNvPr>
          <p:cNvCxnSpPr>
            <a:cxnSpLocks/>
          </p:cNvCxnSpPr>
          <p:nvPr userDrawn="1"/>
        </p:nvCxnSpPr>
        <p:spPr>
          <a:xfrm>
            <a:off x="0" y="6096000"/>
            <a:ext cx="6096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82E86B28-A98B-0D98-5ED4-C8422E49C808}"/>
              </a:ext>
            </a:extLst>
          </p:cNvPr>
          <p:cNvGrpSpPr/>
          <p:nvPr userDrawn="1"/>
        </p:nvGrpSpPr>
        <p:grpSpPr>
          <a:xfrm flipH="1">
            <a:off x="7755591" y="355997"/>
            <a:ext cx="3750609" cy="632636"/>
            <a:chOff x="516591" y="355997"/>
            <a:chExt cx="3750609" cy="632636"/>
          </a:xfrm>
        </p:grpSpPr>
        <p:grpSp>
          <p:nvGrpSpPr>
            <p:cNvPr id="18" name="Graphic 16">
              <a:extLst>
                <a:ext uri="{FF2B5EF4-FFF2-40B4-BE49-F238E27FC236}">
                  <a16:creationId xmlns:a16="http://schemas.microsoft.com/office/drawing/2014/main" id="{B848D6FC-B5F4-D029-DBB8-11C46A0856B4}"/>
                </a:ext>
              </a:extLst>
            </p:cNvPr>
            <p:cNvGrpSpPr/>
            <p:nvPr/>
          </p:nvGrpSpPr>
          <p:grpSpPr>
            <a:xfrm flipH="1">
              <a:off x="516591" y="355997"/>
              <a:ext cx="2247898" cy="632636"/>
              <a:chOff x="516591" y="355997"/>
              <a:chExt cx="2247898" cy="632636"/>
            </a:xfrm>
          </p:grpSpPr>
          <p:sp>
            <p:nvSpPr>
              <p:cNvPr id="19" name="Freeform 18">
                <a:extLst>
                  <a:ext uri="{FF2B5EF4-FFF2-40B4-BE49-F238E27FC236}">
                    <a16:creationId xmlns:a16="http://schemas.microsoft.com/office/drawing/2014/main" id="{B5A04C0E-365F-3B06-1EA3-05B2F8F8CFAE}"/>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a:p>
            </p:txBody>
          </p:sp>
          <p:sp>
            <p:nvSpPr>
              <p:cNvPr id="20" name="Freeform 19">
                <a:extLst>
                  <a:ext uri="{FF2B5EF4-FFF2-40B4-BE49-F238E27FC236}">
                    <a16:creationId xmlns:a16="http://schemas.microsoft.com/office/drawing/2014/main" id="{CEF649C9-96CE-047E-9440-177154C63F50}"/>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a:p>
            </p:txBody>
          </p:sp>
        </p:grpSp>
        <p:sp>
          <p:nvSpPr>
            <p:cNvPr id="21" name="Oval 20">
              <a:extLst>
                <a:ext uri="{FF2B5EF4-FFF2-40B4-BE49-F238E27FC236}">
                  <a16:creationId xmlns:a16="http://schemas.microsoft.com/office/drawing/2014/main" id="{D26DC255-D0C4-CE6D-2A0F-2A757B8D9E8A}"/>
                </a:ext>
              </a:extLst>
            </p:cNvPr>
            <p:cNvSpPr>
              <a:spLocks noChangeAspect="1"/>
            </p:cNvSpPr>
            <p:nvPr userDrawn="1"/>
          </p:nvSpPr>
          <p:spPr>
            <a:xfrm>
              <a:off x="321564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376FE056-1AC1-BB94-30F3-EE44BDDABDBD}"/>
                </a:ext>
              </a:extLst>
            </p:cNvPr>
            <p:cNvSpPr>
              <a:spLocks noChangeAspect="1"/>
            </p:cNvSpPr>
            <p:nvPr userDrawn="1"/>
          </p:nvSpPr>
          <p:spPr>
            <a:xfrm>
              <a:off x="4175760" y="611882"/>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DEB2A61-AC40-2F91-DCA2-08DF63492018}"/>
                </a:ext>
              </a:extLst>
            </p:cNvPr>
            <p:cNvSpPr>
              <a:spLocks noChangeAspect="1"/>
            </p:cNvSpPr>
            <p:nvPr userDrawn="1"/>
          </p:nvSpPr>
          <p:spPr>
            <a:xfrm>
              <a:off x="369570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69870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with image 02">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6096001"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476F1A-01F6-616D-199F-9E02AC2551FB}"/>
              </a:ext>
            </a:extLst>
          </p:cNvPr>
          <p:cNvSpPr/>
          <p:nvPr userDrawn="1"/>
        </p:nvSpPr>
        <p:spPr>
          <a:xfrm>
            <a:off x="6095998" y="2560320"/>
            <a:ext cx="6096001"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0352" y="411480"/>
            <a:ext cx="11430000" cy="1645920"/>
          </a:xfrm>
        </p:spPr>
        <p:txBody>
          <a:bodyPr lIns="0" tIns="0" rIns="0" bIns="0" anchor="b" anchorCtr="0">
            <a:noAutofit/>
          </a:bodyPr>
          <a:lstStyle>
            <a:lvl1pPr algn="l">
              <a:defRPr sz="4000" b="0" cap="all" baseline="0">
                <a:solidFill>
                  <a:schemeClr val="bg1"/>
                </a:solidFill>
              </a:defRPr>
            </a:lvl1pPr>
          </a:lstStyle>
          <a:p>
            <a:r>
              <a:rPr lang="en-US"/>
              <a:t>Click to edit Master title style</a:t>
            </a:r>
            <a:endParaRPr/>
          </a:p>
        </p:txBody>
      </p:sp>
      <p:sp>
        <p:nvSpPr>
          <p:cNvPr id="21" name="Picture Placeholder 2">
            <a:extLst>
              <a:ext uri="{FF2B5EF4-FFF2-40B4-BE49-F238E27FC236}">
                <a16:creationId xmlns:a16="http://schemas.microsoft.com/office/drawing/2014/main" id="{CB610F9E-C699-B370-106D-17BDF99159BD}"/>
              </a:ext>
            </a:extLst>
          </p:cNvPr>
          <p:cNvSpPr>
            <a:spLocks noGrp="1"/>
          </p:cNvSpPr>
          <p:nvPr>
            <p:ph type="pic" idx="13"/>
          </p:nvPr>
        </p:nvSpPr>
        <p:spPr>
          <a:xfrm>
            <a:off x="530352" y="3017520"/>
            <a:ext cx="5181600" cy="2617451"/>
          </a:xfrm>
          <a:prstGeom prst="rect">
            <a:avLst/>
          </a:prstGeom>
          <a:solidFill>
            <a:schemeClr val="accent3">
              <a:lumMod val="90000"/>
            </a:schemeClr>
          </a:solidFill>
          <a:ln w="19050">
            <a:noFill/>
          </a:ln>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6" name="Content Placeholder 2">
            <a:extLst>
              <a:ext uri="{FF2B5EF4-FFF2-40B4-BE49-F238E27FC236}">
                <a16:creationId xmlns:a16="http://schemas.microsoft.com/office/drawing/2014/main" id="{A0A0C691-BA31-F98C-EFBE-A27B2B391FA9}"/>
              </a:ext>
            </a:extLst>
          </p:cNvPr>
          <p:cNvSpPr>
            <a:spLocks noGrp="1"/>
          </p:cNvSpPr>
          <p:nvPr>
            <p:ph idx="14"/>
          </p:nvPr>
        </p:nvSpPr>
        <p:spPr>
          <a:xfrm>
            <a:off x="6550151" y="3017519"/>
            <a:ext cx="5260849" cy="3078479"/>
          </a:xfrm>
        </p:spPr>
        <p:txBody>
          <a:bodyPr tIns="45720" bIns="45720">
            <a:normAutofit/>
          </a:bodyPr>
          <a:lstStyle>
            <a:lvl1pPr marL="45720" indent="0">
              <a:buNone/>
              <a:defRPr sz="2400">
                <a:solidFill>
                  <a:schemeClr val="bg1"/>
                </a:solidFill>
              </a:defRPr>
            </a:lvl1pPr>
            <a:lvl2pPr>
              <a:buClrTx/>
              <a:defRPr sz="2000">
                <a:solidFill>
                  <a:schemeClr val="bg1"/>
                </a:solidFill>
              </a:defRPr>
            </a:lvl2pPr>
            <a:lvl3pPr>
              <a:buClrTx/>
              <a:defRPr sz="1800">
                <a:solidFill>
                  <a:schemeClr val="bg1"/>
                </a:solidFill>
              </a:defRPr>
            </a:lvl3pPr>
            <a:lvl4pPr>
              <a:buClrTx/>
              <a:defRPr sz="1600">
                <a:solidFill>
                  <a:schemeClr val="bg1"/>
                </a:solidFill>
              </a:defRPr>
            </a:lvl4pPr>
            <a:lvl5pPr>
              <a:buClrTx/>
              <a:defRPr sz="1600">
                <a:solidFill>
                  <a:schemeClr val="bg1"/>
                </a:solidFill>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6099048"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a:p>
        </p:txBody>
      </p:sp>
    </p:spTree>
    <p:extLst>
      <p:ext uri="{BB962C8B-B14F-4D97-AF65-F5344CB8AC3E}">
        <p14:creationId xmlns:p14="http://schemas.microsoft.com/office/powerpoint/2010/main" val="5755318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with image 04">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6096001"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476F1A-01F6-616D-199F-9E02AC2551FB}"/>
              </a:ext>
            </a:extLst>
          </p:cNvPr>
          <p:cNvSpPr/>
          <p:nvPr userDrawn="1"/>
        </p:nvSpPr>
        <p:spPr>
          <a:xfrm>
            <a:off x="6095998" y="2560320"/>
            <a:ext cx="6096001"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0352" y="411480"/>
            <a:ext cx="11277600" cy="1645919"/>
          </a:xfrm>
        </p:spPr>
        <p:txBody>
          <a:bodyPr lIns="0" tIns="0" rIns="0" bIns="0" anchor="b" anchorCtr="0">
            <a:noAutofit/>
          </a:bodyPr>
          <a:lstStyle>
            <a:lvl1pPr algn="l">
              <a:defRPr sz="4000" b="0" cap="all" baseline="0">
                <a:solidFill>
                  <a:schemeClr val="bg1"/>
                </a:solidFill>
              </a:defRPr>
            </a:lvl1pPr>
          </a:lstStyle>
          <a:p>
            <a:r>
              <a:rPr lang="en-US"/>
              <a:t>Click to edit Master title style</a:t>
            </a:r>
            <a:endParaRPr/>
          </a:p>
        </p:txBody>
      </p:sp>
      <p:sp>
        <p:nvSpPr>
          <p:cNvPr id="21" name="Picture Placeholder 2">
            <a:extLst>
              <a:ext uri="{FF2B5EF4-FFF2-40B4-BE49-F238E27FC236}">
                <a16:creationId xmlns:a16="http://schemas.microsoft.com/office/drawing/2014/main" id="{CB610F9E-C699-B370-106D-17BDF99159BD}"/>
              </a:ext>
            </a:extLst>
          </p:cNvPr>
          <p:cNvSpPr>
            <a:spLocks noGrp="1"/>
          </p:cNvSpPr>
          <p:nvPr>
            <p:ph type="pic" idx="13"/>
          </p:nvPr>
        </p:nvSpPr>
        <p:spPr>
          <a:xfrm>
            <a:off x="457200" y="3048000"/>
            <a:ext cx="5175504" cy="2590799"/>
          </a:xfrm>
          <a:prstGeom prst="rect">
            <a:avLst/>
          </a:prstGeom>
          <a:solidFill>
            <a:schemeClr val="accent3">
              <a:lumMod val="90000"/>
            </a:schemeClr>
          </a:solidFill>
          <a:ln w="19050">
            <a:noFill/>
          </a:ln>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Text Placeholder 2"/>
          <p:cNvSpPr>
            <a:spLocks noGrp="1"/>
          </p:cNvSpPr>
          <p:nvPr>
            <p:ph type="body" idx="1"/>
          </p:nvPr>
        </p:nvSpPr>
        <p:spPr>
          <a:xfrm>
            <a:off x="6553200" y="3017520"/>
            <a:ext cx="5257800" cy="3051048"/>
          </a:xfrm>
        </p:spPr>
        <p:txBody>
          <a:bodyPr lIns="0" tIns="0" rIns="0" bIns="0" anchor="t">
            <a:normAutofit/>
          </a:bodyPr>
          <a:lstStyle>
            <a:lvl1pPr marL="342900" indent="-342900" algn="l">
              <a:spcBef>
                <a:spcPts val="1200"/>
              </a:spcBef>
              <a:buClr>
                <a:schemeClr val="bg1"/>
              </a:buClr>
              <a:buFont typeface="Wingdings" pitchFamily="2" charset="2"/>
              <a:buChar char="§"/>
              <a:defRPr sz="2000" cap="none" baseline="0">
                <a:solidFill>
                  <a:schemeClr val="bg1"/>
                </a:solidFill>
              </a:defRPr>
            </a:lvl1pPr>
            <a:lvl2pPr marL="742950" indent="-285750">
              <a:spcBef>
                <a:spcPts val="1200"/>
              </a:spcBef>
              <a:buClr>
                <a:schemeClr val="bg1"/>
              </a:buClr>
              <a:buFont typeface="Wingdings" pitchFamily="2" charset="2"/>
              <a:buChar char="§"/>
              <a:defRPr sz="1600">
                <a:solidFill>
                  <a:schemeClr val="bg1"/>
                </a:solidFill>
              </a:defRPr>
            </a:lvl2pPr>
            <a:lvl3pPr marL="1200150" indent="-285750">
              <a:spcBef>
                <a:spcPts val="1200"/>
              </a:spcBef>
              <a:buClr>
                <a:schemeClr val="bg1"/>
              </a:buClr>
              <a:buFont typeface="Wingdings" pitchFamily="2" charset="2"/>
              <a:buChar char="§"/>
              <a:defRPr sz="1400">
                <a:solidFill>
                  <a:schemeClr val="bg1"/>
                </a:solidFill>
              </a:defRPr>
            </a:lvl3pPr>
            <a:lvl4pPr marL="1657350" indent="-285750">
              <a:spcBef>
                <a:spcPts val="1200"/>
              </a:spcBef>
              <a:buClr>
                <a:schemeClr val="bg1"/>
              </a:buClr>
              <a:buFont typeface="Wingdings" pitchFamily="2" charset="2"/>
              <a:buChar char="§"/>
              <a:defRPr sz="1200">
                <a:solidFill>
                  <a:schemeClr val="bg1"/>
                </a:solidFill>
              </a:defRPr>
            </a:lvl4pPr>
            <a:lvl5pPr marL="2114550" indent="-285750">
              <a:spcBef>
                <a:spcPts val="1200"/>
              </a:spcBef>
              <a:buClr>
                <a:schemeClr val="bg1"/>
              </a:buClr>
              <a:buFont typeface="Wingdings" pitchFamily="2" charset="2"/>
              <a:buChar char="§"/>
              <a:defRPr sz="1200">
                <a:solidFill>
                  <a:schemeClr val="bg1"/>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6099048"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a:p>
        </p:txBody>
      </p:sp>
    </p:spTree>
    <p:extLst>
      <p:ext uri="{BB962C8B-B14F-4D97-AF65-F5344CB8AC3E}">
        <p14:creationId xmlns:p14="http://schemas.microsoft.com/office/powerpoint/2010/main" val="20120569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3"/>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C08CE7-47AF-369A-9577-5F44CACDE745}"/>
              </a:ext>
            </a:extLst>
          </p:cNvPr>
          <p:cNvSpPr/>
          <p:nvPr userDrawn="1"/>
        </p:nvSpPr>
        <p:spPr>
          <a:xfrm>
            <a:off x="0" y="2560320"/>
            <a:ext cx="6095999"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a:t>Click to edit Master title style</a:t>
            </a:r>
            <a:endParaRPr/>
          </a:p>
        </p:txBody>
      </p:sp>
      <p:sp>
        <p:nvSpPr>
          <p:cNvPr id="7" name="Content Placeholder 2">
            <a:extLst>
              <a:ext uri="{FF2B5EF4-FFF2-40B4-BE49-F238E27FC236}">
                <a16:creationId xmlns:a16="http://schemas.microsoft.com/office/drawing/2014/main" id="{1C2D15D8-C5E4-994C-132F-9BCBEFEF989C}"/>
              </a:ext>
            </a:extLst>
          </p:cNvPr>
          <p:cNvSpPr>
            <a:spLocks noGrp="1"/>
          </p:cNvSpPr>
          <p:nvPr>
            <p:ph idx="16"/>
          </p:nvPr>
        </p:nvSpPr>
        <p:spPr>
          <a:xfrm>
            <a:off x="530352" y="2971800"/>
            <a:ext cx="505663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6553200" y="2971800"/>
            <a:ext cx="505663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a:p>
          </p:txBody>
        </p:sp>
      </p:grpSp>
    </p:spTree>
    <p:extLst>
      <p:ext uri="{BB962C8B-B14F-4D97-AF65-F5344CB8AC3E}">
        <p14:creationId xmlns:p14="http://schemas.microsoft.com/office/powerpoint/2010/main" val="6694817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10/15/2026</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1670883995"/>
      </p:ext>
    </p:extLst>
  </p:cSld>
  <p:clrMap bg1="dk1" tx1="lt1" bg2="dk2" tx2="lt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 id="2147483981" r:id="rId12"/>
    <p:sldLayoutId id="2147483982" r:id="rId13"/>
    <p:sldLayoutId id="2147483983" r:id="rId14"/>
    <p:sldLayoutId id="2147483984" r:id="rId15"/>
    <p:sldLayoutId id="2147483985" r:id="rId16"/>
    <p:sldLayoutId id="2147483986" r:id="rId17"/>
    <p:sldLayoutId id="2147483987" r:id="rId18"/>
    <p:sldLayoutId id="2147483988" r:id="rId19"/>
    <p:sldLayoutId id="2147483989" r:id="rId20"/>
    <p:sldLayoutId id="2147483990" r:id="rId2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8.xml"/><Relationship Id="rId5" Type="http://schemas.openxmlformats.org/officeDocument/2006/relationships/image" Target="../media/image17.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9.xml"/><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0.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A2F4B-847A-41CA-8C18-754393262B88}"/>
              </a:ext>
            </a:extLst>
          </p:cNvPr>
          <p:cNvSpPr>
            <a:spLocks noGrp="1"/>
          </p:cNvSpPr>
          <p:nvPr>
            <p:ph type="title"/>
          </p:nvPr>
        </p:nvSpPr>
        <p:spPr/>
        <p:txBody>
          <a:bodyPr anchor="b">
            <a:normAutofit/>
          </a:bodyPr>
          <a:lstStyle/>
          <a:p>
            <a:r>
              <a:rPr lang="en-GB" sz="2000"/>
              <a:t>Module title :</a:t>
            </a:r>
            <a:br>
              <a:rPr lang="en-GB" sz="2000"/>
            </a:br>
            <a:r>
              <a:rPr lang="en-GB" sz="2000"/>
              <a:t>                     Digitals Skills and Research Methods</a:t>
            </a:r>
            <a:br>
              <a:rPr lang="en-GB" sz="2000"/>
            </a:br>
            <a:br>
              <a:rPr lang="en-GB" sz="2000"/>
            </a:br>
            <a:r>
              <a:rPr lang="en-GB" sz="2000"/>
              <a:t>Code: LCHS4007</a:t>
            </a:r>
            <a:endParaRPr lang="es-ES" sz="2000"/>
          </a:p>
        </p:txBody>
      </p:sp>
      <p:sp>
        <p:nvSpPr>
          <p:cNvPr id="10" name="Subtitle 2">
            <a:extLst>
              <a:ext uri="{FF2B5EF4-FFF2-40B4-BE49-F238E27FC236}">
                <a16:creationId xmlns:a16="http://schemas.microsoft.com/office/drawing/2014/main" id="{5ACC2A47-D973-891E-4869-EDDA7F0B8787}"/>
              </a:ext>
            </a:extLst>
          </p:cNvPr>
          <p:cNvSpPr>
            <a:spLocks noGrp="1"/>
          </p:cNvSpPr>
          <p:nvPr>
            <p:ph sz="quarter" idx="14"/>
          </p:nvPr>
        </p:nvSpPr>
        <p:spPr/>
        <p:txBody>
          <a:bodyPr>
            <a:normAutofit/>
          </a:bodyPr>
          <a:lstStyle/>
          <a:p>
            <a:r>
              <a:rPr lang="en-US" b="1" u="sng"/>
              <a:t>Group members and student number</a:t>
            </a:r>
          </a:p>
          <a:p>
            <a:pPr marL="285750" indent="-285750">
              <a:buFont typeface="Wingdings" panose="05000000000000000000" pitchFamily="2" charset="2"/>
              <a:buChar char="v"/>
            </a:pPr>
            <a:r>
              <a:rPr lang="en-US"/>
              <a:t>Adaku Thomas  2606784</a:t>
            </a:r>
          </a:p>
          <a:p>
            <a:pPr marL="285750" indent="-285750">
              <a:buFont typeface="Wingdings" panose="05000000000000000000" pitchFamily="2" charset="2"/>
              <a:buChar char="v"/>
            </a:pPr>
            <a:r>
              <a:rPr lang="en-US"/>
              <a:t>Laura Argueta  2606424</a:t>
            </a:r>
          </a:p>
          <a:p>
            <a:pPr marL="285750" indent="-285750">
              <a:buFont typeface="Wingdings" panose="05000000000000000000" pitchFamily="2" charset="2"/>
              <a:buChar char="v"/>
            </a:pPr>
            <a:r>
              <a:rPr lang="en-US"/>
              <a:t>Venus </a:t>
            </a:r>
            <a:r>
              <a:rPr lang="en-US" err="1"/>
              <a:t>morris</a:t>
            </a:r>
            <a:r>
              <a:rPr lang="en-US"/>
              <a:t>     2536772</a:t>
            </a:r>
          </a:p>
          <a:p>
            <a:endParaRPr lang="en-US"/>
          </a:p>
          <a:p>
            <a:r>
              <a:rPr lang="en-US" b="1"/>
              <a:t>Lecture’s name</a:t>
            </a:r>
            <a:r>
              <a:rPr lang="en-US"/>
              <a:t>: Bianca Dodgen</a:t>
            </a:r>
          </a:p>
          <a:p>
            <a:endParaRPr lang="en-US"/>
          </a:p>
        </p:txBody>
      </p:sp>
      <p:pic>
        <p:nvPicPr>
          <p:cNvPr id="5" name="Picture 4" descr="Doctor using digital tablet in a hospital corridor">
            <a:extLst>
              <a:ext uri="{FF2B5EF4-FFF2-40B4-BE49-F238E27FC236}">
                <a16:creationId xmlns:a16="http://schemas.microsoft.com/office/drawing/2014/main" id="{3AF2B8AF-8A69-815E-713E-4A5048D5E224}"/>
              </a:ext>
            </a:extLst>
          </p:cNvPr>
          <p:cNvPicPr>
            <a:picLocks noChangeAspect="1"/>
          </p:cNvPicPr>
          <p:nvPr/>
        </p:nvPicPr>
        <p:blipFill>
          <a:blip r:embed="rId2">
            <a:extLst>
              <a:ext uri="{28A0092B-C50C-407E-A947-70E740481C1C}">
                <a14:useLocalDpi xmlns:a14="http://schemas.microsoft.com/office/drawing/2010/main" val="0"/>
              </a:ext>
            </a:extLst>
          </a:blip>
          <a:srcRect l="28359" r="618" b="-1"/>
          <a:stretch>
            <a:fillRect/>
          </a:stretch>
        </p:blipFill>
        <p:spPr>
          <a:xfrm>
            <a:off x="4895088" y="10"/>
            <a:ext cx="7296912" cy="6857990"/>
          </a:xfrm>
          <a:prstGeom prst="rect">
            <a:avLst/>
          </a:prstGeom>
          <a:noFill/>
        </p:spPr>
      </p:pic>
    </p:spTree>
    <p:extLst>
      <p:ext uri="{BB962C8B-B14F-4D97-AF65-F5344CB8AC3E}">
        <p14:creationId xmlns:p14="http://schemas.microsoft.com/office/powerpoint/2010/main" val="2037413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36A7-BF8C-158D-ADF8-F4647DD2DAD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7E02BA7-04E3-A089-266E-7A7A0E363D58}"/>
              </a:ext>
            </a:extLst>
          </p:cNvPr>
          <p:cNvSpPr>
            <a:spLocks noGrp="1"/>
          </p:cNvSpPr>
          <p:nvPr>
            <p:ph sz="quarter" idx="14"/>
          </p:nvPr>
        </p:nvSpPr>
        <p:spPr/>
        <p:txBody>
          <a:bodyPr/>
          <a:lstStyle/>
          <a:p>
            <a:endParaRPr lang="en-US"/>
          </a:p>
        </p:txBody>
      </p:sp>
      <p:sp>
        <p:nvSpPr>
          <p:cNvPr id="4" name="Footer Placeholder 3">
            <a:extLst>
              <a:ext uri="{FF2B5EF4-FFF2-40B4-BE49-F238E27FC236}">
                <a16:creationId xmlns:a16="http://schemas.microsoft.com/office/drawing/2014/main" id="{1EF61B72-A72D-F655-BD5E-6D1D56782D2C}"/>
              </a:ext>
            </a:extLst>
          </p:cNvPr>
          <p:cNvSpPr>
            <a:spLocks noGrp="1"/>
          </p:cNvSpPr>
          <p:nvPr>
            <p:ph type="ftr" sz="quarter" idx="16"/>
          </p:nvPr>
        </p:nvSpPr>
        <p:spPr/>
        <p:txBody>
          <a:bodyPr/>
          <a:lstStyle/>
          <a:p>
            <a:endParaRPr lang="es-ES"/>
          </a:p>
        </p:txBody>
      </p:sp>
      <p:sp>
        <p:nvSpPr>
          <p:cNvPr id="5" name="Picture Placeholder 4">
            <a:extLst>
              <a:ext uri="{FF2B5EF4-FFF2-40B4-BE49-F238E27FC236}">
                <a16:creationId xmlns:a16="http://schemas.microsoft.com/office/drawing/2014/main" id="{8CB37991-1D72-136B-14F4-39FB3B0DD672}"/>
              </a:ext>
            </a:extLst>
          </p:cNvPr>
          <p:cNvSpPr>
            <a:spLocks noGrp="1" noChangeAspect="1"/>
          </p:cNvSpPr>
          <p:nvPr>
            <p:ph type="pic" sz="quarter" idx="13"/>
          </p:nvPr>
        </p:nvSpPr>
        <p:spPr/>
      </p:sp>
    </p:spTree>
    <p:extLst>
      <p:ext uri="{BB962C8B-B14F-4D97-AF65-F5344CB8AC3E}">
        <p14:creationId xmlns:p14="http://schemas.microsoft.com/office/powerpoint/2010/main" val="1285853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15B4-20F3-5E9F-9C36-EBAA8925FD4E}"/>
              </a:ext>
            </a:extLst>
          </p:cNvPr>
          <p:cNvSpPr>
            <a:spLocks noGrp="1"/>
          </p:cNvSpPr>
          <p:nvPr>
            <p:ph type="title"/>
          </p:nvPr>
        </p:nvSpPr>
        <p:spPr>
          <a:xfrm>
            <a:off x="614172" y="247054"/>
            <a:ext cx="10963656" cy="5997677"/>
          </a:xfrm>
        </p:spPr>
        <p:txBody>
          <a:bodyPr>
            <a:normAutofit/>
          </a:bodyPr>
          <a:lstStyle/>
          <a:p>
            <a:pPr algn="ctr"/>
            <a:r>
              <a:rPr lang="en-GB" b="1" dirty="0">
                <a:gradFill flip="none">
                  <a:gsLst>
                    <a:gs pos="0">
                      <a:srgbClr val="FFFFFF"/>
                    </a:gs>
                    <a:gs pos="100000">
                      <a:srgbClr val="FFFFFF"/>
                    </a:gs>
                  </a:gsLst>
                  <a:lin ang="5580000" scaled="0"/>
                  <a:tileRect/>
                </a:gradFill>
              </a:rPr>
              <a:t>  </a:t>
            </a:r>
            <a:br>
              <a:rPr lang="en-GB" b="1"/>
            </a:br>
            <a:r>
              <a:rPr lang="en-GB" b="1" dirty="0">
                <a:gradFill flip="none">
                  <a:gsLst>
                    <a:gs pos="0">
                      <a:srgbClr val="FFFFFF"/>
                    </a:gs>
                    <a:gs pos="100000">
                      <a:srgbClr val="FFFFFF"/>
                    </a:gs>
                  </a:gsLst>
                  <a:lin ang="5580000" scaled="0"/>
                  <a:tileRect/>
                </a:gradFill>
              </a:rPr>
              <a:t> </a:t>
            </a:r>
            <a:r>
              <a:rPr lang="en-GB" sz="4400" b="1" dirty="0">
                <a:gradFill flip="none">
                  <a:gsLst>
                    <a:gs pos="0">
                      <a:srgbClr val="FFFFFF"/>
                    </a:gs>
                    <a:gs pos="100000">
                      <a:srgbClr val="FFFFFF"/>
                    </a:gs>
                  </a:gsLst>
                  <a:lin ang="5580000" scaled="0"/>
                  <a:tileRect/>
                </a:gradFill>
                <a:latin typeface="Aptos Display"/>
              </a:rPr>
              <a:t>Improving Staff  Communication and  Daily                                                                                      </a:t>
            </a:r>
            <a:r>
              <a:rPr lang="en-GB" sz="4900" b="1" dirty="0">
                <a:gradFill flip="none">
                  <a:gsLst>
                    <a:gs pos="0">
                      <a:srgbClr val="FFFFFF"/>
                    </a:gs>
                    <a:gs pos="100000">
                      <a:srgbClr val="FFFFFF"/>
                    </a:gs>
                  </a:gsLst>
                  <a:lin ang="5580000" scaled="0"/>
                  <a:tileRect/>
                </a:gradFill>
                <a:latin typeface="Aptos Display"/>
              </a:rPr>
              <a:t>Updates </a:t>
            </a:r>
            <a:r>
              <a:rPr lang="en-GB" sz="4000" b="1" dirty="0">
                <a:gradFill flip="none">
                  <a:gsLst>
                    <a:gs pos="0">
                      <a:srgbClr val="FFFFFF"/>
                    </a:gs>
                    <a:gs pos="100000">
                      <a:srgbClr val="FFFFFF"/>
                    </a:gs>
                  </a:gsLst>
                  <a:lin ang="5580000" scaled="0"/>
                  <a:tileRect/>
                </a:gradFill>
                <a:latin typeface="Aptos Display"/>
              </a:rPr>
              <a:t>                      </a:t>
            </a:r>
            <a:br>
              <a:rPr lang="en-GB" sz="4000" b="1" dirty="0">
                <a:latin typeface="Aptos Display"/>
              </a:rPr>
            </a:br>
            <a:r>
              <a:rPr lang="en-GB" sz="4000" b="1" dirty="0">
                <a:solidFill>
                  <a:schemeClr val="accent3"/>
                </a:solidFill>
                <a:latin typeface="Aptos Display"/>
              </a:rPr>
              <a:t>Ashford Community Care Service</a:t>
            </a:r>
            <a:br>
              <a:rPr lang="en-GB" sz="4000" b="1" dirty="0">
                <a:latin typeface="Aptos Display"/>
              </a:rPr>
            </a:br>
            <a:br>
              <a:rPr lang="en-GB" sz="4000" b="1" dirty="0">
                <a:latin typeface="Aptos Display"/>
              </a:rPr>
            </a:br>
            <a:r>
              <a:rPr lang="en-GB" sz="4000" dirty="0">
                <a:gradFill flip="none">
                  <a:gsLst>
                    <a:gs pos="0">
                      <a:srgbClr val="FFFFFF"/>
                    </a:gs>
                    <a:gs pos="100000">
                      <a:srgbClr val="FFFFFF"/>
                    </a:gs>
                  </a:gsLst>
                  <a:lin ang="5580000" scaled="0"/>
                  <a:tileRect/>
                </a:gradFill>
                <a:latin typeface="Aptos Display"/>
              </a:rPr>
              <a:t>Tool </a:t>
            </a:r>
            <a:r>
              <a:rPr lang="en-GB" sz="4000" b="1" dirty="0">
                <a:solidFill>
                  <a:schemeClr val="accent1"/>
                </a:solidFill>
                <a:latin typeface="Aptos Display"/>
              </a:rPr>
              <a:t>Microsoft Teams </a:t>
            </a:r>
            <a:br>
              <a:rPr lang="en-GB" sz="4000" b="1" dirty="0">
                <a:latin typeface="Aptos Display"/>
              </a:rPr>
            </a:br>
            <a:endParaRPr lang="es-ES" sz="4000" b="1">
              <a:solidFill>
                <a:schemeClr val="accent1"/>
              </a:solidFill>
            </a:endParaRPr>
          </a:p>
        </p:txBody>
      </p:sp>
      <p:sp>
        <p:nvSpPr>
          <p:cNvPr id="3" name="Subtitle 2">
            <a:extLst>
              <a:ext uri="{FF2B5EF4-FFF2-40B4-BE49-F238E27FC236}">
                <a16:creationId xmlns:a16="http://schemas.microsoft.com/office/drawing/2014/main" id="{AEE076D3-D974-4CAA-6BBD-FDD0084CB7D5}"/>
              </a:ext>
            </a:extLst>
          </p:cNvPr>
          <p:cNvSpPr>
            <a:spLocks noGrp="1"/>
          </p:cNvSpPr>
          <p:nvPr>
            <p:ph type="subTitle" idx="4294967295"/>
          </p:nvPr>
        </p:nvSpPr>
        <p:spPr>
          <a:xfrm>
            <a:off x="1549400" y="-450850"/>
            <a:ext cx="10642600" cy="3000375"/>
          </a:xfrm>
        </p:spPr>
        <p:txBody>
          <a:bodyPr>
            <a:normAutofit/>
          </a:bodyPr>
          <a:lstStyle/>
          <a:p>
            <a:endParaRPr lang="en-GB"/>
          </a:p>
          <a:p>
            <a:pPr marL="0" indent="0">
              <a:buNone/>
            </a:pPr>
            <a:r>
              <a:rPr lang="en-GB"/>
              <a:t>                                        </a:t>
            </a:r>
          </a:p>
          <a:p>
            <a:pPr marL="0" indent="0">
              <a:buNone/>
            </a:pPr>
            <a:r>
              <a:rPr lang="en-GB"/>
              <a:t>                          </a:t>
            </a:r>
          </a:p>
        </p:txBody>
      </p:sp>
    </p:spTree>
    <p:extLst>
      <p:ext uri="{BB962C8B-B14F-4D97-AF65-F5344CB8AC3E}">
        <p14:creationId xmlns:p14="http://schemas.microsoft.com/office/powerpoint/2010/main" val="264394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EAE08-2D54-C8B8-8392-17387F4FB709}"/>
              </a:ext>
            </a:extLst>
          </p:cNvPr>
          <p:cNvSpPr>
            <a:spLocks noGrp="1"/>
          </p:cNvSpPr>
          <p:nvPr>
            <p:ph type="title"/>
          </p:nvPr>
        </p:nvSpPr>
        <p:spPr/>
        <p:txBody>
          <a:bodyPr>
            <a:normAutofit fontScale="90000"/>
          </a:bodyPr>
          <a:lstStyle/>
          <a:p>
            <a:r>
              <a:rPr lang="en-GB"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The  Workplace Task</a:t>
            </a:r>
            <a:br>
              <a:rPr lang="en-GB"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GB" sz="3600"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Staff Communication and Daily Updates</a:t>
            </a:r>
            <a:br>
              <a:rPr lang="en-US" cap="none" dirty="0">
                <a:latin typeface="Aptos Display"/>
              </a:rPr>
            </a:br>
            <a:r>
              <a:rPr lang="en-GB" sz="3600"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What does this task involve?</a:t>
            </a:r>
            <a:br>
              <a:rPr lang="en-GB" sz="3600"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endParaRPr lang="en-GB" sz="360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endParaRPr>
          </a:p>
        </p:txBody>
      </p:sp>
      <p:sp>
        <p:nvSpPr>
          <p:cNvPr id="3" name="Content Placeholder 2">
            <a:extLst>
              <a:ext uri="{FF2B5EF4-FFF2-40B4-BE49-F238E27FC236}">
                <a16:creationId xmlns:a16="http://schemas.microsoft.com/office/drawing/2014/main" id="{857B6378-45BF-2F1A-0B92-3EFDA5CF85BE}"/>
              </a:ext>
            </a:extLst>
          </p:cNvPr>
          <p:cNvSpPr>
            <a:spLocks noGrp="1"/>
          </p:cNvSpPr>
          <p:nvPr>
            <p:ph idx="1"/>
          </p:nvPr>
        </p:nvSpPr>
        <p:spPr>
          <a:xfrm>
            <a:off x="1648512" y="2180051"/>
            <a:ext cx="10156519" cy="4366363"/>
          </a:xfrm>
        </p:spPr>
        <p:txBody>
          <a:bodyPr>
            <a:normAutofit/>
          </a:bodyPr>
          <a:lstStyle/>
          <a:p>
            <a:pPr marL="0" indent="0">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sharing</a:t>
            </a:r>
            <a:r>
              <a:rPr lang="en-GB">
                <a:gradFill flip="none">
                  <a:gsLst>
                    <a:gs pos="0">
                      <a:srgbClr val="FFFFFF"/>
                    </a:gs>
                    <a:gs pos="100000">
                      <a:srgbClr val="FFFFFF"/>
                    </a:gs>
                  </a:gsLst>
                  <a:lin ang="5580000" scaled="0"/>
                  <a:tileRect/>
                </a:gradFill>
                <a:latin typeface="Aptos Display"/>
              </a:rPr>
              <a:t> important information between care staff and managers</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latin typeface="Aptos Display"/>
              </a:rPr>
              <a:t>providing daily operational updates</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latin typeface="Aptos Display"/>
              </a:rPr>
              <a:t>communicating changes to staff</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supporting communication between staff working different shifts or location</a:t>
            </a: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ensuring staff can access relevant information when required</a:t>
            </a: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supporting teamwork across the care service </a:t>
            </a:r>
          </a:p>
          <a:p>
            <a:pPr marL="457200" indent="-457200">
              <a:buClr>
                <a:srgbClr val="FFFFFF"/>
              </a:buClr>
              <a:buAutoNum type="arabicPeriod"/>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Clr>
                <a:srgbClr val="FFFFFF"/>
              </a:buClr>
              <a:buNone/>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Efective communication and teamwork  are important for a healthcare teams and service delivery (</a:t>
            </a:r>
            <a:r>
              <a:rPr lang="en-GB"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weller</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 ,</a:t>
            </a:r>
            <a:r>
              <a:rPr lang="en-GB"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boyd</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 and cumin 2014)</a:t>
            </a:r>
          </a:p>
        </p:txBody>
      </p:sp>
    </p:spTree>
    <p:extLst>
      <p:ext uri="{BB962C8B-B14F-4D97-AF65-F5344CB8AC3E}">
        <p14:creationId xmlns:p14="http://schemas.microsoft.com/office/powerpoint/2010/main" val="2398269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0CB0BB3C-AEA7-2888-F464-7E49A2603367}"/>
              </a:ext>
            </a:extLst>
          </p:cNvPr>
          <p:cNvGraphicFramePr/>
          <p:nvPr>
            <p:extLst>
              <p:ext uri="{D42A27DB-BD31-4B8C-83A1-F6EECF244321}">
                <p14:modId xmlns:p14="http://schemas.microsoft.com/office/powerpoint/2010/main" val="1709174830"/>
              </p:ext>
            </p:extLst>
          </p:nvPr>
        </p:nvGraphicFramePr>
        <p:xfrm>
          <a:off x="4388355" y="756081"/>
          <a:ext cx="6045390" cy="4913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Arrow: Right 1">
            <a:extLst>
              <a:ext uri="{FF2B5EF4-FFF2-40B4-BE49-F238E27FC236}">
                <a16:creationId xmlns:a16="http://schemas.microsoft.com/office/drawing/2014/main" id="{08E254F3-2466-E326-A57E-D0E57AD89434}"/>
              </a:ext>
            </a:extLst>
          </p:cNvPr>
          <p:cNvSpPr/>
          <p:nvPr/>
        </p:nvSpPr>
        <p:spPr>
          <a:xfrm>
            <a:off x="1189703" y="3077497"/>
            <a:ext cx="2133600" cy="98322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24643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12628-7A93-3361-FE4E-A29ABC8DD3DE}"/>
              </a:ext>
            </a:extLst>
          </p:cNvPr>
          <p:cNvSpPr>
            <a:spLocks noGrp="1"/>
          </p:cNvSpPr>
          <p:nvPr>
            <p:ph type="title"/>
          </p:nvPr>
        </p:nvSpPr>
        <p:spPr>
          <a:xfrm>
            <a:off x="1141413" y="609600"/>
            <a:ext cx="9905998" cy="1409248"/>
          </a:xfrm>
        </p:spPr>
        <p:txBody>
          <a:bodyPr/>
          <a:lstStyle/>
          <a:p>
            <a:r>
              <a:rPr lang="en-US">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Why Microsoft teams? </a:t>
            </a:r>
            <a:br>
              <a:rPr lang="en-US"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 </a:t>
            </a:r>
          </a:p>
        </p:txBody>
      </p:sp>
      <p:sp>
        <p:nvSpPr>
          <p:cNvPr id="3" name="Text Placeholder 2">
            <a:extLst>
              <a:ext uri="{FF2B5EF4-FFF2-40B4-BE49-F238E27FC236}">
                <a16:creationId xmlns:a16="http://schemas.microsoft.com/office/drawing/2014/main" id="{CE679F1C-61F2-DAD5-5846-0D4E8F058071}"/>
              </a:ext>
            </a:extLst>
          </p:cNvPr>
          <p:cNvSpPr>
            <a:spLocks noGrp="1"/>
          </p:cNvSpPr>
          <p:nvPr>
            <p:ph type="body" idx="1"/>
          </p:nvPr>
        </p:nvSpPr>
        <p:spPr>
          <a:xfrm>
            <a:off x="1429280" y="2008293"/>
            <a:ext cx="4588931" cy="5661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communication</a:t>
            </a:r>
          </a:p>
        </p:txBody>
      </p:sp>
      <p:sp>
        <p:nvSpPr>
          <p:cNvPr id="4" name="Content Placeholder 3">
            <a:extLst>
              <a:ext uri="{FF2B5EF4-FFF2-40B4-BE49-F238E27FC236}">
                <a16:creationId xmlns:a16="http://schemas.microsoft.com/office/drawing/2014/main" id="{FAC4FCED-906C-587E-498D-CAFC9FBAE922}"/>
              </a:ext>
            </a:extLst>
          </p:cNvPr>
          <p:cNvSpPr>
            <a:spLocks noGrp="1"/>
          </p:cNvSpPr>
          <p:nvPr>
            <p:ph sz="half" idx="2"/>
          </p:nvPr>
        </p:nvSpPr>
        <p:spPr>
          <a:xfrm>
            <a:off x="1141412" y="3243262"/>
            <a:ext cx="4866640" cy="2050097"/>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Instant messaging</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Team conversations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Announcements</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5" name="Text Placeholder 4">
            <a:extLst>
              <a:ext uri="{FF2B5EF4-FFF2-40B4-BE49-F238E27FC236}">
                <a16:creationId xmlns:a16="http://schemas.microsoft.com/office/drawing/2014/main" id="{858DC369-7FA3-4542-4B23-A6E2366E91F0}"/>
              </a:ext>
            </a:extLst>
          </p:cNvPr>
          <p:cNvSpPr>
            <a:spLocks noGrp="1"/>
          </p:cNvSpPr>
          <p:nvPr>
            <p:ph type="body" sz="quarter" idx="3"/>
          </p:nvPr>
        </p:nvSpPr>
        <p:spPr>
          <a:xfrm>
            <a:off x="6443133" y="1996440"/>
            <a:ext cx="4604280" cy="5661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meetings</a:t>
            </a:r>
            <a:endParaRPr lang="en-US">
              <a:latin typeface="Aptos Display"/>
            </a:endParaRPr>
          </a:p>
        </p:txBody>
      </p:sp>
      <p:sp>
        <p:nvSpPr>
          <p:cNvPr id="6" name="Content Placeholder 5">
            <a:extLst>
              <a:ext uri="{FF2B5EF4-FFF2-40B4-BE49-F238E27FC236}">
                <a16:creationId xmlns:a16="http://schemas.microsoft.com/office/drawing/2014/main" id="{FBD670A0-6E7A-4CD7-F88C-8D8150C5CB75}"/>
              </a:ext>
            </a:extLst>
          </p:cNvPr>
          <p:cNvSpPr>
            <a:spLocks noGrp="1"/>
          </p:cNvSpPr>
          <p:nvPr>
            <p:ph sz="quarter" idx="4"/>
          </p:nvPr>
        </p:nvSpPr>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Video meeting </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Audio calls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Online team meetings</a:t>
            </a:r>
          </a:p>
        </p:txBody>
      </p:sp>
      <p:sp>
        <p:nvSpPr>
          <p:cNvPr id="7" name="Footer Placeholder 6">
            <a:extLst>
              <a:ext uri="{FF2B5EF4-FFF2-40B4-BE49-F238E27FC236}">
                <a16:creationId xmlns:a16="http://schemas.microsoft.com/office/drawing/2014/main" id="{8A339593-65AE-0378-369C-1717E71F5A1D}"/>
              </a:ext>
            </a:extLst>
          </p:cNvPr>
          <p:cNvSpPr>
            <a:spLocks noGrp="1"/>
          </p:cNvSpPr>
          <p:nvPr>
            <p:ph type="ftr" sz="quarter" idx="11"/>
          </p:nvPr>
        </p:nvSpPr>
        <p:spPr/>
        <p:txBody>
          <a:bodyPr/>
          <a:lstStyle/>
          <a:p>
            <a:endParaRPr lang="es-ES"/>
          </a:p>
        </p:txBody>
      </p:sp>
    </p:spTree>
    <p:extLst>
      <p:ext uri="{BB962C8B-B14F-4D97-AF65-F5344CB8AC3E}">
        <p14:creationId xmlns:p14="http://schemas.microsoft.com/office/powerpoint/2010/main" val="1825135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27726C-7B91-3EA7-9EB2-AB67D5898916}"/>
              </a:ext>
            </a:extLst>
          </p:cNvPr>
          <p:cNvSpPr>
            <a:spLocks noGrp="1"/>
          </p:cNvSpPr>
          <p:nvPr>
            <p:ph type="body" idx="1"/>
          </p:nvPr>
        </p:nvSpPr>
        <p:spPr>
          <a:xfrm>
            <a:off x="1429280" y="920895"/>
            <a:ext cx="4588931" cy="9725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collaboration</a:t>
            </a:r>
          </a:p>
        </p:txBody>
      </p:sp>
      <p:sp>
        <p:nvSpPr>
          <p:cNvPr id="4" name="Content Placeholder 3">
            <a:extLst>
              <a:ext uri="{FF2B5EF4-FFF2-40B4-BE49-F238E27FC236}">
                <a16:creationId xmlns:a16="http://schemas.microsoft.com/office/drawing/2014/main" id="{D9AC1ED5-8BC0-5D04-5B49-49E0AC81B25D}"/>
              </a:ext>
            </a:extLst>
          </p:cNvPr>
          <p:cNvSpPr>
            <a:spLocks noGrp="1"/>
          </p:cNvSpPr>
          <p:nvPr>
            <p:ph sz="half" idx="2"/>
          </p:nvPr>
        </p:nvSpPr>
        <p:spPr>
          <a:xfrm>
            <a:off x="1141412" y="3243262"/>
            <a:ext cx="4866640" cy="1928177"/>
          </a:xfrm>
        </p:spPr>
        <p:txBody>
          <a:bodyPr>
            <a:normAutofit/>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Fi</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le sharing </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Shared documents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Collaborative working</a:t>
            </a:r>
          </a:p>
        </p:txBody>
      </p:sp>
      <p:sp>
        <p:nvSpPr>
          <p:cNvPr id="5" name="Text Placeholder 4">
            <a:extLst>
              <a:ext uri="{FF2B5EF4-FFF2-40B4-BE49-F238E27FC236}">
                <a16:creationId xmlns:a16="http://schemas.microsoft.com/office/drawing/2014/main" id="{92680BE9-D76C-685E-143D-F0C28A85A7BF}"/>
              </a:ext>
            </a:extLst>
          </p:cNvPr>
          <p:cNvSpPr>
            <a:spLocks noGrp="1"/>
          </p:cNvSpPr>
          <p:nvPr>
            <p:ph type="body" sz="quarter" idx="3"/>
          </p:nvPr>
        </p:nvSpPr>
        <p:spPr>
          <a:xfrm>
            <a:off x="6443133" y="919480"/>
            <a:ext cx="4604280" cy="9725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accessibility</a:t>
            </a:r>
          </a:p>
        </p:txBody>
      </p:sp>
      <p:sp>
        <p:nvSpPr>
          <p:cNvPr id="6" name="Content Placeholder 5">
            <a:extLst>
              <a:ext uri="{FF2B5EF4-FFF2-40B4-BE49-F238E27FC236}">
                <a16:creationId xmlns:a16="http://schemas.microsoft.com/office/drawing/2014/main" id="{505F6B60-187D-4C7B-C4D8-866E69814187}"/>
              </a:ext>
            </a:extLst>
          </p:cNvPr>
          <p:cNvSpPr>
            <a:spLocks noGrp="1"/>
          </p:cNvSpPr>
          <p:nvPr>
            <p:ph sz="quarter" idx="4"/>
          </p:nvPr>
        </p:nvSpPr>
        <p:spPr>
          <a:xfrm>
            <a:off x="7146685" y="3352871"/>
            <a:ext cx="3853011" cy="892735"/>
          </a:xfrm>
        </p:spPr>
        <p:txBody>
          <a:bodyPr>
            <a:normAutofit/>
          </a:bodyPr>
          <a:lstStyle/>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Can be access from different devices</a:t>
            </a:r>
          </a:p>
        </p:txBody>
      </p:sp>
      <p:sp>
        <p:nvSpPr>
          <p:cNvPr id="7" name="Footer Placeholder 6">
            <a:extLst>
              <a:ext uri="{FF2B5EF4-FFF2-40B4-BE49-F238E27FC236}">
                <a16:creationId xmlns:a16="http://schemas.microsoft.com/office/drawing/2014/main" id="{84324BC7-BC45-8445-A506-00AC56590A97}"/>
              </a:ext>
            </a:extLst>
          </p:cNvPr>
          <p:cNvSpPr>
            <a:spLocks noGrp="1"/>
          </p:cNvSpPr>
          <p:nvPr>
            <p:ph type="ftr" sz="quarter" idx="11"/>
          </p:nvPr>
        </p:nvSpPr>
        <p:spPr>
          <a:xfrm>
            <a:off x="1141412" y="4826635"/>
            <a:ext cx="7594600" cy="1421765"/>
          </a:xfrm>
        </p:spPr>
        <p:txBody>
          <a:bodyPr/>
          <a:lstStyle/>
          <a:p>
            <a:r>
              <a:rPr lang="es-ES" sz="1100">
                <a:latin typeface="Aptos Display"/>
              </a:rPr>
              <a:t>Microsoft specifically identifies messaging meetings, file sharing and collaboration as uses of teams for health care organizations'</a:t>
            </a:r>
            <a:endParaRPr lang="en-US" sz="1100">
              <a:latin typeface="Aptos Display"/>
            </a:endParaRPr>
          </a:p>
          <a:p>
            <a:endParaRPr lang="es-ES" sz="1100" dirty="0">
              <a:latin typeface="Aptos Display"/>
            </a:endParaRPr>
          </a:p>
          <a:p>
            <a:endParaRPr lang="es-ES" dirty="0">
              <a:latin typeface="Aptos Display"/>
            </a:endParaRPr>
          </a:p>
          <a:p>
            <a:r>
              <a:rPr lang="es-ES">
                <a:latin typeface="Aptos Display"/>
              </a:rPr>
              <a:t>(Microsoft 2026)</a:t>
            </a:r>
            <a:endParaRPr lang="es-ES" dirty="0">
              <a:latin typeface="Aptos Display"/>
            </a:endParaRPr>
          </a:p>
        </p:txBody>
      </p:sp>
    </p:spTree>
    <p:extLst>
      <p:ext uri="{BB962C8B-B14F-4D97-AF65-F5344CB8AC3E}">
        <p14:creationId xmlns:p14="http://schemas.microsoft.com/office/powerpoint/2010/main" val="3700741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74907-4342-E8CD-83BD-775C0506D02A}"/>
              </a:ext>
            </a:extLst>
          </p:cNvPr>
          <p:cNvSpPr>
            <a:spLocks noGrp="1"/>
          </p:cNvSpPr>
          <p:nvPr>
            <p:ph type="title"/>
          </p:nvPr>
        </p:nvSpPr>
        <p:spPr>
          <a:xfrm>
            <a:off x="612648" y="1"/>
            <a:ext cx="10963655" cy="2408902"/>
          </a:xfrm>
        </p:spPr>
        <p:txBody>
          <a:bodyPr>
            <a:normAutofit/>
          </a:bodyPr>
          <a:lstStyle/>
          <a:p>
            <a:r>
              <a:rPr lang="en-GB"/>
              <a:t>How Teams can improve efficiency</a:t>
            </a:r>
            <a:br>
              <a:rPr lang="en-GB"/>
            </a:br>
            <a:br>
              <a:rPr lang="en-GB"/>
            </a:br>
            <a:br>
              <a:rPr lang="en-GB"/>
            </a:br>
            <a:r>
              <a:rPr lang="en-GB"/>
              <a:t>          </a:t>
            </a:r>
            <a:endParaRPr lang="es-ES"/>
          </a:p>
        </p:txBody>
      </p:sp>
      <p:graphicFrame>
        <p:nvGraphicFramePr>
          <p:cNvPr id="4" name="Content Placeholder 3">
            <a:extLst>
              <a:ext uri="{FF2B5EF4-FFF2-40B4-BE49-F238E27FC236}">
                <a16:creationId xmlns:a16="http://schemas.microsoft.com/office/drawing/2014/main" id="{8AFFD4C5-0EA9-90EB-53D6-8726ABAC7D79}"/>
              </a:ext>
            </a:extLst>
          </p:cNvPr>
          <p:cNvGraphicFramePr>
            <a:graphicFrameLocks noGrp="1"/>
          </p:cNvGraphicFramePr>
          <p:nvPr>
            <p:ph idx="1"/>
            <p:extLst>
              <p:ext uri="{D42A27DB-BD31-4B8C-83A1-F6EECF244321}">
                <p14:modId xmlns:p14="http://schemas.microsoft.com/office/powerpoint/2010/main" val="2346713298"/>
              </p:ext>
            </p:extLst>
          </p:nvPr>
        </p:nvGraphicFramePr>
        <p:xfrm>
          <a:off x="366588" y="1662144"/>
          <a:ext cx="10963656" cy="3533712"/>
        </p:xfrm>
        <a:graphic>
          <a:graphicData uri="http://schemas.openxmlformats.org/drawingml/2006/table">
            <a:tbl>
              <a:tblPr firstRow="1" bandRow="1">
                <a:tableStyleId>{5C22544A-7EE6-4342-B048-85BDC9FD1C3A}</a:tableStyleId>
              </a:tblPr>
              <a:tblGrid>
                <a:gridCol w="5481828">
                  <a:extLst>
                    <a:ext uri="{9D8B030D-6E8A-4147-A177-3AD203B41FA5}">
                      <a16:colId xmlns:a16="http://schemas.microsoft.com/office/drawing/2014/main" val="281554812"/>
                    </a:ext>
                  </a:extLst>
                </a:gridCol>
                <a:gridCol w="5481828">
                  <a:extLst>
                    <a:ext uri="{9D8B030D-6E8A-4147-A177-3AD203B41FA5}">
                      <a16:colId xmlns:a16="http://schemas.microsoft.com/office/drawing/2014/main" val="1241005073"/>
                    </a:ext>
                  </a:extLst>
                </a:gridCol>
              </a:tblGrid>
              <a:tr h="654828">
                <a:tc>
                  <a:txBody>
                    <a:bodyPr/>
                    <a:lstStyle/>
                    <a:p>
                      <a:r>
                        <a:rPr lang="en-GB" b="0">
                          <a:solidFill>
                            <a:schemeClr val="tx1"/>
                          </a:solidFill>
                          <a:latin typeface="Aptos Display"/>
                        </a:rPr>
                        <a:t>Workplace challenge </a:t>
                      </a:r>
                      <a:endParaRPr lang="es-ES">
                        <a:latin typeface="Aptos Display"/>
                      </a:endParaRPr>
                    </a:p>
                  </a:txBody>
                  <a:tcPr/>
                </a:tc>
                <a:tc>
                  <a:txBody>
                    <a:bodyPr/>
                    <a:lstStyle/>
                    <a:p>
                      <a:r>
                        <a:rPr lang="en-GB" b="0">
                          <a:solidFill>
                            <a:schemeClr val="tx1"/>
                          </a:solidFill>
                          <a:latin typeface="Aptos Display"/>
                        </a:rPr>
                        <a:t>Potential Teams response         </a:t>
                      </a:r>
                      <a:br>
                        <a:rPr lang="en-GB" b="0">
                          <a:solidFill>
                            <a:srgbClr val="FFFFFF"/>
                          </a:solidFill>
                          <a:latin typeface="Aptos Display"/>
                        </a:rPr>
                      </a:br>
                      <a:br>
                        <a:rPr lang="en-GB" b="0">
                          <a:solidFill>
                            <a:srgbClr val="FFFFFF"/>
                          </a:solidFill>
                          <a:latin typeface="Aptos Display"/>
                        </a:rPr>
                      </a:br>
                      <a:endParaRPr lang="es-ES" b="0" dirty="0">
                        <a:solidFill>
                          <a:srgbClr val="FFFFFF"/>
                        </a:solidFill>
                        <a:latin typeface="Aptos Display"/>
                      </a:endParaRPr>
                    </a:p>
                  </a:txBody>
                  <a:tcPr/>
                </a:tc>
                <a:extLst>
                  <a:ext uri="{0D108BD9-81ED-4DB2-BD59-A6C34878D82A}">
                    <a16:rowId xmlns:a16="http://schemas.microsoft.com/office/drawing/2014/main" val="2548325590"/>
                  </a:ext>
                </a:extLst>
              </a:tr>
              <a:tr h="654828">
                <a:tc>
                  <a:txBody>
                    <a:bodyPr/>
                    <a:lstStyle/>
                    <a:p>
                      <a:r>
                        <a:rPr lang="en-GB">
                          <a:latin typeface="Aptos Display"/>
                        </a:rPr>
                        <a:t>Communication is fragmented</a:t>
                      </a:r>
                      <a:endParaRPr lang="es-ES">
                        <a:latin typeface="Aptos Display"/>
                      </a:endParaRPr>
                    </a:p>
                  </a:txBody>
                  <a:tcPr/>
                </a:tc>
                <a:tc>
                  <a:txBody>
                    <a:bodyPr/>
                    <a:lstStyle/>
                    <a:p>
                      <a:r>
                        <a:rPr lang="en-GB">
                          <a:latin typeface="Aptos Display"/>
                        </a:rPr>
                        <a:t>Use organised team conversations and announcements</a:t>
                      </a:r>
                      <a:endParaRPr lang="es-ES">
                        <a:latin typeface="Aptos Display"/>
                      </a:endParaRPr>
                    </a:p>
                  </a:txBody>
                  <a:tcPr/>
                </a:tc>
                <a:extLst>
                  <a:ext uri="{0D108BD9-81ED-4DB2-BD59-A6C34878D82A}">
                    <a16:rowId xmlns:a16="http://schemas.microsoft.com/office/drawing/2014/main" val="2950499537"/>
                  </a:ext>
                </a:extLst>
              </a:tr>
              <a:tr h="654828">
                <a:tc>
                  <a:txBody>
                    <a:bodyPr/>
                    <a:lstStyle/>
                    <a:p>
                      <a:r>
                        <a:rPr lang="en-GB">
                          <a:latin typeface="Aptos Display"/>
                        </a:rPr>
                        <a:t>Staff may miss updates</a:t>
                      </a:r>
                      <a:endParaRPr lang="es-ES">
                        <a:latin typeface="Aptos Display"/>
                      </a:endParaRPr>
                    </a:p>
                  </a:txBody>
                  <a:tcPr/>
                </a:tc>
                <a:tc>
                  <a:txBody>
                    <a:bodyPr/>
                    <a:lstStyle/>
                    <a:p>
                      <a:r>
                        <a:rPr lang="en-GB">
                          <a:latin typeface="Aptos Display"/>
                        </a:rPr>
                        <a:t>Keep relevant updates in a central Team/channel</a:t>
                      </a:r>
                      <a:endParaRPr lang="es-ES">
                        <a:latin typeface="Aptos Display"/>
                      </a:endParaRPr>
                    </a:p>
                  </a:txBody>
                  <a:tcPr/>
                </a:tc>
                <a:extLst>
                  <a:ext uri="{0D108BD9-81ED-4DB2-BD59-A6C34878D82A}">
                    <a16:rowId xmlns:a16="http://schemas.microsoft.com/office/drawing/2014/main" val="1107783899"/>
                  </a:ext>
                </a:extLst>
              </a:tr>
              <a:tr h="654828">
                <a:tc>
                  <a:txBody>
                    <a:bodyPr/>
                    <a:lstStyle/>
                    <a:p>
                      <a:r>
                        <a:rPr lang="en-GB">
                          <a:latin typeface="Aptos Display"/>
                        </a:rPr>
                        <a:t>Different work locations</a:t>
                      </a:r>
                      <a:endParaRPr lang="es-ES">
                        <a:latin typeface="Aptos Display"/>
                      </a:endParaRPr>
                    </a:p>
                  </a:txBody>
                  <a:tcPr/>
                </a:tc>
                <a:tc>
                  <a:txBody>
                    <a:bodyPr/>
                    <a:lstStyle/>
                    <a:p>
                      <a:r>
                        <a:rPr lang="en-GB">
                          <a:latin typeface="Aptos Display"/>
                        </a:rPr>
                        <a:t>Use Teams messaging and meetings</a:t>
                      </a:r>
                      <a:endParaRPr lang="es-ES">
                        <a:latin typeface="Aptos Display"/>
                      </a:endParaRPr>
                    </a:p>
                  </a:txBody>
                  <a:tcPr/>
                </a:tc>
                <a:extLst>
                  <a:ext uri="{0D108BD9-81ED-4DB2-BD59-A6C34878D82A}">
                    <a16:rowId xmlns:a16="http://schemas.microsoft.com/office/drawing/2014/main" val="1765262677"/>
                  </a:ext>
                </a:extLst>
              </a:tr>
              <a:tr h="654828">
                <a:tc>
                  <a:txBody>
                    <a:bodyPr/>
                    <a:lstStyle/>
                    <a:p>
                      <a:r>
                        <a:rPr lang="en-GB">
                          <a:latin typeface="Aptos Display"/>
                        </a:rPr>
                        <a:t>Meetings are difficult to coordinate</a:t>
                      </a:r>
                    </a:p>
                    <a:p>
                      <a:r>
                        <a:rPr lang="en-GB">
                          <a:latin typeface="Aptos Display"/>
                        </a:rPr>
                        <a:t>Documents are hard to share</a:t>
                      </a:r>
                      <a:endParaRPr lang="es-ES">
                        <a:latin typeface="Aptos Display"/>
                      </a:endParaRPr>
                    </a:p>
                  </a:txBody>
                  <a:tcPr/>
                </a:tc>
                <a:tc>
                  <a:txBody>
                    <a:bodyPr/>
                    <a:lstStyle/>
                    <a:p>
                      <a:r>
                        <a:rPr lang="en-GB">
                          <a:latin typeface="Aptos Display"/>
                        </a:rPr>
                        <a:t>Use online meetings and calendar integration</a:t>
                      </a:r>
                    </a:p>
                    <a:p>
                      <a:r>
                        <a:rPr lang="en-GB">
                          <a:latin typeface="Aptos Display"/>
                        </a:rPr>
                        <a:t>Share appropriate files within Teams</a:t>
                      </a:r>
                      <a:endParaRPr lang="es-ES">
                        <a:latin typeface="Aptos Display"/>
                      </a:endParaRPr>
                    </a:p>
                  </a:txBody>
                  <a:tcPr/>
                </a:tc>
                <a:extLst>
                  <a:ext uri="{0D108BD9-81ED-4DB2-BD59-A6C34878D82A}">
                    <a16:rowId xmlns:a16="http://schemas.microsoft.com/office/drawing/2014/main" val="4029780924"/>
                  </a:ext>
                </a:extLst>
              </a:tr>
            </a:tbl>
          </a:graphicData>
        </a:graphic>
      </p:graphicFrame>
      <p:sp>
        <p:nvSpPr>
          <p:cNvPr id="7" name="Footer Placeholder 6">
            <a:extLst>
              <a:ext uri="{FF2B5EF4-FFF2-40B4-BE49-F238E27FC236}">
                <a16:creationId xmlns:a16="http://schemas.microsoft.com/office/drawing/2014/main" id="{BAD2A994-16E9-1A28-694D-0ED1EC9DF783}"/>
              </a:ext>
            </a:extLst>
          </p:cNvPr>
          <p:cNvSpPr>
            <a:spLocks noGrp="1"/>
          </p:cNvSpPr>
          <p:nvPr>
            <p:ph type="ftr" sz="quarter" idx="11"/>
          </p:nvPr>
        </p:nvSpPr>
        <p:spPr/>
        <p:txBody>
          <a:bodyPr/>
          <a:lstStyle/>
          <a:p>
            <a:r>
              <a:rPr lang="en-GB"/>
              <a:t>Microsoft, 2026: NHS England,2025</a:t>
            </a:r>
            <a:endParaRPr lang="es-ES"/>
          </a:p>
        </p:txBody>
      </p:sp>
    </p:spTree>
    <p:extLst>
      <p:ext uri="{BB962C8B-B14F-4D97-AF65-F5344CB8AC3E}">
        <p14:creationId xmlns:p14="http://schemas.microsoft.com/office/powerpoint/2010/main" val="54926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6F4C-16EF-3D67-1008-442CC0F4D946}"/>
              </a:ext>
            </a:extLst>
          </p:cNvPr>
          <p:cNvSpPr>
            <a:spLocks noGrp="1"/>
          </p:cNvSpPr>
          <p:nvPr>
            <p:ph type="title"/>
          </p:nvPr>
        </p:nvSpPr>
        <p:spPr/>
        <p:txBody>
          <a:bodyPr anchor="ctr">
            <a:normAutofit/>
          </a:bodyPr>
          <a:lstStyle/>
          <a:p>
            <a:r>
              <a:rPr lang="en-GB"/>
              <a:t> Proposed Teams structure for Ashford</a:t>
            </a:r>
            <a:endParaRPr lang="es-ES"/>
          </a:p>
        </p:txBody>
      </p:sp>
      <p:graphicFrame>
        <p:nvGraphicFramePr>
          <p:cNvPr id="8" name="Content Placeholder 2">
            <a:extLst>
              <a:ext uri="{FF2B5EF4-FFF2-40B4-BE49-F238E27FC236}">
                <a16:creationId xmlns:a16="http://schemas.microsoft.com/office/drawing/2014/main" id="{2A730CEC-B4E5-55C3-F030-92B52245E53C}"/>
              </a:ext>
            </a:extLst>
          </p:cNvPr>
          <p:cNvGraphicFramePr>
            <a:graphicFrameLocks noGrp="1"/>
          </p:cNvGraphicFramePr>
          <p:nvPr>
            <p:ph sz="quarter" idx="13"/>
            <p:extLst>
              <p:ext uri="{D42A27DB-BD31-4B8C-83A1-F6EECF244321}">
                <p14:modId xmlns:p14="http://schemas.microsoft.com/office/powerpoint/2010/main" val="2925179162"/>
              </p:ext>
            </p:extLst>
          </p:nvPr>
        </p:nvGraphicFramePr>
        <p:xfrm>
          <a:off x="822325" y="484188"/>
          <a:ext cx="10544175"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7221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D8F61-541B-FD8A-0187-A6E19A99F092}"/>
              </a:ext>
            </a:extLst>
          </p:cNvPr>
          <p:cNvSpPr>
            <a:spLocks noGrp="1"/>
          </p:cNvSpPr>
          <p:nvPr>
            <p:ph type="title"/>
          </p:nvPr>
        </p:nvSpPr>
        <p:spPr/>
        <p:txBody>
          <a:bodyPr>
            <a:normAutofit/>
          </a:bodyPr>
          <a:lstStyle/>
          <a:p>
            <a:r>
              <a:rPr lang="en-GB" sz="1600">
                <a:gradFill flip="none">
                  <a:gsLst>
                    <a:gs pos="0">
                      <a:srgbClr val="FFFFFF"/>
                    </a:gs>
                    <a:gs pos="100000">
                      <a:srgbClr val="FFFFFF"/>
                    </a:gs>
                  </a:gsLst>
                  <a:lin ang="5580000" scaled="0"/>
                  <a:tileRect/>
                </a:gradFill>
                <a:latin typeface="Aptos Display"/>
              </a:rPr>
              <a:t>Evidence from an NHS community service</a:t>
            </a:r>
            <a:br>
              <a:rPr lang="en-GB" sz="1600" dirty="0">
                <a:latin typeface="Aptos Display"/>
              </a:rPr>
            </a:br>
            <a:br>
              <a:rPr lang="en-GB" sz="1600" dirty="0">
                <a:latin typeface="Aptos Display"/>
              </a:rPr>
            </a:br>
            <a:r>
              <a:rPr lang="en-GB" sz="1600" b="0">
                <a:gradFill flip="none">
                  <a:gsLst>
                    <a:gs pos="0">
                      <a:srgbClr val="FFFFFF"/>
                    </a:gs>
                    <a:gs pos="100000">
                      <a:srgbClr val="FFFFFF"/>
                    </a:gs>
                  </a:gsLst>
                  <a:lin ang="5580000" scaled="0"/>
                  <a:tileRect/>
                </a:gradFill>
                <a:latin typeface="Aptos Display"/>
              </a:rPr>
              <a:t>Hargreaves, Clarke and Lester(2022) studied Microsoft Teams in an NHS Trust Community Service.</a:t>
            </a:r>
            <a:endParaRPr lang="es-ES" sz="1600" b="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endParaRPr>
          </a:p>
        </p:txBody>
      </p:sp>
      <p:pic>
        <p:nvPicPr>
          <p:cNvPr id="6" name="Picture Placeholder 5" descr="Women and man planning in workplace">
            <a:extLst>
              <a:ext uri="{FF2B5EF4-FFF2-40B4-BE49-F238E27FC236}">
                <a16:creationId xmlns:a16="http://schemas.microsoft.com/office/drawing/2014/main" id="{6BF8F832-23FE-8D7E-3129-56F1B8A22B8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6769" b="26769"/>
          <a:stretch/>
        </p:blipFill>
        <p:spPr>
          <a:noFill/>
        </p:spPr>
      </p:pic>
      <p:sp>
        <p:nvSpPr>
          <p:cNvPr id="4" name="Footer Placeholder 3">
            <a:extLst>
              <a:ext uri="{FF2B5EF4-FFF2-40B4-BE49-F238E27FC236}">
                <a16:creationId xmlns:a16="http://schemas.microsoft.com/office/drawing/2014/main" id="{EAA75743-D46C-293B-181B-D6F7FCB7E9AC}"/>
              </a:ext>
            </a:extLst>
          </p:cNvPr>
          <p:cNvSpPr>
            <a:spLocks noGrp="1"/>
          </p:cNvSpPr>
          <p:nvPr>
            <p:ph type="ftr" sz="quarter" idx="11"/>
          </p:nvPr>
        </p:nvSpPr>
        <p:spPr/>
        <p:txBody>
          <a:bodyPr anchor="ctr">
            <a:normAutofit/>
          </a:bodyPr>
          <a:lstStyle/>
          <a:p>
            <a:pPr>
              <a:spcAft>
                <a:spcPts val="600"/>
              </a:spcAft>
            </a:pPr>
            <a:r>
              <a:rPr lang="en-GB"/>
              <a:t>(Hargreaves ,Clarke and Lester, 2022)</a:t>
            </a:r>
            <a:endParaRPr lang="es-ES"/>
          </a:p>
        </p:txBody>
      </p:sp>
      <p:sp>
        <p:nvSpPr>
          <p:cNvPr id="3" name="Content Placeholder 2">
            <a:extLst>
              <a:ext uri="{FF2B5EF4-FFF2-40B4-BE49-F238E27FC236}">
                <a16:creationId xmlns:a16="http://schemas.microsoft.com/office/drawing/2014/main" id="{C84CE7FE-D5D5-A894-EA25-AC344A9E15FB}"/>
              </a:ext>
            </a:extLst>
          </p:cNvPr>
          <p:cNvSpPr>
            <a:spLocks noGrp="1"/>
          </p:cNvSpPr>
          <p:nvPr>
            <p:ph sz="quarter" idx="14"/>
          </p:nvPr>
        </p:nvSpPr>
        <p:spPr/>
        <p:txBody>
          <a:bodyPr>
            <a:normAutofit/>
          </a:bodyPr>
          <a:lstStyle/>
          <a:p>
            <a:pPr marL="0" indent="0">
              <a:lnSpc>
                <a:spcPct val="110000"/>
              </a:lnSpc>
              <a:buNone/>
            </a:pPr>
            <a:r>
              <a:rPr lang="en-GB" sz="1200" b="1" dirty="0">
                <a:gradFill flip="none">
                  <a:gsLst>
                    <a:gs pos="0">
                      <a:srgbClr val="FFFFFF"/>
                    </a:gs>
                    <a:gs pos="100000">
                      <a:srgbClr val="FFFFFF"/>
                    </a:gs>
                  </a:gsLst>
                  <a:lin ang="5580000" scaled="0"/>
                  <a:tileRect/>
                </a:gradFill>
              </a:rPr>
              <a:t>      </a:t>
            </a:r>
            <a:r>
              <a:rPr lang="en-GB" sz="1200" b="1">
                <a:gradFill flip="none">
                  <a:gsLst>
                    <a:gs pos="0">
                      <a:srgbClr val="FFFFFF"/>
                    </a:gs>
                    <a:gs pos="100000">
                      <a:srgbClr val="FFFFFF"/>
                    </a:gs>
                  </a:gsLst>
                  <a:lin ang="5580000" scaled="0"/>
                  <a:tileRect/>
                </a:gradFill>
                <a:latin typeface="Aptos Display"/>
              </a:rPr>
              <a:t>Positive impact</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The study found that Teams made a positive impact on the team during heightened clinical pressures.</a:t>
            </a:r>
            <a:endParaRPr lang="en-GB" sz="12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lnSpc>
                <a:spcPct val="110000"/>
              </a:lnSpc>
              <a:buNone/>
            </a:pPr>
            <a:r>
              <a:rPr lang="en-GB" sz="1200" b="1">
                <a:gradFill flip="none">
                  <a:gsLst>
                    <a:gs pos="0">
                      <a:srgbClr val="FFFFFF"/>
                    </a:gs>
                    <a:gs pos="100000">
                      <a:srgbClr val="FFFFFF"/>
                    </a:gs>
                  </a:gsLst>
                  <a:lin ang="5580000" scaled="0"/>
                  <a:tileRect/>
                </a:gradFill>
                <a:latin typeface="Aptos Display"/>
              </a:rPr>
              <a:t>       Virtual teamwork</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Teams supported staff working in a more virtual environment when face-to-face contact was reduced.</a:t>
            </a:r>
            <a:endParaRPr lang="en-GB" sz="12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lnSpc>
                <a:spcPct val="110000"/>
              </a:lnSpc>
              <a:buNone/>
            </a:pPr>
            <a:r>
              <a:rPr lang="en-GB" sz="1200" dirty="0">
                <a:gradFill flip="none">
                  <a:gsLst>
                    <a:gs pos="0">
                      <a:srgbClr val="FFFFFF"/>
                    </a:gs>
                    <a:gs pos="100000">
                      <a:srgbClr val="FFFFFF"/>
                    </a:gs>
                  </a:gsLst>
                  <a:lin ang="5580000" scaled="0"/>
                  <a:tileRect/>
                </a:gradFill>
                <a:latin typeface="Aptos Display"/>
              </a:rPr>
              <a:t>      </a:t>
            </a:r>
            <a:r>
              <a:rPr lang="en-GB" sz="1200" b="1">
                <a:gradFill flip="none">
                  <a:gsLst>
                    <a:gs pos="0">
                      <a:srgbClr val="FFFFFF"/>
                    </a:gs>
                    <a:gs pos="100000">
                      <a:srgbClr val="FFFFFF"/>
                    </a:gs>
                  </a:gsLst>
                  <a:lin ang="5580000" scaled="0"/>
                  <a:tileRect/>
                </a:gradFill>
                <a:latin typeface="Aptos Display"/>
              </a:rPr>
              <a:t>What still mattered</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Further work was needed around training, asynchronous communication, accessibility and leadership.</a:t>
            </a:r>
            <a:endParaRPr lang="es-ES" sz="12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Tree>
    <p:extLst>
      <p:ext uri="{BB962C8B-B14F-4D97-AF65-F5344CB8AC3E}">
        <p14:creationId xmlns:p14="http://schemas.microsoft.com/office/powerpoint/2010/main" val="2611838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48E3E-4588-5742-89EE-5BC31D24FDBE}"/>
              </a:ext>
            </a:extLst>
          </p:cNvPr>
          <p:cNvSpPr>
            <a:spLocks noGrp="1"/>
          </p:cNvSpPr>
          <p:nvPr>
            <p:ph type="title"/>
          </p:nvPr>
        </p:nvSpPr>
        <p:spPr/>
        <p:txBody>
          <a:bodyPr/>
          <a:lstStyle/>
          <a:p>
            <a:r>
              <a:rPr lang="en-GB"/>
              <a:t>Advantages for Ashford</a:t>
            </a:r>
            <a:endParaRPr lang="es-ES"/>
          </a:p>
        </p:txBody>
      </p:sp>
      <p:sp>
        <p:nvSpPr>
          <p:cNvPr id="3" name="Content Placeholder 2">
            <a:extLst>
              <a:ext uri="{FF2B5EF4-FFF2-40B4-BE49-F238E27FC236}">
                <a16:creationId xmlns:a16="http://schemas.microsoft.com/office/drawing/2014/main" id="{90EB5D01-BF50-E7BA-3100-F594B9C82F0A}"/>
              </a:ext>
            </a:extLst>
          </p:cNvPr>
          <p:cNvSpPr>
            <a:spLocks noGrp="1"/>
          </p:cNvSpPr>
          <p:nvPr>
            <p:ph idx="1"/>
          </p:nvPr>
        </p:nvSpPr>
        <p:spPr/>
        <p:txBody>
          <a:bodyPr>
            <a:normAutofit fontScale="70000" lnSpcReduction="20000"/>
          </a:bodyPr>
          <a:lstStyle/>
          <a:p>
            <a:pPr marL="0" indent="0">
              <a:buNone/>
            </a:pPr>
            <a:r>
              <a:rPr lang="en-GB" b="1" dirty="0">
                <a:gradFill flip="none">
                  <a:gsLst>
                    <a:gs pos="0">
                      <a:srgbClr val="FFFFFF"/>
                    </a:gs>
                    <a:gs pos="100000">
                      <a:srgbClr val="FFFFFF"/>
                    </a:gs>
                  </a:gsLst>
                  <a:lin ang="5580000" scaled="0"/>
                  <a:tileRect/>
                </a:gradFill>
              </a:rPr>
              <a:t>         </a:t>
            </a:r>
          </a:p>
          <a:p>
            <a:pPr marL="0" indent="0">
              <a:buNone/>
            </a:pPr>
            <a:r>
              <a:rPr lang="en-GB" sz="3300" b="1" dirty="0">
                <a:gradFill flip="none">
                  <a:gsLst>
                    <a:gs pos="0">
                      <a:srgbClr val="FFFFFF"/>
                    </a:gs>
                    <a:gs pos="100000">
                      <a:srgbClr val="FFFFFF"/>
                    </a:gs>
                  </a:gsLst>
                  <a:lin ang="5580000" scaled="0"/>
                  <a:tileRect/>
                </a:gradFill>
              </a:rPr>
              <a:t>    </a:t>
            </a:r>
            <a:r>
              <a:rPr lang="en-GB" sz="3300" b="1">
                <a:gradFill flip="none">
                  <a:gsLst>
                    <a:gs pos="0">
                      <a:srgbClr val="FFFFFF"/>
                    </a:gs>
                    <a:gs pos="100000">
                      <a:srgbClr val="FFFFFF"/>
                    </a:gs>
                  </a:gsLst>
                  <a:lin ang="5580000" scaled="0"/>
                  <a:tileRect/>
                </a:gradFill>
                <a:latin typeface="Aptos Display"/>
              </a:rPr>
              <a:t>       Better communication                                        Teamwork</a:t>
            </a:r>
            <a:endParaRPr lang="en-GB" sz="33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Faster access to appropriate staff updates.                                      Supports collaboration when staff are not together.</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        Centralised information                                                                         Flexible working</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Channels can organise conversations and files .                             Supports staff working across different locations.</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       Meetings                                                                                                       Collaboration</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Enables online staff meetings and discussions.                               Supports shared working on appropriate documents.</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
        <p:nvSpPr>
          <p:cNvPr id="4" name="Footer Placeholder 3">
            <a:extLst>
              <a:ext uri="{FF2B5EF4-FFF2-40B4-BE49-F238E27FC236}">
                <a16:creationId xmlns:a16="http://schemas.microsoft.com/office/drawing/2014/main" id="{CD98FC62-7600-FB22-508E-1C15E8234C93}"/>
              </a:ext>
            </a:extLst>
          </p:cNvPr>
          <p:cNvSpPr>
            <a:spLocks noGrp="1"/>
          </p:cNvSpPr>
          <p:nvPr>
            <p:ph type="ftr" sz="quarter" idx="11"/>
          </p:nvPr>
        </p:nvSpPr>
        <p:spPr/>
        <p:txBody>
          <a:bodyPr/>
          <a:lstStyle/>
          <a:p>
            <a:r>
              <a:rPr lang="en-GB"/>
              <a:t>(Microsoft, 2026: NHS England, 2025</a:t>
            </a:r>
            <a:endParaRPr lang="es-ES"/>
          </a:p>
        </p:txBody>
      </p:sp>
    </p:spTree>
    <p:extLst>
      <p:ext uri="{BB962C8B-B14F-4D97-AF65-F5344CB8AC3E}">
        <p14:creationId xmlns:p14="http://schemas.microsoft.com/office/powerpoint/2010/main" val="2927475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ED03-4E68-BDD1-1B9A-F82711D68425}"/>
              </a:ext>
            </a:extLst>
          </p:cNvPr>
          <p:cNvSpPr>
            <a:spLocks noGrp="1"/>
          </p:cNvSpPr>
          <p:nvPr>
            <p:ph type="title"/>
          </p:nvPr>
        </p:nvSpPr>
        <p:spPr>
          <a:xfrm>
            <a:off x="669851" y="1430179"/>
            <a:ext cx="3029313" cy="3675908"/>
          </a:xfrm>
        </p:spPr>
        <p:txBody>
          <a:bodyPr anchor="ctr">
            <a:normAutofit/>
          </a:bodyPr>
          <a:lstStyle/>
          <a:p>
            <a:r>
              <a:rPr lang="en-GB" sz="3700"/>
              <a:t>Limitations and risks</a:t>
            </a:r>
            <a:endParaRPr lang="es-ES" sz="3700"/>
          </a:p>
        </p:txBody>
      </p:sp>
      <p:graphicFrame>
        <p:nvGraphicFramePr>
          <p:cNvPr id="6" name="Content Placeholder 2">
            <a:extLst>
              <a:ext uri="{FF2B5EF4-FFF2-40B4-BE49-F238E27FC236}">
                <a16:creationId xmlns:a16="http://schemas.microsoft.com/office/drawing/2014/main" id="{A39BFDB7-71F9-5566-160C-5620312F2EDE}"/>
              </a:ext>
            </a:extLst>
          </p:cNvPr>
          <p:cNvGraphicFramePr>
            <a:graphicFrameLocks noGrp="1"/>
          </p:cNvGraphicFramePr>
          <p:nvPr>
            <p:ph idx="1"/>
            <p:extLst>
              <p:ext uri="{D42A27DB-BD31-4B8C-83A1-F6EECF244321}">
                <p14:modId xmlns:p14="http://schemas.microsoft.com/office/powerpoint/2010/main" val="635920006"/>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A3E3BB74-ABE7-C13D-8949-A9D944F99BEC}"/>
              </a:ext>
            </a:extLst>
          </p:cNvPr>
          <p:cNvSpPr>
            <a:spLocks noGrp="1"/>
          </p:cNvSpPr>
          <p:nvPr>
            <p:ph type="ftr" sz="quarter" idx="11"/>
          </p:nvPr>
        </p:nvSpPr>
        <p:spPr/>
        <p:txBody>
          <a:bodyPr>
            <a:normAutofit/>
          </a:bodyPr>
          <a:lstStyle/>
          <a:p>
            <a:pPr>
              <a:spcAft>
                <a:spcPts val="600"/>
              </a:spcAft>
            </a:pPr>
            <a:r>
              <a:rPr lang="en-GB"/>
              <a:t>Hargreaves, Clarke and Letter, 2022: NHS England, 2025)</a:t>
            </a:r>
            <a:endParaRPr lang="es-ES"/>
          </a:p>
        </p:txBody>
      </p:sp>
    </p:spTree>
    <p:extLst>
      <p:ext uri="{BB962C8B-B14F-4D97-AF65-F5344CB8AC3E}">
        <p14:creationId xmlns:p14="http://schemas.microsoft.com/office/powerpoint/2010/main" val="3409911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7302-0FB1-4DB2-B6B6-F4CBC2F648E4}"/>
              </a:ext>
            </a:extLst>
          </p:cNvPr>
          <p:cNvSpPr>
            <a:spLocks noGrp="1"/>
          </p:cNvSpPr>
          <p:nvPr>
            <p:ph type="title"/>
          </p:nvPr>
        </p:nvSpPr>
        <p:spPr/>
        <p:txBody>
          <a:bodyPr>
            <a:normAutofit/>
          </a:bodyPr>
          <a:lstStyle/>
          <a:p>
            <a:r>
              <a:rPr lang="en-GB" sz="4500"/>
              <a:t>Confidentiality and information governance</a:t>
            </a:r>
            <a:endParaRPr lang="es-ES" sz="4500"/>
          </a:p>
        </p:txBody>
      </p:sp>
      <p:sp>
        <p:nvSpPr>
          <p:cNvPr id="3" name="Content Placeholder 2">
            <a:extLst>
              <a:ext uri="{FF2B5EF4-FFF2-40B4-BE49-F238E27FC236}">
                <a16:creationId xmlns:a16="http://schemas.microsoft.com/office/drawing/2014/main" id="{C4E99108-6A8A-4BA4-CB77-5757BFD61FEA}"/>
              </a:ext>
            </a:extLst>
          </p:cNvPr>
          <p:cNvSpPr>
            <a:spLocks noGrp="1"/>
          </p:cNvSpPr>
          <p:nvPr>
            <p:ph sz="quarter" idx="13"/>
          </p:nvPr>
        </p:nvSpPr>
        <p:spPr/>
        <p:txBody>
          <a:bodyPr>
            <a:normAutofit/>
          </a:bodyPr>
          <a:lstStyle/>
          <a:p>
            <a:pPr marL="0" indent="0">
              <a:lnSpc>
                <a:spcPct val="110000"/>
              </a:lnSpc>
              <a:buNone/>
            </a:pPr>
            <a:r>
              <a:rPr lang="en-GB" sz="1100" b="1"/>
              <a:t>     Access control</a:t>
            </a:r>
          </a:p>
          <a:p>
            <a:pPr>
              <a:lnSpc>
                <a:spcPct val="110000"/>
              </a:lnSpc>
            </a:pPr>
            <a:r>
              <a:rPr lang="en-GB" sz="1100"/>
              <a:t>Only appropriate staff should have access to relevant teams, channels and files.</a:t>
            </a:r>
          </a:p>
          <a:p>
            <a:pPr>
              <a:lnSpc>
                <a:spcPct val="110000"/>
              </a:lnSpc>
            </a:pPr>
            <a:endParaRPr lang="en-GB" sz="1100"/>
          </a:p>
          <a:p>
            <a:pPr marL="0" indent="0">
              <a:lnSpc>
                <a:spcPct val="110000"/>
              </a:lnSpc>
              <a:buNone/>
            </a:pPr>
            <a:r>
              <a:rPr lang="en-GB" sz="1100" b="1"/>
              <a:t>      Clear rules</a:t>
            </a:r>
          </a:p>
          <a:p>
            <a:pPr>
              <a:lnSpc>
                <a:spcPct val="110000"/>
              </a:lnSpc>
            </a:pPr>
            <a:r>
              <a:rPr lang="en-GB" sz="1100"/>
              <a:t>Ashford should define what Teams is for, what mush be escalated urgently and what information must not be shared in general channels.</a:t>
            </a:r>
          </a:p>
          <a:p>
            <a:pPr marL="0" indent="0">
              <a:lnSpc>
                <a:spcPct val="110000"/>
              </a:lnSpc>
              <a:buNone/>
            </a:pPr>
            <a:r>
              <a:rPr lang="en-GB" sz="1100" b="1"/>
              <a:t>      Training &amp; governance </a:t>
            </a:r>
          </a:p>
          <a:p>
            <a:pPr>
              <a:lnSpc>
                <a:spcPct val="110000"/>
              </a:lnSpc>
            </a:pPr>
            <a:r>
              <a:rPr lang="en-GB" sz="1100"/>
              <a:t>Staff should receive information-governance and Teams training, with procedures reviewed regularly.</a:t>
            </a:r>
          </a:p>
          <a:p>
            <a:pPr>
              <a:lnSpc>
                <a:spcPct val="110000"/>
              </a:lnSpc>
            </a:pPr>
            <a:endParaRPr lang="en-GB" sz="1100"/>
          </a:p>
          <a:p>
            <a:pPr marL="0" indent="0">
              <a:lnSpc>
                <a:spcPct val="110000"/>
              </a:lnSpc>
              <a:buNone/>
            </a:pPr>
            <a:r>
              <a:rPr lang="en-GB" sz="1100"/>
              <a:t>Teams should support communication- It should not replace Ashford’s formal care-record or information-governance systems.</a:t>
            </a:r>
            <a:endParaRPr lang="es-ES" sz="1100"/>
          </a:p>
        </p:txBody>
      </p:sp>
      <p:pic>
        <p:nvPicPr>
          <p:cNvPr id="11" name="Video 10" descr="People Discussing">
            <a:extLst>
              <a:ext uri="{FF2B5EF4-FFF2-40B4-BE49-F238E27FC236}">
                <a16:creationId xmlns:a16="http://schemas.microsoft.com/office/drawing/2014/main" id="{8AA5F3C8-4CC9-38AC-6188-E52BADE1125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2611" r="39834" b="-1"/>
          <a:stretch>
            <a:fillRect/>
          </a:stretch>
        </p:blipFill>
        <p:spPr>
          <a:xfrm>
            <a:off x="1" y="10"/>
            <a:ext cx="4565591" cy="685799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noFill/>
        </p:spPr>
      </p:pic>
    </p:spTree>
    <p:extLst>
      <p:ext uri="{BB962C8B-B14F-4D97-AF65-F5344CB8AC3E}">
        <p14:creationId xmlns:p14="http://schemas.microsoft.com/office/powerpoint/2010/main" val="3662979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03F56-34FA-3BFD-31B2-CA9D584EFF9C}"/>
              </a:ext>
            </a:extLst>
          </p:cNvPr>
          <p:cNvSpPr>
            <a:spLocks noGrp="1"/>
          </p:cNvSpPr>
          <p:nvPr>
            <p:ph type="title"/>
          </p:nvPr>
        </p:nvSpPr>
        <p:spPr/>
        <p:txBody>
          <a:bodyPr/>
          <a:lstStyle/>
          <a:p>
            <a:r>
              <a:rPr lang="en-GB"/>
              <a:t>Implementation plan</a:t>
            </a:r>
            <a:endParaRPr lang="es-ES"/>
          </a:p>
        </p:txBody>
      </p:sp>
      <p:sp>
        <p:nvSpPr>
          <p:cNvPr id="3" name="Content Placeholder 2">
            <a:extLst>
              <a:ext uri="{FF2B5EF4-FFF2-40B4-BE49-F238E27FC236}">
                <a16:creationId xmlns:a16="http://schemas.microsoft.com/office/drawing/2014/main" id="{87E0D0C2-7F95-2C93-9969-D49F90955A07}"/>
              </a:ext>
            </a:extLst>
          </p:cNvPr>
          <p:cNvSpPr>
            <a:spLocks noGrp="1"/>
          </p:cNvSpPr>
          <p:nvPr>
            <p:ph idx="1"/>
          </p:nvPr>
        </p:nvSpPr>
        <p:spPr/>
        <p:txBody>
          <a:bodyPr>
            <a:normAutofit fontScale="62500" lnSpcReduction="20000"/>
          </a:bodyPr>
          <a:lstStyle/>
          <a:p>
            <a:pPr marL="342900" indent="-342900">
              <a:buFont typeface="+mj-lt"/>
              <a:buAutoNum type="arabicPeriod"/>
            </a:pPr>
            <a:r>
              <a:rPr lang="en-GB" b="1">
                <a:gradFill flip="none">
                  <a:gsLst>
                    <a:gs pos="0">
                      <a:srgbClr val="FFFFFF"/>
                    </a:gs>
                    <a:gs pos="100000">
                      <a:srgbClr val="FFFFFF"/>
                    </a:gs>
                  </a:gsLst>
                  <a:lin ang="5580000" scaled="0"/>
                  <a:tileRect/>
                </a:gradFill>
                <a:latin typeface="Aptos Display"/>
              </a:rPr>
              <a:t>assess                                                                                                              5.train</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a:gradFill flip="none">
                  <a:gsLst>
                    <a:gs pos="0">
                      <a:srgbClr val="FFFFFF"/>
                    </a:gs>
                    <a:gs pos="100000">
                      <a:srgbClr val="FFFFFF"/>
                    </a:gs>
                  </a:gsLst>
                  <a:lin ang="5580000" scaled="0"/>
                  <a:tileRect/>
                </a:gradFill>
                <a:latin typeface="Aptos Display"/>
              </a:rPr>
              <a:t> identify current communication problems.                                             train staff and provide ongoing support.</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2. plan                                                                                                                      6. pilot</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a:gradFill flip="none">
                  <a:gsLst>
                    <a:gs pos="0">
                      <a:srgbClr val="FFFFFF"/>
                    </a:gs>
                    <a:gs pos="100000">
                      <a:srgbClr val="FFFFFF"/>
                    </a:gs>
                  </a:gsLst>
                  <a:lin ang="5580000" scaled="0"/>
                  <a:tileRect/>
                </a:gradFill>
                <a:latin typeface="Aptos Display"/>
              </a:rPr>
              <a:t>define what teams will and will not be used for.                                      test with small group before wider rollout</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3. create                                                                                                                  7. review</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342900" indent="-342900">
              <a:buFont typeface="+mj-lt"/>
              <a:buAutoNum type="arabicPeriod"/>
            </a:pPr>
            <a:r>
              <a:rPr lang="es-ES" dirty="0">
                <a:gradFill flip="none">
                  <a:gsLst>
                    <a:gs pos="0">
                      <a:srgbClr val="FFFFFF"/>
                    </a:gs>
                    <a:gs pos="100000">
                      <a:srgbClr val="FFFFFF"/>
                    </a:gs>
                  </a:gsLst>
                  <a:lin ang="5580000" scaled="0"/>
                  <a:tileRect/>
                </a:gradFill>
                <a:latin typeface="Aptos Display"/>
              </a:rPr>
              <a:t>set up </a:t>
            </a:r>
            <a:r>
              <a:rPr lang="es-ES" dirty="0" err="1">
                <a:gradFill flip="none">
                  <a:gsLst>
                    <a:gs pos="0">
                      <a:srgbClr val="FFFFFF"/>
                    </a:gs>
                    <a:gs pos="100000">
                      <a:srgbClr val="FFFFFF"/>
                    </a:gs>
                  </a:gsLst>
                  <a:lin ang="5580000" scaled="0"/>
                  <a:tileRect/>
                </a:gradFill>
                <a:latin typeface="Aptos Display"/>
              </a:rPr>
              <a:t>the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team</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appropiate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channels</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collet</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feedback</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improve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the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system</a:t>
            </a:r>
            <a:r>
              <a:rPr lang="es-ES" dirty="0">
                <a:gradFill flip="none">
                  <a:gsLst>
                    <a:gs pos="0">
                      <a:srgbClr val="FFFFFF"/>
                    </a:gs>
                    <a:gs pos="100000">
                      <a:srgbClr val="FFFFFF"/>
                    </a:gs>
                  </a:gsLst>
                  <a:lin ang="5580000" scaled="0"/>
                  <a:tileRect/>
                </a:gradFill>
                <a:latin typeface="Aptos Display"/>
              </a:rPr>
              <a:t>.</a:t>
            </a: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s-ES" dirty="0">
                <a:gradFill flip="none">
                  <a:gsLst>
                    <a:gs pos="0">
                      <a:srgbClr val="FFFFFF"/>
                    </a:gs>
                    <a:gs pos="100000">
                      <a:srgbClr val="FFFFFF"/>
                    </a:gs>
                  </a:gsLst>
                  <a:lin ang="5580000" scaled="0"/>
                  <a:tileRect/>
                </a:gradFill>
                <a:latin typeface="Aptos Display"/>
              </a:rPr>
              <a:t>4. </a:t>
            </a:r>
            <a:r>
              <a:rPr lang="es-ES" b="1" dirty="0" err="1">
                <a:gradFill flip="none">
                  <a:gsLst>
                    <a:gs pos="0">
                      <a:srgbClr val="FFFFFF"/>
                    </a:gs>
                    <a:gs pos="100000">
                      <a:srgbClr val="FFFFFF"/>
                    </a:gs>
                  </a:gsLst>
                  <a:lin ang="5580000" scaled="0"/>
                  <a:tileRect/>
                </a:gradFill>
                <a:latin typeface="Aptos Display"/>
              </a:rPr>
              <a:t>protect</a:t>
            </a:r>
            <a:endParaRPr lang="es-ES"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s-ES" dirty="0">
                <a:gradFill flip="none">
                  <a:gsLst>
                    <a:gs pos="0">
                      <a:srgbClr val="FFFFFF"/>
                    </a:gs>
                    <a:gs pos="100000">
                      <a:srgbClr val="FFFFFF"/>
                    </a:gs>
                  </a:gsLst>
                  <a:lin ang="5580000" scaled="0"/>
                  <a:tileRect/>
                </a:gradFill>
                <a:latin typeface="Aptos Display"/>
              </a:rPr>
              <a:t>set </a:t>
            </a:r>
            <a:r>
              <a:rPr lang="es-ES" dirty="0" err="1">
                <a:gradFill flip="none">
                  <a:gsLst>
                    <a:gs pos="0">
                      <a:srgbClr val="FFFFFF"/>
                    </a:gs>
                    <a:gs pos="100000">
                      <a:srgbClr val="FFFFFF"/>
                    </a:gs>
                  </a:gsLst>
                  <a:lin ang="5580000" scaled="0"/>
                  <a:tileRect/>
                </a:gradFill>
                <a:latin typeface="Aptos Display"/>
              </a:rPr>
              <a:t>permissions</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information-governance</a:t>
            </a:r>
            <a:r>
              <a:rPr lang="es-ES" dirty="0">
                <a:gradFill flip="none">
                  <a:gsLst>
                    <a:gs pos="0">
                      <a:srgbClr val="FFFFFF"/>
                    </a:gs>
                    <a:gs pos="100000">
                      <a:srgbClr val="FFFFFF"/>
                    </a:gs>
                  </a:gsLst>
                  <a:lin ang="5580000" scaled="0"/>
                  <a:tileRect/>
                </a:gradFill>
                <a:latin typeface="Aptos Display"/>
              </a:rPr>
              <a:t> rules.</a:t>
            </a: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
        <p:nvSpPr>
          <p:cNvPr id="4" name="Footer Placeholder 3">
            <a:extLst>
              <a:ext uri="{FF2B5EF4-FFF2-40B4-BE49-F238E27FC236}">
                <a16:creationId xmlns:a16="http://schemas.microsoft.com/office/drawing/2014/main" id="{13CFCABE-07FC-E2D3-B489-2969E9308ADE}"/>
              </a:ext>
            </a:extLst>
          </p:cNvPr>
          <p:cNvSpPr>
            <a:spLocks noGrp="1"/>
          </p:cNvSpPr>
          <p:nvPr>
            <p:ph type="ftr" sz="quarter" idx="11"/>
          </p:nvPr>
        </p:nvSpPr>
        <p:spPr/>
        <p:txBody>
          <a:bodyPr/>
          <a:lstStyle/>
          <a:p>
            <a:r>
              <a:rPr lang="en-GB"/>
              <a:t>Microsoft 2026</a:t>
            </a:r>
            <a:endParaRPr lang="es-ES"/>
          </a:p>
        </p:txBody>
      </p:sp>
    </p:spTree>
    <p:extLst>
      <p:ext uri="{BB962C8B-B14F-4D97-AF65-F5344CB8AC3E}">
        <p14:creationId xmlns:p14="http://schemas.microsoft.com/office/powerpoint/2010/main" val="806081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99A3-BBAA-2248-1D39-69F05254B13C}"/>
              </a:ext>
            </a:extLst>
          </p:cNvPr>
          <p:cNvSpPr>
            <a:spLocks noGrp="1"/>
          </p:cNvSpPr>
          <p:nvPr>
            <p:ph type="title"/>
          </p:nvPr>
        </p:nvSpPr>
        <p:spPr/>
        <p:txBody>
          <a:bodyPr/>
          <a:lstStyle/>
          <a:p>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Our </a:t>
            </a:r>
            <a:r>
              <a:rPr lang="en-US" cap="none" dirty="0"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Recomendation</a:t>
            </a:r>
            <a:br>
              <a:rPr lang="en-US"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We Recommended That Ashford Community Adopts Microsoft Teams For:</a:t>
            </a:r>
          </a:p>
        </p:txBody>
      </p:sp>
      <p:sp>
        <p:nvSpPr>
          <p:cNvPr id="3" name="Content Placeholder 2">
            <a:extLst>
              <a:ext uri="{FF2B5EF4-FFF2-40B4-BE49-F238E27FC236}">
                <a16:creationId xmlns:a16="http://schemas.microsoft.com/office/drawing/2014/main" id="{BE1B29D8-F9F6-1150-C1E1-5DAF10874348}"/>
              </a:ext>
            </a:extLst>
          </p:cNvPr>
          <p:cNvSpPr>
            <a:spLocks noGrp="1"/>
          </p:cNvSpPr>
          <p:nvPr>
            <p:ph idx="1"/>
          </p:nvPr>
        </p:nvSpPr>
        <p:spPr/>
        <p:txBody>
          <a:bodyPr/>
          <a:lstStyle/>
          <a:p>
            <a:pPr>
              <a:buFont typeface="Wingdings"/>
              <a:buChar char="q"/>
            </a:pPr>
            <a:r>
              <a:rPr lang="en-US">
                <a:gradFill flip="none">
                  <a:gsLst>
                    <a:gs pos="0">
                      <a:srgbClr val="FFFFFF"/>
                    </a:gs>
                    <a:gs pos="100000">
                      <a:srgbClr val="FFFFFF"/>
                    </a:gs>
                  </a:gsLst>
                  <a:lin ang="5580000" scaled="0"/>
                  <a:tileRect/>
                </a:gradFill>
                <a:latin typeface="Aptos Display"/>
              </a:rPr>
              <a:t>staff</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communication</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daily</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operational</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updates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team</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meetings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dirty="0" err="1">
                <a:gradFill flip="none">
                  <a:gsLst>
                    <a:gs pos="0">
                      <a:srgbClr val="FFFFFF"/>
                    </a:gs>
                    <a:gs pos="100000">
                      <a:srgbClr val="FFFFFF"/>
                    </a:gs>
                  </a:gsLst>
                  <a:lin ang="5580000" scaled="0"/>
                  <a:tileRect/>
                </a:gradFill>
                <a:latin typeface="Aptos Display"/>
              </a:rPr>
              <a:t>appropiate</a:t>
            </a:r>
            <a:r>
              <a:rPr lang="en-US" dirty="0">
                <a:gradFill flip="none">
                  <a:gsLst>
                    <a:gs pos="0">
                      <a:srgbClr val="FFFFFF"/>
                    </a:gs>
                    <a:gs pos="100000">
                      <a:srgbClr val="FFFFFF"/>
                    </a:gs>
                  </a:gsLst>
                  <a:lin ang="5580000" scaled="0"/>
                  <a:tileRect/>
                </a:gradFill>
                <a:latin typeface="Aptos Display"/>
              </a:rPr>
              <a:t> file sharing</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staff collaboration</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training communication</a:t>
            </a:r>
            <a:r>
              <a:rPr lang="en-US" dirty="0">
                <a:gradFill flip="none">
                  <a:gsLst>
                    <a:gs pos="0">
                      <a:srgbClr val="FFFFFF"/>
                    </a:gs>
                    <a:gs pos="100000">
                      <a:srgbClr val="FFFFFF"/>
                    </a:gs>
                  </a:gsLst>
                  <a:lin ang="5580000" scaled="0"/>
                  <a:tileRect/>
                </a:gradFill>
              </a:rPr>
              <a:t> </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Footer Placeholder 3">
            <a:extLst>
              <a:ext uri="{FF2B5EF4-FFF2-40B4-BE49-F238E27FC236}">
                <a16:creationId xmlns:a16="http://schemas.microsoft.com/office/drawing/2014/main" id="{272173E4-2E9F-60EF-90DC-2F40F41F30D9}"/>
              </a:ext>
            </a:extLst>
          </p:cNvPr>
          <p:cNvSpPr>
            <a:spLocks noGrp="1"/>
          </p:cNvSpPr>
          <p:nvPr>
            <p:ph type="ftr" sz="quarter" idx="11"/>
          </p:nvPr>
        </p:nvSpPr>
        <p:spPr/>
        <p:txBody>
          <a:bodyPr/>
          <a:lstStyle/>
          <a:p>
            <a:r>
              <a:rPr lang="es-ES"/>
              <a:t>   </a:t>
            </a:r>
            <a:endParaRPr lang="es-ES" dirty="0"/>
          </a:p>
        </p:txBody>
      </p:sp>
    </p:spTree>
    <p:extLst>
      <p:ext uri="{BB962C8B-B14F-4D97-AF65-F5344CB8AC3E}">
        <p14:creationId xmlns:p14="http://schemas.microsoft.com/office/powerpoint/2010/main" val="2562057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E1511-02B5-7213-ABE1-9C3674C9F7E2}"/>
              </a:ext>
            </a:extLst>
          </p:cNvPr>
          <p:cNvSpPr>
            <a:spLocks noGrp="1"/>
          </p:cNvSpPr>
          <p:nvPr>
            <p:ph type="title"/>
          </p:nvPr>
        </p:nvSpPr>
        <p:spPr/>
        <p:txBody>
          <a:bodyPr/>
          <a:lstStyle/>
          <a:p>
            <a: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Conclusion</a:t>
            </a:r>
            <a:b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br>
            <a:r>
              <a:rPr lang="en-US" cap="none"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Microsoft</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Teams Can </a:t>
            </a:r>
            <a:r>
              <a:rPr lang="en-US"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Help A</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shford To:</a:t>
            </a:r>
          </a:p>
        </p:txBody>
      </p:sp>
      <p:sp>
        <p:nvSpPr>
          <p:cNvPr id="3" name="Content Placeholder 2">
            <a:extLst>
              <a:ext uri="{FF2B5EF4-FFF2-40B4-BE49-F238E27FC236}">
                <a16:creationId xmlns:a16="http://schemas.microsoft.com/office/drawing/2014/main" id="{46ED3464-FB5F-BBCC-2CB8-37C1D6EF6398}"/>
              </a:ext>
            </a:extLst>
          </p:cNvPr>
          <p:cNvSpPr>
            <a:spLocks noGrp="1"/>
          </p:cNvSpPr>
          <p:nvPr>
            <p:ph idx="1"/>
          </p:nvPr>
        </p:nvSpPr>
        <p:spPr/>
        <p:txBody>
          <a:bodyPr>
            <a:normAutofit fontScale="85000" lnSpcReduction="20000"/>
          </a:bodyPr>
          <a:lstStyle/>
          <a:p>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Impfove</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staff communicat</a:t>
            </a:r>
            <a:r>
              <a:rPr lang="en-US" dirty="0">
                <a:gradFill flip="none">
                  <a:gsLst>
                    <a:gs pos="0">
                      <a:srgbClr val="FFFFFF"/>
                    </a:gs>
                    <a:gs pos="100000">
                      <a:srgbClr val="FFFFFF"/>
                    </a:gs>
                  </a:gsLst>
                  <a:lin ang="5580000" scaled="0"/>
                  <a:tileRect/>
                </a:gradFill>
              </a:rPr>
              <a:t>ion </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Reduce fragmented communicat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ion</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Support staff working across different locatio</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ns</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Organize dai</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ly updates</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Facilitate virt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ual meetings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Suport</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collaboration</a:t>
            </a:r>
          </a:p>
          <a:p>
            <a:pPr marL="0" indent="0">
              <a:buClr>
                <a:srgbClr val="FFFFFF"/>
              </a:buClr>
              <a:buNone/>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However: </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Technology alone will not improve communication. Successful implementation depends on staff training, clear procedures, appropriate access and </a:t>
            </a: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and</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a:t>
            </a: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organisational</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support.</a:t>
            </a:r>
          </a:p>
          <a:p>
            <a:pPr marL="0" indent="0">
              <a:buNone/>
            </a:pP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Footer Placeholder 3">
            <a:extLst>
              <a:ext uri="{FF2B5EF4-FFF2-40B4-BE49-F238E27FC236}">
                <a16:creationId xmlns:a16="http://schemas.microsoft.com/office/drawing/2014/main" id="{10D930D9-7AEE-BF17-73C8-108C49E53523}"/>
              </a:ext>
            </a:extLst>
          </p:cNvPr>
          <p:cNvSpPr>
            <a:spLocks noGrp="1"/>
          </p:cNvSpPr>
          <p:nvPr>
            <p:ph type="ftr" sz="quarter" idx="11"/>
          </p:nvPr>
        </p:nvSpPr>
        <p:spPr/>
        <p:txBody>
          <a:bodyPr/>
          <a:lstStyle/>
          <a:p>
            <a:endParaRPr lang="es-ES"/>
          </a:p>
        </p:txBody>
      </p:sp>
    </p:spTree>
    <p:extLst>
      <p:ext uri="{BB962C8B-B14F-4D97-AF65-F5344CB8AC3E}">
        <p14:creationId xmlns:p14="http://schemas.microsoft.com/office/powerpoint/2010/main" val="1344577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4357-D7FF-C720-13CA-B8B465E88CD9}"/>
              </a:ext>
            </a:extLst>
          </p:cNvPr>
          <p:cNvSpPr>
            <a:spLocks noGrp="1"/>
          </p:cNvSpPr>
          <p:nvPr>
            <p:ph type="title"/>
          </p:nvPr>
        </p:nvSpPr>
        <p:spPr>
          <a:xfrm>
            <a:off x="388821" y="50594"/>
            <a:ext cx="9905998" cy="1905000"/>
          </a:xfrm>
        </p:spPr>
        <p:txBody>
          <a:bodyPr/>
          <a:lstStyle/>
          <a:p>
            <a:r>
              <a:rPr lang="en-GB" dirty="0"/>
              <a:t>Supporting teamwork across the care service </a:t>
            </a:r>
            <a:endParaRPr lang="en-US" dirty="0"/>
          </a:p>
        </p:txBody>
      </p:sp>
      <p:sp>
        <p:nvSpPr>
          <p:cNvPr id="3" name="Text Placeholder 2">
            <a:extLst>
              <a:ext uri="{FF2B5EF4-FFF2-40B4-BE49-F238E27FC236}">
                <a16:creationId xmlns:a16="http://schemas.microsoft.com/office/drawing/2014/main" id="{BA2E5AE5-7B13-5BB9-4296-E4B4BA37310F}"/>
              </a:ext>
            </a:extLst>
          </p:cNvPr>
          <p:cNvSpPr>
            <a:spLocks noGrp="1"/>
          </p:cNvSpPr>
          <p:nvPr>
            <p:ph type="body" idx="1"/>
          </p:nvPr>
        </p:nvSpPr>
        <p:spPr>
          <a:xfrm>
            <a:off x="391642" y="2522336"/>
            <a:ext cx="4588931" cy="365223"/>
          </a:xfrm>
        </p:spPr>
        <p:txBody>
          <a:bodyPr/>
          <a:lstStyle/>
          <a:p>
            <a:r>
              <a:rPr lang="en-GB" dirty="0"/>
              <a:t>Explanation </a:t>
            </a:r>
            <a:endParaRPr lang="en-US" dirty="0"/>
          </a:p>
        </p:txBody>
      </p:sp>
      <p:sp>
        <p:nvSpPr>
          <p:cNvPr id="4" name="Content Placeholder 3">
            <a:extLst>
              <a:ext uri="{FF2B5EF4-FFF2-40B4-BE49-F238E27FC236}">
                <a16:creationId xmlns:a16="http://schemas.microsoft.com/office/drawing/2014/main" id="{F8AF2106-D2D5-0DF8-88F7-48EDE53F010B}"/>
              </a:ext>
            </a:extLst>
          </p:cNvPr>
          <p:cNvSpPr>
            <a:spLocks noGrp="1"/>
          </p:cNvSpPr>
          <p:nvPr>
            <p:ph sz="half" idx="2"/>
          </p:nvPr>
        </p:nvSpPr>
        <p:spPr>
          <a:xfrm>
            <a:off x="247708" y="3179547"/>
            <a:ext cx="4876800" cy="2547937"/>
          </a:xfrm>
        </p:spPr>
        <p:txBody>
          <a:bodyPr>
            <a:normAutofit lnSpcReduction="10000"/>
          </a:bodyPr>
          <a:lstStyle/>
          <a:p>
            <a:r>
              <a:rPr lang="en-GB" dirty="0"/>
              <a:t>Effective communication supports teamwork by helping care workers, venerable staff and managers share informations organise responsibilities and towards ordinary care goals. Teamwork is especially important when staff work direct shifts or across different environments of a care service.</a:t>
            </a:r>
            <a:endParaRPr lang="en-US" dirty="0"/>
          </a:p>
        </p:txBody>
      </p:sp>
      <p:sp>
        <p:nvSpPr>
          <p:cNvPr id="5" name="Text Placeholder 4">
            <a:extLst>
              <a:ext uri="{FF2B5EF4-FFF2-40B4-BE49-F238E27FC236}">
                <a16:creationId xmlns:a16="http://schemas.microsoft.com/office/drawing/2014/main" id="{B77E1DF5-E182-0B16-B492-0D3E2FA91108}"/>
              </a:ext>
            </a:extLst>
          </p:cNvPr>
          <p:cNvSpPr>
            <a:spLocks noGrp="1"/>
          </p:cNvSpPr>
          <p:nvPr>
            <p:ph type="body" sz="quarter" idx="3"/>
          </p:nvPr>
        </p:nvSpPr>
        <p:spPr>
          <a:xfrm>
            <a:off x="7196078" y="2209521"/>
            <a:ext cx="4604280" cy="576262"/>
          </a:xfrm>
        </p:spPr>
        <p:txBody>
          <a:bodyPr/>
          <a:lstStyle/>
          <a:p>
            <a:r>
              <a:rPr lang="en-GB" dirty="0"/>
              <a:t>Example </a:t>
            </a:r>
            <a:endParaRPr lang="en-US" dirty="0"/>
          </a:p>
        </p:txBody>
      </p:sp>
      <p:sp>
        <p:nvSpPr>
          <p:cNvPr id="6" name="Content Placeholder 5">
            <a:extLst>
              <a:ext uri="{FF2B5EF4-FFF2-40B4-BE49-F238E27FC236}">
                <a16:creationId xmlns:a16="http://schemas.microsoft.com/office/drawing/2014/main" id="{C6291220-46B6-4A6B-D1C4-945A9328663D}"/>
              </a:ext>
            </a:extLst>
          </p:cNvPr>
          <p:cNvSpPr>
            <a:spLocks noGrp="1"/>
          </p:cNvSpPr>
          <p:nvPr>
            <p:ph sz="quarter" idx="4"/>
          </p:nvPr>
        </p:nvSpPr>
        <p:spPr>
          <a:xfrm>
            <a:off x="6907525" y="3023756"/>
            <a:ext cx="4876801" cy="2547937"/>
          </a:xfrm>
        </p:spPr>
        <p:txBody>
          <a:bodyPr>
            <a:normAutofit lnSpcReduction="10000"/>
          </a:bodyPr>
          <a:lstStyle/>
          <a:p>
            <a:r>
              <a:rPr lang="en-GB" dirty="0"/>
              <a:t>Throughout a handover, a day shift care worker tells the incoming team that a resident has eaten very little and has rejected fluids. The next team can watch the patients intake, record any additional concerns and tell the older staff member when needed. This allows the teams to work together instead of treating each other shift as a </a:t>
            </a:r>
            <a:r>
              <a:rPr lang="en-GB"/>
              <a:t>independent module.</a:t>
            </a:r>
          </a:p>
        </p:txBody>
      </p:sp>
      <p:sp>
        <p:nvSpPr>
          <p:cNvPr id="7" name="Footer Placeholder 6">
            <a:extLst>
              <a:ext uri="{FF2B5EF4-FFF2-40B4-BE49-F238E27FC236}">
                <a16:creationId xmlns:a16="http://schemas.microsoft.com/office/drawing/2014/main" id="{B3FCD4DD-45F0-678D-DAF5-01C068C9A70D}"/>
              </a:ext>
            </a:extLst>
          </p:cNvPr>
          <p:cNvSpPr>
            <a:spLocks noGrp="1"/>
          </p:cNvSpPr>
          <p:nvPr>
            <p:ph type="ftr" sz="quarter" idx="11"/>
          </p:nvPr>
        </p:nvSpPr>
        <p:spPr/>
        <p:txBody>
          <a:bodyPr/>
          <a:lstStyle/>
          <a:p>
            <a:r>
              <a:rPr lang="en-GB" dirty="0" err="1"/>
              <a:t>Antinga</a:t>
            </a:r>
            <a:r>
              <a:rPr lang="en-GB" dirty="0"/>
              <a:t> et., 2024</a:t>
            </a:r>
            <a:endParaRPr lang="es-ES" dirty="0"/>
          </a:p>
        </p:txBody>
      </p:sp>
    </p:spTree>
    <p:extLst>
      <p:ext uri="{BB962C8B-B14F-4D97-AF65-F5344CB8AC3E}">
        <p14:creationId xmlns:p14="http://schemas.microsoft.com/office/powerpoint/2010/main" val="3885181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8AAC3-69CC-EBFA-9038-9113E99657F9}"/>
              </a:ext>
            </a:extLst>
          </p:cNvPr>
          <p:cNvSpPr>
            <a:spLocks noGrp="1"/>
          </p:cNvSpPr>
          <p:nvPr>
            <p:ph type="title"/>
          </p:nvPr>
        </p:nvSpPr>
        <p:spPr/>
        <p:txBody>
          <a:bodyPr/>
          <a:lstStyle/>
          <a:p>
            <a:r>
              <a:rPr lang="en-GB" dirty="0"/>
              <a:t>Ensuring staff can access relevant information when required.</a:t>
            </a:r>
            <a:endParaRPr lang="en-US" dirty="0"/>
          </a:p>
        </p:txBody>
      </p:sp>
      <p:sp>
        <p:nvSpPr>
          <p:cNvPr id="3" name="Text Placeholder 2">
            <a:extLst>
              <a:ext uri="{FF2B5EF4-FFF2-40B4-BE49-F238E27FC236}">
                <a16:creationId xmlns:a16="http://schemas.microsoft.com/office/drawing/2014/main" id="{CED76C16-DD6C-A0CE-B418-4863BB93E525}"/>
              </a:ext>
            </a:extLst>
          </p:cNvPr>
          <p:cNvSpPr>
            <a:spLocks noGrp="1"/>
          </p:cNvSpPr>
          <p:nvPr>
            <p:ph type="body" idx="1"/>
          </p:nvPr>
        </p:nvSpPr>
        <p:spPr>
          <a:xfrm>
            <a:off x="627160" y="2658533"/>
            <a:ext cx="5391051" cy="576262"/>
          </a:xfrm>
        </p:spPr>
        <p:txBody>
          <a:bodyPr/>
          <a:lstStyle/>
          <a:p>
            <a:r>
              <a:rPr lang="en-GB" dirty="0"/>
              <a:t>Explanation</a:t>
            </a:r>
            <a:endParaRPr lang="en-US" dirty="0"/>
          </a:p>
        </p:txBody>
      </p:sp>
      <p:sp>
        <p:nvSpPr>
          <p:cNvPr id="4" name="Content Placeholder 3">
            <a:extLst>
              <a:ext uri="{FF2B5EF4-FFF2-40B4-BE49-F238E27FC236}">
                <a16:creationId xmlns:a16="http://schemas.microsoft.com/office/drawing/2014/main" id="{26EBD1D3-5466-1FF5-1664-CE8D3CF779E8}"/>
              </a:ext>
            </a:extLst>
          </p:cNvPr>
          <p:cNvSpPr>
            <a:spLocks noGrp="1"/>
          </p:cNvSpPr>
          <p:nvPr>
            <p:ph sz="half" idx="2"/>
          </p:nvPr>
        </p:nvSpPr>
        <p:spPr>
          <a:xfrm>
            <a:off x="297920" y="3335338"/>
            <a:ext cx="4876800" cy="2547937"/>
          </a:xfrm>
        </p:spPr>
        <p:txBody>
          <a:bodyPr>
            <a:normAutofit lnSpcReduction="10000"/>
          </a:bodyPr>
          <a:lstStyle/>
          <a:p>
            <a:r>
              <a:rPr lang="en-GB" dirty="0"/>
              <a:t>Care staff need timely access to take place relates information to do their work safely and provide consistent care.great communication systems help staff find principles information, including care plans, changes in residents, needs risk assessments and handover.</a:t>
            </a:r>
          </a:p>
        </p:txBody>
      </p:sp>
      <p:sp>
        <p:nvSpPr>
          <p:cNvPr id="5" name="Text Placeholder 4">
            <a:extLst>
              <a:ext uri="{FF2B5EF4-FFF2-40B4-BE49-F238E27FC236}">
                <a16:creationId xmlns:a16="http://schemas.microsoft.com/office/drawing/2014/main" id="{3566D990-CAD3-5254-DD45-00ECF2CC1159}"/>
              </a:ext>
            </a:extLst>
          </p:cNvPr>
          <p:cNvSpPr>
            <a:spLocks noGrp="1"/>
          </p:cNvSpPr>
          <p:nvPr>
            <p:ph type="body" sz="quarter" idx="3"/>
          </p:nvPr>
        </p:nvSpPr>
        <p:spPr>
          <a:xfrm>
            <a:off x="7462269" y="2514600"/>
            <a:ext cx="4604280" cy="576262"/>
          </a:xfrm>
        </p:spPr>
        <p:txBody>
          <a:bodyPr/>
          <a:lstStyle/>
          <a:p>
            <a:r>
              <a:rPr lang="en-GB" dirty="0"/>
              <a:t>Example </a:t>
            </a:r>
            <a:endParaRPr lang="en-US" dirty="0"/>
          </a:p>
        </p:txBody>
      </p:sp>
      <p:sp>
        <p:nvSpPr>
          <p:cNvPr id="6" name="Content Placeholder 5">
            <a:extLst>
              <a:ext uri="{FF2B5EF4-FFF2-40B4-BE49-F238E27FC236}">
                <a16:creationId xmlns:a16="http://schemas.microsoft.com/office/drawing/2014/main" id="{A6E3601E-BF48-19ED-1EF8-AF58DDB0C571}"/>
              </a:ext>
            </a:extLst>
          </p:cNvPr>
          <p:cNvSpPr>
            <a:spLocks noGrp="1"/>
          </p:cNvSpPr>
          <p:nvPr>
            <p:ph sz="quarter" idx="4"/>
          </p:nvPr>
        </p:nvSpPr>
        <p:spPr>
          <a:xfrm>
            <a:off x="7017279" y="3234795"/>
            <a:ext cx="4876801" cy="2547937"/>
          </a:xfrm>
        </p:spPr>
        <p:txBody>
          <a:bodyPr>
            <a:normAutofit lnSpcReduction="10000"/>
          </a:bodyPr>
          <a:lstStyle/>
          <a:p>
            <a:r>
              <a:rPr lang="en-GB" dirty="0"/>
              <a:t>A care worker starting the night shift is meant to know that a residents  mobility has changed and they now require assistance when walking . If this information is recorded in care  plan and communication during handover, the care worker can follow the right procedures and decrease the risk of a fall.</a:t>
            </a:r>
            <a:endParaRPr lang="en-US" dirty="0"/>
          </a:p>
        </p:txBody>
      </p:sp>
      <p:sp>
        <p:nvSpPr>
          <p:cNvPr id="7" name="Footer Placeholder 6">
            <a:extLst>
              <a:ext uri="{FF2B5EF4-FFF2-40B4-BE49-F238E27FC236}">
                <a16:creationId xmlns:a16="http://schemas.microsoft.com/office/drawing/2014/main" id="{8543D3EB-EBD2-FA9E-E171-2DDF62ACF51D}"/>
              </a:ext>
            </a:extLst>
          </p:cNvPr>
          <p:cNvSpPr>
            <a:spLocks noGrp="1"/>
          </p:cNvSpPr>
          <p:nvPr>
            <p:ph type="ftr" sz="quarter" idx="11"/>
          </p:nvPr>
        </p:nvSpPr>
        <p:spPr/>
        <p:txBody>
          <a:bodyPr/>
          <a:lstStyle/>
          <a:p>
            <a:r>
              <a:rPr lang="en-GB" dirty="0" err="1"/>
              <a:t>Kariotis</a:t>
            </a:r>
            <a:r>
              <a:rPr lang="en-GB" dirty="0"/>
              <a:t> et., 2025</a:t>
            </a:r>
            <a:endParaRPr lang="es-ES" dirty="0"/>
          </a:p>
        </p:txBody>
      </p:sp>
    </p:spTree>
    <p:extLst>
      <p:ext uri="{BB962C8B-B14F-4D97-AF65-F5344CB8AC3E}">
        <p14:creationId xmlns:p14="http://schemas.microsoft.com/office/powerpoint/2010/main" val="2840192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317CC-69F7-69FE-B2B3-F98BB675A35A}"/>
              </a:ext>
            </a:extLst>
          </p:cNvPr>
          <p:cNvSpPr>
            <a:spLocks noGrp="1"/>
          </p:cNvSpPr>
          <p:nvPr>
            <p:ph type="ctrTitle"/>
          </p:nvPr>
        </p:nvSpPr>
        <p:spPr>
          <a:xfrm>
            <a:off x="208578" y="1254760"/>
            <a:ext cx="6786581" cy="4602480"/>
          </a:xfrm>
        </p:spPr>
        <p:txBody>
          <a:bodyPr/>
          <a:lstStyle/>
          <a:p>
            <a:r>
              <a:rPr lang="en-GB" sz="4400" b="1" cap="all" baseline="-25000">
                <a:solidFill>
                  <a:schemeClr val="tx2"/>
                </a:solidFill>
                <a:latin typeface="Century Gothic"/>
              </a:rPr>
              <a:t>Improving Staff Communication and Daily </a:t>
            </a:r>
            <a:r>
              <a:rPr lang="en-GB" sz="4900" b="1" cap="all" baseline="-25000">
                <a:solidFill>
                  <a:schemeClr val="tx2"/>
                </a:solidFill>
                <a:latin typeface="Century Gothic"/>
              </a:rPr>
              <a:t>Updates </a:t>
            </a:r>
            <a:r>
              <a:rPr lang="en-GB" sz="4000">
                <a:solidFill>
                  <a:schemeClr val="tx2"/>
                </a:solidFill>
                <a:latin typeface="Century Gothic"/>
                <a:ea typeface="Century Gothic"/>
                <a:cs typeface="Century Gothic"/>
              </a:rPr>
              <a:t>​</a:t>
            </a:r>
            <a:br>
              <a:rPr lang="en-GB" sz="4000" dirty="0">
                <a:solidFill>
                  <a:schemeClr val="tx2"/>
                </a:solidFill>
                <a:latin typeface="Century Gothic"/>
                <a:ea typeface="Century Gothic"/>
                <a:cs typeface="Century Gothic"/>
              </a:rPr>
            </a:br>
            <a:r>
              <a:rPr lang="en-GB" sz="4000" b="1" cap="all" baseline="0">
                <a:solidFill>
                  <a:schemeClr val="tx2"/>
                </a:solidFill>
                <a:latin typeface="Century Gothic"/>
              </a:rPr>
              <a:t>Ashford Community Care Service</a:t>
            </a:r>
            <a:r>
              <a:rPr lang="en-GB" sz="4000">
                <a:solidFill>
                  <a:schemeClr val="tx2"/>
                </a:solidFill>
                <a:latin typeface="Century Gothic"/>
                <a:ea typeface="Century Gothic"/>
                <a:cs typeface="Century Gothic"/>
              </a:rPr>
              <a:t>​</a:t>
            </a:r>
            <a:br>
              <a:rPr lang="en-GB" sz="4000" dirty="0">
                <a:solidFill>
                  <a:schemeClr val="tx2"/>
                </a:solidFill>
                <a:latin typeface="Century Gothic"/>
                <a:ea typeface="Century Gothic"/>
                <a:cs typeface="Century Gothic"/>
              </a:rPr>
            </a:br>
            <a:r>
              <a:rPr lang="en-GB" sz="4000">
                <a:solidFill>
                  <a:schemeClr val="tx2"/>
                </a:solidFill>
                <a:latin typeface="Century Gothic"/>
                <a:ea typeface="Century Gothic"/>
                <a:cs typeface="Century Gothic"/>
              </a:rPr>
              <a:t>​</a:t>
            </a:r>
            <a:br>
              <a:rPr lang="en-GB" sz="4000" dirty="0">
                <a:solidFill>
                  <a:schemeClr val="tx2"/>
                </a:solidFill>
                <a:latin typeface="Century Gothic"/>
                <a:ea typeface="Century Gothic"/>
                <a:cs typeface="Century Gothic"/>
              </a:rPr>
            </a:br>
            <a:r>
              <a:rPr lang="en-GB" sz="4000" cap="all" baseline="30000">
                <a:solidFill>
                  <a:schemeClr val="tx2"/>
                </a:solidFill>
                <a:latin typeface="Century Gothic"/>
              </a:rPr>
              <a:t>Tool </a:t>
            </a:r>
            <a:r>
              <a:rPr lang="en-GB" sz="4000" b="1" cap="all" baseline="0">
                <a:solidFill>
                  <a:schemeClr val="tx2"/>
                </a:solidFill>
                <a:latin typeface="Century Gothic"/>
              </a:rPr>
              <a:t>Microsoft Teams</a:t>
            </a:r>
            <a:endParaRPr lang="en-US">
              <a:solidFill>
                <a:schemeClr val="tx2"/>
              </a:solidFill>
            </a:endParaRPr>
          </a:p>
        </p:txBody>
      </p:sp>
    </p:spTree>
    <p:extLst>
      <p:ext uri="{BB962C8B-B14F-4D97-AF65-F5344CB8AC3E}">
        <p14:creationId xmlns:p14="http://schemas.microsoft.com/office/powerpoint/2010/main" val="3319910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2F00884-B2E8-52D0-EA22-1B05784CD08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20</a:t>
            </a:fld>
            <a:endParaRPr lang="en-US"/>
          </a:p>
        </p:txBody>
      </p:sp>
      <p:sp>
        <p:nvSpPr>
          <p:cNvPr id="9" name="Text 0">
            <a:extLst>
              <a:ext uri="{FF2B5EF4-FFF2-40B4-BE49-F238E27FC236}">
                <a16:creationId xmlns:a16="http://schemas.microsoft.com/office/drawing/2014/main" id="{D4CD03C8-7312-73CE-0378-A1587D1524D9}"/>
              </a:ext>
            </a:extLst>
          </p:cNvPr>
          <p:cNvSpPr txBox="1">
            <a:spLocks/>
          </p:cNvSpPr>
          <p:nvPr/>
        </p:nvSpPr>
        <p:spPr>
          <a:xfrm>
            <a:off x="731520" y="365760"/>
            <a:ext cx="10728960" cy="975360"/>
          </a:xfrm>
          <a:prstGeom prst="rect">
            <a:avLst/>
          </a:prstGeom>
          <a:noFill/>
          <a:ln/>
        </p:spPr>
        <p:txBody>
          <a:bodyPr vert="horz" wrap="square" lIns="0" tIns="0" rIns="0" bIns="0" rtlCol="0" anchor="ctr">
            <a:normAutofit/>
          </a:bodyPr>
          <a:lstStyle>
            <a:lvl1pPr marL="0" indent="0" algn="l" defTabSz="914400" rtl="0" eaLnBrk="1" latinLnBrk="0" hangingPunct="1">
              <a:lnSpc>
                <a:spcPct val="90000"/>
              </a:lnSpc>
              <a:spcBef>
                <a:spcPct val="0"/>
              </a:spcBef>
              <a:buFont typeface="Arial" pitchFamily="34" charset="0"/>
              <a:buNone/>
              <a:defRPr sz="3400" kern="1200" cap="all" baseline="0">
                <a:solidFill>
                  <a:schemeClr val="tx1"/>
                </a:solidFill>
                <a:latin typeface="+mj-lt"/>
                <a:ea typeface="+mj-ea"/>
                <a:cs typeface="+mj-cs"/>
              </a:defRPr>
            </a:lvl1pPr>
          </a:lstStyle>
          <a:p>
            <a:r>
              <a:rPr lang="en-US"/>
              <a:t>Selected tool: Microsoft Teams</a:t>
            </a:r>
          </a:p>
        </p:txBody>
      </p:sp>
      <p:sp>
        <p:nvSpPr>
          <p:cNvPr id="10" name="Tool hero">
            <a:extLst>
              <a:ext uri="{FF2B5EF4-FFF2-40B4-BE49-F238E27FC236}">
                <a16:creationId xmlns:a16="http://schemas.microsoft.com/office/drawing/2014/main" id="{0B4A7A51-51B6-957C-53E8-272CB13675C9}"/>
              </a:ext>
            </a:extLst>
          </p:cNvPr>
          <p:cNvSpPr/>
          <p:nvPr/>
        </p:nvSpPr>
        <p:spPr>
          <a:xfrm>
            <a:off x="731520" y="1645920"/>
            <a:ext cx="3901440" cy="4291584"/>
          </a:xfrm>
          <a:prstGeom prst="roundRect">
            <a:avLst>
              <a:gd name="adj" fmla="val 3750"/>
            </a:avLst>
          </a:prstGeom>
          <a:solidFill>
            <a:schemeClr val="accent3">
              <a:lumMod val="50000"/>
            </a:schemeClr>
          </a:solidFill>
          <a:ln w="12700">
            <a:solidFill>
              <a:schemeClr val="tx2"/>
            </a:solidFill>
            <a:prstDash val="solid"/>
          </a:ln>
          <a:effectLst>
            <a:outerShdw blurRad="101600" dist="25400" dir="5400000" algn="bl" rotWithShape="0">
              <a:srgbClr val="000000">
                <a:alpha val="15000"/>
              </a:srgbClr>
            </a:outerShdw>
          </a:effectLst>
        </p:spPr>
        <p:txBody>
          <a:bodyPr/>
          <a:lstStyle/>
          <a:p>
            <a:endParaRPr lang="en-US" sz="2400"/>
          </a:p>
        </p:txBody>
      </p:sp>
      <p:sp>
        <p:nvSpPr>
          <p:cNvPr id="11" name="Chat circle">
            <a:extLst>
              <a:ext uri="{FF2B5EF4-FFF2-40B4-BE49-F238E27FC236}">
                <a16:creationId xmlns:a16="http://schemas.microsoft.com/office/drawing/2014/main" id="{F3DF6001-7919-F82B-B27C-5CAE941447EA}"/>
              </a:ext>
            </a:extLst>
          </p:cNvPr>
          <p:cNvSpPr/>
          <p:nvPr/>
        </p:nvSpPr>
        <p:spPr>
          <a:xfrm>
            <a:off x="1097280" y="2072640"/>
            <a:ext cx="1097280" cy="1097280"/>
          </a:xfrm>
          <a:prstGeom prst="ellipse">
            <a:avLst/>
          </a:prstGeom>
          <a:solidFill>
            <a:schemeClr val="accent2"/>
          </a:solidFill>
          <a:ln w="12700">
            <a:solidFill>
              <a:schemeClr val="accent2"/>
            </a:solidFill>
            <a:prstDash val="solid"/>
          </a:ln>
        </p:spPr>
        <p:txBody>
          <a:bodyPr/>
          <a:lstStyle/>
          <a:p>
            <a:endParaRPr lang="en-US" sz="2400"/>
          </a:p>
        </p:txBody>
      </p:sp>
      <p:pic>
        <p:nvPicPr>
          <p:cNvPr id="12" name="Image 0" descr="Chat icon">
            <a:extLst>
              <a:ext uri="{FF2B5EF4-FFF2-40B4-BE49-F238E27FC236}">
                <a16:creationId xmlns:a16="http://schemas.microsoft.com/office/drawing/2014/main" id="{2A15767C-D5BB-B95F-C918-AB85EB4F5644}"/>
              </a:ext>
            </a:extLst>
          </p:cNvPr>
          <p:cNvPicPr>
            <a:picLocks noChangeAspect="1"/>
          </p:cNvPicPr>
          <p:nvPr/>
        </p:nvPicPr>
        <p:blipFill>
          <a:blip r:embed="rId2"/>
          <a:stretch>
            <a:fillRect/>
          </a:stretch>
        </p:blipFill>
        <p:spPr>
          <a:xfrm>
            <a:off x="1371600" y="2346960"/>
            <a:ext cx="548640" cy="548640"/>
          </a:xfrm>
          <a:prstGeom prst="rect">
            <a:avLst/>
          </a:prstGeom>
        </p:spPr>
      </p:pic>
      <p:sp>
        <p:nvSpPr>
          <p:cNvPr id="13" name="Tool name">
            <a:extLst>
              <a:ext uri="{FF2B5EF4-FFF2-40B4-BE49-F238E27FC236}">
                <a16:creationId xmlns:a16="http://schemas.microsoft.com/office/drawing/2014/main" id="{C8113164-EC2C-86A7-4B69-7E9C74A8923B}"/>
              </a:ext>
            </a:extLst>
          </p:cNvPr>
          <p:cNvSpPr txBox="1"/>
          <p:nvPr/>
        </p:nvSpPr>
        <p:spPr>
          <a:xfrm>
            <a:off x="1097280" y="3413760"/>
            <a:ext cx="3169920" cy="548640"/>
          </a:xfrm>
          <a:prstGeom prst="rect">
            <a:avLst/>
          </a:prstGeom>
          <a:noFill/>
          <a:ln/>
        </p:spPr>
        <p:txBody>
          <a:bodyPr wrap="square" lIns="0" tIns="0" rIns="0" bIns="0" rtlCol="0" anchor="ctr"/>
          <a:lstStyle/>
          <a:p>
            <a:r>
              <a:rPr lang="en-US" sz="2933" b="1">
                <a:solidFill>
                  <a:schemeClr val="bg1"/>
                </a:solidFill>
              </a:rPr>
              <a:t>Microsoft Teams</a:t>
            </a:r>
            <a:endParaRPr lang="en-US" sz="2933"/>
          </a:p>
        </p:txBody>
      </p:sp>
      <p:sp>
        <p:nvSpPr>
          <p:cNvPr id="14" name="Tool description">
            <a:extLst>
              <a:ext uri="{FF2B5EF4-FFF2-40B4-BE49-F238E27FC236}">
                <a16:creationId xmlns:a16="http://schemas.microsoft.com/office/drawing/2014/main" id="{019149B5-2E70-A704-9BBD-3F56D351A06E}"/>
              </a:ext>
            </a:extLst>
          </p:cNvPr>
          <p:cNvSpPr txBox="1"/>
          <p:nvPr/>
        </p:nvSpPr>
        <p:spPr>
          <a:xfrm>
            <a:off x="1097280" y="4023360"/>
            <a:ext cx="3169920" cy="1584960"/>
          </a:xfrm>
          <a:prstGeom prst="rect">
            <a:avLst/>
          </a:prstGeom>
          <a:noFill/>
          <a:ln/>
        </p:spPr>
        <p:txBody>
          <a:bodyPr wrap="square" lIns="0" tIns="0" rIns="0" bIns="0" rtlCol="0" anchor="t"/>
          <a:lstStyle/>
          <a:p>
            <a:r>
              <a:rPr lang="en-GB" sz="1867">
                <a:solidFill>
                  <a:schemeClr val="bg1"/>
                </a:solidFill>
              </a:rPr>
              <a:t>One Team for Ashford Support staff, Nurses, co-ordinators and admin staff</a:t>
            </a:r>
            <a:endParaRPr lang="en-US" sz="1867"/>
          </a:p>
        </p:txBody>
      </p:sp>
      <p:sp>
        <p:nvSpPr>
          <p:cNvPr id="15" name="Organised by topic card">
            <a:extLst>
              <a:ext uri="{FF2B5EF4-FFF2-40B4-BE49-F238E27FC236}">
                <a16:creationId xmlns:a16="http://schemas.microsoft.com/office/drawing/2014/main" id="{AD51E8A6-DE61-550C-2DCC-5C9F69C138DE}"/>
              </a:ext>
            </a:extLst>
          </p:cNvPr>
          <p:cNvSpPr/>
          <p:nvPr/>
        </p:nvSpPr>
        <p:spPr>
          <a:xfrm>
            <a:off x="4998720" y="1645920"/>
            <a:ext cx="6461760" cy="1365504"/>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16" name="Organised by topic circle">
            <a:extLst>
              <a:ext uri="{FF2B5EF4-FFF2-40B4-BE49-F238E27FC236}">
                <a16:creationId xmlns:a16="http://schemas.microsoft.com/office/drawing/2014/main" id="{EAA4E13D-F835-DD87-1F0B-8D6A9B52CDD4}"/>
              </a:ext>
            </a:extLst>
          </p:cNvPr>
          <p:cNvSpPr/>
          <p:nvPr/>
        </p:nvSpPr>
        <p:spPr>
          <a:xfrm>
            <a:off x="5242560" y="1962912"/>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17" name="Image 1" descr="Organised by topic icon">
            <a:extLst>
              <a:ext uri="{FF2B5EF4-FFF2-40B4-BE49-F238E27FC236}">
                <a16:creationId xmlns:a16="http://schemas.microsoft.com/office/drawing/2014/main" id="{A131C851-B31A-293E-6895-1E71C7C5B560}"/>
              </a:ext>
            </a:extLst>
          </p:cNvPr>
          <p:cNvPicPr>
            <a:picLocks noChangeAspect="1"/>
          </p:cNvPicPr>
          <p:nvPr/>
        </p:nvPicPr>
        <p:blipFill>
          <a:blip r:embed="rId3"/>
          <a:stretch>
            <a:fillRect/>
          </a:stretch>
        </p:blipFill>
        <p:spPr>
          <a:xfrm>
            <a:off x="5425440" y="2145792"/>
            <a:ext cx="365760" cy="365760"/>
          </a:xfrm>
          <a:prstGeom prst="rect">
            <a:avLst/>
          </a:prstGeom>
        </p:spPr>
      </p:pic>
      <p:sp>
        <p:nvSpPr>
          <p:cNvPr id="18" name="Organised by topic header">
            <a:extLst>
              <a:ext uri="{FF2B5EF4-FFF2-40B4-BE49-F238E27FC236}">
                <a16:creationId xmlns:a16="http://schemas.microsoft.com/office/drawing/2014/main" id="{C9C7E175-8B2C-7B3F-3AF1-2E23A186A0E6}"/>
              </a:ext>
            </a:extLst>
          </p:cNvPr>
          <p:cNvSpPr txBox="1"/>
          <p:nvPr/>
        </p:nvSpPr>
        <p:spPr>
          <a:xfrm>
            <a:off x="6217920" y="1743456"/>
            <a:ext cx="5120640" cy="365760"/>
          </a:xfrm>
          <a:prstGeom prst="rect">
            <a:avLst/>
          </a:prstGeom>
          <a:noFill/>
          <a:ln/>
        </p:spPr>
        <p:txBody>
          <a:bodyPr wrap="square" lIns="0" tIns="0" rIns="0" bIns="0" rtlCol="0" anchor="t"/>
          <a:lstStyle/>
          <a:p>
            <a:r>
              <a:rPr lang="en-US" sz="2133" b="1">
                <a:solidFill>
                  <a:schemeClr val="tx2"/>
                </a:solidFill>
              </a:rPr>
              <a:t>Organised by topic</a:t>
            </a:r>
            <a:endParaRPr lang="en-US" sz="2133"/>
          </a:p>
        </p:txBody>
      </p:sp>
      <p:sp>
        <p:nvSpPr>
          <p:cNvPr id="20" name="Organised by topic text">
            <a:extLst>
              <a:ext uri="{FF2B5EF4-FFF2-40B4-BE49-F238E27FC236}">
                <a16:creationId xmlns:a16="http://schemas.microsoft.com/office/drawing/2014/main" id="{5AA56942-88FE-FE92-1F42-98A5961A4179}"/>
              </a:ext>
            </a:extLst>
          </p:cNvPr>
          <p:cNvSpPr txBox="1"/>
          <p:nvPr/>
        </p:nvSpPr>
        <p:spPr>
          <a:xfrm>
            <a:off x="6217920" y="2084832"/>
            <a:ext cx="5120640" cy="853440"/>
          </a:xfrm>
          <a:prstGeom prst="rect">
            <a:avLst/>
          </a:prstGeom>
          <a:noFill/>
          <a:ln/>
        </p:spPr>
        <p:txBody>
          <a:bodyPr wrap="square" lIns="0" tIns="0" rIns="0" bIns="0" rtlCol="0" anchor="t"/>
          <a:lstStyle/>
          <a:p>
            <a:r>
              <a:rPr lang="en-GB" sz="1867"/>
              <a:t>Channels are where conversations about a particular topic, department or project take place (Microsoft, 2026a).</a:t>
            </a:r>
            <a:endParaRPr lang="en-US" sz="1867"/>
          </a:p>
        </p:txBody>
      </p:sp>
      <p:sp>
        <p:nvSpPr>
          <p:cNvPr id="21" name="Controlled access card">
            <a:extLst>
              <a:ext uri="{FF2B5EF4-FFF2-40B4-BE49-F238E27FC236}">
                <a16:creationId xmlns:a16="http://schemas.microsoft.com/office/drawing/2014/main" id="{22FE1E64-4ACC-4A27-7045-EDF494390DC5}"/>
              </a:ext>
            </a:extLst>
          </p:cNvPr>
          <p:cNvSpPr/>
          <p:nvPr/>
        </p:nvSpPr>
        <p:spPr>
          <a:xfrm>
            <a:off x="4998720" y="3108960"/>
            <a:ext cx="6461760" cy="1365504"/>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2" name="Controlled access circle">
            <a:extLst>
              <a:ext uri="{FF2B5EF4-FFF2-40B4-BE49-F238E27FC236}">
                <a16:creationId xmlns:a16="http://schemas.microsoft.com/office/drawing/2014/main" id="{C9396369-F075-D817-2157-60C62B779D9C}"/>
              </a:ext>
            </a:extLst>
          </p:cNvPr>
          <p:cNvSpPr/>
          <p:nvPr/>
        </p:nvSpPr>
        <p:spPr>
          <a:xfrm>
            <a:off x="5242560" y="3425952"/>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23" name="Image 2" descr="Controlled access icon">
            <a:extLst>
              <a:ext uri="{FF2B5EF4-FFF2-40B4-BE49-F238E27FC236}">
                <a16:creationId xmlns:a16="http://schemas.microsoft.com/office/drawing/2014/main" id="{113EF2F5-2EF1-97D7-399F-31FD8026A1CF}"/>
              </a:ext>
            </a:extLst>
          </p:cNvPr>
          <p:cNvPicPr>
            <a:picLocks noChangeAspect="1"/>
          </p:cNvPicPr>
          <p:nvPr/>
        </p:nvPicPr>
        <p:blipFill>
          <a:blip r:embed="rId4"/>
          <a:stretch>
            <a:fillRect/>
          </a:stretch>
        </p:blipFill>
        <p:spPr>
          <a:xfrm>
            <a:off x="5425440" y="3608832"/>
            <a:ext cx="365760" cy="365760"/>
          </a:xfrm>
          <a:prstGeom prst="rect">
            <a:avLst/>
          </a:prstGeom>
        </p:spPr>
      </p:pic>
      <p:sp>
        <p:nvSpPr>
          <p:cNvPr id="24" name="Controlled access header">
            <a:extLst>
              <a:ext uri="{FF2B5EF4-FFF2-40B4-BE49-F238E27FC236}">
                <a16:creationId xmlns:a16="http://schemas.microsoft.com/office/drawing/2014/main" id="{DB569D38-8D32-7317-6B2A-F8CA0C364DB0}"/>
              </a:ext>
            </a:extLst>
          </p:cNvPr>
          <p:cNvSpPr txBox="1"/>
          <p:nvPr/>
        </p:nvSpPr>
        <p:spPr>
          <a:xfrm>
            <a:off x="6217920" y="3206496"/>
            <a:ext cx="5120640" cy="365760"/>
          </a:xfrm>
          <a:prstGeom prst="rect">
            <a:avLst/>
          </a:prstGeom>
          <a:noFill/>
          <a:ln/>
        </p:spPr>
        <p:txBody>
          <a:bodyPr wrap="square" lIns="0" tIns="0" rIns="0" bIns="0" rtlCol="0" anchor="t"/>
          <a:lstStyle/>
          <a:p>
            <a:r>
              <a:rPr lang="en-US" sz="2133" b="1">
                <a:solidFill>
                  <a:schemeClr val="tx2"/>
                </a:solidFill>
              </a:rPr>
              <a:t>Controlled access</a:t>
            </a:r>
            <a:endParaRPr lang="en-US" sz="2133"/>
          </a:p>
        </p:txBody>
      </p:sp>
      <p:sp>
        <p:nvSpPr>
          <p:cNvPr id="25" name="Controlled access text">
            <a:extLst>
              <a:ext uri="{FF2B5EF4-FFF2-40B4-BE49-F238E27FC236}">
                <a16:creationId xmlns:a16="http://schemas.microsoft.com/office/drawing/2014/main" id="{2503D86C-BB67-EDD1-B4A6-56D7F9D2D901}"/>
              </a:ext>
            </a:extLst>
          </p:cNvPr>
          <p:cNvSpPr txBox="1"/>
          <p:nvPr/>
        </p:nvSpPr>
        <p:spPr>
          <a:xfrm>
            <a:off x="6217920" y="3547872"/>
            <a:ext cx="5120640" cy="853440"/>
          </a:xfrm>
          <a:prstGeom prst="rect">
            <a:avLst/>
          </a:prstGeom>
          <a:noFill/>
          <a:ln/>
        </p:spPr>
        <p:txBody>
          <a:bodyPr wrap="square" lIns="0" tIns="0" rIns="0" bIns="0" rtlCol="0" anchor="t"/>
          <a:lstStyle/>
          <a:p>
            <a:r>
              <a:rPr lang="en-GB" sz="1867"/>
              <a:t>All team members may access the standard channels, while private channels are only accessible to their members (Microsoft, 2026a).</a:t>
            </a:r>
            <a:endParaRPr lang="en-US" sz="1867"/>
          </a:p>
        </p:txBody>
      </p:sp>
      <p:sp>
        <p:nvSpPr>
          <p:cNvPr id="26" name="Evidence from practice card">
            <a:extLst>
              <a:ext uri="{FF2B5EF4-FFF2-40B4-BE49-F238E27FC236}">
                <a16:creationId xmlns:a16="http://schemas.microsoft.com/office/drawing/2014/main" id="{2E28CF9F-06FE-4957-5562-D73A68F31D43}"/>
              </a:ext>
            </a:extLst>
          </p:cNvPr>
          <p:cNvSpPr/>
          <p:nvPr/>
        </p:nvSpPr>
        <p:spPr>
          <a:xfrm>
            <a:off x="4998720" y="4572000"/>
            <a:ext cx="6461760" cy="1694688"/>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7" name="Evidence from practice circle">
            <a:extLst>
              <a:ext uri="{FF2B5EF4-FFF2-40B4-BE49-F238E27FC236}">
                <a16:creationId xmlns:a16="http://schemas.microsoft.com/office/drawing/2014/main" id="{BF51BE1F-C93D-122A-A03A-449F5D0A2213}"/>
              </a:ext>
            </a:extLst>
          </p:cNvPr>
          <p:cNvSpPr/>
          <p:nvPr/>
        </p:nvSpPr>
        <p:spPr>
          <a:xfrm>
            <a:off x="5242560" y="4888992"/>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28" name="Image 3" descr="Evidence from practice icon">
            <a:extLst>
              <a:ext uri="{FF2B5EF4-FFF2-40B4-BE49-F238E27FC236}">
                <a16:creationId xmlns:a16="http://schemas.microsoft.com/office/drawing/2014/main" id="{597842DB-2A5E-2121-8CD8-A8EA48393664}"/>
              </a:ext>
            </a:extLst>
          </p:cNvPr>
          <p:cNvPicPr>
            <a:picLocks noChangeAspect="1"/>
          </p:cNvPicPr>
          <p:nvPr/>
        </p:nvPicPr>
        <p:blipFill>
          <a:blip r:embed="rId5"/>
          <a:stretch>
            <a:fillRect/>
          </a:stretch>
        </p:blipFill>
        <p:spPr>
          <a:xfrm>
            <a:off x="5425440" y="5071872"/>
            <a:ext cx="365760" cy="365760"/>
          </a:xfrm>
          <a:prstGeom prst="rect">
            <a:avLst/>
          </a:prstGeom>
        </p:spPr>
      </p:pic>
      <p:sp>
        <p:nvSpPr>
          <p:cNvPr id="29" name="Evidence from practice header">
            <a:extLst>
              <a:ext uri="{FF2B5EF4-FFF2-40B4-BE49-F238E27FC236}">
                <a16:creationId xmlns:a16="http://schemas.microsoft.com/office/drawing/2014/main" id="{75405B16-B97C-944B-3600-43ABB2091FE5}"/>
              </a:ext>
            </a:extLst>
          </p:cNvPr>
          <p:cNvSpPr txBox="1"/>
          <p:nvPr/>
        </p:nvSpPr>
        <p:spPr>
          <a:xfrm>
            <a:off x="6217920" y="4669536"/>
            <a:ext cx="5120640" cy="365760"/>
          </a:xfrm>
          <a:prstGeom prst="rect">
            <a:avLst/>
          </a:prstGeom>
          <a:noFill/>
          <a:ln/>
        </p:spPr>
        <p:txBody>
          <a:bodyPr wrap="square" lIns="0" tIns="0" rIns="0" bIns="0" rtlCol="0" anchor="t"/>
          <a:lstStyle/>
          <a:p>
            <a:r>
              <a:rPr lang="en-US" sz="2133" b="1">
                <a:solidFill>
                  <a:schemeClr val="tx2"/>
                </a:solidFill>
              </a:rPr>
              <a:t>Evidence from practice</a:t>
            </a:r>
            <a:endParaRPr lang="en-US" sz="2133"/>
          </a:p>
        </p:txBody>
      </p:sp>
      <p:sp>
        <p:nvSpPr>
          <p:cNvPr id="30" name="Evidence from practice text">
            <a:extLst>
              <a:ext uri="{FF2B5EF4-FFF2-40B4-BE49-F238E27FC236}">
                <a16:creationId xmlns:a16="http://schemas.microsoft.com/office/drawing/2014/main" id="{30374B45-222E-19E9-F5AF-562AC35F63CA}"/>
              </a:ext>
            </a:extLst>
          </p:cNvPr>
          <p:cNvSpPr txBox="1"/>
          <p:nvPr/>
        </p:nvSpPr>
        <p:spPr>
          <a:xfrm>
            <a:off x="6217920" y="5010912"/>
            <a:ext cx="5120640" cy="853440"/>
          </a:xfrm>
          <a:prstGeom prst="rect">
            <a:avLst/>
          </a:prstGeom>
          <a:noFill/>
          <a:ln/>
        </p:spPr>
        <p:txBody>
          <a:bodyPr wrap="square" lIns="0" tIns="0" rIns="0" bIns="0" rtlCol="0" anchor="t"/>
          <a:lstStyle/>
          <a:p>
            <a:r>
              <a:rPr lang="en-GB" sz="1867"/>
              <a:t>In an NHS community service case study, Hargreaves, Clarke and Lester (2022) illustrate the positive impact that teams can have during a stressful period for the team.</a:t>
            </a:r>
            <a:endParaRPr lang="en-US" sz="1867"/>
          </a:p>
        </p:txBody>
      </p:sp>
      <p:sp>
        <p:nvSpPr>
          <p:cNvPr id="31" name="Slide Number Placeholder 0">
            <a:extLst>
              <a:ext uri="{FF2B5EF4-FFF2-40B4-BE49-F238E27FC236}">
                <a16:creationId xmlns:a16="http://schemas.microsoft.com/office/drawing/2014/main" id="{1A5FD946-859D-FB57-F1A7-22111BC5EC5E}"/>
              </a:ext>
            </a:extLst>
          </p:cNvPr>
          <p:cNvSpPr txBox="1">
            <a:spLocks/>
          </p:cNvSpPr>
          <p:nvPr/>
        </p:nvSpPr>
        <p:spPr>
          <a:xfrm>
            <a:off x="10972800" y="6339840"/>
            <a:ext cx="487680" cy="304800"/>
          </a:xfrm>
          <a:prstGeom prst="rect">
            <a:avLst/>
          </a:prstGeom>
          <a:extLst>
            <a:ext uri="{C572A759-6A51-4108-AA02-DFA0A04FC94B}">
              <ma14:wrappingTextBoxFlag xmlns:ma14="http://schemas.microsoft.com/office/mac/drawingml/2011/main" xmlns="" val="0"/>
            </a:ext>
          </a:extLst>
        </p:spPr>
        <p:txBody>
          <a:bodyPr vert="horz" lIns="0" tIns="0" rIns="0" bIns="0" rtlCol="0" anchor="b" anchorCtr="0"/>
          <a:lstStyle>
            <a:defPPr>
              <a:defRPr lang="en-US"/>
            </a:defPPr>
            <a:lvl1pPr marL="0" algn="l" defTabSz="914400" rtl="0" eaLnBrk="1" latinLnBrk="0" hangingPunct="1">
              <a:defRPr sz="1333" b="1" kern="1200">
                <a:solidFill>
                  <a:schemeClr val="accent4"/>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021451-1387-4CA6-816F-3879F97B5CBC}" type="slidenum">
              <a:rPr lang="en-US" b="0" smtClean="0"/>
              <a:pPr/>
              <a:t>20</a:t>
            </a:fld>
            <a:endParaRPr lang="en-US"/>
          </a:p>
        </p:txBody>
      </p:sp>
    </p:spTree>
    <p:extLst>
      <p:ext uri="{BB962C8B-B14F-4D97-AF65-F5344CB8AC3E}">
        <p14:creationId xmlns:p14="http://schemas.microsoft.com/office/powerpoint/2010/main" val="2887882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C8DF2C3-4916-001D-0A6C-CAB884D3B1D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21</a:t>
            </a:fld>
            <a:endParaRPr lang="en-US"/>
          </a:p>
        </p:txBody>
      </p:sp>
      <p:sp>
        <p:nvSpPr>
          <p:cNvPr id="12" name="Text 0">
            <a:extLst>
              <a:ext uri="{FF2B5EF4-FFF2-40B4-BE49-F238E27FC236}">
                <a16:creationId xmlns:a16="http://schemas.microsoft.com/office/drawing/2014/main" id="{8EF5AEE4-3273-4D9F-F4DF-34AE6E76A8FC}"/>
              </a:ext>
            </a:extLst>
          </p:cNvPr>
          <p:cNvSpPr txBox="1">
            <a:spLocks/>
          </p:cNvSpPr>
          <p:nvPr/>
        </p:nvSpPr>
        <p:spPr>
          <a:xfrm>
            <a:off x="731520" y="365760"/>
            <a:ext cx="10728960" cy="975360"/>
          </a:xfrm>
          <a:prstGeom prst="rect">
            <a:avLst/>
          </a:prstGeom>
          <a:noFill/>
          <a:ln/>
        </p:spPr>
        <p:txBody>
          <a:bodyPr vert="horz" wrap="square" lIns="0" tIns="0" rIns="0" bIns="0" rtlCol="0" anchor="ctr">
            <a:normAutofit/>
          </a:bodyPr>
          <a:lstStyle>
            <a:lvl1pPr marL="0" indent="0" algn="l" defTabSz="914400" rtl="0" eaLnBrk="1" latinLnBrk="0" hangingPunct="1">
              <a:lnSpc>
                <a:spcPct val="90000"/>
              </a:lnSpc>
              <a:spcBef>
                <a:spcPct val="0"/>
              </a:spcBef>
              <a:buFont typeface="Arial" pitchFamily="34" charset="0"/>
              <a:buNone/>
              <a:defRPr sz="3400" kern="1200" cap="all" baseline="0">
                <a:solidFill>
                  <a:schemeClr val="tx1"/>
                </a:solidFill>
                <a:latin typeface="+mj-lt"/>
                <a:ea typeface="+mj-ea"/>
                <a:cs typeface="+mj-cs"/>
              </a:defRPr>
            </a:lvl1pPr>
          </a:lstStyle>
          <a:p>
            <a:r>
              <a:rPr lang="en-US"/>
              <a:t>How Ashford could set up its Team</a:t>
            </a:r>
          </a:p>
        </p:txBody>
      </p:sp>
      <p:sp>
        <p:nvSpPr>
          <p:cNvPr id="13" name="Link TL">
            <a:extLst>
              <a:ext uri="{FF2B5EF4-FFF2-40B4-BE49-F238E27FC236}">
                <a16:creationId xmlns:a16="http://schemas.microsoft.com/office/drawing/2014/main" id="{0ABFF284-6E24-2A85-0A8E-E84FD1E6C409}"/>
              </a:ext>
            </a:extLst>
          </p:cNvPr>
          <p:cNvSpPr/>
          <p:nvPr/>
        </p:nvSpPr>
        <p:spPr>
          <a:xfrm>
            <a:off x="4754880" y="2529840"/>
            <a:ext cx="670560" cy="609600"/>
          </a:xfrm>
          <a:prstGeom prst="line">
            <a:avLst/>
          </a:prstGeom>
          <a:noFill/>
          <a:ln w="25400">
            <a:solidFill>
              <a:schemeClr val="accent1"/>
            </a:solidFill>
            <a:prstDash val="solid"/>
          </a:ln>
        </p:spPr>
        <p:txBody>
          <a:bodyPr/>
          <a:lstStyle/>
          <a:p>
            <a:endParaRPr lang="en-US" sz="2400"/>
          </a:p>
        </p:txBody>
      </p:sp>
      <p:sp>
        <p:nvSpPr>
          <p:cNvPr id="14" name="Link TR">
            <a:extLst>
              <a:ext uri="{FF2B5EF4-FFF2-40B4-BE49-F238E27FC236}">
                <a16:creationId xmlns:a16="http://schemas.microsoft.com/office/drawing/2014/main" id="{AB1A53CF-F798-A004-E0CE-1F8FABE70F67}"/>
              </a:ext>
            </a:extLst>
          </p:cNvPr>
          <p:cNvSpPr/>
          <p:nvPr/>
        </p:nvSpPr>
        <p:spPr>
          <a:xfrm flipV="1">
            <a:off x="6766560" y="2529840"/>
            <a:ext cx="670560" cy="609600"/>
          </a:xfrm>
          <a:prstGeom prst="line">
            <a:avLst/>
          </a:prstGeom>
          <a:noFill/>
          <a:ln w="25400">
            <a:solidFill>
              <a:schemeClr val="accent1"/>
            </a:solidFill>
            <a:prstDash val="solid"/>
          </a:ln>
        </p:spPr>
        <p:txBody>
          <a:bodyPr/>
          <a:lstStyle/>
          <a:p>
            <a:endParaRPr lang="en-US" sz="2400"/>
          </a:p>
        </p:txBody>
      </p:sp>
      <p:sp>
        <p:nvSpPr>
          <p:cNvPr id="15" name="Link BL">
            <a:extLst>
              <a:ext uri="{FF2B5EF4-FFF2-40B4-BE49-F238E27FC236}">
                <a16:creationId xmlns:a16="http://schemas.microsoft.com/office/drawing/2014/main" id="{B939D0FB-3659-F8F7-67D0-6E5CB70304E1}"/>
              </a:ext>
            </a:extLst>
          </p:cNvPr>
          <p:cNvSpPr/>
          <p:nvPr/>
        </p:nvSpPr>
        <p:spPr>
          <a:xfrm flipV="1">
            <a:off x="4754880" y="4328160"/>
            <a:ext cx="670560" cy="548640"/>
          </a:xfrm>
          <a:prstGeom prst="line">
            <a:avLst/>
          </a:prstGeom>
          <a:noFill/>
          <a:ln w="25400">
            <a:solidFill>
              <a:schemeClr val="accent1"/>
            </a:solidFill>
            <a:prstDash val="solid"/>
          </a:ln>
        </p:spPr>
        <p:txBody>
          <a:bodyPr/>
          <a:lstStyle/>
          <a:p>
            <a:endParaRPr lang="en-US" sz="2400"/>
          </a:p>
        </p:txBody>
      </p:sp>
      <p:sp>
        <p:nvSpPr>
          <p:cNvPr id="16" name="Link BR">
            <a:extLst>
              <a:ext uri="{FF2B5EF4-FFF2-40B4-BE49-F238E27FC236}">
                <a16:creationId xmlns:a16="http://schemas.microsoft.com/office/drawing/2014/main" id="{38E9864C-47E1-8EAE-4B5E-380B779BDDD8}"/>
              </a:ext>
            </a:extLst>
          </p:cNvPr>
          <p:cNvSpPr/>
          <p:nvPr/>
        </p:nvSpPr>
        <p:spPr>
          <a:xfrm>
            <a:off x="6766560" y="4328160"/>
            <a:ext cx="670560" cy="548640"/>
          </a:xfrm>
          <a:prstGeom prst="line">
            <a:avLst/>
          </a:prstGeom>
          <a:noFill/>
          <a:ln w="25400">
            <a:solidFill>
              <a:schemeClr val="accent1"/>
            </a:solidFill>
            <a:prstDash val="solid"/>
          </a:ln>
        </p:spPr>
        <p:txBody>
          <a:bodyPr/>
          <a:lstStyle/>
          <a:p>
            <a:endParaRPr lang="en-US" sz="2400"/>
          </a:p>
        </p:txBody>
      </p:sp>
      <p:sp>
        <p:nvSpPr>
          <p:cNvPr id="17" name="Hub">
            <a:extLst>
              <a:ext uri="{FF2B5EF4-FFF2-40B4-BE49-F238E27FC236}">
                <a16:creationId xmlns:a16="http://schemas.microsoft.com/office/drawing/2014/main" id="{7058469A-1A38-4D79-D0F1-B7F6DBFE2A1D}"/>
              </a:ext>
            </a:extLst>
          </p:cNvPr>
          <p:cNvSpPr/>
          <p:nvPr/>
        </p:nvSpPr>
        <p:spPr>
          <a:xfrm>
            <a:off x="5181600" y="2804160"/>
            <a:ext cx="1828800" cy="1828800"/>
          </a:xfrm>
          <a:prstGeom prst="ellipse">
            <a:avLst/>
          </a:prstGeom>
          <a:solidFill>
            <a:schemeClr val="tx2"/>
          </a:solidFill>
          <a:ln w="12700">
            <a:solidFill>
              <a:schemeClr val="tx2"/>
            </a:solidFill>
            <a:prstDash val="solid"/>
          </a:ln>
          <a:effectLst>
            <a:outerShdw blurRad="101600" dist="25400" dir="5400000" algn="bl" rotWithShape="0">
              <a:srgbClr val="000000">
                <a:alpha val="15000"/>
              </a:srgbClr>
            </a:outerShdw>
          </a:effectLst>
        </p:spPr>
        <p:txBody>
          <a:bodyPr/>
          <a:lstStyle/>
          <a:p>
            <a:endParaRPr lang="en-US" sz="2400"/>
          </a:p>
        </p:txBody>
      </p:sp>
      <p:sp>
        <p:nvSpPr>
          <p:cNvPr id="18" name="Hub label">
            <a:extLst>
              <a:ext uri="{FF2B5EF4-FFF2-40B4-BE49-F238E27FC236}">
                <a16:creationId xmlns:a16="http://schemas.microsoft.com/office/drawing/2014/main" id="{17C7F824-4809-D055-CEA7-6C7DF35E08E8}"/>
              </a:ext>
            </a:extLst>
          </p:cNvPr>
          <p:cNvSpPr txBox="1"/>
          <p:nvPr/>
        </p:nvSpPr>
        <p:spPr>
          <a:xfrm>
            <a:off x="5303520" y="2804160"/>
            <a:ext cx="1584960" cy="1828800"/>
          </a:xfrm>
          <a:prstGeom prst="rect">
            <a:avLst/>
          </a:prstGeom>
          <a:noFill/>
          <a:ln/>
        </p:spPr>
        <p:txBody>
          <a:bodyPr wrap="square" lIns="0" tIns="0" rIns="0" bIns="0" rtlCol="0" anchor="ctr"/>
          <a:lstStyle/>
          <a:p>
            <a:pPr algn="ctr"/>
            <a:r>
              <a:rPr lang="en-US" sz="2133" b="1">
                <a:solidFill>
                  <a:schemeClr val="bg1"/>
                </a:solidFill>
              </a:rPr>
              <a:t>Ashford Team</a:t>
            </a:r>
            <a:endParaRPr lang="en-US" sz="2133"/>
          </a:p>
        </p:txBody>
      </p:sp>
      <p:sp>
        <p:nvSpPr>
          <p:cNvPr id="19" name="Daily Updates card">
            <a:extLst>
              <a:ext uri="{FF2B5EF4-FFF2-40B4-BE49-F238E27FC236}">
                <a16:creationId xmlns:a16="http://schemas.microsoft.com/office/drawing/2014/main" id="{7CA9FB4D-A2D0-D372-E33E-3CAB3760FF9A}"/>
              </a:ext>
            </a:extLst>
          </p:cNvPr>
          <p:cNvSpPr/>
          <p:nvPr/>
        </p:nvSpPr>
        <p:spPr>
          <a:xfrm>
            <a:off x="731520" y="1524000"/>
            <a:ext cx="4023360" cy="1950720"/>
          </a:xfrm>
          <a:prstGeom prst="roundRect">
            <a:avLst>
              <a:gd name="adj" fmla="val 7500"/>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0" name="Daily Updates circle">
            <a:extLst>
              <a:ext uri="{FF2B5EF4-FFF2-40B4-BE49-F238E27FC236}">
                <a16:creationId xmlns:a16="http://schemas.microsoft.com/office/drawing/2014/main" id="{50181C1B-4D97-6F16-6E81-5940DB9F5858}"/>
              </a:ext>
            </a:extLst>
          </p:cNvPr>
          <p:cNvSpPr/>
          <p:nvPr/>
        </p:nvSpPr>
        <p:spPr>
          <a:xfrm>
            <a:off x="914400" y="1670304"/>
            <a:ext cx="609600" cy="609600"/>
          </a:xfrm>
          <a:prstGeom prst="ellipse">
            <a:avLst/>
          </a:prstGeom>
          <a:solidFill>
            <a:schemeClr val="accent1"/>
          </a:solidFill>
          <a:ln w="12700">
            <a:solidFill>
              <a:schemeClr val="accent1"/>
            </a:solidFill>
            <a:prstDash val="solid"/>
          </a:ln>
        </p:spPr>
        <p:txBody>
          <a:bodyPr/>
          <a:lstStyle/>
          <a:p>
            <a:endParaRPr lang="en-US" sz="2400"/>
          </a:p>
        </p:txBody>
      </p:sp>
      <p:pic>
        <p:nvPicPr>
          <p:cNvPr id="21" name="Image 0" descr="Daily Updates icon">
            <a:extLst>
              <a:ext uri="{FF2B5EF4-FFF2-40B4-BE49-F238E27FC236}">
                <a16:creationId xmlns:a16="http://schemas.microsoft.com/office/drawing/2014/main" id="{B9D7B7A0-EFCB-1E54-D331-DE736C5FD775}"/>
              </a:ext>
            </a:extLst>
          </p:cNvPr>
          <p:cNvPicPr>
            <a:picLocks noChangeAspect="1"/>
          </p:cNvPicPr>
          <p:nvPr/>
        </p:nvPicPr>
        <p:blipFill>
          <a:blip r:embed="rId2"/>
          <a:stretch>
            <a:fillRect/>
          </a:stretch>
        </p:blipFill>
        <p:spPr>
          <a:xfrm>
            <a:off x="1066800" y="1822704"/>
            <a:ext cx="304800" cy="304800"/>
          </a:xfrm>
          <a:prstGeom prst="rect">
            <a:avLst/>
          </a:prstGeom>
        </p:spPr>
      </p:pic>
      <p:sp>
        <p:nvSpPr>
          <p:cNvPr id="22" name="Daily Updates name">
            <a:extLst>
              <a:ext uri="{FF2B5EF4-FFF2-40B4-BE49-F238E27FC236}">
                <a16:creationId xmlns:a16="http://schemas.microsoft.com/office/drawing/2014/main" id="{824E795F-A396-C039-F29A-33DA5F722BCF}"/>
              </a:ext>
            </a:extLst>
          </p:cNvPr>
          <p:cNvSpPr txBox="1"/>
          <p:nvPr/>
        </p:nvSpPr>
        <p:spPr>
          <a:xfrm>
            <a:off x="1706880" y="1670304"/>
            <a:ext cx="2926080" cy="609600"/>
          </a:xfrm>
          <a:prstGeom prst="rect">
            <a:avLst/>
          </a:prstGeom>
          <a:noFill/>
          <a:ln/>
        </p:spPr>
        <p:txBody>
          <a:bodyPr wrap="square" lIns="0" tIns="0" rIns="0" bIns="0" rtlCol="0" anchor="ctr"/>
          <a:lstStyle/>
          <a:p>
            <a:r>
              <a:rPr lang="en-US" sz="2133" b="1">
                <a:solidFill>
                  <a:schemeClr val="tx2"/>
                </a:solidFill>
              </a:rPr>
              <a:t>Daily Updates</a:t>
            </a:r>
            <a:endParaRPr lang="en-US" sz="2133"/>
          </a:p>
        </p:txBody>
      </p:sp>
      <p:sp>
        <p:nvSpPr>
          <p:cNvPr id="23" name="Daily Updates use">
            <a:extLst>
              <a:ext uri="{FF2B5EF4-FFF2-40B4-BE49-F238E27FC236}">
                <a16:creationId xmlns:a16="http://schemas.microsoft.com/office/drawing/2014/main" id="{12CCC70B-70FD-2481-1399-3F2BBA080110}"/>
              </a:ext>
            </a:extLst>
          </p:cNvPr>
          <p:cNvSpPr txBox="1"/>
          <p:nvPr/>
        </p:nvSpPr>
        <p:spPr>
          <a:xfrm>
            <a:off x="914400" y="2377440"/>
            <a:ext cx="3657600" cy="609600"/>
          </a:xfrm>
          <a:prstGeom prst="rect">
            <a:avLst/>
          </a:prstGeom>
          <a:noFill/>
          <a:ln/>
        </p:spPr>
        <p:txBody>
          <a:bodyPr wrap="square" lIns="0" tIns="0" rIns="0" bIns="0" rtlCol="0" anchor="t"/>
          <a:lstStyle/>
          <a:p>
            <a:r>
              <a:rPr lang="en-US" sz="1867"/>
              <a:t>Rota Change, Urgent Notice, Cancel visit</a:t>
            </a:r>
          </a:p>
        </p:txBody>
      </p:sp>
      <p:sp>
        <p:nvSpPr>
          <p:cNvPr id="24" name="Daily Updates pill">
            <a:extLst>
              <a:ext uri="{FF2B5EF4-FFF2-40B4-BE49-F238E27FC236}">
                <a16:creationId xmlns:a16="http://schemas.microsoft.com/office/drawing/2014/main" id="{9D3D27E3-F6D6-1F4F-18AD-9997BD2D6C94}"/>
              </a:ext>
            </a:extLst>
          </p:cNvPr>
          <p:cNvSpPr/>
          <p:nvPr/>
        </p:nvSpPr>
        <p:spPr>
          <a:xfrm>
            <a:off x="914400" y="3108960"/>
            <a:ext cx="1219200" cy="26822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25" name="Daily Updates pill text">
            <a:extLst>
              <a:ext uri="{FF2B5EF4-FFF2-40B4-BE49-F238E27FC236}">
                <a16:creationId xmlns:a16="http://schemas.microsoft.com/office/drawing/2014/main" id="{68417694-0FCC-35ED-B39E-30FD06AF8D55}"/>
              </a:ext>
            </a:extLst>
          </p:cNvPr>
          <p:cNvSpPr txBox="1"/>
          <p:nvPr/>
        </p:nvSpPr>
        <p:spPr>
          <a:xfrm>
            <a:off x="914400" y="3108960"/>
            <a:ext cx="1219200" cy="268224"/>
          </a:xfrm>
          <a:prstGeom prst="rect">
            <a:avLst/>
          </a:prstGeom>
          <a:noFill/>
          <a:ln/>
        </p:spPr>
        <p:txBody>
          <a:bodyPr wrap="square" lIns="0" tIns="0" rIns="0" bIns="0" rtlCol="0" anchor="ctr"/>
          <a:lstStyle/>
          <a:p>
            <a:pPr algn="ctr"/>
            <a:r>
              <a:rPr lang="en-US" sz="1600" b="1">
                <a:solidFill>
                  <a:schemeClr val="bg1"/>
                </a:solidFill>
              </a:rPr>
              <a:t>Standard</a:t>
            </a:r>
            <a:endParaRPr lang="en-US" sz="1600">
              <a:solidFill>
                <a:schemeClr val="bg1"/>
              </a:solidFill>
            </a:endParaRPr>
          </a:p>
        </p:txBody>
      </p:sp>
      <p:sp>
        <p:nvSpPr>
          <p:cNvPr id="26" name="Visits and Medication card">
            <a:extLst>
              <a:ext uri="{FF2B5EF4-FFF2-40B4-BE49-F238E27FC236}">
                <a16:creationId xmlns:a16="http://schemas.microsoft.com/office/drawing/2014/main" id="{4E1005CD-7A5F-0C48-CE17-589F2524B7B9}"/>
              </a:ext>
            </a:extLst>
          </p:cNvPr>
          <p:cNvSpPr/>
          <p:nvPr/>
        </p:nvSpPr>
        <p:spPr>
          <a:xfrm>
            <a:off x="7437120" y="1524000"/>
            <a:ext cx="4023360" cy="1950720"/>
          </a:xfrm>
          <a:prstGeom prst="roundRect">
            <a:avLst>
              <a:gd name="adj" fmla="val 7500"/>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7" name="Visits and Medication circle">
            <a:extLst>
              <a:ext uri="{FF2B5EF4-FFF2-40B4-BE49-F238E27FC236}">
                <a16:creationId xmlns:a16="http://schemas.microsoft.com/office/drawing/2014/main" id="{37C2F333-FBA8-DC38-FC37-7F9FD7E50639}"/>
              </a:ext>
            </a:extLst>
          </p:cNvPr>
          <p:cNvSpPr/>
          <p:nvPr/>
        </p:nvSpPr>
        <p:spPr>
          <a:xfrm>
            <a:off x="7620000" y="1670304"/>
            <a:ext cx="609600" cy="609600"/>
          </a:xfrm>
          <a:prstGeom prst="ellipse">
            <a:avLst/>
          </a:prstGeom>
          <a:solidFill>
            <a:schemeClr val="accent1"/>
          </a:solidFill>
          <a:ln w="12700">
            <a:solidFill>
              <a:schemeClr val="accent1"/>
            </a:solidFill>
            <a:prstDash val="solid"/>
          </a:ln>
        </p:spPr>
        <p:txBody>
          <a:bodyPr/>
          <a:lstStyle/>
          <a:p>
            <a:endParaRPr lang="en-US" sz="2400"/>
          </a:p>
        </p:txBody>
      </p:sp>
      <p:pic>
        <p:nvPicPr>
          <p:cNvPr id="28" name="Image 1" descr="Visits and Medication icon">
            <a:extLst>
              <a:ext uri="{FF2B5EF4-FFF2-40B4-BE49-F238E27FC236}">
                <a16:creationId xmlns:a16="http://schemas.microsoft.com/office/drawing/2014/main" id="{04FAC88F-86B9-0D40-F409-AB1C44E0A169}"/>
              </a:ext>
            </a:extLst>
          </p:cNvPr>
          <p:cNvPicPr>
            <a:picLocks noChangeAspect="1"/>
          </p:cNvPicPr>
          <p:nvPr/>
        </p:nvPicPr>
        <p:blipFill>
          <a:blip r:embed="rId3"/>
          <a:stretch>
            <a:fillRect/>
          </a:stretch>
        </p:blipFill>
        <p:spPr>
          <a:xfrm>
            <a:off x="7772400" y="1822704"/>
            <a:ext cx="304800" cy="304800"/>
          </a:xfrm>
          <a:prstGeom prst="rect">
            <a:avLst/>
          </a:prstGeom>
        </p:spPr>
      </p:pic>
      <p:sp>
        <p:nvSpPr>
          <p:cNvPr id="29" name="Visits and Medication name">
            <a:extLst>
              <a:ext uri="{FF2B5EF4-FFF2-40B4-BE49-F238E27FC236}">
                <a16:creationId xmlns:a16="http://schemas.microsoft.com/office/drawing/2014/main" id="{55BBB758-C442-B064-3AC1-7087D2A98F3A}"/>
              </a:ext>
            </a:extLst>
          </p:cNvPr>
          <p:cNvSpPr txBox="1"/>
          <p:nvPr/>
        </p:nvSpPr>
        <p:spPr>
          <a:xfrm>
            <a:off x="8412480" y="1670304"/>
            <a:ext cx="2926080" cy="609600"/>
          </a:xfrm>
          <a:prstGeom prst="rect">
            <a:avLst/>
          </a:prstGeom>
          <a:noFill/>
          <a:ln/>
        </p:spPr>
        <p:txBody>
          <a:bodyPr wrap="square" lIns="0" tIns="0" rIns="0" bIns="0" rtlCol="0" anchor="ctr"/>
          <a:lstStyle/>
          <a:p>
            <a:r>
              <a:rPr lang="en-US" sz="2133" b="1">
                <a:solidFill>
                  <a:schemeClr val="tx2"/>
                </a:solidFill>
              </a:rPr>
              <a:t>Visits and Medication</a:t>
            </a:r>
            <a:endParaRPr lang="en-US" sz="2133"/>
          </a:p>
        </p:txBody>
      </p:sp>
      <p:sp>
        <p:nvSpPr>
          <p:cNvPr id="30" name="Visits and Medication use">
            <a:extLst>
              <a:ext uri="{FF2B5EF4-FFF2-40B4-BE49-F238E27FC236}">
                <a16:creationId xmlns:a16="http://schemas.microsoft.com/office/drawing/2014/main" id="{34EF9012-59F5-77EF-CF93-D49DEFFA6479}"/>
              </a:ext>
            </a:extLst>
          </p:cNvPr>
          <p:cNvSpPr txBox="1"/>
          <p:nvPr/>
        </p:nvSpPr>
        <p:spPr>
          <a:xfrm>
            <a:off x="7620000" y="2377440"/>
            <a:ext cx="3657600" cy="609600"/>
          </a:xfrm>
          <a:prstGeom prst="rect">
            <a:avLst/>
          </a:prstGeom>
          <a:noFill/>
          <a:ln/>
        </p:spPr>
        <p:txBody>
          <a:bodyPr wrap="square" lIns="0" tIns="0" rIns="0" bIns="0" rtlCol="0" anchor="t"/>
          <a:lstStyle/>
          <a:p>
            <a:r>
              <a:rPr lang="en-GB" sz="1867"/>
              <a:t>Visiting specialist notes, remind  medication, appointments</a:t>
            </a:r>
            <a:endParaRPr lang="en-US" sz="1867"/>
          </a:p>
        </p:txBody>
      </p:sp>
      <p:sp>
        <p:nvSpPr>
          <p:cNvPr id="31" name="Visits and Medication pill">
            <a:extLst>
              <a:ext uri="{FF2B5EF4-FFF2-40B4-BE49-F238E27FC236}">
                <a16:creationId xmlns:a16="http://schemas.microsoft.com/office/drawing/2014/main" id="{8AD98D9E-927D-646D-83EC-159BD77E74E6}"/>
              </a:ext>
            </a:extLst>
          </p:cNvPr>
          <p:cNvSpPr/>
          <p:nvPr/>
        </p:nvSpPr>
        <p:spPr>
          <a:xfrm>
            <a:off x="7620000" y="3108960"/>
            <a:ext cx="1219200" cy="26822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32" name="Visits and Medication pill text">
            <a:extLst>
              <a:ext uri="{FF2B5EF4-FFF2-40B4-BE49-F238E27FC236}">
                <a16:creationId xmlns:a16="http://schemas.microsoft.com/office/drawing/2014/main" id="{7001BC9E-5CEC-87C2-712F-4850A840EA01}"/>
              </a:ext>
            </a:extLst>
          </p:cNvPr>
          <p:cNvSpPr txBox="1"/>
          <p:nvPr/>
        </p:nvSpPr>
        <p:spPr>
          <a:xfrm>
            <a:off x="7620000" y="3108960"/>
            <a:ext cx="1219200" cy="268224"/>
          </a:xfrm>
          <a:prstGeom prst="rect">
            <a:avLst/>
          </a:prstGeom>
          <a:noFill/>
          <a:ln/>
        </p:spPr>
        <p:txBody>
          <a:bodyPr wrap="square" lIns="0" tIns="0" rIns="0" bIns="0" rtlCol="0" anchor="ctr"/>
          <a:lstStyle/>
          <a:p>
            <a:pPr algn="ctr"/>
            <a:r>
              <a:rPr lang="en-US" sz="1600" b="1">
                <a:solidFill>
                  <a:schemeClr val="bg1"/>
                </a:solidFill>
              </a:rPr>
              <a:t>Private</a:t>
            </a:r>
            <a:endParaRPr lang="en-US" sz="1600">
              <a:solidFill>
                <a:schemeClr val="bg1"/>
              </a:solidFill>
            </a:endParaRPr>
          </a:p>
        </p:txBody>
      </p:sp>
      <p:sp>
        <p:nvSpPr>
          <p:cNvPr id="33" name="Supported Living card">
            <a:extLst>
              <a:ext uri="{FF2B5EF4-FFF2-40B4-BE49-F238E27FC236}">
                <a16:creationId xmlns:a16="http://schemas.microsoft.com/office/drawing/2014/main" id="{73414A96-3B16-2EE1-37D2-08AFF42945DD}"/>
              </a:ext>
            </a:extLst>
          </p:cNvPr>
          <p:cNvSpPr/>
          <p:nvPr/>
        </p:nvSpPr>
        <p:spPr>
          <a:xfrm>
            <a:off x="731520" y="3901440"/>
            <a:ext cx="4023360" cy="1950720"/>
          </a:xfrm>
          <a:prstGeom prst="roundRect">
            <a:avLst>
              <a:gd name="adj" fmla="val 7500"/>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34" name="Supported Living circle">
            <a:extLst>
              <a:ext uri="{FF2B5EF4-FFF2-40B4-BE49-F238E27FC236}">
                <a16:creationId xmlns:a16="http://schemas.microsoft.com/office/drawing/2014/main" id="{355D5764-6C0C-E39D-AF4A-3A47F1539758}"/>
              </a:ext>
            </a:extLst>
          </p:cNvPr>
          <p:cNvSpPr/>
          <p:nvPr/>
        </p:nvSpPr>
        <p:spPr>
          <a:xfrm>
            <a:off x="914400" y="4047744"/>
            <a:ext cx="609600" cy="609600"/>
          </a:xfrm>
          <a:prstGeom prst="ellipse">
            <a:avLst/>
          </a:prstGeom>
          <a:solidFill>
            <a:schemeClr val="accent1"/>
          </a:solidFill>
          <a:ln w="12700">
            <a:solidFill>
              <a:schemeClr val="accent1"/>
            </a:solidFill>
            <a:prstDash val="solid"/>
          </a:ln>
        </p:spPr>
        <p:txBody>
          <a:bodyPr/>
          <a:lstStyle/>
          <a:p>
            <a:endParaRPr lang="en-US" sz="2400"/>
          </a:p>
        </p:txBody>
      </p:sp>
      <p:pic>
        <p:nvPicPr>
          <p:cNvPr id="35" name="Image 2" descr="Supported Living icon">
            <a:extLst>
              <a:ext uri="{FF2B5EF4-FFF2-40B4-BE49-F238E27FC236}">
                <a16:creationId xmlns:a16="http://schemas.microsoft.com/office/drawing/2014/main" id="{3BA35684-F7DA-28F1-B31E-195C6CDE17EB}"/>
              </a:ext>
            </a:extLst>
          </p:cNvPr>
          <p:cNvPicPr>
            <a:picLocks noChangeAspect="1"/>
          </p:cNvPicPr>
          <p:nvPr/>
        </p:nvPicPr>
        <p:blipFill>
          <a:blip r:embed="rId4"/>
          <a:stretch>
            <a:fillRect/>
          </a:stretch>
        </p:blipFill>
        <p:spPr>
          <a:xfrm>
            <a:off x="1066800" y="4200144"/>
            <a:ext cx="304800" cy="304800"/>
          </a:xfrm>
          <a:prstGeom prst="rect">
            <a:avLst/>
          </a:prstGeom>
        </p:spPr>
      </p:pic>
      <p:sp>
        <p:nvSpPr>
          <p:cNvPr id="36" name="Supported Living name">
            <a:extLst>
              <a:ext uri="{FF2B5EF4-FFF2-40B4-BE49-F238E27FC236}">
                <a16:creationId xmlns:a16="http://schemas.microsoft.com/office/drawing/2014/main" id="{610E2B70-3FE5-23B2-9AE2-F3E5245FC29C}"/>
              </a:ext>
            </a:extLst>
          </p:cNvPr>
          <p:cNvSpPr txBox="1"/>
          <p:nvPr/>
        </p:nvSpPr>
        <p:spPr>
          <a:xfrm>
            <a:off x="1706880" y="4047744"/>
            <a:ext cx="2926080" cy="609600"/>
          </a:xfrm>
          <a:prstGeom prst="rect">
            <a:avLst/>
          </a:prstGeom>
          <a:noFill/>
          <a:ln/>
        </p:spPr>
        <p:txBody>
          <a:bodyPr wrap="square" lIns="0" tIns="0" rIns="0" bIns="0" rtlCol="0" anchor="ctr"/>
          <a:lstStyle/>
          <a:p>
            <a:r>
              <a:rPr lang="en-US" sz="2133" b="1">
                <a:solidFill>
                  <a:schemeClr val="tx2"/>
                </a:solidFill>
              </a:rPr>
              <a:t>Supported Living</a:t>
            </a:r>
            <a:endParaRPr lang="en-US" sz="2133"/>
          </a:p>
        </p:txBody>
      </p:sp>
      <p:sp>
        <p:nvSpPr>
          <p:cNvPr id="37" name="Supported Living use">
            <a:extLst>
              <a:ext uri="{FF2B5EF4-FFF2-40B4-BE49-F238E27FC236}">
                <a16:creationId xmlns:a16="http://schemas.microsoft.com/office/drawing/2014/main" id="{5D087755-5F40-9681-52CA-712F55BC43E6}"/>
              </a:ext>
            </a:extLst>
          </p:cNvPr>
          <p:cNvSpPr txBox="1"/>
          <p:nvPr/>
        </p:nvSpPr>
        <p:spPr>
          <a:xfrm>
            <a:off x="914400" y="4754880"/>
            <a:ext cx="3657600" cy="609600"/>
          </a:xfrm>
          <a:prstGeom prst="rect">
            <a:avLst/>
          </a:prstGeom>
          <a:noFill/>
          <a:ln/>
        </p:spPr>
        <p:txBody>
          <a:bodyPr wrap="square" lIns="0" tIns="0" rIns="0" bIns="0" rtlCol="0" anchor="t"/>
          <a:lstStyle/>
          <a:p>
            <a:r>
              <a:rPr lang="en-GB" sz="1867"/>
              <a:t>Staff changes and changes in supported living services.</a:t>
            </a:r>
          </a:p>
        </p:txBody>
      </p:sp>
      <p:sp>
        <p:nvSpPr>
          <p:cNvPr id="38" name="Supported Living pill">
            <a:extLst>
              <a:ext uri="{FF2B5EF4-FFF2-40B4-BE49-F238E27FC236}">
                <a16:creationId xmlns:a16="http://schemas.microsoft.com/office/drawing/2014/main" id="{0FD2DDED-1B3B-B69E-1402-4CA52A4601C5}"/>
              </a:ext>
            </a:extLst>
          </p:cNvPr>
          <p:cNvSpPr/>
          <p:nvPr/>
        </p:nvSpPr>
        <p:spPr>
          <a:xfrm>
            <a:off x="914400" y="5486400"/>
            <a:ext cx="1219200" cy="26822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39" name="Supported Living pill text">
            <a:extLst>
              <a:ext uri="{FF2B5EF4-FFF2-40B4-BE49-F238E27FC236}">
                <a16:creationId xmlns:a16="http://schemas.microsoft.com/office/drawing/2014/main" id="{5D00D129-A41F-66A6-6DA6-907B78C44453}"/>
              </a:ext>
            </a:extLst>
          </p:cNvPr>
          <p:cNvSpPr txBox="1"/>
          <p:nvPr/>
        </p:nvSpPr>
        <p:spPr>
          <a:xfrm>
            <a:off x="914400" y="5486400"/>
            <a:ext cx="1219200" cy="268224"/>
          </a:xfrm>
          <a:prstGeom prst="rect">
            <a:avLst/>
          </a:prstGeom>
          <a:noFill/>
          <a:ln/>
        </p:spPr>
        <p:txBody>
          <a:bodyPr wrap="square" lIns="0" tIns="0" rIns="0" bIns="0" rtlCol="0" anchor="ctr"/>
          <a:lstStyle/>
          <a:p>
            <a:pPr algn="ctr"/>
            <a:r>
              <a:rPr lang="en-US" sz="1600" b="1">
                <a:solidFill>
                  <a:schemeClr val="bg1"/>
                </a:solidFill>
              </a:rPr>
              <a:t>Private</a:t>
            </a:r>
            <a:endParaRPr lang="en-US" sz="1600">
              <a:solidFill>
                <a:schemeClr val="bg1"/>
              </a:solidFill>
            </a:endParaRPr>
          </a:p>
        </p:txBody>
      </p:sp>
      <p:sp>
        <p:nvSpPr>
          <p:cNvPr id="40" name="Office and Admin card">
            <a:extLst>
              <a:ext uri="{FF2B5EF4-FFF2-40B4-BE49-F238E27FC236}">
                <a16:creationId xmlns:a16="http://schemas.microsoft.com/office/drawing/2014/main" id="{CBA77D46-D3B5-F802-66E2-3FF75BCB68AF}"/>
              </a:ext>
            </a:extLst>
          </p:cNvPr>
          <p:cNvSpPr/>
          <p:nvPr/>
        </p:nvSpPr>
        <p:spPr>
          <a:xfrm>
            <a:off x="7437120" y="3901440"/>
            <a:ext cx="4023360" cy="1950720"/>
          </a:xfrm>
          <a:prstGeom prst="roundRect">
            <a:avLst>
              <a:gd name="adj" fmla="val 7500"/>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41" name="Office and Admin circle">
            <a:extLst>
              <a:ext uri="{FF2B5EF4-FFF2-40B4-BE49-F238E27FC236}">
                <a16:creationId xmlns:a16="http://schemas.microsoft.com/office/drawing/2014/main" id="{9867612C-F815-3D51-F5E4-7B38FE6CFA9C}"/>
              </a:ext>
            </a:extLst>
          </p:cNvPr>
          <p:cNvSpPr/>
          <p:nvPr/>
        </p:nvSpPr>
        <p:spPr>
          <a:xfrm>
            <a:off x="7620000" y="4047744"/>
            <a:ext cx="609600" cy="609600"/>
          </a:xfrm>
          <a:prstGeom prst="ellipse">
            <a:avLst/>
          </a:prstGeom>
          <a:solidFill>
            <a:schemeClr val="accent1"/>
          </a:solidFill>
          <a:ln w="12700">
            <a:solidFill>
              <a:schemeClr val="accent1"/>
            </a:solidFill>
            <a:prstDash val="solid"/>
          </a:ln>
        </p:spPr>
        <p:txBody>
          <a:bodyPr/>
          <a:lstStyle/>
          <a:p>
            <a:endParaRPr lang="en-US" sz="2400"/>
          </a:p>
        </p:txBody>
      </p:sp>
      <p:pic>
        <p:nvPicPr>
          <p:cNvPr id="42" name="Image 3" descr="Office and Admin icon">
            <a:extLst>
              <a:ext uri="{FF2B5EF4-FFF2-40B4-BE49-F238E27FC236}">
                <a16:creationId xmlns:a16="http://schemas.microsoft.com/office/drawing/2014/main" id="{62ED1814-897E-117A-5055-F8855777E3A3}"/>
              </a:ext>
            </a:extLst>
          </p:cNvPr>
          <p:cNvPicPr>
            <a:picLocks noChangeAspect="1"/>
          </p:cNvPicPr>
          <p:nvPr/>
        </p:nvPicPr>
        <p:blipFill>
          <a:blip r:embed="rId5"/>
          <a:stretch>
            <a:fillRect/>
          </a:stretch>
        </p:blipFill>
        <p:spPr>
          <a:xfrm>
            <a:off x="7772400" y="4200144"/>
            <a:ext cx="304800" cy="304800"/>
          </a:xfrm>
          <a:prstGeom prst="rect">
            <a:avLst/>
          </a:prstGeom>
        </p:spPr>
      </p:pic>
      <p:sp>
        <p:nvSpPr>
          <p:cNvPr id="43" name="Office and Admin name">
            <a:extLst>
              <a:ext uri="{FF2B5EF4-FFF2-40B4-BE49-F238E27FC236}">
                <a16:creationId xmlns:a16="http://schemas.microsoft.com/office/drawing/2014/main" id="{F30C85A4-B845-4BBF-B9DB-178BE21337E4}"/>
              </a:ext>
            </a:extLst>
          </p:cNvPr>
          <p:cNvSpPr txBox="1"/>
          <p:nvPr/>
        </p:nvSpPr>
        <p:spPr>
          <a:xfrm>
            <a:off x="8412480" y="4047744"/>
            <a:ext cx="2926080" cy="609600"/>
          </a:xfrm>
          <a:prstGeom prst="rect">
            <a:avLst/>
          </a:prstGeom>
          <a:noFill/>
          <a:ln/>
        </p:spPr>
        <p:txBody>
          <a:bodyPr wrap="square" lIns="0" tIns="0" rIns="0" bIns="0" rtlCol="0" anchor="ctr"/>
          <a:lstStyle/>
          <a:p>
            <a:r>
              <a:rPr lang="en-US" sz="2133" b="1">
                <a:solidFill>
                  <a:schemeClr val="tx2"/>
                </a:solidFill>
              </a:rPr>
              <a:t>Office and Admin</a:t>
            </a:r>
            <a:endParaRPr lang="en-US" sz="2133"/>
          </a:p>
        </p:txBody>
      </p:sp>
      <p:sp>
        <p:nvSpPr>
          <p:cNvPr id="44" name="Office and Admin use">
            <a:extLst>
              <a:ext uri="{FF2B5EF4-FFF2-40B4-BE49-F238E27FC236}">
                <a16:creationId xmlns:a16="http://schemas.microsoft.com/office/drawing/2014/main" id="{59FF3C41-42FE-B343-492A-754B06F08081}"/>
              </a:ext>
            </a:extLst>
          </p:cNvPr>
          <p:cNvSpPr txBox="1"/>
          <p:nvPr/>
        </p:nvSpPr>
        <p:spPr>
          <a:xfrm>
            <a:off x="7620000" y="4754880"/>
            <a:ext cx="3657600" cy="609600"/>
          </a:xfrm>
          <a:prstGeom prst="rect">
            <a:avLst/>
          </a:prstGeom>
          <a:noFill/>
          <a:ln/>
        </p:spPr>
        <p:txBody>
          <a:bodyPr wrap="square" lIns="0" tIns="0" rIns="0" bIns="0" rtlCol="0" anchor="t"/>
          <a:lstStyle/>
          <a:p>
            <a:r>
              <a:rPr lang="en-GB" sz="1867"/>
              <a:t>Co-ordinators &amp; administrative tasks, duties, papers</a:t>
            </a:r>
            <a:endParaRPr lang="en-US" sz="1867"/>
          </a:p>
        </p:txBody>
      </p:sp>
      <p:sp>
        <p:nvSpPr>
          <p:cNvPr id="45" name="Office and Admin pill">
            <a:extLst>
              <a:ext uri="{FF2B5EF4-FFF2-40B4-BE49-F238E27FC236}">
                <a16:creationId xmlns:a16="http://schemas.microsoft.com/office/drawing/2014/main" id="{544093E3-A171-0DB6-B9E6-C13A73482FE6}"/>
              </a:ext>
            </a:extLst>
          </p:cNvPr>
          <p:cNvSpPr/>
          <p:nvPr/>
        </p:nvSpPr>
        <p:spPr>
          <a:xfrm>
            <a:off x="7620000" y="5486400"/>
            <a:ext cx="1219200" cy="26822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46" name="Office and Admin pill text">
            <a:extLst>
              <a:ext uri="{FF2B5EF4-FFF2-40B4-BE49-F238E27FC236}">
                <a16:creationId xmlns:a16="http://schemas.microsoft.com/office/drawing/2014/main" id="{6562E155-850D-3DD1-4F6A-2ADBAC624A63}"/>
              </a:ext>
            </a:extLst>
          </p:cNvPr>
          <p:cNvSpPr txBox="1"/>
          <p:nvPr/>
        </p:nvSpPr>
        <p:spPr>
          <a:xfrm>
            <a:off x="7620000" y="5486400"/>
            <a:ext cx="1219200" cy="268224"/>
          </a:xfrm>
          <a:prstGeom prst="rect">
            <a:avLst/>
          </a:prstGeom>
          <a:noFill/>
          <a:ln/>
        </p:spPr>
        <p:txBody>
          <a:bodyPr wrap="square" lIns="0" tIns="0" rIns="0" bIns="0" rtlCol="0" anchor="ctr"/>
          <a:lstStyle/>
          <a:p>
            <a:pPr algn="ctr"/>
            <a:r>
              <a:rPr lang="en-US" sz="1600" b="1">
                <a:solidFill>
                  <a:schemeClr val="bg1"/>
                </a:solidFill>
              </a:rPr>
              <a:t>Private</a:t>
            </a:r>
            <a:endParaRPr lang="en-US" sz="1600">
              <a:solidFill>
                <a:schemeClr val="bg1"/>
              </a:solidFill>
            </a:endParaRPr>
          </a:p>
        </p:txBody>
      </p:sp>
    </p:spTree>
    <p:extLst>
      <p:ext uri="{BB962C8B-B14F-4D97-AF65-F5344CB8AC3E}">
        <p14:creationId xmlns:p14="http://schemas.microsoft.com/office/powerpoint/2010/main" val="283176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DFEA9-FCA5-3717-6417-ABA209BFB1D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22</a:t>
            </a:fld>
            <a:endParaRPr lang="en-US"/>
          </a:p>
        </p:txBody>
      </p:sp>
      <p:sp>
        <p:nvSpPr>
          <p:cNvPr id="11" name="Text 0">
            <a:extLst>
              <a:ext uri="{FF2B5EF4-FFF2-40B4-BE49-F238E27FC236}">
                <a16:creationId xmlns:a16="http://schemas.microsoft.com/office/drawing/2014/main" id="{A07F8DA2-F074-C049-7D80-719CA3915305}"/>
              </a:ext>
            </a:extLst>
          </p:cNvPr>
          <p:cNvSpPr txBox="1">
            <a:spLocks/>
          </p:cNvSpPr>
          <p:nvPr/>
        </p:nvSpPr>
        <p:spPr>
          <a:xfrm>
            <a:off x="731520" y="365760"/>
            <a:ext cx="10728960" cy="975360"/>
          </a:xfrm>
          <a:prstGeom prst="rect">
            <a:avLst/>
          </a:prstGeom>
          <a:noFill/>
          <a:ln/>
        </p:spPr>
        <p:txBody>
          <a:bodyPr vert="horz" wrap="square" lIns="0" tIns="0" rIns="0" bIns="0" rtlCol="0" anchor="ctr">
            <a:normAutofit/>
          </a:bodyPr>
          <a:lstStyle>
            <a:lvl1pPr marL="0" indent="0" algn="l" defTabSz="914400" rtl="0" eaLnBrk="1" latinLnBrk="0" hangingPunct="1">
              <a:lnSpc>
                <a:spcPct val="90000"/>
              </a:lnSpc>
              <a:spcBef>
                <a:spcPct val="0"/>
              </a:spcBef>
              <a:buFont typeface="Arial" pitchFamily="34" charset="0"/>
              <a:buNone/>
              <a:defRPr sz="3400" kern="1200" cap="all" baseline="0">
                <a:solidFill>
                  <a:schemeClr val="tx1"/>
                </a:solidFill>
                <a:latin typeface="+mj-lt"/>
                <a:ea typeface="+mj-ea"/>
                <a:cs typeface="+mj-cs"/>
              </a:defRPr>
            </a:lvl1pPr>
          </a:lstStyle>
          <a:p>
            <a:r>
              <a:rPr lang="en-US"/>
              <a:t>How Teams improves communication</a:t>
            </a:r>
          </a:p>
        </p:txBody>
      </p:sp>
      <p:sp>
        <p:nvSpPr>
          <p:cNvPr id="12" name="Staying connected card">
            <a:extLst>
              <a:ext uri="{FF2B5EF4-FFF2-40B4-BE49-F238E27FC236}">
                <a16:creationId xmlns:a16="http://schemas.microsoft.com/office/drawing/2014/main" id="{3FEC3691-83C7-226A-C63B-627226BA8F71}"/>
              </a:ext>
            </a:extLst>
          </p:cNvPr>
          <p:cNvSpPr/>
          <p:nvPr/>
        </p:nvSpPr>
        <p:spPr>
          <a:xfrm>
            <a:off x="731520" y="1584960"/>
            <a:ext cx="10728960" cy="1365504"/>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13" name="Staying connected circle">
            <a:extLst>
              <a:ext uri="{FF2B5EF4-FFF2-40B4-BE49-F238E27FC236}">
                <a16:creationId xmlns:a16="http://schemas.microsoft.com/office/drawing/2014/main" id="{7DC7B455-31E2-DDC9-AFEE-1C34454A5FAB}"/>
              </a:ext>
            </a:extLst>
          </p:cNvPr>
          <p:cNvSpPr/>
          <p:nvPr/>
        </p:nvSpPr>
        <p:spPr>
          <a:xfrm>
            <a:off x="1036320" y="1901952"/>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14" name="Image 0" descr="Staying connected icon">
            <a:extLst>
              <a:ext uri="{FF2B5EF4-FFF2-40B4-BE49-F238E27FC236}">
                <a16:creationId xmlns:a16="http://schemas.microsoft.com/office/drawing/2014/main" id="{F7017DFE-8C3A-F444-4812-6D74EA5C0392}"/>
              </a:ext>
            </a:extLst>
          </p:cNvPr>
          <p:cNvPicPr>
            <a:picLocks noChangeAspect="1"/>
          </p:cNvPicPr>
          <p:nvPr/>
        </p:nvPicPr>
        <p:blipFill>
          <a:blip r:embed="rId2"/>
          <a:stretch>
            <a:fillRect/>
          </a:stretch>
        </p:blipFill>
        <p:spPr>
          <a:xfrm>
            <a:off x="1219200" y="2084832"/>
            <a:ext cx="365760" cy="365760"/>
          </a:xfrm>
          <a:prstGeom prst="rect">
            <a:avLst/>
          </a:prstGeom>
        </p:spPr>
      </p:pic>
      <p:sp>
        <p:nvSpPr>
          <p:cNvPr id="15" name="Staying connected header">
            <a:extLst>
              <a:ext uri="{FF2B5EF4-FFF2-40B4-BE49-F238E27FC236}">
                <a16:creationId xmlns:a16="http://schemas.microsoft.com/office/drawing/2014/main" id="{9C075096-5AD0-0453-AC0A-6203DDD1CCBF}"/>
              </a:ext>
            </a:extLst>
          </p:cNvPr>
          <p:cNvSpPr txBox="1"/>
          <p:nvPr/>
        </p:nvSpPr>
        <p:spPr>
          <a:xfrm>
            <a:off x="2072640" y="1706880"/>
            <a:ext cx="6461760" cy="365760"/>
          </a:xfrm>
          <a:prstGeom prst="rect">
            <a:avLst/>
          </a:prstGeom>
          <a:noFill/>
          <a:ln/>
        </p:spPr>
        <p:txBody>
          <a:bodyPr wrap="square" lIns="0" tIns="0" rIns="0" bIns="0" rtlCol="0" anchor="t"/>
          <a:lstStyle/>
          <a:p>
            <a:r>
              <a:rPr lang="en-US" sz="2133" b="1">
                <a:solidFill>
                  <a:schemeClr val="tx2"/>
                </a:solidFill>
              </a:rPr>
              <a:t>Staying connected</a:t>
            </a:r>
            <a:endParaRPr lang="en-US" sz="2133"/>
          </a:p>
        </p:txBody>
      </p:sp>
      <p:sp>
        <p:nvSpPr>
          <p:cNvPr id="16" name="Staying connected text">
            <a:extLst>
              <a:ext uri="{FF2B5EF4-FFF2-40B4-BE49-F238E27FC236}">
                <a16:creationId xmlns:a16="http://schemas.microsoft.com/office/drawing/2014/main" id="{029339BE-7166-A863-A7EE-66F124D4F003}"/>
              </a:ext>
            </a:extLst>
          </p:cNvPr>
          <p:cNvSpPr txBox="1"/>
          <p:nvPr/>
        </p:nvSpPr>
        <p:spPr>
          <a:xfrm>
            <a:off x="2072640" y="2072640"/>
            <a:ext cx="6461760" cy="829056"/>
          </a:xfrm>
          <a:prstGeom prst="rect">
            <a:avLst/>
          </a:prstGeom>
          <a:noFill/>
          <a:ln/>
        </p:spPr>
        <p:txBody>
          <a:bodyPr wrap="square" lIns="0" tIns="0" rIns="0" bIns="0" rtlCol="0" anchor="t"/>
          <a:lstStyle/>
          <a:p>
            <a:r>
              <a:rPr lang="en-GB" sz="1867"/>
              <a:t>The community service team coordinated by the teams improved the lack of face-to-face interaction in the community (Hargreaves, Clarke and Lester, 2022).</a:t>
            </a:r>
            <a:endParaRPr lang="en-US" sz="1867"/>
          </a:p>
        </p:txBody>
      </p:sp>
      <p:sp>
        <p:nvSpPr>
          <p:cNvPr id="17" name="Staying connected pill">
            <a:extLst>
              <a:ext uri="{FF2B5EF4-FFF2-40B4-BE49-F238E27FC236}">
                <a16:creationId xmlns:a16="http://schemas.microsoft.com/office/drawing/2014/main" id="{EF87DD98-9EFD-AADC-050F-1C807DD40CF3}"/>
              </a:ext>
            </a:extLst>
          </p:cNvPr>
          <p:cNvSpPr/>
          <p:nvPr/>
        </p:nvSpPr>
        <p:spPr>
          <a:xfrm>
            <a:off x="8778240" y="1950720"/>
            <a:ext cx="2438400" cy="63398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18" name="Staying connected pill text">
            <a:extLst>
              <a:ext uri="{FF2B5EF4-FFF2-40B4-BE49-F238E27FC236}">
                <a16:creationId xmlns:a16="http://schemas.microsoft.com/office/drawing/2014/main" id="{067D6568-2420-CD36-EB2E-C27EA57FBC2A}"/>
              </a:ext>
            </a:extLst>
          </p:cNvPr>
          <p:cNvSpPr txBox="1"/>
          <p:nvPr/>
        </p:nvSpPr>
        <p:spPr>
          <a:xfrm>
            <a:off x="8778240" y="1950720"/>
            <a:ext cx="2438400" cy="633984"/>
          </a:xfrm>
          <a:prstGeom prst="rect">
            <a:avLst/>
          </a:prstGeom>
          <a:noFill/>
          <a:ln/>
        </p:spPr>
        <p:txBody>
          <a:bodyPr wrap="square" lIns="0" tIns="0" rIns="0" bIns="0" rtlCol="0" anchor="ctr"/>
          <a:lstStyle/>
          <a:p>
            <a:pPr algn="ctr"/>
            <a:r>
              <a:rPr lang="en-US" sz="1600" b="1">
                <a:solidFill>
                  <a:schemeClr val="bg1"/>
                </a:solidFill>
              </a:rPr>
              <a:t>NHS community service, England</a:t>
            </a:r>
            <a:endParaRPr lang="en-US" sz="1600">
              <a:solidFill>
                <a:schemeClr val="bg1"/>
              </a:solidFill>
            </a:endParaRPr>
          </a:p>
        </p:txBody>
      </p:sp>
      <p:sp>
        <p:nvSpPr>
          <p:cNvPr id="19" name="Live contact gives control card">
            <a:extLst>
              <a:ext uri="{FF2B5EF4-FFF2-40B4-BE49-F238E27FC236}">
                <a16:creationId xmlns:a16="http://schemas.microsoft.com/office/drawing/2014/main" id="{820028E9-B2B8-A89A-0E04-A1CF5ADF38B6}"/>
              </a:ext>
            </a:extLst>
          </p:cNvPr>
          <p:cNvSpPr/>
          <p:nvPr/>
        </p:nvSpPr>
        <p:spPr>
          <a:xfrm>
            <a:off x="731520" y="3072384"/>
            <a:ext cx="10728960" cy="1365504"/>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0" name="Live contact gives control circle">
            <a:extLst>
              <a:ext uri="{FF2B5EF4-FFF2-40B4-BE49-F238E27FC236}">
                <a16:creationId xmlns:a16="http://schemas.microsoft.com/office/drawing/2014/main" id="{CA7C01DC-C7E6-4788-7F06-632252FD0252}"/>
              </a:ext>
            </a:extLst>
          </p:cNvPr>
          <p:cNvSpPr/>
          <p:nvPr/>
        </p:nvSpPr>
        <p:spPr>
          <a:xfrm>
            <a:off x="1036320" y="3389376"/>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21" name="Image 1" descr="Live contact gives control icon">
            <a:extLst>
              <a:ext uri="{FF2B5EF4-FFF2-40B4-BE49-F238E27FC236}">
                <a16:creationId xmlns:a16="http://schemas.microsoft.com/office/drawing/2014/main" id="{10A2A3D7-D260-FCB3-D650-12F2D780A724}"/>
              </a:ext>
            </a:extLst>
          </p:cNvPr>
          <p:cNvPicPr>
            <a:picLocks noChangeAspect="1"/>
          </p:cNvPicPr>
          <p:nvPr/>
        </p:nvPicPr>
        <p:blipFill>
          <a:blip r:embed="rId3"/>
          <a:stretch>
            <a:fillRect/>
          </a:stretch>
        </p:blipFill>
        <p:spPr>
          <a:xfrm>
            <a:off x="1219200" y="3572256"/>
            <a:ext cx="365760" cy="365760"/>
          </a:xfrm>
          <a:prstGeom prst="rect">
            <a:avLst/>
          </a:prstGeom>
        </p:spPr>
      </p:pic>
      <p:sp>
        <p:nvSpPr>
          <p:cNvPr id="22" name="Live contact gives control header">
            <a:extLst>
              <a:ext uri="{FF2B5EF4-FFF2-40B4-BE49-F238E27FC236}">
                <a16:creationId xmlns:a16="http://schemas.microsoft.com/office/drawing/2014/main" id="{2D50E4E0-9226-B74D-3B93-0CB2A4E488C3}"/>
              </a:ext>
            </a:extLst>
          </p:cNvPr>
          <p:cNvSpPr txBox="1"/>
          <p:nvPr/>
        </p:nvSpPr>
        <p:spPr>
          <a:xfrm>
            <a:off x="2072640" y="3194304"/>
            <a:ext cx="6461760" cy="365760"/>
          </a:xfrm>
          <a:prstGeom prst="rect">
            <a:avLst/>
          </a:prstGeom>
          <a:noFill/>
          <a:ln/>
        </p:spPr>
        <p:txBody>
          <a:bodyPr wrap="square" lIns="0" tIns="0" rIns="0" bIns="0" rtlCol="0" anchor="t"/>
          <a:lstStyle/>
          <a:p>
            <a:r>
              <a:rPr lang="en-US" sz="2133" b="1">
                <a:solidFill>
                  <a:schemeClr val="tx2"/>
                </a:solidFill>
              </a:rPr>
              <a:t>Live contact gives control</a:t>
            </a:r>
            <a:endParaRPr lang="en-US" sz="2133"/>
          </a:p>
        </p:txBody>
      </p:sp>
      <p:sp>
        <p:nvSpPr>
          <p:cNvPr id="23" name="Live contact gives control text">
            <a:extLst>
              <a:ext uri="{FF2B5EF4-FFF2-40B4-BE49-F238E27FC236}">
                <a16:creationId xmlns:a16="http://schemas.microsoft.com/office/drawing/2014/main" id="{295E4EA5-201C-300E-8216-1421E8A011A7}"/>
              </a:ext>
            </a:extLst>
          </p:cNvPr>
          <p:cNvSpPr txBox="1"/>
          <p:nvPr/>
        </p:nvSpPr>
        <p:spPr>
          <a:xfrm>
            <a:off x="2072640" y="3560064"/>
            <a:ext cx="6461760" cy="829056"/>
          </a:xfrm>
          <a:prstGeom prst="rect">
            <a:avLst/>
          </a:prstGeom>
          <a:noFill/>
          <a:ln/>
        </p:spPr>
        <p:txBody>
          <a:bodyPr wrap="square" lIns="0" tIns="0" rIns="0" bIns="0" rtlCol="0" anchor="t"/>
          <a:lstStyle/>
          <a:p>
            <a:r>
              <a:rPr lang="en-GB" sz="1867"/>
              <a:t>Live communications in home care allowed nurses more autonomy in work than delayed communications (Larsson et al., 2024).</a:t>
            </a:r>
            <a:endParaRPr lang="en-US" sz="1867"/>
          </a:p>
        </p:txBody>
      </p:sp>
      <p:sp>
        <p:nvSpPr>
          <p:cNvPr id="24" name="Live contact gives control pill">
            <a:extLst>
              <a:ext uri="{FF2B5EF4-FFF2-40B4-BE49-F238E27FC236}">
                <a16:creationId xmlns:a16="http://schemas.microsoft.com/office/drawing/2014/main" id="{71F22D03-3CFB-4D24-8658-D22A758A2C5E}"/>
              </a:ext>
            </a:extLst>
          </p:cNvPr>
          <p:cNvSpPr/>
          <p:nvPr/>
        </p:nvSpPr>
        <p:spPr>
          <a:xfrm>
            <a:off x="8778240" y="3438144"/>
            <a:ext cx="2438400" cy="63398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26" name="Live contact gives control pill text">
            <a:extLst>
              <a:ext uri="{FF2B5EF4-FFF2-40B4-BE49-F238E27FC236}">
                <a16:creationId xmlns:a16="http://schemas.microsoft.com/office/drawing/2014/main" id="{813393C8-9D87-3A02-B17E-1BF5A9D974F8}"/>
              </a:ext>
            </a:extLst>
          </p:cNvPr>
          <p:cNvSpPr txBox="1"/>
          <p:nvPr/>
        </p:nvSpPr>
        <p:spPr>
          <a:xfrm>
            <a:off x="8778240" y="3438144"/>
            <a:ext cx="2438400" cy="633984"/>
          </a:xfrm>
          <a:prstGeom prst="rect">
            <a:avLst/>
          </a:prstGeom>
          <a:noFill/>
          <a:ln/>
        </p:spPr>
        <p:txBody>
          <a:bodyPr wrap="square" lIns="0" tIns="0" rIns="0" bIns="0" rtlCol="0" anchor="ctr"/>
          <a:lstStyle/>
          <a:p>
            <a:pPr algn="ctr"/>
            <a:r>
              <a:rPr lang="en-US" sz="1600" b="1">
                <a:solidFill>
                  <a:schemeClr val="bg1"/>
                </a:solidFill>
              </a:rPr>
              <a:t>Home care nursing, Sweden</a:t>
            </a:r>
            <a:endParaRPr lang="en-US" sz="1600">
              <a:solidFill>
                <a:schemeClr val="bg1"/>
              </a:solidFill>
            </a:endParaRPr>
          </a:p>
        </p:txBody>
      </p:sp>
      <p:sp>
        <p:nvSpPr>
          <p:cNvPr id="27" name="Care homes and NHS teams card">
            <a:extLst>
              <a:ext uri="{FF2B5EF4-FFF2-40B4-BE49-F238E27FC236}">
                <a16:creationId xmlns:a16="http://schemas.microsoft.com/office/drawing/2014/main" id="{C17EF460-6C85-06E2-596A-83EA6006F66A}"/>
              </a:ext>
            </a:extLst>
          </p:cNvPr>
          <p:cNvSpPr/>
          <p:nvPr/>
        </p:nvSpPr>
        <p:spPr>
          <a:xfrm>
            <a:off x="731520" y="4559808"/>
            <a:ext cx="10728960" cy="1365504"/>
          </a:xfrm>
          <a:prstGeom prst="roundRect">
            <a:avLst>
              <a:gd name="adj" fmla="val 10714"/>
            </a:avLst>
          </a:prstGeom>
          <a:solidFill>
            <a:schemeClr val="bg1"/>
          </a:solidFill>
          <a:ln w="12700">
            <a:solidFill>
              <a:schemeClr val="bg1"/>
            </a:solidFill>
            <a:prstDash val="solid"/>
          </a:ln>
          <a:effectLst>
            <a:outerShdw blurRad="101600" dist="25400" dir="5400000" algn="bl" rotWithShape="0">
              <a:srgbClr val="000000">
                <a:alpha val="15000"/>
              </a:srgbClr>
            </a:outerShdw>
          </a:effectLst>
        </p:spPr>
        <p:txBody>
          <a:bodyPr/>
          <a:lstStyle/>
          <a:p>
            <a:endParaRPr lang="en-US" sz="2400"/>
          </a:p>
        </p:txBody>
      </p:sp>
      <p:sp>
        <p:nvSpPr>
          <p:cNvPr id="28" name="Care homes and NHS teams circle">
            <a:extLst>
              <a:ext uri="{FF2B5EF4-FFF2-40B4-BE49-F238E27FC236}">
                <a16:creationId xmlns:a16="http://schemas.microsoft.com/office/drawing/2014/main" id="{4A00A95A-F4A9-B543-E245-9284D8B9874A}"/>
              </a:ext>
            </a:extLst>
          </p:cNvPr>
          <p:cNvSpPr/>
          <p:nvPr/>
        </p:nvSpPr>
        <p:spPr>
          <a:xfrm>
            <a:off x="1036320" y="4876800"/>
            <a:ext cx="731520" cy="731520"/>
          </a:xfrm>
          <a:prstGeom prst="ellipse">
            <a:avLst/>
          </a:prstGeom>
          <a:solidFill>
            <a:schemeClr val="accent1"/>
          </a:solidFill>
          <a:ln w="12700">
            <a:solidFill>
              <a:schemeClr val="accent1"/>
            </a:solidFill>
            <a:prstDash val="solid"/>
          </a:ln>
        </p:spPr>
        <p:txBody>
          <a:bodyPr/>
          <a:lstStyle/>
          <a:p>
            <a:endParaRPr lang="en-US" sz="2400"/>
          </a:p>
        </p:txBody>
      </p:sp>
      <p:pic>
        <p:nvPicPr>
          <p:cNvPr id="29" name="Image 2" descr="Care homes and NHS teams icon">
            <a:extLst>
              <a:ext uri="{FF2B5EF4-FFF2-40B4-BE49-F238E27FC236}">
                <a16:creationId xmlns:a16="http://schemas.microsoft.com/office/drawing/2014/main" id="{D911330A-8A30-0361-15BA-351297E0F440}"/>
              </a:ext>
            </a:extLst>
          </p:cNvPr>
          <p:cNvPicPr>
            <a:picLocks noChangeAspect="1"/>
          </p:cNvPicPr>
          <p:nvPr/>
        </p:nvPicPr>
        <p:blipFill>
          <a:blip r:embed="rId4"/>
          <a:stretch>
            <a:fillRect/>
          </a:stretch>
        </p:blipFill>
        <p:spPr>
          <a:xfrm>
            <a:off x="1219200" y="5059680"/>
            <a:ext cx="365760" cy="365760"/>
          </a:xfrm>
          <a:prstGeom prst="rect">
            <a:avLst/>
          </a:prstGeom>
        </p:spPr>
      </p:pic>
      <p:sp>
        <p:nvSpPr>
          <p:cNvPr id="30" name="Care homes and NHS teams header">
            <a:extLst>
              <a:ext uri="{FF2B5EF4-FFF2-40B4-BE49-F238E27FC236}">
                <a16:creationId xmlns:a16="http://schemas.microsoft.com/office/drawing/2014/main" id="{69DCA7B0-D014-0552-B1F1-4B667B4DEAAE}"/>
              </a:ext>
            </a:extLst>
          </p:cNvPr>
          <p:cNvSpPr txBox="1"/>
          <p:nvPr/>
        </p:nvSpPr>
        <p:spPr>
          <a:xfrm>
            <a:off x="2072640" y="4681728"/>
            <a:ext cx="6461760" cy="365760"/>
          </a:xfrm>
          <a:prstGeom prst="rect">
            <a:avLst/>
          </a:prstGeom>
          <a:noFill/>
          <a:ln/>
        </p:spPr>
        <p:txBody>
          <a:bodyPr wrap="square" lIns="0" tIns="0" rIns="0" bIns="0" rtlCol="0" anchor="t"/>
          <a:lstStyle/>
          <a:p>
            <a:r>
              <a:rPr lang="en-US" sz="2133" b="1">
                <a:solidFill>
                  <a:schemeClr val="tx2"/>
                </a:solidFill>
              </a:rPr>
              <a:t>Care homes and NHS teams</a:t>
            </a:r>
            <a:endParaRPr lang="en-US" sz="2133"/>
          </a:p>
        </p:txBody>
      </p:sp>
      <p:sp>
        <p:nvSpPr>
          <p:cNvPr id="31" name="Care homes and NHS teams text">
            <a:extLst>
              <a:ext uri="{FF2B5EF4-FFF2-40B4-BE49-F238E27FC236}">
                <a16:creationId xmlns:a16="http://schemas.microsoft.com/office/drawing/2014/main" id="{4B49B7E1-3391-B6D7-A527-E78547697FE6}"/>
              </a:ext>
            </a:extLst>
          </p:cNvPr>
          <p:cNvSpPr txBox="1"/>
          <p:nvPr/>
        </p:nvSpPr>
        <p:spPr>
          <a:xfrm>
            <a:off x="2072640" y="5047488"/>
            <a:ext cx="6461760" cy="829056"/>
          </a:xfrm>
          <a:prstGeom prst="rect">
            <a:avLst/>
          </a:prstGeom>
          <a:noFill/>
          <a:ln/>
        </p:spPr>
        <p:txBody>
          <a:bodyPr wrap="square" lIns="0" tIns="0" rIns="0" bIns="0" rtlCol="0" anchor="t"/>
          <a:lstStyle/>
          <a:p>
            <a:r>
              <a:rPr lang="en-GB" sz="1867"/>
              <a:t>The digital communication application was positively received, and training and staff buy-in were regarded as key for this application (Russell et al., 2025).</a:t>
            </a:r>
            <a:endParaRPr lang="en-US" sz="1867"/>
          </a:p>
        </p:txBody>
      </p:sp>
      <p:sp>
        <p:nvSpPr>
          <p:cNvPr id="32" name="Care homes and NHS teams pill">
            <a:extLst>
              <a:ext uri="{FF2B5EF4-FFF2-40B4-BE49-F238E27FC236}">
                <a16:creationId xmlns:a16="http://schemas.microsoft.com/office/drawing/2014/main" id="{91D1BDE0-F3DF-B62A-1A0D-B3222DD8FB13}"/>
              </a:ext>
            </a:extLst>
          </p:cNvPr>
          <p:cNvSpPr/>
          <p:nvPr/>
        </p:nvSpPr>
        <p:spPr>
          <a:xfrm>
            <a:off x="8778240" y="4925568"/>
            <a:ext cx="2438400" cy="633984"/>
          </a:xfrm>
          <a:prstGeom prst="roundRect">
            <a:avLst>
              <a:gd name="adj" fmla="val 50000"/>
            </a:avLst>
          </a:prstGeom>
          <a:solidFill>
            <a:schemeClr val="accent2"/>
          </a:solidFill>
          <a:ln w="12700">
            <a:solidFill>
              <a:schemeClr val="accent2"/>
            </a:solidFill>
            <a:prstDash val="solid"/>
          </a:ln>
        </p:spPr>
        <p:txBody>
          <a:bodyPr/>
          <a:lstStyle/>
          <a:p>
            <a:endParaRPr lang="en-US" sz="2400"/>
          </a:p>
        </p:txBody>
      </p:sp>
      <p:sp>
        <p:nvSpPr>
          <p:cNvPr id="33" name="Care homes and NHS teams pill text">
            <a:extLst>
              <a:ext uri="{FF2B5EF4-FFF2-40B4-BE49-F238E27FC236}">
                <a16:creationId xmlns:a16="http://schemas.microsoft.com/office/drawing/2014/main" id="{11DEA3B6-75A0-AAAC-A7DB-D4ADAEBBFD38}"/>
              </a:ext>
            </a:extLst>
          </p:cNvPr>
          <p:cNvSpPr txBox="1"/>
          <p:nvPr/>
        </p:nvSpPr>
        <p:spPr>
          <a:xfrm>
            <a:off x="8778240" y="4925568"/>
            <a:ext cx="2438400" cy="633984"/>
          </a:xfrm>
          <a:prstGeom prst="rect">
            <a:avLst/>
          </a:prstGeom>
          <a:noFill/>
          <a:ln/>
        </p:spPr>
        <p:txBody>
          <a:bodyPr wrap="square" lIns="0" tIns="0" rIns="0" bIns="0" rtlCol="0" anchor="ctr"/>
          <a:lstStyle/>
          <a:p>
            <a:pPr algn="ctr"/>
            <a:r>
              <a:rPr lang="en-US" sz="1600" b="1">
                <a:solidFill>
                  <a:schemeClr val="bg1"/>
                </a:solidFill>
              </a:rPr>
              <a:t>Care homes, northern England</a:t>
            </a:r>
            <a:endParaRPr lang="en-US" sz="1600">
              <a:solidFill>
                <a:schemeClr val="bg1"/>
              </a:solidFill>
            </a:endParaRPr>
          </a:p>
        </p:txBody>
      </p:sp>
      <p:sp>
        <p:nvSpPr>
          <p:cNvPr id="34" name="Slide Number Placeholder 0">
            <a:extLst>
              <a:ext uri="{FF2B5EF4-FFF2-40B4-BE49-F238E27FC236}">
                <a16:creationId xmlns:a16="http://schemas.microsoft.com/office/drawing/2014/main" id="{DAA5001E-F88B-7F5A-BF89-663B259C7D99}"/>
              </a:ext>
            </a:extLst>
          </p:cNvPr>
          <p:cNvSpPr txBox="1">
            <a:spLocks/>
          </p:cNvSpPr>
          <p:nvPr/>
        </p:nvSpPr>
        <p:spPr>
          <a:xfrm>
            <a:off x="10972800" y="6339840"/>
            <a:ext cx="487680" cy="304800"/>
          </a:xfrm>
          <a:prstGeom prst="rect">
            <a:avLst/>
          </a:prstGeom>
          <a:extLst>
            <a:ext uri="{C572A759-6A51-4108-AA02-DFA0A04FC94B}">
              <ma14:wrappingTextBoxFlag xmlns:ma14="http://schemas.microsoft.com/office/mac/drawingml/2011/main" xmlns="" val="0"/>
            </a:ext>
          </a:extLst>
        </p:spPr>
        <p:txBody>
          <a:bodyPr vert="horz" lIns="0" tIns="0" rIns="0" bIns="0" rtlCol="0" anchor="b" anchorCtr="0"/>
          <a:lstStyle>
            <a:defPPr>
              <a:defRPr lang="en-US"/>
            </a:defPPr>
            <a:lvl1pPr marL="0" algn="l" defTabSz="914400" rtl="0" eaLnBrk="1" latinLnBrk="0" hangingPunct="1">
              <a:defRPr sz="1333" b="1" kern="1200">
                <a:solidFill>
                  <a:schemeClr val="accent4"/>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021451-1387-4CA6-816F-3879F97B5CBC}" type="slidenum">
              <a:rPr lang="en-US" b="0" smtClean="0"/>
              <a:pPr/>
              <a:t>22</a:t>
            </a:fld>
            <a:endParaRPr lang="en-US"/>
          </a:p>
        </p:txBody>
      </p:sp>
    </p:spTree>
    <p:extLst>
      <p:ext uri="{BB962C8B-B14F-4D97-AF65-F5344CB8AC3E}">
        <p14:creationId xmlns:p14="http://schemas.microsoft.com/office/powerpoint/2010/main" val="1401295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a:extLst>
            <a:ext uri="{FF2B5EF4-FFF2-40B4-BE49-F238E27FC236}">
              <a16:creationId xmlns:a16="http://schemas.microsoft.com/office/drawing/2014/main" id="{952046BC-E132-F782-A26F-4A863C742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B88C4-FD92-71F0-466D-B08E1DB9AE2A}"/>
              </a:ext>
            </a:extLst>
          </p:cNvPr>
          <p:cNvSpPr>
            <a:spLocks noGrp="1"/>
          </p:cNvSpPr>
          <p:nvPr>
            <p:ph type="title"/>
          </p:nvPr>
        </p:nvSpPr>
        <p:spPr>
          <a:xfrm>
            <a:off x="669851" y="1430179"/>
            <a:ext cx="3029313" cy="3675908"/>
          </a:xfrm>
        </p:spPr>
        <p:txBody>
          <a:bodyPr anchor="ctr">
            <a:normAutofit/>
          </a:bodyPr>
          <a:lstStyle/>
          <a:p>
            <a:r>
              <a:rPr lang="en-GB" sz="3400"/>
              <a:t>References-UWTSD Harvard</a:t>
            </a:r>
            <a:endParaRPr lang="es-ES" sz="3400"/>
          </a:p>
        </p:txBody>
      </p:sp>
      <p:graphicFrame>
        <p:nvGraphicFramePr>
          <p:cNvPr id="6" name="Content Placeholder 2">
            <a:extLst>
              <a:ext uri="{FF2B5EF4-FFF2-40B4-BE49-F238E27FC236}">
                <a16:creationId xmlns:a16="http://schemas.microsoft.com/office/drawing/2014/main" id="{0F33D764-BA17-4E1E-C9F1-C453555FD393}"/>
              </a:ext>
            </a:extLst>
          </p:cNvPr>
          <p:cNvGraphicFramePr>
            <a:graphicFrameLocks noGrp="1"/>
          </p:cNvGraphicFramePr>
          <p:nvPr>
            <p:ph idx="1"/>
            <p:extLst>
              <p:ext uri="{D42A27DB-BD31-4B8C-83A1-F6EECF244321}">
                <p14:modId xmlns:p14="http://schemas.microsoft.com/office/powerpoint/2010/main" val="2288861412"/>
              </p:ext>
            </p:extLst>
          </p:nvPr>
        </p:nvGraphicFramePr>
        <p:xfrm>
          <a:off x="4778289" y="1064591"/>
          <a:ext cx="6697698" cy="3490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5" name="Table 74">
            <a:extLst>
              <a:ext uri="{FF2B5EF4-FFF2-40B4-BE49-F238E27FC236}">
                <a16:creationId xmlns:a16="http://schemas.microsoft.com/office/drawing/2014/main" id="{0EB50D8D-8B08-70DC-058F-53580C149BCE}"/>
              </a:ext>
            </a:extLst>
          </p:cNvPr>
          <p:cNvGraphicFramePr>
            <a:graphicFrameLocks noGrp="1"/>
          </p:cNvGraphicFramePr>
          <p:nvPr>
            <p:extLst>
              <p:ext uri="{D42A27DB-BD31-4B8C-83A1-F6EECF244321}">
                <p14:modId xmlns:p14="http://schemas.microsoft.com/office/powerpoint/2010/main" val="272638766"/>
              </p:ext>
            </p:extLst>
          </p:nvPr>
        </p:nvGraphicFramePr>
        <p:xfrm>
          <a:off x="4781826" y="5102087"/>
          <a:ext cx="6801677" cy="365760"/>
        </p:xfrm>
        <a:graphic>
          <a:graphicData uri="http://schemas.openxmlformats.org/drawingml/2006/table">
            <a:tbl>
              <a:tblPr firstRow="1" bandRow="1">
                <a:tableStyleId>{5C22544A-7EE6-4342-B048-85BDC9FD1C3A}</a:tableStyleId>
              </a:tblPr>
              <a:tblGrid>
                <a:gridCol w="6801677">
                  <a:extLst>
                    <a:ext uri="{9D8B030D-6E8A-4147-A177-3AD203B41FA5}">
                      <a16:colId xmlns:a16="http://schemas.microsoft.com/office/drawing/2014/main" val="2798443244"/>
                    </a:ext>
                  </a:extLst>
                </a:gridCol>
              </a:tblGrid>
              <a:tr h="0">
                <a:tc>
                  <a:txBody>
                    <a:bodyPr/>
                    <a:lstStyle/>
                    <a:p>
                      <a:r>
                        <a:rPr lang="en-US" dirty="0"/>
                        <a:t>NHS England(2025) Microsoft Teams and remote working.</a:t>
                      </a:r>
                    </a:p>
                  </a:txBody>
                  <a:tcPr/>
                </a:tc>
                <a:extLst>
                  <a:ext uri="{0D108BD9-81ED-4DB2-BD59-A6C34878D82A}">
                    <a16:rowId xmlns:a16="http://schemas.microsoft.com/office/drawing/2014/main" val="372533470"/>
                  </a:ext>
                </a:extLst>
              </a:tr>
            </a:tbl>
          </a:graphicData>
        </a:graphic>
      </p:graphicFrame>
      <p:graphicFrame>
        <p:nvGraphicFramePr>
          <p:cNvPr id="85" name="Table 84">
            <a:extLst>
              <a:ext uri="{FF2B5EF4-FFF2-40B4-BE49-F238E27FC236}">
                <a16:creationId xmlns:a16="http://schemas.microsoft.com/office/drawing/2014/main" id="{BA692485-9B3D-79E6-AAD7-F56F1FDAC4C3}"/>
              </a:ext>
            </a:extLst>
          </p:cNvPr>
          <p:cNvGraphicFramePr>
            <a:graphicFrameLocks noGrp="1"/>
          </p:cNvGraphicFramePr>
          <p:nvPr>
            <p:extLst>
              <p:ext uri="{D42A27DB-BD31-4B8C-83A1-F6EECF244321}">
                <p14:modId xmlns:p14="http://schemas.microsoft.com/office/powerpoint/2010/main" val="3204545962"/>
              </p:ext>
            </p:extLst>
          </p:nvPr>
        </p:nvGraphicFramePr>
        <p:xfrm>
          <a:off x="4726757" y="5678586"/>
          <a:ext cx="6798703" cy="640080"/>
        </p:xfrm>
        <a:graphic>
          <a:graphicData uri="http://schemas.openxmlformats.org/drawingml/2006/table">
            <a:tbl>
              <a:tblPr firstRow="1" bandRow="1">
                <a:tableStyleId>{5C22544A-7EE6-4342-B048-85BDC9FD1C3A}</a:tableStyleId>
              </a:tblPr>
              <a:tblGrid>
                <a:gridCol w="6798703">
                  <a:extLst>
                    <a:ext uri="{9D8B030D-6E8A-4147-A177-3AD203B41FA5}">
                      <a16:colId xmlns:a16="http://schemas.microsoft.com/office/drawing/2014/main" val="1034789416"/>
                    </a:ext>
                  </a:extLst>
                </a:gridCol>
              </a:tblGrid>
              <a:tr h="0">
                <a:tc>
                  <a:txBody>
                    <a:bodyPr/>
                    <a:lstStyle/>
                    <a:p>
                      <a:r>
                        <a:rPr lang="en-US" dirty="0"/>
                        <a:t>University of Wales Trinity Saint David (2025) Referencing handbook: </a:t>
                      </a:r>
                      <a:r>
                        <a:rPr lang="en-US" dirty="0" err="1"/>
                        <a:t>Harvard.Swansea</a:t>
                      </a:r>
                      <a:r>
                        <a:rPr lang="en-US" dirty="0"/>
                        <a:t>.</a:t>
                      </a:r>
                    </a:p>
                  </a:txBody>
                  <a:tcPr/>
                </a:tc>
                <a:extLst>
                  <a:ext uri="{0D108BD9-81ED-4DB2-BD59-A6C34878D82A}">
                    <a16:rowId xmlns:a16="http://schemas.microsoft.com/office/drawing/2014/main" val="3062466515"/>
                  </a:ext>
                </a:extLst>
              </a:tr>
            </a:tbl>
          </a:graphicData>
        </a:graphic>
      </p:graphicFrame>
    </p:spTree>
    <p:extLst>
      <p:ext uri="{BB962C8B-B14F-4D97-AF65-F5344CB8AC3E}">
        <p14:creationId xmlns:p14="http://schemas.microsoft.com/office/powerpoint/2010/main" val="1983208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3302770-17DC-F081-E5AA-46A9BA5013BA}"/>
              </a:ext>
            </a:extLst>
          </p:cNvPr>
          <p:cNvSpPr>
            <a:spLocks noGrp="1"/>
          </p:cNvSpPr>
          <p:nvPr>
            <p:ph type="sldNum" sz="quarter" idx="12"/>
          </p:nvPr>
        </p:nvSpPr>
        <p:spPr/>
        <p:txBody>
          <a:bodyPr/>
          <a:lstStyle/>
          <a:p>
            <a:fld id="{CA8D9AD5-F248-4919-864A-CFD76CC027D6}" type="slidenum">
              <a:rPr lang="en-US" smtClean="0"/>
              <a:pPr/>
              <a:t>24</a:t>
            </a:fld>
            <a:endParaRPr lang="en-US"/>
          </a:p>
        </p:txBody>
      </p:sp>
      <p:sp>
        <p:nvSpPr>
          <p:cNvPr id="6" name="TextBox 5">
            <a:extLst>
              <a:ext uri="{FF2B5EF4-FFF2-40B4-BE49-F238E27FC236}">
                <a16:creationId xmlns:a16="http://schemas.microsoft.com/office/drawing/2014/main" id="{5420DCED-1D5F-9FD5-6329-5E5B5AC25903}"/>
              </a:ext>
            </a:extLst>
          </p:cNvPr>
          <p:cNvSpPr txBox="1"/>
          <p:nvPr/>
        </p:nvSpPr>
        <p:spPr>
          <a:xfrm>
            <a:off x="304800" y="1066800"/>
            <a:ext cx="11430000" cy="4185761"/>
          </a:xfrm>
          <a:prstGeom prst="rect">
            <a:avLst/>
          </a:prstGeom>
          <a:noFill/>
        </p:spPr>
        <p:txBody>
          <a:bodyPr wrap="square" lIns="91440" tIns="45720" rIns="91440" bIns="45720" rtlCol="0" anchor="t">
            <a:spAutoFit/>
          </a:bodyPr>
          <a:lstStyle/>
          <a:p>
            <a:pPr>
              <a:spcAft>
                <a:spcPts val="300"/>
              </a:spcAft>
            </a:pPr>
            <a:r>
              <a:rPr lang="en-US" b="1">
                <a:solidFill>
                  <a:schemeClr val="bg1"/>
                </a:solidFill>
              </a:rPr>
              <a:t>References</a:t>
            </a:r>
          </a:p>
          <a:p>
            <a:pPr>
              <a:spcAft>
                <a:spcPts val="300"/>
              </a:spcAft>
            </a:pPr>
            <a:r>
              <a:rPr lang="en-US" sz="1400">
                <a:solidFill>
                  <a:schemeClr val="bg1"/>
                </a:solidFill>
              </a:rPr>
              <a:t>Hargreaves, C., Clarke, A. and Lester, K.R. (2022) 'Microsoft Teams and team performance in the COVID-19 pandemic within an NHS Trust Community Service in North-West England', </a:t>
            </a:r>
            <a:r>
              <a:rPr lang="en-US" sz="1400" i="1">
                <a:solidFill>
                  <a:schemeClr val="bg1"/>
                </a:solidFill>
              </a:rPr>
              <a:t>Team Performance Management</a:t>
            </a:r>
            <a:r>
              <a:rPr lang="en-US" sz="1400">
                <a:solidFill>
                  <a:schemeClr val="bg1"/>
                </a:solidFill>
              </a:rPr>
              <a:t>. doi:10.1108/TPM-11-2021-0082.</a:t>
            </a:r>
          </a:p>
          <a:p>
            <a:pPr>
              <a:spcAft>
                <a:spcPts val="300"/>
              </a:spcAft>
            </a:pPr>
            <a:r>
              <a:rPr lang="en-US" sz="1400">
                <a:solidFill>
                  <a:schemeClr val="bg1"/>
                </a:solidFill>
              </a:rPr>
              <a:t>Larsson, R., Erlingsdóttir, G., Persson, J. and </a:t>
            </a:r>
            <a:r>
              <a:rPr lang="en-US" sz="1400" err="1">
                <a:solidFill>
                  <a:schemeClr val="bg1"/>
                </a:solidFill>
              </a:rPr>
              <a:t>Rydenfält</a:t>
            </a:r>
            <a:r>
              <a:rPr lang="en-US" sz="1400">
                <a:solidFill>
                  <a:schemeClr val="bg1"/>
                </a:solidFill>
              </a:rPr>
              <a:t>, C. (2024) 'Home care nurses at the heart of the communication web: communication synchronicity and effects on the psychosocial work environment', </a:t>
            </a:r>
            <a:r>
              <a:rPr lang="en-US" sz="1400" i="1">
                <a:solidFill>
                  <a:schemeClr val="bg1"/>
                </a:solidFill>
              </a:rPr>
              <a:t>Global Qualitative Nursing Research</a:t>
            </a:r>
            <a:r>
              <a:rPr lang="en-US" sz="1400">
                <a:solidFill>
                  <a:schemeClr val="bg1"/>
                </a:solidFill>
              </a:rPr>
              <a:t>, 11. doi:10.1177/23333936241273145.</a:t>
            </a:r>
          </a:p>
          <a:p>
            <a:pPr>
              <a:spcAft>
                <a:spcPts val="300"/>
              </a:spcAft>
            </a:pPr>
            <a:r>
              <a:rPr lang="en-US" sz="1400">
                <a:solidFill>
                  <a:schemeClr val="bg1"/>
                </a:solidFill>
              </a:rPr>
              <a:t>Microsoft (2026a) </a:t>
            </a:r>
            <a:r>
              <a:rPr lang="en-US" sz="1400" i="1">
                <a:solidFill>
                  <a:schemeClr val="bg1"/>
                </a:solidFill>
              </a:rPr>
              <a:t>Create a standard, private, or shared channel in Microsoft Teams</a:t>
            </a:r>
            <a:r>
              <a:rPr lang="en-US" sz="1400">
                <a:solidFill>
                  <a:schemeClr val="bg1"/>
                </a:solidFill>
              </a:rPr>
              <a:t>. Available at: https://support.microsoft.com/en-us/office/8e7b8f6f-0f0d-41c2-9883-3dc0bd5d4cda.</a:t>
            </a:r>
          </a:p>
          <a:p>
            <a:pPr>
              <a:spcAft>
                <a:spcPts val="300"/>
              </a:spcAft>
            </a:pPr>
            <a:r>
              <a:rPr lang="en-US" sz="1400">
                <a:solidFill>
                  <a:schemeClr val="bg1"/>
                </a:solidFill>
              </a:rPr>
              <a:t>Microsoft (2026b) </a:t>
            </a:r>
            <a:r>
              <a:rPr lang="en-US" sz="1400" i="1">
                <a:solidFill>
                  <a:schemeClr val="bg1"/>
                </a:solidFill>
              </a:rPr>
              <a:t>Pin a chat message to the top of a chat in Microsoft Teams</a:t>
            </a:r>
            <a:r>
              <a:rPr lang="en-US" sz="1400">
                <a:solidFill>
                  <a:schemeClr val="bg1"/>
                </a:solidFill>
              </a:rPr>
              <a:t>. Available at: https://support.microsoft.com/en-US/teams/chat/pin-a-chat-message-to-the-top-of-a-chat-in-microsoft-teams.</a:t>
            </a:r>
          </a:p>
          <a:p>
            <a:pPr>
              <a:spcAft>
                <a:spcPts val="300"/>
              </a:spcAft>
            </a:pPr>
            <a:r>
              <a:rPr lang="en-US" sz="1400">
                <a:solidFill>
                  <a:schemeClr val="bg1"/>
                </a:solidFill>
              </a:rPr>
              <a:t>Microsoft (2026c) </a:t>
            </a:r>
            <a:r>
              <a:rPr lang="en-US" sz="1400" i="1">
                <a:solidFill>
                  <a:schemeClr val="bg1"/>
                </a:solidFill>
              </a:rPr>
              <a:t>Use @mentions to get someone's attention in Microsoft Teams</a:t>
            </a:r>
            <a:r>
              <a:rPr lang="en-US" sz="1400">
                <a:solidFill>
                  <a:schemeClr val="bg1"/>
                </a:solidFill>
              </a:rPr>
              <a:t>. Available at: https://support.microsoft.com/en-us/topic/eb4f059d-320e-454e-b111-03361d4d6855.</a:t>
            </a:r>
          </a:p>
          <a:p>
            <a:pPr>
              <a:spcAft>
                <a:spcPts val="300"/>
              </a:spcAft>
            </a:pPr>
            <a:r>
              <a:rPr lang="en-US" sz="1400">
                <a:solidFill>
                  <a:schemeClr val="bg1"/>
                </a:solidFill>
              </a:rPr>
              <a:t>Russell, S., Stocker, R., Cockshott, Z., Mason, S., Knight, J., Hanratty, B. and Preston, N. (2025) 'Use of a digital application to enhance communication and triage between care homes and National Health Service community services in the United Kingdom: a qualitative evaluation', </a:t>
            </a:r>
            <a:r>
              <a:rPr lang="en-US" sz="1400" i="1">
                <a:solidFill>
                  <a:schemeClr val="bg1"/>
                </a:solidFill>
              </a:rPr>
              <a:t>BMC Geriatrics</a:t>
            </a:r>
            <a:r>
              <a:rPr lang="en-US" sz="1400">
                <a:solidFill>
                  <a:schemeClr val="bg1"/>
                </a:solidFill>
              </a:rPr>
              <a:t>, 25, Article 875. doi:10.1186/s12877-025-06217-9.</a:t>
            </a:r>
          </a:p>
          <a:p>
            <a:pPr>
              <a:spcAft>
                <a:spcPts val="300"/>
              </a:spcAft>
            </a:pPr>
            <a:r>
              <a:rPr lang="en-US" sz="1400">
                <a:solidFill>
                  <a:schemeClr val="bg1"/>
                </a:solidFill>
              </a:rPr>
              <a:t>Whitfield, G., Kispeter, E., Hamblin, K. and Burns, D. (2025) 'How the care workforce navigates the digital 'skills gap': problems and opportunities from policy to practice', </a:t>
            </a:r>
            <a:r>
              <a:rPr lang="en-US" sz="1400" i="1">
                <a:solidFill>
                  <a:schemeClr val="bg1"/>
                </a:solidFill>
              </a:rPr>
              <a:t>Frontiers in Sociology</a:t>
            </a:r>
            <a:r>
              <a:rPr lang="en-US" sz="1400">
                <a:solidFill>
                  <a:schemeClr val="bg1"/>
                </a:solidFill>
              </a:rPr>
              <a:t>, 10, Article 1552672. doi:10.3389/fsoc.2025.1552672.</a:t>
            </a:r>
            <a:endParaRPr lang="en-US"/>
          </a:p>
          <a:p>
            <a:endParaRPr lang="en-US"/>
          </a:p>
        </p:txBody>
      </p:sp>
    </p:spTree>
    <p:extLst>
      <p:ext uri="{BB962C8B-B14F-4D97-AF65-F5344CB8AC3E}">
        <p14:creationId xmlns:p14="http://schemas.microsoft.com/office/powerpoint/2010/main" val="2174716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4" ma:contentTypeDescription="Create a new document." ma:contentTypeScope="" ma:versionID="9c9fa00ddc584878460fcfe68e88bf99">
  <xsd:schema xmlns:xsd="http://www.w3.org/2001/XMLSchema" xmlns:xs="http://www.w3.org/2001/XMLSchema" xmlns:p="http://schemas.microsoft.com/office/2006/metadata/properties" xmlns:ns3="577751d0-6084-4994-a202-0c32fc3287d3" targetNamespace="http://schemas.microsoft.com/office/2006/metadata/properties" ma:root="true" ma:fieldsID="eb98c962e6cad45132868959f05c37c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7D5006-36A2-41E2-A8DF-66032EE89EF5}">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36F2757B-39B0-458B-8039-053E541B315D}">
  <ds:schemaRefs>
    <ds:schemaRef ds:uri="http://schemas.microsoft.com/sharepoint/v3/contenttype/forms"/>
  </ds:schemaRefs>
</ds:datastoreItem>
</file>

<file path=customXml/itemProps3.xml><?xml version="1.0" encoding="utf-8"?>
<ds:datastoreItem xmlns:ds="http://schemas.openxmlformats.org/officeDocument/2006/customXml" ds:itemID="{CD64DE5C-5970-46FC-B101-367A237906A0}">
  <ds:schemaRefs>
    <ds:schemaRef ds:uri="http://schemas.microsoft.com/office/2006/metadata/contentType"/>
    <ds:schemaRef ds:uri="http://schemas.microsoft.com/office/2006/metadata/properties/metaAttributes"/>
    <ds:schemaRef ds:uri="http://www.w3.org/2000/xmlns/"/>
    <ds:schemaRef ds:uri="http://www.w3.org/2001/XMLSchema"/>
    <ds:schemaRef ds:uri="577751d0-6084-4994-a202-0c32fc3287d3"/>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TM03457485[[fn=Mesh]]</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PortalVTI</vt:lpstr>
      <vt:lpstr>Module title :                      Digitals Skills and Research Methods  Code: LCHS4007</vt:lpstr>
      <vt:lpstr>PowerPoint Presentation</vt:lpstr>
      <vt:lpstr>    Improving Staff  Communication and  Daily                                                                                      Updates                        Ashford Community Care Service  Tool Microsoft Teams  </vt:lpstr>
      <vt:lpstr>The  Workplace Task Staff Communication and Daily Updates What does this task involve? </vt:lpstr>
      <vt:lpstr>PowerPoint Presentation</vt:lpstr>
      <vt:lpstr>Why Microsoft teams?   </vt:lpstr>
      <vt:lpstr>PowerPoint Presentation</vt:lpstr>
      <vt:lpstr>How Teams can improve efficiency             </vt:lpstr>
      <vt:lpstr> Proposed Teams structure for Ashford</vt:lpstr>
      <vt:lpstr>Evidence from an NHS community service  Hargreaves, Clarke and Lester(2022) studied Microsoft Teams in an NHS Trust Community Service.</vt:lpstr>
      <vt:lpstr>Advantages for Ashford</vt:lpstr>
      <vt:lpstr>Limitations and risks</vt:lpstr>
      <vt:lpstr>Confidentiality and information governance</vt:lpstr>
      <vt:lpstr>Implementation plan</vt:lpstr>
      <vt:lpstr> Our Recomendation We Recommended That Ashford Community Adopts Microsoft Teams For:</vt:lpstr>
      <vt:lpstr>Conclusion Microsoft Teams Can Help Ashford To:</vt:lpstr>
      <vt:lpstr>Supporting teamwork across the care service </vt:lpstr>
      <vt:lpstr>Ensuring staff can access relevant information when required.</vt:lpstr>
      <vt:lpstr>Improving Staff Communication and Daily Updates ​ Ashford Community Care Service​ ​ Tool Microsoft Teams</vt:lpstr>
      <vt:lpstr>PowerPoint Presentation</vt:lpstr>
      <vt:lpstr>PowerPoint Presentation</vt:lpstr>
      <vt:lpstr>PowerPoint Presentation</vt:lpstr>
      <vt:lpstr>References-UWTSD Harvard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Digitals Skills and Research Methods  Code: LCHS4007</dc:title>
  <dc:creator>Laura Mariela Argueta Tejeda (2606424)</dc:creator>
  <cp:lastModifiedBy>Venus Morris (2536772)</cp:lastModifiedBy>
  <cp:revision>201</cp:revision>
  <dcterms:created xsi:type="dcterms:W3CDTF">2026-10-04T17:43:16Z</dcterms:created>
  <dcterms:modified xsi:type="dcterms:W3CDTF">2026-10-15T15:08:54Z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