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libri (MS)" panose="020B0604020202020204" charset="0"/>
      <p:regular r:id="rId15"/>
    </p:embeddedFont>
    <p:embeddedFont>
      <p:font typeface="Calibri (MS) Bold" panose="020B0604020202020204" charset="0"/>
      <p:regular r:id="rId16"/>
    </p:embeddedFont>
    <p:embeddedFont>
      <p:font typeface="Calibri (MS) Italics" panose="020B0604020202020204" charset="0"/>
      <p:regular r:id="rId17"/>
    </p:embeddedFont>
    <p:embeddedFont>
      <p:font typeface="Georgia Bold" panose="02040802050405020203" pitchFamily="18" charset="0"/>
      <p:regular r:id="rId18"/>
      <p:bold r:id="rId19"/>
    </p:embeddedFont>
    <p:embeddedFont>
      <p:font typeface="Poppins Medium" panose="020B0502040204020203" pitchFamily="2" charset="0"/>
      <p:regular r:id="rId20"/>
      <p:italic r:id="rId21"/>
    </p:embeddedFont>
    <p:embeddedFont>
      <p:font typeface="Poppins Ultra-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1323" autoAdjust="0"/>
  </p:normalViewPr>
  <p:slideViewPr>
    <p:cSldViewPr>
      <p:cViewPr varScale="1">
        <p:scale>
          <a:sx n="27" d="100"/>
          <a:sy n="27" d="100"/>
        </p:scale>
        <p:origin x="2290" y="2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25.03.2026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dirty="0"/>
              <a:t>Cover Page!!</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23681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Good morning. I will today discuss organisational structure and culture using Marks and Spencer (M&amp;S), which is one of the major retailers in the UK. Structure is used to determine the communication of tasks and the distribution of authority within a business. Structure defines decision-making processes and flow of authority in firms, as confirmed by Agrawal and Mukherjee (2025). I am going to discuss three structural designs, their connection to culture and performance, and the managerial leadership.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I will discuss organisational structure and organisation charts; three structural designs, functional, divisional, and matrix, with three organisation charts that each have an example of the organisation; the correlation between the structure, culture and performance; and, finally, managerial work and leadership. The UK retail setting used in this presentation is M&amp;S, which has around 64,000 employees working in more than 1000 outlets (Marks &amp; Spencer plc,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Organisational structure is the official structure of roles, responsibilities, authority, and communication in an organisation (Agrawal and Mukherjee, 2025). Reporting relationships and levels are represented in an organisation chart in a visual manner. Critical Structure: the structural decisions define the efficiency-responsiveness balance of organisations (Agrawal and Mukherjee, 2025). In the case of M&amp;S, which operates in the Food, Clothing and Home and International units, a well-designed structure guarantees the strategic consistency and long-term competitive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The functional structure brings the employees together based on specialised function. According to Kamijo and Nakama (2022), functional designs reduce the redundancy of subunits and cause operational expertise, which enhances efficiency. M&amp;S has traditionally had separate functional units such as Finance, HR and Marketing. Nevertheless, cross-functional mobility may be constrained because communication silos may arise between the departments, which is a significant drawback in the UK retail environment, which is rather dynamic.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The divisional structure is characterised by the structure basing the activities on different product lines or business units. Junge, Luger, and Mammen (2023) prove that divisional structures decrease the perception gaps of the environment that helps senior managers to be more responsive to the challenges of the market. M&amp;S has distinct divisional units: Food, Clothing and Home; and International (Marks &amp; Spencer plc, 2023) that define accountability on a unit level with unit-responsive strategies.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The matrix structure is a combination of both functional and divisional structures and forms dual reporting lines. The strategic reallocation of roles in M&amp;S led to the distribution of strategic roles on both a functional and divisional basis (Marks and Spencer plc, 2022). Although such a design facilitates a flexible approach to resources and collaboration across functional boundaries, Cooper (2024) highlights four essential challenges associated with matrixed organisations, including blind spots in decision-making, lack of accountability, politics between rival managers, and role confusion. Importantly, Orgambidez and Benitez (2021) prove, empirically, that role ambiguity and role conflict have an adverse correlation with organisational commitment, decreasing staff engagement and, consequently, performance in general. Similarly, Agrawal and Mukherjee (2025) state that role ambiguity should be eliminated with keen attention not to cause a disruption in performance. In the case of M&amp;S, this requires effective communication structures and role designations so that the collaborative benefits of the matrix structure can be leveraged.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Culture and structure are closely interconnected. Qureshi, Shaikh, and Seaman (2021) confirm that performance goals are impossible to achieve without an encouraging organisational culture. M&amp;S promotes the spirit of innovation and employee involvement, which is in line with the role culture typology (1993) of Handy. Importantly, structuring influences the culture of a particular nation: strict functional organisation can prevent innovation, but a divisional or a matrix organisation fosters more effective and performance-orientated cultures.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Managers undertake critical roles: planning, organising, commanding, coordinating, and controlling (Conkright, 2015). Leadership is also at the core of organisational success. High-performance cultures are created when transformational leadership styles are applied (Dirik, Theiakouli, and Efstathiou, 2026). M&amp;S is an example of adaptive leadership in its co-CEO framework – Stuart Machin and Katie Bickerstaffe – where leadership roles are used to align leadership roles with both divisional and functional frameworks to initiate cultural congruency and long-term competitive results.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Importantly, there is no universal structure, which proves to be the best. The structural contingency theory is that the best design is based on the conditions of the environment (Agrawal and Mukherjee, 2025). The gradual adoption of the divisional and matrix aspects by M&amp;S is the adaptive reaction to the UK's competitive forces in the retail sector. I believe that the incorporation of matrix elements in the technology and international business process contributes to the strategic responsiveness of M&amp;S without losing the centralised responsibility that is necessary in the operations of a large-scale retail business.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GB" sz="1200" kern="1200" dirty="0">
                <a:solidFill>
                  <a:schemeClr val="tx1"/>
                </a:solidFill>
                <a:effectLst/>
                <a:latin typeface="+mn-lt"/>
                <a:ea typeface="+mn-ea"/>
                <a:cs typeface="+mn-cs"/>
              </a:rPr>
              <a:t>To sum up, I have studied functional structure, divisional structure, and matrix structure using the Marks and Spencer case. Both designs have unique advantages and disadvantages and a choice has to be made according to strategic objectives and the context of operation. Organisational structure and culture are two variables that are mutually dependent on each other. M&amp;S's adaptive leadership can be described as mediation between structure design and cultural values and is the way in which the competitive efficiency is maintained in a growing, difficult UK retailing market.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svg"/><Relationship Id="rId10" Type="http://schemas.openxmlformats.org/officeDocument/2006/relationships/image" Target="../media/image8.jpeg"/><Relationship Id="rId4" Type="http://schemas.openxmlformats.org/officeDocument/2006/relationships/image" Target="../media/image2.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596" r="-98461" b="-87245"/>
            </a:stretch>
          </a:blipFill>
        </p:spPr>
        <p:txBody>
          <a:bodyPr/>
          <a:lstStyle/>
          <a:p>
            <a:endParaRPr lang="en-GB" dirty="0"/>
          </a:p>
        </p:txBody>
      </p:sp>
      <p:sp>
        <p:nvSpPr>
          <p:cNvPr id="3" name="Freeform 3"/>
          <p:cNvSpPr/>
          <p:nvPr/>
        </p:nvSpPr>
        <p:spPr>
          <a:xfrm>
            <a:off x="1028700" y="1028700"/>
            <a:ext cx="774294" cy="692993"/>
          </a:xfrm>
          <a:custGeom>
            <a:avLst/>
            <a:gdLst/>
            <a:ahLst/>
            <a:cxnLst/>
            <a:rect l="l" t="t" r="r" b="b"/>
            <a:pathLst>
              <a:path w="774294" h="692993">
                <a:moveTo>
                  <a:pt x="0" y="0"/>
                </a:moveTo>
                <a:lnTo>
                  <a:pt x="774294" y="0"/>
                </a:lnTo>
                <a:lnTo>
                  <a:pt x="774294" y="692993"/>
                </a:lnTo>
                <a:lnTo>
                  <a:pt x="0" y="6929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8885880" y="2039321"/>
            <a:ext cx="1199289" cy="466041"/>
          </a:xfrm>
          <a:custGeom>
            <a:avLst/>
            <a:gdLst/>
            <a:ahLst/>
            <a:cxnLst/>
            <a:rect l="l" t="t" r="r" b="b"/>
            <a:pathLst>
              <a:path w="1199289" h="466041">
                <a:moveTo>
                  <a:pt x="0" y="0"/>
                </a:moveTo>
                <a:lnTo>
                  <a:pt x="1199289" y="0"/>
                </a:lnTo>
                <a:lnTo>
                  <a:pt x="1199289" y="466041"/>
                </a:lnTo>
                <a:lnTo>
                  <a:pt x="0" y="466041"/>
                </a:lnTo>
                <a:lnTo>
                  <a:pt x="0" y="0"/>
                </a:lnTo>
                <a:close/>
              </a:path>
            </a:pathLst>
          </a:custGeom>
          <a:blipFill>
            <a:blip r:embed="rId6">
              <a:extLst>
                <a:ext uri="{96DAC541-7B7A-43D3-8B79-37D633B846F1}">
                  <asvg:svgBlip xmlns:asvg="http://schemas.microsoft.com/office/drawing/2016/SVG/main" r:embed="rId7"/>
                </a:ext>
              </a:extLst>
            </a:blip>
            <a:stretch>
              <a:fillRect r="-85698" b="-126390"/>
            </a:stretch>
          </a:blipFill>
        </p:spPr>
        <p:txBody>
          <a:bodyPr/>
          <a:lstStyle/>
          <a:p>
            <a:endParaRPr lang="en-GB"/>
          </a:p>
        </p:txBody>
      </p:sp>
      <p:sp>
        <p:nvSpPr>
          <p:cNvPr id="5" name="Freeform 5"/>
          <p:cNvSpPr/>
          <p:nvPr/>
        </p:nvSpPr>
        <p:spPr>
          <a:xfrm>
            <a:off x="6420711" y="7623496"/>
            <a:ext cx="1199289" cy="466041"/>
          </a:xfrm>
          <a:custGeom>
            <a:avLst/>
            <a:gdLst/>
            <a:ahLst/>
            <a:cxnLst/>
            <a:rect l="l" t="t" r="r" b="b"/>
            <a:pathLst>
              <a:path w="1199289" h="466041">
                <a:moveTo>
                  <a:pt x="0" y="0"/>
                </a:moveTo>
                <a:lnTo>
                  <a:pt x="1199289" y="0"/>
                </a:lnTo>
                <a:lnTo>
                  <a:pt x="1199289" y="466041"/>
                </a:lnTo>
                <a:lnTo>
                  <a:pt x="0" y="466041"/>
                </a:lnTo>
                <a:lnTo>
                  <a:pt x="0" y="0"/>
                </a:lnTo>
                <a:close/>
              </a:path>
            </a:pathLst>
          </a:custGeom>
          <a:blipFill>
            <a:blip r:embed="rId6">
              <a:extLst>
                <a:ext uri="{96DAC541-7B7A-43D3-8B79-37D633B846F1}">
                  <asvg:svgBlip xmlns:asvg="http://schemas.microsoft.com/office/drawing/2016/SVG/main" r:embed="rId7"/>
                </a:ext>
              </a:extLst>
            </a:blip>
            <a:stretch>
              <a:fillRect r="-85698" b="-126390"/>
            </a:stretch>
          </a:blipFill>
        </p:spPr>
        <p:txBody>
          <a:bodyPr/>
          <a:lstStyle/>
          <a:p>
            <a:endParaRPr lang="en-GB"/>
          </a:p>
        </p:txBody>
      </p:sp>
      <p:sp>
        <p:nvSpPr>
          <p:cNvPr id="6" name="Freeform 6"/>
          <p:cNvSpPr/>
          <p:nvPr/>
        </p:nvSpPr>
        <p:spPr>
          <a:xfrm flipH="1">
            <a:off x="14953440" y="7490137"/>
            <a:ext cx="3334560" cy="2796863"/>
          </a:xfrm>
          <a:custGeom>
            <a:avLst/>
            <a:gdLst/>
            <a:ahLst/>
            <a:cxnLst/>
            <a:rect l="l" t="t" r="r" b="b"/>
            <a:pathLst>
              <a:path w="3334560" h="2796863">
                <a:moveTo>
                  <a:pt x="3334560" y="0"/>
                </a:moveTo>
                <a:lnTo>
                  <a:pt x="0" y="0"/>
                </a:lnTo>
                <a:lnTo>
                  <a:pt x="0" y="2796863"/>
                </a:lnTo>
                <a:lnTo>
                  <a:pt x="3334560" y="2796863"/>
                </a:lnTo>
                <a:lnTo>
                  <a:pt x="333456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7" name="Group 7"/>
          <p:cNvGrpSpPr/>
          <p:nvPr/>
        </p:nvGrpSpPr>
        <p:grpSpPr>
          <a:xfrm>
            <a:off x="10350050" y="7856517"/>
            <a:ext cx="1401783" cy="1401783"/>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7DC6EA">
                    <a:alpha val="100000"/>
                  </a:srgbClr>
                </a:gs>
                <a:gs pos="100000">
                  <a:srgbClr val="FFFFFF">
                    <a:alpha val="100000"/>
                  </a:srgbClr>
                </a:gs>
              </a:gsLst>
              <a:lin ang="0"/>
            </a:gra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0829692" y="1928696"/>
            <a:ext cx="6429608" cy="642960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93D82">
                    <a:alpha val="100000"/>
                  </a:srgbClr>
                </a:gs>
                <a:gs pos="100000">
                  <a:srgbClr val="1C7EB2">
                    <a:alpha val="100000"/>
                  </a:srgbClr>
                </a:gs>
              </a:gsLst>
              <a:lin ang="0"/>
            </a:gra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1495904" y="907787"/>
            <a:ext cx="905517" cy="90551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7DC6EA">
                    <a:alpha val="100000"/>
                  </a:srgbClr>
                </a:gs>
                <a:gs pos="100000">
                  <a:srgbClr val="FFFFFF">
                    <a:alpha val="100000"/>
                  </a:srgbClr>
                </a:gs>
              </a:gsLst>
              <a:lin ang="0"/>
            </a:gradFill>
          </p:spPr>
          <p:txBody>
            <a:bodyPr/>
            <a:lstStyle/>
            <a:p>
              <a:endParaRPr lang="en-GB"/>
            </a:p>
          </p:txBody>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1121357" y="2220361"/>
            <a:ext cx="5846277" cy="584627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0"/>
              <a:stretch>
                <a:fillRect l="-11132" r="-38960"/>
              </a:stretch>
            </a:blipFill>
          </p:spPr>
          <p:txBody>
            <a:bodyPr/>
            <a:lstStyle/>
            <a:p>
              <a:endParaRPr lang="en-GB"/>
            </a:p>
          </p:txBody>
        </p:sp>
      </p:grpSp>
      <p:sp>
        <p:nvSpPr>
          <p:cNvPr id="18" name="Freeform 18"/>
          <p:cNvSpPr/>
          <p:nvPr/>
        </p:nvSpPr>
        <p:spPr>
          <a:xfrm flipH="1" flipV="1">
            <a:off x="12976115" y="-18079"/>
            <a:ext cx="5311885" cy="3426166"/>
          </a:xfrm>
          <a:custGeom>
            <a:avLst/>
            <a:gdLst/>
            <a:ahLst/>
            <a:cxnLst/>
            <a:rect l="l" t="t" r="r" b="b"/>
            <a:pathLst>
              <a:path w="5311885" h="3426166">
                <a:moveTo>
                  <a:pt x="5311885" y="3426165"/>
                </a:moveTo>
                <a:lnTo>
                  <a:pt x="0" y="3426165"/>
                </a:lnTo>
                <a:lnTo>
                  <a:pt x="0" y="0"/>
                </a:lnTo>
                <a:lnTo>
                  <a:pt x="5311885" y="0"/>
                </a:lnTo>
                <a:lnTo>
                  <a:pt x="5311885" y="3426165"/>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TextBox 19"/>
          <p:cNvSpPr txBox="1"/>
          <p:nvPr/>
        </p:nvSpPr>
        <p:spPr>
          <a:xfrm>
            <a:off x="959524" y="3941661"/>
            <a:ext cx="10343507" cy="717550"/>
          </a:xfrm>
          <a:prstGeom prst="rect">
            <a:avLst/>
          </a:prstGeom>
        </p:spPr>
        <p:txBody>
          <a:bodyPr lIns="0" tIns="0" rIns="0" bIns="0" rtlCol="0" anchor="t">
            <a:spAutoFit/>
          </a:bodyPr>
          <a:lstStyle/>
          <a:p>
            <a:pPr algn="l">
              <a:lnSpc>
                <a:spcPts val="5599"/>
              </a:lnSpc>
            </a:pPr>
            <a:r>
              <a:rPr lang="en-US" sz="3999" b="1">
                <a:solidFill>
                  <a:srgbClr val="000000"/>
                </a:solidFill>
                <a:latin typeface="Poppins Ultra-Bold"/>
                <a:ea typeface="Poppins Ultra-Bold"/>
                <a:cs typeface="Poppins Ultra-Bold"/>
                <a:sym typeface="Poppins Ultra-Bold"/>
              </a:rPr>
              <a:t>UNDERSTANDING ORGANISATIONAL</a:t>
            </a:r>
          </a:p>
        </p:txBody>
      </p:sp>
      <p:sp>
        <p:nvSpPr>
          <p:cNvPr id="20" name="TextBox 20"/>
          <p:cNvSpPr txBox="1"/>
          <p:nvPr/>
        </p:nvSpPr>
        <p:spPr>
          <a:xfrm>
            <a:off x="1028700" y="6520642"/>
            <a:ext cx="8288241" cy="1772858"/>
          </a:xfrm>
          <a:prstGeom prst="rect">
            <a:avLst/>
          </a:prstGeom>
        </p:spPr>
        <p:txBody>
          <a:bodyPr lIns="0" tIns="0" rIns="0" bIns="0" rtlCol="0" anchor="t">
            <a:spAutoFit/>
          </a:bodyPr>
          <a:lstStyle/>
          <a:p>
            <a:pPr algn="l">
              <a:lnSpc>
                <a:spcPts val="3499"/>
              </a:lnSpc>
            </a:pPr>
            <a:r>
              <a:rPr lang="en-US" sz="2499" b="1" dirty="0">
                <a:solidFill>
                  <a:srgbClr val="000000"/>
                </a:solidFill>
                <a:latin typeface="Poppins Medium"/>
                <a:ea typeface="Poppins Medium"/>
                <a:cs typeface="Poppins Medium"/>
                <a:sym typeface="Poppins Medium"/>
              </a:rPr>
              <a:t>Student Name:  Cornelia Ioan </a:t>
            </a:r>
          </a:p>
          <a:p>
            <a:pPr algn="l">
              <a:lnSpc>
                <a:spcPts val="3499"/>
              </a:lnSpc>
            </a:pPr>
            <a:r>
              <a:rPr lang="en-US" sz="2499" b="1" dirty="0">
                <a:solidFill>
                  <a:srgbClr val="000000"/>
                </a:solidFill>
                <a:latin typeface="Poppins Medium"/>
                <a:ea typeface="Poppins Medium"/>
                <a:cs typeface="Poppins Medium"/>
                <a:sym typeface="Poppins Medium"/>
              </a:rPr>
              <a:t>Student ID : 2515711</a:t>
            </a:r>
          </a:p>
          <a:p>
            <a:pPr algn="l">
              <a:lnSpc>
                <a:spcPts val="3499"/>
              </a:lnSpc>
            </a:pPr>
            <a:r>
              <a:rPr lang="en-US" sz="2499" b="1" dirty="0">
                <a:solidFill>
                  <a:srgbClr val="000000"/>
                </a:solidFill>
                <a:latin typeface="Poppins Medium"/>
                <a:ea typeface="Poppins Medium"/>
                <a:cs typeface="Poppins Medium"/>
                <a:sym typeface="Poppins Medium"/>
              </a:rPr>
              <a:t>Date</a:t>
            </a:r>
            <a:r>
              <a:rPr lang="en-US" sz="2499" b="1">
                <a:solidFill>
                  <a:srgbClr val="000000"/>
                </a:solidFill>
                <a:latin typeface="Poppins Medium"/>
                <a:ea typeface="Poppins Medium"/>
                <a:cs typeface="Poppins Medium"/>
                <a:sym typeface="Poppins Medium"/>
              </a:rPr>
              <a:t>:  25/03/2026</a:t>
            </a:r>
            <a:endParaRPr lang="en-US" sz="2499" b="1" dirty="0">
              <a:solidFill>
                <a:srgbClr val="000000"/>
              </a:solidFill>
              <a:latin typeface="Poppins Medium"/>
              <a:ea typeface="Poppins Medium"/>
              <a:cs typeface="Poppins Medium"/>
              <a:sym typeface="Poppins Medium"/>
            </a:endParaRPr>
          </a:p>
          <a:p>
            <a:pPr>
              <a:lnSpc>
                <a:spcPts val="3499"/>
              </a:lnSpc>
            </a:pPr>
            <a:r>
              <a:rPr lang="en-US" sz="2499" b="1" dirty="0">
                <a:solidFill>
                  <a:srgbClr val="000000"/>
                </a:solidFill>
                <a:latin typeface="Poppins Medium"/>
                <a:ea typeface="Poppins Medium"/>
                <a:cs typeface="Poppins Medium"/>
                <a:sym typeface="Poppins Medium"/>
              </a:rPr>
              <a:t>Tutor Name: Said Usman</a:t>
            </a:r>
          </a:p>
        </p:txBody>
      </p:sp>
      <p:sp>
        <p:nvSpPr>
          <p:cNvPr id="21" name="TextBox 21"/>
          <p:cNvSpPr txBox="1"/>
          <p:nvPr/>
        </p:nvSpPr>
        <p:spPr>
          <a:xfrm>
            <a:off x="2100214" y="1077382"/>
            <a:ext cx="5916457" cy="509905"/>
          </a:xfrm>
          <a:prstGeom prst="rect">
            <a:avLst/>
          </a:prstGeom>
        </p:spPr>
        <p:txBody>
          <a:bodyPr lIns="0" tIns="0" rIns="0" bIns="0" rtlCol="0" anchor="t">
            <a:spAutoFit/>
          </a:bodyPr>
          <a:lstStyle/>
          <a:p>
            <a:pPr algn="l">
              <a:lnSpc>
                <a:spcPts val="3919"/>
              </a:lnSpc>
            </a:pPr>
            <a:r>
              <a:rPr lang="en-US" sz="2799" b="1">
                <a:solidFill>
                  <a:srgbClr val="000000"/>
                </a:solidFill>
                <a:latin typeface="Poppins Medium"/>
                <a:ea typeface="Poppins Medium"/>
                <a:cs typeface="Poppins Medium"/>
                <a:sym typeface="Poppins Medium"/>
              </a:rPr>
              <a:t>Marks &amp; Spencer plc</a:t>
            </a:r>
          </a:p>
        </p:txBody>
      </p:sp>
      <p:sp>
        <p:nvSpPr>
          <p:cNvPr id="22" name="TextBox 22"/>
          <p:cNvSpPr txBox="1"/>
          <p:nvPr/>
        </p:nvSpPr>
        <p:spPr>
          <a:xfrm>
            <a:off x="959524" y="4577540"/>
            <a:ext cx="10597154" cy="1036320"/>
          </a:xfrm>
          <a:prstGeom prst="rect">
            <a:avLst/>
          </a:prstGeom>
        </p:spPr>
        <p:txBody>
          <a:bodyPr lIns="0" tIns="0" rIns="0" bIns="0" rtlCol="0" anchor="t">
            <a:spAutoFit/>
          </a:bodyPr>
          <a:lstStyle/>
          <a:p>
            <a:pPr algn="l">
              <a:lnSpc>
                <a:spcPts val="7980"/>
              </a:lnSpc>
            </a:pPr>
            <a:r>
              <a:rPr lang="en-US" sz="5700" b="1">
                <a:solidFill>
                  <a:srgbClr val="000000"/>
                </a:solidFill>
                <a:latin typeface="Poppins Ultra-Bold"/>
                <a:ea typeface="Poppins Ultra-Bold"/>
                <a:cs typeface="Poppins Ultra-Bold"/>
                <a:sym typeface="Poppins Ultra-Bold"/>
              </a:rPr>
              <a:t>STRUCTURE AND CULTURE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Introduction</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40080" y="9765792"/>
            <a:ext cx="17007840" cy="365760"/>
            <a:chOff x="0" y="0"/>
            <a:chExt cx="22677120" cy="487680"/>
          </a:xfrm>
        </p:grpSpPr>
        <p:sp>
          <p:nvSpPr>
            <p:cNvPr id="12" name="Freeform 12"/>
            <p:cNvSpPr/>
            <p:nvPr/>
          </p:nvSpPr>
          <p:spPr>
            <a:xfrm>
              <a:off x="0" y="0"/>
              <a:ext cx="22677120" cy="487680"/>
            </a:xfrm>
            <a:custGeom>
              <a:avLst/>
              <a:gdLst/>
              <a:ahLst/>
              <a:cxnLst/>
              <a:rect l="l" t="t" r="r" b="b"/>
              <a:pathLst>
                <a:path w="22677120" h="487680">
                  <a:moveTo>
                    <a:pt x="0" y="0"/>
                  </a:moveTo>
                  <a:lnTo>
                    <a:pt x="22677120" y="0"/>
                  </a:lnTo>
                  <a:lnTo>
                    <a:pt x="22677120" y="487680"/>
                  </a:lnTo>
                  <a:lnTo>
                    <a:pt x="0" y="487680"/>
                  </a:lnTo>
                  <a:close/>
                </a:path>
              </a:pathLst>
            </a:custGeom>
            <a:blipFill>
              <a:blip r:embed="rId3">
                <a:alphaModFix amt="0"/>
              </a:blip>
              <a:stretch>
                <a:fillRect t="-856054" b="-856054"/>
              </a:stretch>
            </a:blipFill>
          </p:spPr>
          <p:txBody>
            <a:bodyPr/>
            <a:lstStyle/>
            <a:p>
              <a:endParaRPr lang="en-GB"/>
            </a:p>
          </p:txBody>
        </p:sp>
        <p:sp>
          <p:nvSpPr>
            <p:cNvPr id="13" name="TextBox 13"/>
            <p:cNvSpPr txBox="1"/>
            <p:nvPr/>
          </p:nvSpPr>
          <p:spPr>
            <a:xfrm>
              <a:off x="0" y="-38100"/>
              <a:ext cx="22677120" cy="525780"/>
            </a:xfrm>
            <a:prstGeom prst="rect">
              <a:avLst/>
            </a:prstGeom>
          </p:spPr>
          <p:txBody>
            <a:bodyPr lIns="0" tIns="0" rIns="0" bIns="0" rtlCol="0" anchor="b"/>
            <a:lstStyle/>
            <a:p>
              <a:pPr algn="l">
                <a:lnSpc>
                  <a:spcPts val="1800"/>
                </a:lnSpc>
              </a:pPr>
              <a:r>
                <a:rPr lang="en-US" sz="1500">
                  <a:solidFill>
                    <a:srgbClr val="64748B"/>
                  </a:solidFill>
                  <a:latin typeface="Calibri (MS)"/>
                  <a:ea typeface="Calibri (MS)"/>
                  <a:cs typeface="Calibri (MS)"/>
                  <a:sym typeface="Calibri (MS)"/>
                </a:rPr>
                <a:t>LCBB4009  |  Understanding Organisational Structure and Culture  |  Marks &amp; Spencer Case Study</a:t>
              </a:r>
            </a:p>
          </p:txBody>
        </p:sp>
      </p:grpSp>
      <p:grpSp>
        <p:nvGrpSpPr>
          <p:cNvPr id="14" name="Group 14"/>
          <p:cNvGrpSpPr/>
          <p:nvPr/>
        </p:nvGrpSpPr>
        <p:grpSpPr>
          <a:xfrm>
            <a:off x="633727" y="1328671"/>
            <a:ext cx="9388835" cy="8278873"/>
            <a:chOff x="0" y="0"/>
            <a:chExt cx="12518446" cy="11038497"/>
          </a:xfrm>
        </p:grpSpPr>
        <p:sp>
          <p:nvSpPr>
            <p:cNvPr id="15" name="Freeform 15"/>
            <p:cNvSpPr/>
            <p:nvPr/>
          </p:nvSpPr>
          <p:spPr>
            <a:xfrm>
              <a:off x="4694" y="8509"/>
              <a:ext cx="12509108" cy="11021568"/>
            </a:xfrm>
            <a:custGeom>
              <a:avLst/>
              <a:gdLst/>
              <a:ahLst/>
              <a:cxnLst/>
              <a:rect l="l" t="t" r="r" b="b"/>
              <a:pathLst>
                <a:path w="12509108" h="11021568">
                  <a:moveTo>
                    <a:pt x="0" y="0"/>
                  </a:moveTo>
                  <a:lnTo>
                    <a:pt x="12509108" y="0"/>
                  </a:lnTo>
                  <a:lnTo>
                    <a:pt x="12509108" y="11021568"/>
                  </a:lnTo>
                  <a:lnTo>
                    <a:pt x="0" y="11021568"/>
                  </a:lnTo>
                  <a:close/>
                </a:path>
              </a:pathLst>
            </a:custGeom>
            <a:solidFill>
              <a:srgbClr val="F8FAFC"/>
            </a:solidFill>
          </p:spPr>
          <p:txBody>
            <a:bodyPr/>
            <a:lstStyle/>
            <a:p>
              <a:endParaRPr lang="en-GB"/>
            </a:p>
          </p:txBody>
        </p:sp>
        <p:sp>
          <p:nvSpPr>
            <p:cNvPr id="16" name="Freeform 16"/>
            <p:cNvSpPr/>
            <p:nvPr/>
          </p:nvSpPr>
          <p:spPr>
            <a:xfrm>
              <a:off x="0" y="0"/>
              <a:ext cx="12518534" cy="11038586"/>
            </a:xfrm>
            <a:custGeom>
              <a:avLst/>
              <a:gdLst/>
              <a:ahLst/>
              <a:cxnLst/>
              <a:rect l="l" t="t" r="r" b="b"/>
              <a:pathLst>
                <a:path w="12518534" h="11038586">
                  <a:moveTo>
                    <a:pt x="4694" y="0"/>
                  </a:moveTo>
                  <a:lnTo>
                    <a:pt x="12513802" y="0"/>
                  </a:lnTo>
                  <a:cubicBezTo>
                    <a:pt x="12516394" y="0"/>
                    <a:pt x="12518534" y="3810"/>
                    <a:pt x="12518534" y="8509"/>
                  </a:cubicBezTo>
                  <a:lnTo>
                    <a:pt x="12518534" y="11030077"/>
                  </a:lnTo>
                  <a:cubicBezTo>
                    <a:pt x="12518534" y="11034776"/>
                    <a:pt x="12516394" y="11038586"/>
                    <a:pt x="12513802" y="11038586"/>
                  </a:cubicBezTo>
                  <a:lnTo>
                    <a:pt x="4694" y="11038586"/>
                  </a:lnTo>
                  <a:cubicBezTo>
                    <a:pt x="2102" y="11038586"/>
                    <a:pt x="0" y="11034776"/>
                    <a:pt x="0" y="11030077"/>
                  </a:cubicBezTo>
                  <a:lnTo>
                    <a:pt x="0" y="8509"/>
                  </a:lnTo>
                  <a:cubicBezTo>
                    <a:pt x="0" y="3810"/>
                    <a:pt x="2102" y="0"/>
                    <a:pt x="4694" y="0"/>
                  </a:cubicBezTo>
                  <a:moveTo>
                    <a:pt x="4694" y="16891"/>
                  </a:moveTo>
                  <a:lnTo>
                    <a:pt x="4694" y="8509"/>
                  </a:lnTo>
                  <a:lnTo>
                    <a:pt x="9387" y="8509"/>
                  </a:lnTo>
                  <a:lnTo>
                    <a:pt x="9387" y="11030077"/>
                  </a:lnTo>
                  <a:lnTo>
                    <a:pt x="4694" y="11030077"/>
                  </a:lnTo>
                  <a:lnTo>
                    <a:pt x="4694" y="11021568"/>
                  </a:lnTo>
                  <a:lnTo>
                    <a:pt x="12513802" y="11021568"/>
                  </a:lnTo>
                  <a:lnTo>
                    <a:pt x="12513802" y="11030077"/>
                  </a:lnTo>
                  <a:lnTo>
                    <a:pt x="12509108" y="11030077"/>
                  </a:lnTo>
                  <a:lnTo>
                    <a:pt x="12509108" y="8509"/>
                  </a:lnTo>
                  <a:lnTo>
                    <a:pt x="12513802" y="8509"/>
                  </a:lnTo>
                  <a:lnTo>
                    <a:pt x="12513802" y="17018"/>
                  </a:lnTo>
                  <a:lnTo>
                    <a:pt x="4694" y="17018"/>
                  </a:lnTo>
                  <a:close/>
                </a:path>
              </a:pathLst>
            </a:custGeom>
            <a:solidFill>
              <a:srgbClr val="E2E8F0"/>
            </a:solidFill>
          </p:spPr>
          <p:txBody>
            <a:bodyPr/>
            <a:lstStyle/>
            <a:p>
              <a:endParaRPr lang="en-GB"/>
            </a:p>
          </p:txBody>
        </p:sp>
      </p:grpSp>
      <p:sp>
        <p:nvSpPr>
          <p:cNvPr id="17" name="Freeform 17"/>
          <p:cNvSpPr/>
          <p:nvPr/>
        </p:nvSpPr>
        <p:spPr>
          <a:xfrm>
            <a:off x="10155912" y="2941861"/>
            <a:ext cx="8042516" cy="4403277"/>
          </a:xfrm>
          <a:custGeom>
            <a:avLst/>
            <a:gdLst/>
            <a:ahLst/>
            <a:cxnLst/>
            <a:rect l="l" t="t" r="r" b="b"/>
            <a:pathLst>
              <a:path w="8042516" h="4403277">
                <a:moveTo>
                  <a:pt x="0" y="0"/>
                </a:moveTo>
                <a:lnTo>
                  <a:pt x="8042515" y="0"/>
                </a:lnTo>
                <a:lnTo>
                  <a:pt x="8042515" y="4403278"/>
                </a:lnTo>
                <a:lnTo>
                  <a:pt x="0" y="4403278"/>
                </a:lnTo>
                <a:lnTo>
                  <a:pt x="0" y="0"/>
                </a:lnTo>
                <a:close/>
              </a:path>
            </a:pathLst>
          </a:custGeom>
          <a:blipFill>
            <a:blip r:embed="rId4"/>
            <a:stretch>
              <a:fillRect/>
            </a:stretch>
          </a:blipFill>
        </p:spPr>
        <p:txBody>
          <a:bodyPr/>
          <a:lstStyle/>
          <a:p>
            <a:endParaRPr lang="en-GB"/>
          </a:p>
        </p:txBody>
      </p:sp>
      <p:sp>
        <p:nvSpPr>
          <p:cNvPr id="18" name="TextBox 18"/>
          <p:cNvSpPr txBox="1"/>
          <p:nvPr/>
        </p:nvSpPr>
        <p:spPr>
          <a:xfrm>
            <a:off x="914648" y="3028950"/>
            <a:ext cx="8826992" cy="4676775"/>
          </a:xfrm>
          <a:prstGeom prst="rect">
            <a:avLst/>
          </a:prstGeom>
        </p:spPr>
        <p:txBody>
          <a:bodyPr lIns="0" tIns="0" rIns="0" bIns="0" rtlCol="0" anchor="t">
            <a:spAutoFit/>
          </a:bodyPr>
          <a:lstStyle/>
          <a:p>
            <a:pPr marL="675639" lvl="1" indent="-337820" algn="l">
              <a:lnSpc>
                <a:spcPts val="3359"/>
              </a:lnSpc>
              <a:buFont typeface="Arial"/>
              <a:buChar char="•"/>
            </a:pPr>
            <a:r>
              <a:rPr lang="en-US" sz="2799">
                <a:solidFill>
                  <a:srgbClr val="1A202C"/>
                </a:solidFill>
                <a:latin typeface="Calibri (MS)"/>
                <a:ea typeface="Calibri (MS)"/>
                <a:cs typeface="Calibri (MS)"/>
                <a:sym typeface="Calibri (MS)"/>
              </a:rPr>
              <a:t>Organisational structure determines how tasks are communicated and authority is distributed within a business (Agrawal &amp; Mukherjee, 2025)</a:t>
            </a:r>
          </a:p>
          <a:p>
            <a:pPr marL="675639" lvl="1" indent="-337820" algn="l">
              <a:lnSpc>
                <a:spcPts val="3359"/>
              </a:lnSpc>
              <a:buFont typeface="Arial"/>
              <a:buChar char="•"/>
            </a:pPr>
            <a:r>
              <a:rPr lang="en-US" sz="2799">
                <a:solidFill>
                  <a:srgbClr val="1A202C"/>
                </a:solidFill>
                <a:latin typeface="Calibri (MS)"/>
                <a:ea typeface="Calibri (MS)"/>
                <a:cs typeface="Calibri (MS)"/>
                <a:sym typeface="Calibri (MS)"/>
              </a:rPr>
              <a:t>Structure defines decision-making processes and the flow of authority across the firm (Agrawal &amp; Mukherjee, 2025)</a:t>
            </a:r>
          </a:p>
          <a:p>
            <a:pPr marL="675639" lvl="1" indent="-337820" algn="l">
              <a:lnSpc>
                <a:spcPts val="3359"/>
              </a:lnSpc>
              <a:buFont typeface="Arial"/>
              <a:buChar char="•"/>
            </a:pPr>
            <a:r>
              <a:rPr lang="en-US" sz="2799">
                <a:solidFill>
                  <a:srgbClr val="1A202C"/>
                </a:solidFill>
                <a:latin typeface="Calibri (MS)"/>
                <a:ea typeface="Calibri (MS)"/>
                <a:cs typeface="Calibri (MS)"/>
                <a:sym typeface="Calibri (MS)"/>
              </a:rPr>
              <a:t>Case study: Marks &amp; Spencer (M&amp;S) — a major UK retailer with a complex, multi-unit operational structure</a:t>
            </a:r>
          </a:p>
          <a:p>
            <a:pPr marL="675639" lvl="1" indent="-337820" algn="l">
              <a:lnSpc>
                <a:spcPts val="3359"/>
              </a:lnSpc>
              <a:buFont typeface="Arial"/>
              <a:buChar char="•"/>
            </a:pPr>
            <a:r>
              <a:rPr lang="en-US" sz="2799">
                <a:solidFill>
                  <a:srgbClr val="1A202C"/>
                </a:solidFill>
                <a:latin typeface="Calibri (MS)"/>
                <a:ea typeface="Calibri (MS)"/>
                <a:cs typeface="Calibri (MS)"/>
                <a:sym typeface="Calibri (MS)"/>
              </a:rPr>
              <a:t>Scope of this presentation: three structural designs, their nexus with organisational culture, and the role of managerial leadership</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Presentation Outline</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65247"/>
            <a:ext cx="17020537" cy="1329433"/>
            <a:chOff x="0" y="0"/>
            <a:chExt cx="22694049" cy="1772577"/>
          </a:xfrm>
        </p:grpSpPr>
        <p:sp>
          <p:nvSpPr>
            <p:cNvPr id="12" name="Freeform 12"/>
            <p:cNvSpPr/>
            <p:nvPr/>
          </p:nvSpPr>
          <p:spPr>
            <a:xfrm>
              <a:off x="8509" y="8509"/>
              <a:ext cx="22677120" cy="1755648"/>
            </a:xfrm>
            <a:custGeom>
              <a:avLst/>
              <a:gdLst/>
              <a:ahLst/>
              <a:cxnLst/>
              <a:rect l="l" t="t" r="r" b="b"/>
              <a:pathLst>
                <a:path w="22677120" h="1755648">
                  <a:moveTo>
                    <a:pt x="0" y="0"/>
                  </a:moveTo>
                  <a:lnTo>
                    <a:pt x="22677120" y="0"/>
                  </a:lnTo>
                  <a:lnTo>
                    <a:pt x="22677120" y="1755648"/>
                  </a:lnTo>
                  <a:lnTo>
                    <a:pt x="0" y="1755648"/>
                  </a:lnTo>
                  <a:close/>
                </a:path>
              </a:pathLst>
            </a:custGeom>
            <a:solidFill>
              <a:srgbClr val="F8FAFC"/>
            </a:solidFill>
          </p:spPr>
          <p:txBody>
            <a:bodyPr/>
            <a:lstStyle/>
            <a:p>
              <a:endParaRPr lang="en-GB"/>
            </a:p>
          </p:txBody>
        </p:sp>
        <p:sp>
          <p:nvSpPr>
            <p:cNvPr id="13" name="Freeform 13"/>
            <p:cNvSpPr/>
            <p:nvPr/>
          </p:nvSpPr>
          <p:spPr>
            <a:xfrm>
              <a:off x="0" y="0"/>
              <a:ext cx="22694137" cy="1772666"/>
            </a:xfrm>
            <a:custGeom>
              <a:avLst/>
              <a:gdLst/>
              <a:ahLst/>
              <a:cxnLst/>
              <a:rect l="l" t="t" r="r" b="b"/>
              <a:pathLst>
                <a:path w="22694137" h="1772666">
                  <a:moveTo>
                    <a:pt x="8509" y="0"/>
                  </a:moveTo>
                  <a:lnTo>
                    <a:pt x="22685629" y="0"/>
                  </a:lnTo>
                  <a:cubicBezTo>
                    <a:pt x="22690328" y="0"/>
                    <a:pt x="22694137" y="3810"/>
                    <a:pt x="22694137" y="8509"/>
                  </a:cubicBezTo>
                  <a:lnTo>
                    <a:pt x="22694137" y="1764157"/>
                  </a:lnTo>
                  <a:cubicBezTo>
                    <a:pt x="22694137" y="1768856"/>
                    <a:pt x="22690328" y="1772666"/>
                    <a:pt x="22685629" y="1772666"/>
                  </a:cubicBezTo>
                  <a:lnTo>
                    <a:pt x="8509" y="1772666"/>
                  </a:lnTo>
                  <a:cubicBezTo>
                    <a:pt x="3810" y="1772666"/>
                    <a:pt x="0" y="1768856"/>
                    <a:pt x="0" y="1764157"/>
                  </a:cubicBezTo>
                  <a:lnTo>
                    <a:pt x="0" y="8509"/>
                  </a:lnTo>
                  <a:cubicBezTo>
                    <a:pt x="0" y="3810"/>
                    <a:pt x="3810" y="0"/>
                    <a:pt x="8509" y="0"/>
                  </a:cubicBezTo>
                  <a:moveTo>
                    <a:pt x="8509" y="16891"/>
                  </a:moveTo>
                  <a:lnTo>
                    <a:pt x="8509" y="8509"/>
                  </a:lnTo>
                  <a:lnTo>
                    <a:pt x="17018" y="8509"/>
                  </a:lnTo>
                  <a:lnTo>
                    <a:pt x="17018" y="1764157"/>
                  </a:lnTo>
                  <a:lnTo>
                    <a:pt x="8509" y="1764157"/>
                  </a:lnTo>
                  <a:lnTo>
                    <a:pt x="8509" y="1755648"/>
                  </a:lnTo>
                  <a:lnTo>
                    <a:pt x="22685629" y="1755648"/>
                  </a:lnTo>
                  <a:lnTo>
                    <a:pt x="22685629" y="1764157"/>
                  </a:lnTo>
                  <a:lnTo>
                    <a:pt x="22677120" y="176415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grpSp>
        <p:nvGrpSpPr>
          <p:cNvPr id="14" name="Group 14"/>
          <p:cNvGrpSpPr/>
          <p:nvPr/>
        </p:nvGrpSpPr>
        <p:grpSpPr>
          <a:xfrm>
            <a:off x="627383" y="1358903"/>
            <a:ext cx="1031243" cy="1342139"/>
            <a:chOff x="0" y="0"/>
            <a:chExt cx="1374991" cy="1789519"/>
          </a:xfrm>
        </p:grpSpPr>
        <p:sp>
          <p:nvSpPr>
            <p:cNvPr id="15" name="Freeform 15"/>
            <p:cNvSpPr/>
            <p:nvPr/>
          </p:nvSpPr>
          <p:spPr>
            <a:xfrm>
              <a:off x="16891" y="16891"/>
              <a:ext cx="1341120" cy="1755648"/>
            </a:xfrm>
            <a:custGeom>
              <a:avLst/>
              <a:gdLst/>
              <a:ahLst/>
              <a:cxnLst/>
              <a:rect l="l" t="t" r="r" b="b"/>
              <a:pathLst>
                <a:path w="1341120" h="1755648">
                  <a:moveTo>
                    <a:pt x="0" y="0"/>
                  </a:moveTo>
                  <a:lnTo>
                    <a:pt x="1341120" y="0"/>
                  </a:lnTo>
                  <a:lnTo>
                    <a:pt x="1341120" y="1755648"/>
                  </a:lnTo>
                  <a:lnTo>
                    <a:pt x="0" y="1755648"/>
                  </a:lnTo>
                  <a:close/>
                </a:path>
              </a:pathLst>
            </a:custGeom>
            <a:solidFill>
              <a:srgbClr val="1E3A5F"/>
            </a:solidFill>
          </p:spPr>
          <p:txBody>
            <a:bodyPr/>
            <a:lstStyle/>
            <a:p>
              <a:endParaRPr lang="en-GB"/>
            </a:p>
          </p:txBody>
        </p:sp>
        <p:sp>
          <p:nvSpPr>
            <p:cNvPr id="16" name="Freeform 16"/>
            <p:cNvSpPr/>
            <p:nvPr/>
          </p:nvSpPr>
          <p:spPr>
            <a:xfrm>
              <a:off x="0" y="0"/>
              <a:ext cx="1374902" cy="1789430"/>
            </a:xfrm>
            <a:custGeom>
              <a:avLst/>
              <a:gdLst/>
              <a:ahLst/>
              <a:cxnLst/>
              <a:rect l="l" t="t" r="r" b="b"/>
              <a:pathLst>
                <a:path w="1374902" h="1789430">
                  <a:moveTo>
                    <a:pt x="16891" y="0"/>
                  </a:moveTo>
                  <a:lnTo>
                    <a:pt x="1358011" y="0"/>
                  </a:lnTo>
                  <a:cubicBezTo>
                    <a:pt x="1367409" y="0"/>
                    <a:pt x="1374902" y="7620"/>
                    <a:pt x="1374902" y="16891"/>
                  </a:cubicBezTo>
                  <a:lnTo>
                    <a:pt x="1374902" y="1772539"/>
                  </a:lnTo>
                  <a:cubicBezTo>
                    <a:pt x="1374902" y="1781937"/>
                    <a:pt x="1367282" y="1789430"/>
                    <a:pt x="135801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1358011" y="1755648"/>
                  </a:lnTo>
                  <a:lnTo>
                    <a:pt x="1358011" y="1772539"/>
                  </a:lnTo>
                  <a:lnTo>
                    <a:pt x="1341120" y="1772539"/>
                  </a:lnTo>
                  <a:lnTo>
                    <a:pt x="1341120" y="16891"/>
                  </a:lnTo>
                  <a:lnTo>
                    <a:pt x="1358011" y="16891"/>
                  </a:lnTo>
                  <a:lnTo>
                    <a:pt x="1358011" y="33909"/>
                  </a:lnTo>
                  <a:lnTo>
                    <a:pt x="16891" y="33909"/>
                  </a:lnTo>
                  <a:close/>
                </a:path>
              </a:pathLst>
            </a:custGeom>
            <a:solidFill>
              <a:srgbClr val="1E3A5F"/>
            </a:solidFill>
          </p:spPr>
          <p:txBody>
            <a:bodyPr/>
            <a:lstStyle/>
            <a:p>
              <a:endParaRPr lang="en-GB"/>
            </a:p>
          </p:txBody>
        </p:sp>
      </p:grpSp>
      <p:grpSp>
        <p:nvGrpSpPr>
          <p:cNvPr id="17" name="Group 17"/>
          <p:cNvGrpSpPr/>
          <p:nvPr/>
        </p:nvGrpSpPr>
        <p:grpSpPr>
          <a:xfrm>
            <a:off x="640080" y="1371600"/>
            <a:ext cx="1005840" cy="1316736"/>
            <a:chOff x="0" y="0"/>
            <a:chExt cx="1341120" cy="1755648"/>
          </a:xfrm>
        </p:grpSpPr>
        <p:sp>
          <p:nvSpPr>
            <p:cNvPr id="18" name="Freeform 18"/>
            <p:cNvSpPr/>
            <p:nvPr/>
          </p:nvSpPr>
          <p:spPr>
            <a:xfrm>
              <a:off x="0" y="0"/>
              <a:ext cx="1341120" cy="1755648"/>
            </a:xfrm>
            <a:custGeom>
              <a:avLst/>
              <a:gdLst/>
              <a:ahLst/>
              <a:cxnLst/>
              <a:rect l="l" t="t" r="r" b="b"/>
              <a:pathLst>
                <a:path w="1341120" h="1755648">
                  <a:moveTo>
                    <a:pt x="0" y="0"/>
                  </a:moveTo>
                  <a:lnTo>
                    <a:pt x="1341120" y="0"/>
                  </a:lnTo>
                  <a:lnTo>
                    <a:pt x="1341120" y="1755648"/>
                  </a:lnTo>
                  <a:lnTo>
                    <a:pt x="0" y="1755648"/>
                  </a:lnTo>
                  <a:close/>
                </a:path>
              </a:pathLst>
            </a:custGeom>
            <a:blipFill>
              <a:blip r:embed="rId3">
                <a:alphaModFix amt="0"/>
              </a:blip>
              <a:stretch>
                <a:fillRect l="-117961" r="-117961"/>
              </a:stretch>
            </a:blipFill>
          </p:spPr>
          <p:txBody>
            <a:bodyPr/>
            <a:lstStyle/>
            <a:p>
              <a:endParaRPr lang="en-GB"/>
            </a:p>
          </p:txBody>
        </p:sp>
        <p:sp>
          <p:nvSpPr>
            <p:cNvPr id="19" name="TextBox 19"/>
            <p:cNvSpPr txBox="1"/>
            <p:nvPr/>
          </p:nvSpPr>
          <p:spPr>
            <a:xfrm>
              <a:off x="0" y="-19050"/>
              <a:ext cx="1341120" cy="1774698"/>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01</a:t>
              </a:r>
            </a:p>
          </p:txBody>
        </p:sp>
      </p:grpSp>
      <p:grpSp>
        <p:nvGrpSpPr>
          <p:cNvPr id="20" name="Group 20"/>
          <p:cNvGrpSpPr/>
          <p:nvPr/>
        </p:nvGrpSpPr>
        <p:grpSpPr>
          <a:xfrm>
            <a:off x="1828800" y="1371600"/>
            <a:ext cx="15544800" cy="1316736"/>
            <a:chOff x="0" y="0"/>
            <a:chExt cx="20726400" cy="1755648"/>
          </a:xfrm>
        </p:grpSpPr>
        <p:sp>
          <p:nvSpPr>
            <p:cNvPr id="21" name="Freeform 21"/>
            <p:cNvSpPr/>
            <p:nvPr/>
          </p:nvSpPr>
          <p:spPr>
            <a:xfrm>
              <a:off x="0" y="0"/>
              <a:ext cx="20726400" cy="1755648"/>
            </a:xfrm>
            <a:custGeom>
              <a:avLst/>
              <a:gdLst/>
              <a:ahLst/>
              <a:cxnLst/>
              <a:rect l="l" t="t" r="r" b="b"/>
              <a:pathLst>
                <a:path w="20726400" h="1755648">
                  <a:moveTo>
                    <a:pt x="0" y="0"/>
                  </a:moveTo>
                  <a:lnTo>
                    <a:pt x="20726400" y="0"/>
                  </a:lnTo>
                  <a:lnTo>
                    <a:pt x="20726400" y="1755648"/>
                  </a:lnTo>
                  <a:lnTo>
                    <a:pt x="0" y="1755648"/>
                  </a:lnTo>
                  <a:close/>
                </a:path>
              </a:pathLst>
            </a:custGeom>
            <a:blipFill>
              <a:blip r:embed="rId3">
                <a:alphaModFix amt="0"/>
              </a:blip>
              <a:stretch>
                <a:fillRect t="-180031" b="-180031"/>
              </a:stretch>
            </a:blipFill>
          </p:spPr>
          <p:txBody>
            <a:bodyPr/>
            <a:lstStyle/>
            <a:p>
              <a:endParaRPr lang="en-GB"/>
            </a:p>
          </p:txBody>
        </p:sp>
        <p:sp>
          <p:nvSpPr>
            <p:cNvPr id="22" name="TextBox 22"/>
            <p:cNvSpPr txBox="1"/>
            <p:nvPr/>
          </p:nvSpPr>
          <p:spPr>
            <a:xfrm>
              <a:off x="0" y="-57150"/>
              <a:ext cx="20726400" cy="1812798"/>
            </a:xfrm>
            <a:prstGeom prst="rect">
              <a:avLst/>
            </a:prstGeom>
          </p:spPr>
          <p:txBody>
            <a:bodyPr lIns="0" tIns="0" rIns="0" bIns="0" rtlCol="0" anchor="ctr"/>
            <a:lstStyle/>
            <a:p>
              <a:pPr algn="l">
                <a:lnSpc>
                  <a:spcPts val="3240"/>
                </a:lnSpc>
              </a:pPr>
              <a:r>
                <a:rPr lang="en-US" sz="2700">
                  <a:solidFill>
                    <a:srgbClr val="1A202C"/>
                  </a:solidFill>
                  <a:latin typeface="Calibri (MS)"/>
                  <a:ea typeface="Calibri (MS)"/>
                  <a:cs typeface="Calibri (MS)"/>
                  <a:sym typeface="Calibri (MS)"/>
                </a:rPr>
                <a:t>Organisational Structure &amp; Organisation Charts</a:t>
              </a:r>
            </a:p>
          </p:txBody>
        </p:sp>
      </p:grpSp>
      <p:grpSp>
        <p:nvGrpSpPr>
          <p:cNvPr id="23" name="Group 23"/>
          <p:cNvGrpSpPr/>
          <p:nvPr/>
        </p:nvGrpSpPr>
        <p:grpSpPr>
          <a:xfrm>
            <a:off x="633727" y="2974591"/>
            <a:ext cx="17020537" cy="1329433"/>
            <a:chOff x="0" y="0"/>
            <a:chExt cx="22694049" cy="1772577"/>
          </a:xfrm>
        </p:grpSpPr>
        <p:sp>
          <p:nvSpPr>
            <p:cNvPr id="24" name="Freeform 24"/>
            <p:cNvSpPr/>
            <p:nvPr/>
          </p:nvSpPr>
          <p:spPr>
            <a:xfrm>
              <a:off x="8509" y="8509"/>
              <a:ext cx="22677120" cy="1755648"/>
            </a:xfrm>
            <a:custGeom>
              <a:avLst/>
              <a:gdLst/>
              <a:ahLst/>
              <a:cxnLst/>
              <a:rect l="l" t="t" r="r" b="b"/>
              <a:pathLst>
                <a:path w="22677120" h="1755648">
                  <a:moveTo>
                    <a:pt x="0" y="0"/>
                  </a:moveTo>
                  <a:lnTo>
                    <a:pt x="22677120" y="0"/>
                  </a:lnTo>
                  <a:lnTo>
                    <a:pt x="22677120" y="1755648"/>
                  </a:lnTo>
                  <a:lnTo>
                    <a:pt x="0" y="1755648"/>
                  </a:lnTo>
                  <a:close/>
                </a:path>
              </a:pathLst>
            </a:custGeom>
            <a:solidFill>
              <a:srgbClr val="FFFFFF"/>
            </a:solidFill>
          </p:spPr>
          <p:txBody>
            <a:bodyPr/>
            <a:lstStyle/>
            <a:p>
              <a:endParaRPr lang="en-GB"/>
            </a:p>
          </p:txBody>
        </p:sp>
        <p:sp>
          <p:nvSpPr>
            <p:cNvPr id="25" name="Freeform 25"/>
            <p:cNvSpPr/>
            <p:nvPr/>
          </p:nvSpPr>
          <p:spPr>
            <a:xfrm>
              <a:off x="0" y="0"/>
              <a:ext cx="22694137" cy="1772666"/>
            </a:xfrm>
            <a:custGeom>
              <a:avLst/>
              <a:gdLst/>
              <a:ahLst/>
              <a:cxnLst/>
              <a:rect l="l" t="t" r="r" b="b"/>
              <a:pathLst>
                <a:path w="22694137" h="1772666">
                  <a:moveTo>
                    <a:pt x="8509" y="0"/>
                  </a:moveTo>
                  <a:lnTo>
                    <a:pt x="22685629" y="0"/>
                  </a:lnTo>
                  <a:cubicBezTo>
                    <a:pt x="22690328" y="0"/>
                    <a:pt x="22694137" y="3810"/>
                    <a:pt x="22694137" y="8509"/>
                  </a:cubicBezTo>
                  <a:lnTo>
                    <a:pt x="22694137" y="1764157"/>
                  </a:lnTo>
                  <a:cubicBezTo>
                    <a:pt x="22694137" y="1768856"/>
                    <a:pt x="22690328" y="1772666"/>
                    <a:pt x="22685629" y="1772666"/>
                  </a:cubicBezTo>
                  <a:lnTo>
                    <a:pt x="8509" y="1772666"/>
                  </a:lnTo>
                  <a:cubicBezTo>
                    <a:pt x="3810" y="1772666"/>
                    <a:pt x="0" y="1768856"/>
                    <a:pt x="0" y="1764157"/>
                  </a:cubicBezTo>
                  <a:lnTo>
                    <a:pt x="0" y="8509"/>
                  </a:lnTo>
                  <a:cubicBezTo>
                    <a:pt x="0" y="3810"/>
                    <a:pt x="3810" y="0"/>
                    <a:pt x="8509" y="0"/>
                  </a:cubicBezTo>
                  <a:moveTo>
                    <a:pt x="8509" y="16891"/>
                  </a:moveTo>
                  <a:lnTo>
                    <a:pt x="8509" y="8509"/>
                  </a:lnTo>
                  <a:lnTo>
                    <a:pt x="17018" y="8509"/>
                  </a:lnTo>
                  <a:lnTo>
                    <a:pt x="17018" y="1764157"/>
                  </a:lnTo>
                  <a:lnTo>
                    <a:pt x="8509" y="1764157"/>
                  </a:lnTo>
                  <a:lnTo>
                    <a:pt x="8509" y="1755648"/>
                  </a:lnTo>
                  <a:lnTo>
                    <a:pt x="22685629" y="1755648"/>
                  </a:lnTo>
                  <a:lnTo>
                    <a:pt x="22685629" y="1764157"/>
                  </a:lnTo>
                  <a:lnTo>
                    <a:pt x="22677120" y="176415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grpSp>
        <p:nvGrpSpPr>
          <p:cNvPr id="26" name="Group 26"/>
          <p:cNvGrpSpPr/>
          <p:nvPr/>
        </p:nvGrpSpPr>
        <p:grpSpPr>
          <a:xfrm>
            <a:off x="627383" y="2968247"/>
            <a:ext cx="1031243" cy="1342139"/>
            <a:chOff x="0" y="0"/>
            <a:chExt cx="1374991" cy="1789519"/>
          </a:xfrm>
        </p:grpSpPr>
        <p:sp>
          <p:nvSpPr>
            <p:cNvPr id="27" name="Freeform 27"/>
            <p:cNvSpPr/>
            <p:nvPr/>
          </p:nvSpPr>
          <p:spPr>
            <a:xfrm>
              <a:off x="16891" y="16891"/>
              <a:ext cx="1341120" cy="1755648"/>
            </a:xfrm>
            <a:custGeom>
              <a:avLst/>
              <a:gdLst/>
              <a:ahLst/>
              <a:cxnLst/>
              <a:rect l="l" t="t" r="r" b="b"/>
              <a:pathLst>
                <a:path w="1341120" h="1755648">
                  <a:moveTo>
                    <a:pt x="0" y="0"/>
                  </a:moveTo>
                  <a:lnTo>
                    <a:pt x="1341120" y="0"/>
                  </a:lnTo>
                  <a:lnTo>
                    <a:pt x="1341120" y="1755648"/>
                  </a:lnTo>
                  <a:lnTo>
                    <a:pt x="0" y="1755648"/>
                  </a:lnTo>
                  <a:close/>
                </a:path>
              </a:pathLst>
            </a:custGeom>
            <a:solidFill>
              <a:srgbClr val="1E3A5F"/>
            </a:solidFill>
          </p:spPr>
          <p:txBody>
            <a:bodyPr/>
            <a:lstStyle/>
            <a:p>
              <a:endParaRPr lang="en-GB"/>
            </a:p>
          </p:txBody>
        </p:sp>
        <p:sp>
          <p:nvSpPr>
            <p:cNvPr id="28" name="Freeform 28"/>
            <p:cNvSpPr/>
            <p:nvPr/>
          </p:nvSpPr>
          <p:spPr>
            <a:xfrm>
              <a:off x="0" y="0"/>
              <a:ext cx="1374902" cy="1789430"/>
            </a:xfrm>
            <a:custGeom>
              <a:avLst/>
              <a:gdLst/>
              <a:ahLst/>
              <a:cxnLst/>
              <a:rect l="l" t="t" r="r" b="b"/>
              <a:pathLst>
                <a:path w="1374902" h="1789430">
                  <a:moveTo>
                    <a:pt x="16891" y="0"/>
                  </a:moveTo>
                  <a:lnTo>
                    <a:pt x="1358011" y="0"/>
                  </a:lnTo>
                  <a:cubicBezTo>
                    <a:pt x="1367409" y="0"/>
                    <a:pt x="1374902" y="7620"/>
                    <a:pt x="1374902" y="16891"/>
                  </a:cubicBezTo>
                  <a:lnTo>
                    <a:pt x="1374902" y="1772539"/>
                  </a:lnTo>
                  <a:cubicBezTo>
                    <a:pt x="1374902" y="1781937"/>
                    <a:pt x="1367282" y="1789430"/>
                    <a:pt x="135801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1358011" y="1755648"/>
                  </a:lnTo>
                  <a:lnTo>
                    <a:pt x="1358011" y="1772539"/>
                  </a:lnTo>
                  <a:lnTo>
                    <a:pt x="1341120" y="1772539"/>
                  </a:lnTo>
                  <a:lnTo>
                    <a:pt x="1341120" y="16891"/>
                  </a:lnTo>
                  <a:lnTo>
                    <a:pt x="1358011" y="16891"/>
                  </a:lnTo>
                  <a:lnTo>
                    <a:pt x="1358011" y="33909"/>
                  </a:lnTo>
                  <a:lnTo>
                    <a:pt x="16891" y="33909"/>
                  </a:lnTo>
                  <a:close/>
                </a:path>
              </a:pathLst>
            </a:custGeom>
            <a:solidFill>
              <a:srgbClr val="1E3A5F"/>
            </a:solidFill>
          </p:spPr>
          <p:txBody>
            <a:bodyPr/>
            <a:lstStyle/>
            <a:p>
              <a:endParaRPr lang="en-GB"/>
            </a:p>
          </p:txBody>
        </p:sp>
      </p:grpSp>
      <p:grpSp>
        <p:nvGrpSpPr>
          <p:cNvPr id="29" name="Group 29"/>
          <p:cNvGrpSpPr/>
          <p:nvPr/>
        </p:nvGrpSpPr>
        <p:grpSpPr>
          <a:xfrm>
            <a:off x="640080" y="2980944"/>
            <a:ext cx="1005840" cy="1316736"/>
            <a:chOff x="0" y="0"/>
            <a:chExt cx="1341120" cy="1755648"/>
          </a:xfrm>
        </p:grpSpPr>
        <p:sp>
          <p:nvSpPr>
            <p:cNvPr id="30" name="Freeform 30"/>
            <p:cNvSpPr/>
            <p:nvPr/>
          </p:nvSpPr>
          <p:spPr>
            <a:xfrm>
              <a:off x="0" y="0"/>
              <a:ext cx="1341120" cy="1755648"/>
            </a:xfrm>
            <a:custGeom>
              <a:avLst/>
              <a:gdLst/>
              <a:ahLst/>
              <a:cxnLst/>
              <a:rect l="l" t="t" r="r" b="b"/>
              <a:pathLst>
                <a:path w="1341120" h="1755648">
                  <a:moveTo>
                    <a:pt x="0" y="0"/>
                  </a:moveTo>
                  <a:lnTo>
                    <a:pt x="1341120" y="0"/>
                  </a:lnTo>
                  <a:lnTo>
                    <a:pt x="1341120" y="1755648"/>
                  </a:lnTo>
                  <a:lnTo>
                    <a:pt x="0" y="1755648"/>
                  </a:lnTo>
                  <a:close/>
                </a:path>
              </a:pathLst>
            </a:custGeom>
            <a:blipFill>
              <a:blip r:embed="rId3">
                <a:alphaModFix amt="0"/>
              </a:blip>
              <a:stretch>
                <a:fillRect l="-117961" r="-117961"/>
              </a:stretch>
            </a:blipFill>
          </p:spPr>
          <p:txBody>
            <a:bodyPr/>
            <a:lstStyle/>
            <a:p>
              <a:endParaRPr lang="en-GB"/>
            </a:p>
          </p:txBody>
        </p:sp>
        <p:sp>
          <p:nvSpPr>
            <p:cNvPr id="31" name="TextBox 31"/>
            <p:cNvSpPr txBox="1"/>
            <p:nvPr/>
          </p:nvSpPr>
          <p:spPr>
            <a:xfrm>
              <a:off x="0" y="-19050"/>
              <a:ext cx="1341120" cy="1774698"/>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02</a:t>
              </a:r>
            </a:p>
          </p:txBody>
        </p:sp>
      </p:grpSp>
      <p:grpSp>
        <p:nvGrpSpPr>
          <p:cNvPr id="32" name="Group 32"/>
          <p:cNvGrpSpPr/>
          <p:nvPr/>
        </p:nvGrpSpPr>
        <p:grpSpPr>
          <a:xfrm>
            <a:off x="1828800" y="2980944"/>
            <a:ext cx="15544800" cy="1316736"/>
            <a:chOff x="0" y="0"/>
            <a:chExt cx="20726400" cy="1755648"/>
          </a:xfrm>
        </p:grpSpPr>
        <p:sp>
          <p:nvSpPr>
            <p:cNvPr id="33" name="Freeform 33"/>
            <p:cNvSpPr/>
            <p:nvPr/>
          </p:nvSpPr>
          <p:spPr>
            <a:xfrm>
              <a:off x="0" y="0"/>
              <a:ext cx="20726400" cy="1755648"/>
            </a:xfrm>
            <a:custGeom>
              <a:avLst/>
              <a:gdLst/>
              <a:ahLst/>
              <a:cxnLst/>
              <a:rect l="l" t="t" r="r" b="b"/>
              <a:pathLst>
                <a:path w="20726400" h="1755648">
                  <a:moveTo>
                    <a:pt x="0" y="0"/>
                  </a:moveTo>
                  <a:lnTo>
                    <a:pt x="20726400" y="0"/>
                  </a:lnTo>
                  <a:lnTo>
                    <a:pt x="20726400" y="1755648"/>
                  </a:lnTo>
                  <a:lnTo>
                    <a:pt x="0" y="1755648"/>
                  </a:lnTo>
                  <a:close/>
                </a:path>
              </a:pathLst>
            </a:custGeom>
            <a:blipFill>
              <a:blip r:embed="rId3">
                <a:alphaModFix amt="0"/>
              </a:blip>
              <a:stretch>
                <a:fillRect t="-180031" b="-180031"/>
              </a:stretch>
            </a:blipFill>
          </p:spPr>
          <p:txBody>
            <a:bodyPr/>
            <a:lstStyle/>
            <a:p>
              <a:endParaRPr lang="en-GB"/>
            </a:p>
          </p:txBody>
        </p:sp>
        <p:sp>
          <p:nvSpPr>
            <p:cNvPr id="34" name="TextBox 34"/>
            <p:cNvSpPr txBox="1"/>
            <p:nvPr/>
          </p:nvSpPr>
          <p:spPr>
            <a:xfrm>
              <a:off x="0" y="-57150"/>
              <a:ext cx="20726400" cy="1812798"/>
            </a:xfrm>
            <a:prstGeom prst="rect">
              <a:avLst/>
            </a:prstGeom>
          </p:spPr>
          <p:txBody>
            <a:bodyPr lIns="0" tIns="0" rIns="0" bIns="0" rtlCol="0" anchor="ctr"/>
            <a:lstStyle/>
            <a:p>
              <a:pPr algn="l">
                <a:lnSpc>
                  <a:spcPts val="3240"/>
                </a:lnSpc>
              </a:pPr>
              <a:r>
                <a:rPr lang="en-US" sz="2700">
                  <a:solidFill>
                    <a:srgbClr val="1A202C"/>
                  </a:solidFill>
                  <a:latin typeface="Calibri (MS)"/>
                  <a:ea typeface="Calibri (MS)"/>
                  <a:cs typeface="Calibri (MS)"/>
                  <a:sym typeface="Calibri (MS)"/>
                </a:rPr>
                <a:t>Three Structural Designs: Functional, Divisional &amp; Matrix</a:t>
              </a:r>
            </a:p>
          </p:txBody>
        </p:sp>
      </p:grpSp>
      <p:grpSp>
        <p:nvGrpSpPr>
          <p:cNvPr id="35" name="Group 35"/>
          <p:cNvGrpSpPr/>
          <p:nvPr/>
        </p:nvGrpSpPr>
        <p:grpSpPr>
          <a:xfrm>
            <a:off x="633727" y="4583935"/>
            <a:ext cx="17020537" cy="1329433"/>
            <a:chOff x="0" y="0"/>
            <a:chExt cx="22694049" cy="1772577"/>
          </a:xfrm>
        </p:grpSpPr>
        <p:sp>
          <p:nvSpPr>
            <p:cNvPr id="36" name="Freeform 36"/>
            <p:cNvSpPr/>
            <p:nvPr/>
          </p:nvSpPr>
          <p:spPr>
            <a:xfrm>
              <a:off x="8509" y="8509"/>
              <a:ext cx="22677120" cy="1755648"/>
            </a:xfrm>
            <a:custGeom>
              <a:avLst/>
              <a:gdLst/>
              <a:ahLst/>
              <a:cxnLst/>
              <a:rect l="l" t="t" r="r" b="b"/>
              <a:pathLst>
                <a:path w="22677120" h="1755648">
                  <a:moveTo>
                    <a:pt x="0" y="0"/>
                  </a:moveTo>
                  <a:lnTo>
                    <a:pt x="22677120" y="0"/>
                  </a:lnTo>
                  <a:lnTo>
                    <a:pt x="22677120" y="1755648"/>
                  </a:lnTo>
                  <a:lnTo>
                    <a:pt x="0" y="1755648"/>
                  </a:lnTo>
                  <a:close/>
                </a:path>
              </a:pathLst>
            </a:custGeom>
            <a:solidFill>
              <a:srgbClr val="F8FAFC"/>
            </a:solidFill>
          </p:spPr>
          <p:txBody>
            <a:bodyPr/>
            <a:lstStyle/>
            <a:p>
              <a:endParaRPr lang="en-GB"/>
            </a:p>
          </p:txBody>
        </p:sp>
        <p:sp>
          <p:nvSpPr>
            <p:cNvPr id="37" name="Freeform 37"/>
            <p:cNvSpPr/>
            <p:nvPr/>
          </p:nvSpPr>
          <p:spPr>
            <a:xfrm>
              <a:off x="0" y="0"/>
              <a:ext cx="22694137" cy="1772666"/>
            </a:xfrm>
            <a:custGeom>
              <a:avLst/>
              <a:gdLst/>
              <a:ahLst/>
              <a:cxnLst/>
              <a:rect l="l" t="t" r="r" b="b"/>
              <a:pathLst>
                <a:path w="22694137" h="1772666">
                  <a:moveTo>
                    <a:pt x="8509" y="0"/>
                  </a:moveTo>
                  <a:lnTo>
                    <a:pt x="22685629" y="0"/>
                  </a:lnTo>
                  <a:cubicBezTo>
                    <a:pt x="22690328" y="0"/>
                    <a:pt x="22694137" y="3810"/>
                    <a:pt x="22694137" y="8509"/>
                  </a:cubicBezTo>
                  <a:lnTo>
                    <a:pt x="22694137" y="1764157"/>
                  </a:lnTo>
                  <a:cubicBezTo>
                    <a:pt x="22694137" y="1768856"/>
                    <a:pt x="22690328" y="1772666"/>
                    <a:pt x="22685629" y="1772666"/>
                  </a:cubicBezTo>
                  <a:lnTo>
                    <a:pt x="8509" y="1772666"/>
                  </a:lnTo>
                  <a:cubicBezTo>
                    <a:pt x="3810" y="1772666"/>
                    <a:pt x="0" y="1768856"/>
                    <a:pt x="0" y="1764157"/>
                  </a:cubicBezTo>
                  <a:lnTo>
                    <a:pt x="0" y="8509"/>
                  </a:lnTo>
                  <a:cubicBezTo>
                    <a:pt x="0" y="3810"/>
                    <a:pt x="3810" y="0"/>
                    <a:pt x="8509" y="0"/>
                  </a:cubicBezTo>
                  <a:moveTo>
                    <a:pt x="8509" y="16891"/>
                  </a:moveTo>
                  <a:lnTo>
                    <a:pt x="8509" y="8509"/>
                  </a:lnTo>
                  <a:lnTo>
                    <a:pt x="17018" y="8509"/>
                  </a:lnTo>
                  <a:lnTo>
                    <a:pt x="17018" y="1764157"/>
                  </a:lnTo>
                  <a:lnTo>
                    <a:pt x="8509" y="1764157"/>
                  </a:lnTo>
                  <a:lnTo>
                    <a:pt x="8509" y="1755648"/>
                  </a:lnTo>
                  <a:lnTo>
                    <a:pt x="22685629" y="1755648"/>
                  </a:lnTo>
                  <a:lnTo>
                    <a:pt x="22685629" y="1764157"/>
                  </a:lnTo>
                  <a:lnTo>
                    <a:pt x="22677120" y="176415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grpSp>
        <p:nvGrpSpPr>
          <p:cNvPr id="38" name="Group 38"/>
          <p:cNvGrpSpPr/>
          <p:nvPr/>
        </p:nvGrpSpPr>
        <p:grpSpPr>
          <a:xfrm>
            <a:off x="627383" y="4577591"/>
            <a:ext cx="1031243" cy="1342139"/>
            <a:chOff x="0" y="0"/>
            <a:chExt cx="1374991" cy="1789519"/>
          </a:xfrm>
        </p:grpSpPr>
        <p:sp>
          <p:nvSpPr>
            <p:cNvPr id="39" name="Freeform 39"/>
            <p:cNvSpPr/>
            <p:nvPr/>
          </p:nvSpPr>
          <p:spPr>
            <a:xfrm>
              <a:off x="16891" y="16891"/>
              <a:ext cx="1341120" cy="1755648"/>
            </a:xfrm>
            <a:custGeom>
              <a:avLst/>
              <a:gdLst/>
              <a:ahLst/>
              <a:cxnLst/>
              <a:rect l="l" t="t" r="r" b="b"/>
              <a:pathLst>
                <a:path w="1341120" h="1755648">
                  <a:moveTo>
                    <a:pt x="0" y="0"/>
                  </a:moveTo>
                  <a:lnTo>
                    <a:pt x="1341120" y="0"/>
                  </a:lnTo>
                  <a:lnTo>
                    <a:pt x="1341120" y="1755648"/>
                  </a:lnTo>
                  <a:lnTo>
                    <a:pt x="0" y="1755648"/>
                  </a:lnTo>
                  <a:close/>
                </a:path>
              </a:pathLst>
            </a:custGeom>
            <a:solidFill>
              <a:srgbClr val="1E3A5F"/>
            </a:solidFill>
          </p:spPr>
          <p:txBody>
            <a:bodyPr/>
            <a:lstStyle/>
            <a:p>
              <a:endParaRPr lang="en-GB"/>
            </a:p>
          </p:txBody>
        </p:sp>
        <p:sp>
          <p:nvSpPr>
            <p:cNvPr id="40" name="Freeform 40"/>
            <p:cNvSpPr/>
            <p:nvPr/>
          </p:nvSpPr>
          <p:spPr>
            <a:xfrm>
              <a:off x="0" y="0"/>
              <a:ext cx="1374902" cy="1789430"/>
            </a:xfrm>
            <a:custGeom>
              <a:avLst/>
              <a:gdLst/>
              <a:ahLst/>
              <a:cxnLst/>
              <a:rect l="l" t="t" r="r" b="b"/>
              <a:pathLst>
                <a:path w="1374902" h="1789430">
                  <a:moveTo>
                    <a:pt x="16891" y="0"/>
                  </a:moveTo>
                  <a:lnTo>
                    <a:pt x="1358011" y="0"/>
                  </a:lnTo>
                  <a:cubicBezTo>
                    <a:pt x="1367409" y="0"/>
                    <a:pt x="1374902" y="7620"/>
                    <a:pt x="1374902" y="16891"/>
                  </a:cubicBezTo>
                  <a:lnTo>
                    <a:pt x="1374902" y="1772539"/>
                  </a:lnTo>
                  <a:cubicBezTo>
                    <a:pt x="1374902" y="1781937"/>
                    <a:pt x="1367282" y="1789430"/>
                    <a:pt x="135801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1358011" y="1755648"/>
                  </a:lnTo>
                  <a:lnTo>
                    <a:pt x="1358011" y="1772539"/>
                  </a:lnTo>
                  <a:lnTo>
                    <a:pt x="1341120" y="1772539"/>
                  </a:lnTo>
                  <a:lnTo>
                    <a:pt x="1341120" y="16891"/>
                  </a:lnTo>
                  <a:lnTo>
                    <a:pt x="1358011" y="16891"/>
                  </a:lnTo>
                  <a:lnTo>
                    <a:pt x="1358011" y="33909"/>
                  </a:lnTo>
                  <a:lnTo>
                    <a:pt x="16891" y="33909"/>
                  </a:lnTo>
                  <a:close/>
                </a:path>
              </a:pathLst>
            </a:custGeom>
            <a:solidFill>
              <a:srgbClr val="1E3A5F"/>
            </a:solidFill>
          </p:spPr>
          <p:txBody>
            <a:bodyPr/>
            <a:lstStyle/>
            <a:p>
              <a:endParaRPr lang="en-GB"/>
            </a:p>
          </p:txBody>
        </p:sp>
      </p:grpSp>
      <p:grpSp>
        <p:nvGrpSpPr>
          <p:cNvPr id="41" name="Group 41"/>
          <p:cNvGrpSpPr/>
          <p:nvPr/>
        </p:nvGrpSpPr>
        <p:grpSpPr>
          <a:xfrm>
            <a:off x="640080" y="4590288"/>
            <a:ext cx="1005840" cy="1316736"/>
            <a:chOff x="0" y="0"/>
            <a:chExt cx="1341120" cy="1755648"/>
          </a:xfrm>
        </p:grpSpPr>
        <p:sp>
          <p:nvSpPr>
            <p:cNvPr id="42" name="Freeform 42"/>
            <p:cNvSpPr/>
            <p:nvPr/>
          </p:nvSpPr>
          <p:spPr>
            <a:xfrm>
              <a:off x="0" y="0"/>
              <a:ext cx="1341120" cy="1755648"/>
            </a:xfrm>
            <a:custGeom>
              <a:avLst/>
              <a:gdLst/>
              <a:ahLst/>
              <a:cxnLst/>
              <a:rect l="l" t="t" r="r" b="b"/>
              <a:pathLst>
                <a:path w="1341120" h="1755648">
                  <a:moveTo>
                    <a:pt x="0" y="0"/>
                  </a:moveTo>
                  <a:lnTo>
                    <a:pt x="1341120" y="0"/>
                  </a:lnTo>
                  <a:lnTo>
                    <a:pt x="1341120" y="1755648"/>
                  </a:lnTo>
                  <a:lnTo>
                    <a:pt x="0" y="1755648"/>
                  </a:lnTo>
                  <a:close/>
                </a:path>
              </a:pathLst>
            </a:custGeom>
            <a:blipFill>
              <a:blip r:embed="rId3">
                <a:alphaModFix amt="0"/>
              </a:blip>
              <a:stretch>
                <a:fillRect l="-117961" r="-117961"/>
              </a:stretch>
            </a:blipFill>
          </p:spPr>
          <p:txBody>
            <a:bodyPr/>
            <a:lstStyle/>
            <a:p>
              <a:endParaRPr lang="en-GB"/>
            </a:p>
          </p:txBody>
        </p:sp>
        <p:sp>
          <p:nvSpPr>
            <p:cNvPr id="43" name="TextBox 43"/>
            <p:cNvSpPr txBox="1"/>
            <p:nvPr/>
          </p:nvSpPr>
          <p:spPr>
            <a:xfrm>
              <a:off x="0" y="-19050"/>
              <a:ext cx="1341120" cy="1774698"/>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03</a:t>
              </a:r>
            </a:p>
          </p:txBody>
        </p:sp>
      </p:grpSp>
      <p:grpSp>
        <p:nvGrpSpPr>
          <p:cNvPr id="44" name="Group 44"/>
          <p:cNvGrpSpPr/>
          <p:nvPr/>
        </p:nvGrpSpPr>
        <p:grpSpPr>
          <a:xfrm>
            <a:off x="1828800" y="4590288"/>
            <a:ext cx="15544800" cy="1316736"/>
            <a:chOff x="0" y="0"/>
            <a:chExt cx="20726400" cy="1755648"/>
          </a:xfrm>
        </p:grpSpPr>
        <p:sp>
          <p:nvSpPr>
            <p:cNvPr id="45" name="Freeform 45"/>
            <p:cNvSpPr/>
            <p:nvPr/>
          </p:nvSpPr>
          <p:spPr>
            <a:xfrm>
              <a:off x="0" y="0"/>
              <a:ext cx="20726400" cy="1755648"/>
            </a:xfrm>
            <a:custGeom>
              <a:avLst/>
              <a:gdLst/>
              <a:ahLst/>
              <a:cxnLst/>
              <a:rect l="l" t="t" r="r" b="b"/>
              <a:pathLst>
                <a:path w="20726400" h="1755648">
                  <a:moveTo>
                    <a:pt x="0" y="0"/>
                  </a:moveTo>
                  <a:lnTo>
                    <a:pt x="20726400" y="0"/>
                  </a:lnTo>
                  <a:lnTo>
                    <a:pt x="20726400" y="1755648"/>
                  </a:lnTo>
                  <a:lnTo>
                    <a:pt x="0" y="1755648"/>
                  </a:lnTo>
                  <a:close/>
                </a:path>
              </a:pathLst>
            </a:custGeom>
            <a:blipFill>
              <a:blip r:embed="rId3">
                <a:alphaModFix amt="0"/>
              </a:blip>
              <a:stretch>
                <a:fillRect t="-180031" b="-180031"/>
              </a:stretch>
            </a:blipFill>
          </p:spPr>
          <p:txBody>
            <a:bodyPr/>
            <a:lstStyle/>
            <a:p>
              <a:endParaRPr lang="en-GB"/>
            </a:p>
          </p:txBody>
        </p:sp>
        <p:sp>
          <p:nvSpPr>
            <p:cNvPr id="46" name="TextBox 46"/>
            <p:cNvSpPr txBox="1"/>
            <p:nvPr/>
          </p:nvSpPr>
          <p:spPr>
            <a:xfrm>
              <a:off x="0" y="-57150"/>
              <a:ext cx="20726400" cy="1812798"/>
            </a:xfrm>
            <a:prstGeom prst="rect">
              <a:avLst/>
            </a:prstGeom>
          </p:spPr>
          <p:txBody>
            <a:bodyPr lIns="0" tIns="0" rIns="0" bIns="0" rtlCol="0" anchor="ctr"/>
            <a:lstStyle/>
            <a:p>
              <a:pPr algn="l">
                <a:lnSpc>
                  <a:spcPts val="3240"/>
                </a:lnSpc>
              </a:pPr>
              <a:r>
                <a:rPr lang="en-US" sz="2700">
                  <a:solidFill>
                    <a:srgbClr val="1A202C"/>
                  </a:solidFill>
                  <a:latin typeface="Calibri (MS)"/>
                  <a:ea typeface="Calibri (MS)"/>
                  <a:cs typeface="Calibri (MS)"/>
                  <a:sym typeface="Calibri (MS)"/>
                </a:rPr>
                <a:t>Relationship Between Structure, Culture &amp; Performance</a:t>
              </a:r>
            </a:p>
          </p:txBody>
        </p:sp>
      </p:grpSp>
      <p:grpSp>
        <p:nvGrpSpPr>
          <p:cNvPr id="47" name="Group 47"/>
          <p:cNvGrpSpPr/>
          <p:nvPr/>
        </p:nvGrpSpPr>
        <p:grpSpPr>
          <a:xfrm>
            <a:off x="633727" y="6193279"/>
            <a:ext cx="17020537" cy="1329433"/>
            <a:chOff x="0" y="0"/>
            <a:chExt cx="22694049" cy="1772577"/>
          </a:xfrm>
        </p:grpSpPr>
        <p:sp>
          <p:nvSpPr>
            <p:cNvPr id="48" name="Freeform 48"/>
            <p:cNvSpPr/>
            <p:nvPr/>
          </p:nvSpPr>
          <p:spPr>
            <a:xfrm>
              <a:off x="8509" y="8509"/>
              <a:ext cx="22677120" cy="1755648"/>
            </a:xfrm>
            <a:custGeom>
              <a:avLst/>
              <a:gdLst/>
              <a:ahLst/>
              <a:cxnLst/>
              <a:rect l="l" t="t" r="r" b="b"/>
              <a:pathLst>
                <a:path w="22677120" h="1755648">
                  <a:moveTo>
                    <a:pt x="0" y="0"/>
                  </a:moveTo>
                  <a:lnTo>
                    <a:pt x="22677120" y="0"/>
                  </a:lnTo>
                  <a:lnTo>
                    <a:pt x="22677120" y="1755648"/>
                  </a:lnTo>
                  <a:lnTo>
                    <a:pt x="0" y="1755648"/>
                  </a:lnTo>
                  <a:close/>
                </a:path>
              </a:pathLst>
            </a:custGeom>
            <a:solidFill>
              <a:srgbClr val="FFFFFF"/>
            </a:solidFill>
          </p:spPr>
          <p:txBody>
            <a:bodyPr/>
            <a:lstStyle/>
            <a:p>
              <a:endParaRPr lang="en-GB"/>
            </a:p>
          </p:txBody>
        </p:sp>
        <p:sp>
          <p:nvSpPr>
            <p:cNvPr id="49" name="Freeform 49"/>
            <p:cNvSpPr/>
            <p:nvPr/>
          </p:nvSpPr>
          <p:spPr>
            <a:xfrm>
              <a:off x="0" y="0"/>
              <a:ext cx="22694137" cy="1772666"/>
            </a:xfrm>
            <a:custGeom>
              <a:avLst/>
              <a:gdLst/>
              <a:ahLst/>
              <a:cxnLst/>
              <a:rect l="l" t="t" r="r" b="b"/>
              <a:pathLst>
                <a:path w="22694137" h="1772666">
                  <a:moveTo>
                    <a:pt x="8509" y="0"/>
                  </a:moveTo>
                  <a:lnTo>
                    <a:pt x="22685629" y="0"/>
                  </a:lnTo>
                  <a:cubicBezTo>
                    <a:pt x="22690328" y="0"/>
                    <a:pt x="22694137" y="3810"/>
                    <a:pt x="22694137" y="8509"/>
                  </a:cubicBezTo>
                  <a:lnTo>
                    <a:pt x="22694137" y="1764157"/>
                  </a:lnTo>
                  <a:cubicBezTo>
                    <a:pt x="22694137" y="1768856"/>
                    <a:pt x="22690328" y="1772666"/>
                    <a:pt x="22685629" y="1772666"/>
                  </a:cubicBezTo>
                  <a:lnTo>
                    <a:pt x="8509" y="1772666"/>
                  </a:lnTo>
                  <a:cubicBezTo>
                    <a:pt x="3810" y="1772666"/>
                    <a:pt x="0" y="1768856"/>
                    <a:pt x="0" y="1764157"/>
                  </a:cubicBezTo>
                  <a:lnTo>
                    <a:pt x="0" y="8509"/>
                  </a:lnTo>
                  <a:cubicBezTo>
                    <a:pt x="0" y="3810"/>
                    <a:pt x="3810" y="0"/>
                    <a:pt x="8509" y="0"/>
                  </a:cubicBezTo>
                  <a:moveTo>
                    <a:pt x="8509" y="16891"/>
                  </a:moveTo>
                  <a:lnTo>
                    <a:pt x="8509" y="8509"/>
                  </a:lnTo>
                  <a:lnTo>
                    <a:pt x="17018" y="8509"/>
                  </a:lnTo>
                  <a:lnTo>
                    <a:pt x="17018" y="1764157"/>
                  </a:lnTo>
                  <a:lnTo>
                    <a:pt x="8509" y="1764157"/>
                  </a:lnTo>
                  <a:lnTo>
                    <a:pt x="8509" y="1755648"/>
                  </a:lnTo>
                  <a:lnTo>
                    <a:pt x="22685629" y="1755648"/>
                  </a:lnTo>
                  <a:lnTo>
                    <a:pt x="22685629" y="1764157"/>
                  </a:lnTo>
                  <a:lnTo>
                    <a:pt x="22677120" y="176415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grpSp>
        <p:nvGrpSpPr>
          <p:cNvPr id="50" name="Group 50"/>
          <p:cNvGrpSpPr/>
          <p:nvPr/>
        </p:nvGrpSpPr>
        <p:grpSpPr>
          <a:xfrm>
            <a:off x="627383" y="6186935"/>
            <a:ext cx="1031243" cy="1342139"/>
            <a:chOff x="0" y="0"/>
            <a:chExt cx="1374991" cy="1789519"/>
          </a:xfrm>
        </p:grpSpPr>
        <p:sp>
          <p:nvSpPr>
            <p:cNvPr id="51" name="Freeform 51"/>
            <p:cNvSpPr/>
            <p:nvPr/>
          </p:nvSpPr>
          <p:spPr>
            <a:xfrm>
              <a:off x="16891" y="16891"/>
              <a:ext cx="1341120" cy="1755648"/>
            </a:xfrm>
            <a:custGeom>
              <a:avLst/>
              <a:gdLst/>
              <a:ahLst/>
              <a:cxnLst/>
              <a:rect l="l" t="t" r="r" b="b"/>
              <a:pathLst>
                <a:path w="1341120" h="1755648">
                  <a:moveTo>
                    <a:pt x="0" y="0"/>
                  </a:moveTo>
                  <a:lnTo>
                    <a:pt x="1341120" y="0"/>
                  </a:lnTo>
                  <a:lnTo>
                    <a:pt x="1341120" y="1755648"/>
                  </a:lnTo>
                  <a:lnTo>
                    <a:pt x="0" y="1755648"/>
                  </a:lnTo>
                  <a:close/>
                </a:path>
              </a:pathLst>
            </a:custGeom>
            <a:solidFill>
              <a:srgbClr val="1E3A5F"/>
            </a:solidFill>
          </p:spPr>
          <p:txBody>
            <a:bodyPr/>
            <a:lstStyle/>
            <a:p>
              <a:endParaRPr lang="en-GB"/>
            </a:p>
          </p:txBody>
        </p:sp>
        <p:sp>
          <p:nvSpPr>
            <p:cNvPr id="52" name="Freeform 52"/>
            <p:cNvSpPr/>
            <p:nvPr/>
          </p:nvSpPr>
          <p:spPr>
            <a:xfrm>
              <a:off x="0" y="0"/>
              <a:ext cx="1374902" cy="1789430"/>
            </a:xfrm>
            <a:custGeom>
              <a:avLst/>
              <a:gdLst/>
              <a:ahLst/>
              <a:cxnLst/>
              <a:rect l="l" t="t" r="r" b="b"/>
              <a:pathLst>
                <a:path w="1374902" h="1789430">
                  <a:moveTo>
                    <a:pt x="16891" y="0"/>
                  </a:moveTo>
                  <a:lnTo>
                    <a:pt x="1358011" y="0"/>
                  </a:lnTo>
                  <a:cubicBezTo>
                    <a:pt x="1367409" y="0"/>
                    <a:pt x="1374902" y="7620"/>
                    <a:pt x="1374902" y="16891"/>
                  </a:cubicBezTo>
                  <a:lnTo>
                    <a:pt x="1374902" y="1772539"/>
                  </a:lnTo>
                  <a:cubicBezTo>
                    <a:pt x="1374902" y="1781937"/>
                    <a:pt x="1367282" y="1789430"/>
                    <a:pt x="135801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1358011" y="1755648"/>
                  </a:lnTo>
                  <a:lnTo>
                    <a:pt x="1358011" y="1772539"/>
                  </a:lnTo>
                  <a:lnTo>
                    <a:pt x="1341120" y="1772539"/>
                  </a:lnTo>
                  <a:lnTo>
                    <a:pt x="1341120" y="16891"/>
                  </a:lnTo>
                  <a:lnTo>
                    <a:pt x="1358011" y="16891"/>
                  </a:lnTo>
                  <a:lnTo>
                    <a:pt x="1358011" y="33909"/>
                  </a:lnTo>
                  <a:lnTo>
                    <a:pt x="16891" y="33909"/>
                  </a:lnTo>
                  <a:close/>
                </a:path>
              </a:pathLst>
            </a:custGeom>
            <a:solidFill>
              <a:srgbClr val="1E3A5F"/>
            </a:solidFill>
          </p:spPr>
          <p:txBody>
            <a:bodyPr/>
            <a:lstStyle/>
            <a:p>
              <a:endParaRPr lang="en-GB"/>
            </a:p>
          </p:txBody>
        </p:sp>
      </p:grpSp>
      <p:grpSp>
        <p:nvGrpSpPr>
          <p:cNvPr id="53" name="Group 53"/>
          <p:cNvGrpSpPr/>
          <p:nvPr/>
        </p:nvGrpSpPr>
        <p:grpSpPr>
          <a:xfrm>
            <a:off x="640080" y="6199632"/>
            <a:ext cx="1005840" cy="1316736"/>
            <a:chOff x="0" y="0"/>
            <a:chExt cx="1341120" cy="1755648"/>
          </a:xfrm>
        </p:grpSpPr>
        <p:sp>
          <p:nvSpPr>
            <p:cNvPr id="54" name="Freeform 54"/>
            <p:cNvSpPr/>
            <p:nvPr/>
          </p:nvSpPr>
          <p:spPr>
            <a:xfrm>
              <a:off x="0" y="0"/>
              <a:ext cx="1341120" cy="1755648"/>
            </a:xfrm>
            <a:custGeom>
              <a:avLst/>
              <a:gdLst/>
              <a:ahLst/>
              <a:cxnLst/>
              <a:rect l="l" t="t" r="r" b="b"/>
              <a:pathLst>
                <a:path w="1341120" h="1755648">
                  <a:moveTo>
                    <a:pt x="0" y="0"/>
                  </a:moveTo>
                  <a:lnTo>
                    <a:pt x="1341120" y="0"/>
                  </a:lnTo>
                  <a:lnTo>
                    <a:pt x="1341120" y="1755648"/>
                  </a:lnTo>
                  <a:lnTo>
                    <a:pt x="0" y="1755648"/>
                  </a:lnTo>
                  <a:close/>
                </a:path>
              </a:pathLst>
            </a:custGeom>
            <a:blipFill>
              <a:blip r:embed="rId3">
                <a:alphaModFix amt="0"/>
              </a:blip>
              <a:stretch>
                <a:fillRect l="-117961" r="-117961"/>
              </a:stretch>
            </a:blipFill>
          </p:spPr>
          <p:txBody>
            <a:bodyPr/>
            <a:lstStyle/>
            <a:p>
              <a:endParaRPr lang="en-GB"/>
            </a:p>
          </p:txBody>
        </p:sp>
        <p:sp>
          <p:nvSpPr>
            <p:cNvPr id="55" name="TextBox 55"/>
            <p:cNvSpPr txBox="1"/>
            <p:nvPr/>
          </p:nvSpPr>
          <p:spPr>
            <a:xfrm>
              <a:off x="0" y="-19050"/>
              <a:ext cx="1341120" cy="1774698"/>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04</a:t>
              </a:r>
            </a:p>
          </p:txBody>
        </p:sp>
      </p:grpSp>
      <p:grpSp>
        <p:nvGrpSpPr>
          <p:cNvPr id="56" name="Group 56"/>
          <p:cNvGrpSpPr/>
          <p:nvPr/>
        </p:nvGrpSpPr>
        <p:grpSpPr>
          <a:xfrm>
            <a:off x="1828800" y="6199632"/>
            <a:ext cx="15544800" cy="1316736"/>
            <a:chOff x="0" y="0"/>
            <a:chExt cx="20726400" cy="1755648"/>
          </a:xfrm>
        </p:grpSpPr>
        <p:sp>
          <p:nvSpPr>
            <p:cNvPr id="57" name="Freeform 57"/>
            <p:cNvSpPr/>
            <p:nvPr/>
          </p:nvSpPr>
          <p:spPr>
            <a:xfrm>
              <a:off x="0" y="0"/>
              <a:ext cx="20726400" cy="1755648"/>
            </a:xfrm>
            <a:custGeom>
              <a:avLst/>
              <a:gdLst/>
              <a:ahLst/>
              <a:cxnLst/>
              <a:rect l="l" t="t" r="r" b="b"/>
              <a:pathLst>
                <a:path w="20726400" h="1755648">
                  <a:moveTo>
                    <a:pt x="0" y="0"/>
                  </a:moveTo>
                  <a:lnTo>
                    <a:pt x="20726400" y="0"/>
                  </a:lnTo>
                  <a:lnTo>
                    <a:pt x="20726400" y="1755648"/>
                  </a:lnTo>
                  <a:lnTo>
                    <a:pt x="0" y="1755648"/>
                  </a:lnTo>
                  <a:close/>
                </a:path>
              </a:pathLst>
            </a:custGeom>
            <a:blipFill>
              <a:blip r:embed="rId3">
                <a:alphaModFix amt="0"/>
              </a:blip>
              <a:stretch>
                <a:fillRect t="-180031" b="-180031"/>
              </a:stretch>
            </a:blipFill>
          </p:spPr>
          <p:txBody>
            <a:bodyPr/>
            <a:lstStyle/>
            <a:p>
              <a:endParaRPr lang="en-GB"/>
            </a:p>
          </p:txBody>
        </p:sp>
        <p:sp>
          <p:nvSpPr>
            <p:cNvPr id="58" name="TextBox 58"/>
            <p:cNvSpPr txBox="1"/>
            <p:nvPr/>
          </p:nvSpPr>
          <p:spPr>
            <a:xfrm>
              <a:off x="0" y="-57150"/>
              <a:ext cx="20726400" cy="1812798"/>
            </a:xfrm>
            <a:prstGeom prst="rect">
              <a:avLst/>
            </a:prstGeom>
          </p:spPr>
          <p:txBody>
            <a:bodyPr lIns="0" tIns="0" rIns="0" bIns="0" rtlCol="0" anchor="ctr"/>
            <a:lstStyle/>
            <a:p>
              <a:pPr algn="l">
                <a:lnSpc>
                  <a:spcPts val="3240"/>
                </a:lnSpc>
              </a:pPr>
              <a:r>
                <a:rPr lang="en-US" sz="2700">
                  <a:solidFill>
                    <a:srgbClr val="1A202C"/>
                  </a:solidFill>
                  <a:latin typeface="Calibri (MS)"/>
                  <a:ea typeface="Calibri (MS)"/>
                  <a:cs typeface="Calibri (MS)"/>
                  <a:sym typeface="Calibri (MS)"/>
                </a:rPr>
                <a:t>Managerial Work and Leadership</a:t>
              </a:r>
            </a:p>
          </p:txBody>
        </p:sp>
      </p:grpSp>
      <p:grpSp>
        <p:nvGrpSpPr>
          <p:cNvPr id="59" name="Group 59"/>
          <p:cNvGrpSpPr/>
          <p:nvPr/>
        </p:nvGrpSpPr>
        <p:grpSpPr>
          <a:xfrm>
            <a:off x="633727" y="7802623"/>
            <a:ext cx="17020537" cy="1329433"/>
            <a:chOff x="0" y="0"/>
            <a:chExt cx="22694049" cy="1772577"/>
          </a:xfrm>
        </p:grpSpPr>
        <p:sp>
          <p:nvSpPr>
            <p:cNvPr id="60" name="Freeform 60"/>
            <p:cNvSpPr/>
            <p:nvPr/>
          </p:nvSpPr>
          <p:spPr>
            <a:xfrm>
              <a:off x="8509" y="8509"/>
              <a:ext cx="22677120" cy="1755648"/>
            </a:xfrm>
            <a:custGeom>
              <a:avLst/>
              <a:gdLst/>
              <a:ahLst/>
              <a:cxnLst/>
              <a:rect l="l" t="t" r="r" b="b"/>
              <a:pathLst>
                <a:path w="22677120" h="1755648">
                  <a:moveTo>
                    <a:pt x="0" y="0"/>
                  </a:moveTo>
                  <a:lnTo>
                    <a:pt x="22677120" y="0"/>
                  </a:lnTo>
                  <a:lnTo>
                    <a:pt x="22677120" y="1755648"/>
                  </a:lnTo>
                  <a:lnTo>
                    <a:pt x="0" y="1755648"/>
                  </a:lnTo>
                  <a:close/>
                </a:path>
              </a:pathLst>
            </a:custGeom>
            <a:solidFill>
              <a:srgbClr val="F8FAFC"/>
            </a:solidFill>
          </p:spPr>
          <p:txBody>
            <a:bodyPr/>
            <a:lstStyle/>
            <a:p>
              <a:endParaRPr lang="en-GB"/>
            </a:p>
          </p:txBody>
        </p:sp>
        <p:sp>
          <p:nvSpPr>
            <p:cNvPr id="61" name="Freeform 61"/>
            <p:cNvSpPr/>
            <p:nvPr/>
          </p:nvSpPr>
          <p:spPr>
            <a:xfrm>
              <a:off x="0" y="0"/>
              <a:ext cx="22694137" cy="1772666"/>
            </a:xfrm>
            <a:custGeom>
              <a:avLst/>
              <a:gdLst/>
              <a:ahLst/>
              <a:cxnLst/>
              <a:rect l="l" t="t" r="r" b="b"/>
              <a:pathLst>
                <a:path w="22694137" h="1772666">
                  <a:moveTo>
                    <a:pt x="8509" y="0"/>
                  </a:moveTo>
                  <a:lnTo>
                    <a:pt x="22685629" y="0"/>
                  </a:lnTo>
                  <a:cubicBezTo>
                    <a:pt x="22690328" y="0"/>
                    <a:pt x="22694137" y="3810"/>
                    <a:pt x="22694137" y="8509"/>
                  </a:cubicBezTo>
                  <a:lnTo>
                    <a:pt x="22694137" y="1764157"/>
                  </a:lnTo>
                  <a:cubicBezTo>
                    <a:pt x="22694137" y="1768856"/>
                    <a:pt x="22690328" y="1772666"/>
                    <a:pt x="22685629" y="1772666"/>
                  </a:cubicBezTo>
                  <a:lnTo>
                    <a:pt x="8509" y="1772666"/>
                  </a:lnTo>
                  <a:cubicBezTo>
                    <a:pt x="3810" y="1772666"/>
                    <a:pt x="0" y="1768856"/>
                    <a:pt x="0" y="1764157"/>
                  </a:cubicBezTo>
                  <a:lnTo>
                    <a:pt x="0" y="8509"/>
                  </a:lnTo>
                  <a:cubicBezTo>
                    <a:pt x="0" y="3810"/>
                    <a:pt x="3810" y="0"/>
                    <a:pt x="8509" y="0"/>
                  </a:cubicBezTo>
                  <a:moveTo>
                    <a:pt x="8509" y="16891"/>
                  </a:moveTo>
                  <a:lnTo>
                    <a:pt x="8509" y="8509"/>
                  </a:lnTo>
                  <a:lnTo>
                    <a:pt x="17018" y="8509"/>
                  </a:lnTo>
                  <a:lnTo>
                    <a:pt x="17018" y="1764157"/>
                  </a:lnTo>
                  <a:lnTo>
                    <a:pt x="8509" y="1764157"/>
                  </a:lnTo>
                  <a:lnTo>
                    <a:pt x="8509" y="1755648"/>
                  </a:lnTo>
                  <a:lnTo>
                    <a:pt x="22685629" y="1755648"/>
                  </a:lnTo>
                  <a:lnTo>
                    <a:pt x="22685629" y="1764157"/>
                  </a:lnTo>
                  <a:lnTo>
                    <a:pt x="22677120" y="176415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grpSp>
        <p:nvGrpSpPr>
          <p:cNvPr id="62" name="Group 62"/>
          <p:cNvGrpSpPr/>
          <p:nvPr/>
        </p:nvGrpSpPr>
        <p:grpSpPr>
          <a:xfrm>
            <a:off x="627383" y="7796279"/>
            <a:ext cx="1031243" cy="1342139"/>
            <a:chOff x="0" y="0"/>
            <a:chExt cx="1374991" cy="1789519"/>
          </a:xfrm>
        </p:grpSpPr>
        <p:sp>
          <p:nvSpPr>
            <p:cNvPr id="63" name="Freeform 63"/>
            <p:cNvSpPr/>
            <p:nvPr/>
          </p:nvSpPr>
          <p:spPr>
            <a:xfrm>
              <a:off x="16891" y="16891"/>
              <a:ext cx="1341120" cy="1755648"/>
            </a:xfrm>
            <a:custGeom>
              <a:avLst/>
              <a:gdLst/>
              <a:ahLst/>
              <a:cxnLst/>
              <a:rect l="l" t="t" r="r" b="b"/>
              <a:pathLst>
                <a:path w="1341120" h="1755648">
                  <a:moveTo>
                    <a:pt x="0" y="0"/>
                  </a:moveTo>
                  <a:lnTo>
                    <a:pt x="1341120" y="0"/>
                  </a:lnTo>
                  <a:lnTo>
                    <a:pt x="1341120" y="1755648"/>
                  </a:lnTo>
                  <a:lnTo>
                    <a:pt x="0" y="1755648"/>
                  </a:lnTo>
                  <a:close/>
                </a:path>
              </a:pathLst>
            </a:custGeom>
            <a:solidFill>
              <a:srgbClr val="1E3A5F"/>
            </a:solidFill>
          </p:spPr>
          <p:txBody>
            <a:bodyPr/>
            <a:lstStyle/>
            <a:p>
              <a:endParaRPr lang="en-GB"/>
            </a:p>
          </p:txBody>
        </p:sp>
        <p:sp>
          <p:nvSpPr>
            <p:cNvPr id="64" name="Freeform 64"/>
            <p:cNvSpPr/>
            <p:nvPr/>
          </p:nvSpPr>
          <p:spPr>
            <a:xfrm>
              <a:off x="0" y="0"/>
              <a:ext cx="1374902" cy="1789430"/>
            </a:xfrm>
            <a:custGeom>
              <a:avLst/>
              <a:gdLst/>
              <a:ahLst/>
              <a:cxnLst/>
              <a:rect l="l" t="t" r="r" b="b"/>
              <a:pathLst>
                <a:path w="1374902" h="1789430">
                  <a:moveTo>
                    <a:pt x="16891" y="0"/>
                  </a:moveTo>
                  <a:lnTo>
                    <a:pt x="1358011" y="0"/>
                  </a:lnTo>
                  <a:cubicBezTo>
                    <a:pt x="1367409" y="0"/>
                    <a:pt x="1374902" y="7620"/>
                    <a:pt x="1374902" y="16891"/>
                  </a:cubicBezTo>
                  <a:lnTo>
                    <a:pt x="1374902" y="1772539"/>
                  </a:lnTo>
                  <a:cubicBezTo>
                    <a:pt x="1374902" y="1781937"/>
                    <a:pt x="1367282" y="1789430"/>
                    <a:pt x="135801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1358011" y="1755648"/>
                  </a:lnTo>
                  <a:lnTo>
                    <a:pt x="1358011" y="1772539"/>
                  </a:lnTo>
                  <a:lnTo>
                    <a:pt x="1341120" y="1772539"/>
                  </a:lnTo>
                  <a:lnTo>
                    <a:pt x="1341120" y="16891"/>
                  </a:lnTo>
                  <a:lnTo>
                    <a:pt x="1358011" y="16891"/>
                  </a:lnTo>
                  <a:lnTo>
                    <a:pt x="1358011" y="33909"/>
                  </a:lnTo>
                  <a:lnTo>
                    <a:pt x="16891" y="33909"/>
                  </a:lnTo>
                  <a:close/>
                </a:path>
              </a:pathLst>
            </a:custGeom>
            <a:solidFill>
              <a:srgbClr val="1E3A5F"/>
            </a:solidFill>
          </p:spPr>
          <p:txBody>
            <a:bodyPr/>
            <a:lstStyle/>
            <a:p>
              <a:endParaRPr lang="en-GB"/>
            </a:p>
          </p:txBody>
        </p:sp>
      </p:grpSp>
      <p:grpSp>
        <p:nvGrpSpPr>
          <p:cNvPr id="65" name="Group 65"/>
          <p:cNvGrpSpPr/>
          <p:nvPr/>
        </p:nvGrpSpPr>
        <p:grpSpPr>
          <a:xfrm>
            <a:off x="640080" y="7808976"/>
            <a:ext cx="1005840" cy="1316736"/>
            <a:chOff x="0" y="0"/>
            <a:chExt cx="1341120" cy="1755648"/>
          </a:xfrm>
        </p:grpSpPr>
        <p:sp>
          <p:nvSpPr>
            <p:cNvPr id="66" name="Freeform 66"/>
            <p:cNvSpPr/>
            <p:nvPr/>
          </p:nvSpPr>
          <p:spPr>
            <a:xfrm>
              <a:off x="0" y="0"/>
              <a:ext cx="1341120" cy="1755648"/>
            </a:xfrm>
            <a:custGeom>
              <a:avLst/>
              <a:gdLst/>
              <a:ahLst/>
              <a:cxnLst/>
              <a:rect l="l" t="t" r="r" b="b"/>
              <a:pathLst>
                <a:path w="1341120" h="1755648">
                  <a:moveTo>
                    <a:pt x="0" y="0"/>
                  </a:moveTo>
                  <a:lnTo>
                    <a:pt x="1341120" y="0"/>
                  </a:lnTo>
                  <a:lnTo>
                    <a:pt x="1341120" y="1755648"/>
                  </a:lnTo>
                  <a:lnTo>
                    <a:pt x="0" y="1755648"/>
                  </a:lnTo>
                  <a:close/>
                </a:path>
              </a:pathLst>
            </a:custGeom>
            <a:blipFill>
              <a:blip r:embed="rId3">
                <a:alphaModFix amt="0"/>
              </a:blip>
              <a:stretch>
                <a:fillRect l="-117961" r="-117961"/>
              </a:stretch>
            </a:blipFill>
          </p:spPr>
          <p:txBody>
            <a:bodyPr/>
            <a:lstStyle/>
            <a:p>
              <a:endParaRPr lang="en-GB"/>
            </a:p>
          </p:txBody>
        </p:sp>
        <p:sp>
          <p:nvSpPr>
            <p:cNvPr id="67" name="TextBox 67"/>
            <p:cNvSpPr txBox="1"/>
            <p:nvPr/>
          </p:nvSpPr>
          <p:spPr>
            <a:xfrm>
              <a:off x="0" y="-19050"/>
              <a:ext cx="1341120" cy="1774698"/>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05</a:t>
              </a:r>
            </a:p>
          </p:txBody>
        </p:sp>
      </p:grpSp>
      <p:grpSp>
        <p:nvGrpSpPr>
          <p:cNvPr id="68" name="Group 68"/>
          <p:cNvGrpSpPr/>
          <p:nvPr/>
        </p:nvGrpSpPr>
        <p:grpSpPr>
          <a:xfrm>
            <a:off x="1828800" y="7808976"/>
            <a:ext cx="15544800" cy="1316736"/>
            <a:chOff x="0" y="0"/>
            <a:chExt cx="20726400" cy="1755648"/>
          </a:xfrm>
        </p:grpSpPr>
        <p:sp>
          <p:nvSpPr>
            <p:cNvPr id="69" name="Freeform 69"/>
            <p:cNvSpPr/>
            <p:nvPr/>
          </p:nvSpPr>
          <p:spPr>
            <a:xfrm>
              <a:off x="0" y="0"/>
              <a:ext cx="20726400" cy="1755648"/>
            </a:xfrm>
            <a:custGeom>
              <a:avLst/>
              <a:gdLst/>
              <a:ahLst/>
              <a:cxnLst/>
              <a:rect l="l" t="t" r="r" b="b"/>
              <a:pathLst>
                <a:path w="20726400" h="1755648">
                  <a:moveTo>
                    <a:pt x="0" y="0"/>
                  </a:moveTo>
                  <a:lnTo>
                    <a:pt x="20726400" y="0"/>
                  </a:lnTo>
                  <a:lnTo>
                    <a:pt x="20726400" y="1755648"/>
                  </a:lnTo>
                  <a:lnTo>
                    <a:pt x="0" y="1755648"/>
                  </a:lnTo>
                  <a:close/>
                </a:path>
              </a:pathLst>
            </a:custGeom>
            <a:blipFill>
              <a:blip r:embed="rId3">
                <a:alphaModFix amt="0"/>
              </a:blip>
              <a:stretch>
                <a:fillRect t="-180031" b="-180031"/>
              </a:stretch>
            </a:blipFill>
          </p:spPr>
          <p:txBody>
            <a:bodyPr/>
            <a:lstStyle/>
            <a:p>
              <a:endParaRPr lang="en-GB"/>
            </a:p>
          </p:txBody>
        </p:sp>
        <p:sp>
          <p:nvSpPr>
            <p:cNvPr id="70" name="TextBox 70"/>
            <p:cNvSpPr txBox="1"/>
            <p:nvPr/>
          </p:nvSpPr>
          <p:spPr>
            <a:xfrm>
              <a:off x="0" y="-57150"/>
              <a:ext cx="20726400" cy="1812798"/>
            </a:xfrm>
            <a:prstGeom prst="rect">
              <a:avLst/>
            </a:prstGeom>
          </p:spPr>
          <p:txBody>
            <a:bodyPr lIns="0" tIns="0" rIns="0" bIns="0" rtlCol="0" anchor="ctr"/>
            <a:lstStyle/>
            <a:p>
              <a:pPr algn="l">
                <a:lnSpc>
                  <a:spcPts val="3240"/>
                </a:lnSpc>
              </a:pPr>
              <a:r>
                <a:rPr lang="en-US" sz="2700">
                  <a:solidFill>
                    <a:srgbClr val="1A202C"/>
                  </a:solidFill>
                  <a:latin typeface="Calibri (MS)"/>
                  <a:ea typeface="Calibri (MS)"/>
                  <a:cs typeface="Calibri (MS)"/>
                  <a:sym typeface="Calibri (MS)"/>
                </a:rPr>
                <a:t>M&amp;S Context: ~64,000 employees | 1,000+ outlets (M&amp;S plc, 2023)</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Concept of Organisational Structure and Chart</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28671"/>
            <a:ext cx="10253977" cy="7796089"/>
            <a:chOff x="0" y="0"/>
            <a:chExt cx="13671969" cy="10394785"/>
          </a:xfrm>
        </p:grpSpPr>
        <p:sp>
          <p:nvSpPr>
            <p:cNvPr id="12" name="Freeform 12"/>
            <p:cNvSpPr/>
            <p:nvPr/>
          </p:nvSpPr>
          <p:spPr>
            <a:xfrm>
              <a:off x="8509" y="8013"/>
              <a:ext cx="13655040" cy="10378843"/>
            </a:xfrm>
            <a:custGeom>
              <a:avLst/>
              <a:gdLst/>
              <a:ahLst/>
              <a:cxnLst/>
              <a:rect l="l" t="t" r="r" b="b"/>
              <a:pathLst>
                <a:path w="13655040" h="10378843">
                  <a:moveTo>
                    <a:pt x="0" y="0"/>
                  </a:moveTo>
                  <a:lnTo>
                    <a:pt x="13655040" y="0"/>
                  </a:lnTo>
                  <a:lnTo>
                    <a:pt x="13655040" y="10378843"/>
                  </a:lnTo>
                  <a:lnTo>
                    <a:pt x="0" y="10378843"/>
                  </a:lnTo>
                  <a:close/>
                </a:path>
              </a:pathLst>
            </a:custGeom>
            <a:solidFill>
              <a:srgbClr val="F8FAFC"/>
            </a:solidFill>
          </p:spPr>
          <p:txBody>
            <a:bodyPr/>
            <a:lstStyle/>
            <a:p>
              <a:endParaRPr lang="en-GB"/>
            </a:p>
          </p:txBody>
        </p:sp>
        <p:sp>
          <p:nvSpPr>
            <p:cNvPr id="13" name="Freeform 13"/>
            <p:cNvSpPr/>
            <p:nvPr/>
          </p:nvSpPr>
          <p:spPr>
            <a:xfrm>
              <a:off x="0" y="0"/>
              <a:ext cx="13672057" cy="10394874"/>
            </a:xfrm>
            <a:custGeom>
              <a:avLst/>
              <a:gdLst/>
              <a:ahLst/>
              <a:cxnLst/>
              <a:rect l="l" t="t" r="r" b="b"/>
              <a:pathLst>
                <a:path w="13672057" h="10394874">
                  <a:moveTo>
                    <a:pt x="8509" y="0"/>
                  </a:moveTo>
                  <a:lnTo>
                    <a:pt x="13663549" y="0"/>
                  </a:lnTo>
                  <a:cubicBezTo>
                    <a:pt x="13668248" y="0"/>
                    <a:pt x="13672057" y="3588"/>
                    <a:pt x="13672057" y="8013"/>
                  </a:cubicBezTo>
                  <a:lnTo>
                    <a:pt x="13672057" y="10386856"/>
                  </a:lnTo>
                  <a:cubicBezTo>
                    <a:pt x="13672057" y="10391281"/>
                    <a:pt x="13668248" y="10394874"/>
                    <a:pt x="13663549" y="10394874"/>
                  </a:cubicBezTo>
                  <a:lnTo>
                    <a:pt x="8509" y="10394874"/>
                  </a:lnTo>
                  <a:cubicBezTo>
                    <a:pt x="3810" y="10394874"/>
                    <a:pt x="0" y="10391281"/>
                    <a:pt x="0" y="10386856"/>
                  </a:cubicBezTo>
                  <a:lnTo>
                    <a:pt x="0" y="8013"/>
                  </a:lnTo>
                  <a:cubicBezTo>
                    <a:pt x="0" y="3588"/>
                    <a:pt x="3810" y="0"/>
                    <a:pt x="8509" y="0"/>
                  </a:cubicBezTo>
                  <a:moveTo>
                    <a:pt x="8509" y="15906"/>
                  </a:moveTo>
                  <a:lnTo>
                    <a:pt x="8509" y="8013"/>
                  </a:lnTo>
                  <a:lnTo>
                    <a:pt x="17018" y="8013"/>
                  </a:lnTo>
                  <a:lnTo>
                    <a:pt x="17018" y="10386856"/>
                  </a:lnTo>
                  <a:lnTo>
                    <a:pt x="8509" y="10386856"/>
                  </a:lnTo>
                  <a:lnTo>
                    <a:pt x="8509" y="10378843"/>
                  </a:lnTo>
                  <a:lnTo>
                    <a:pt x="13663549" y="10378843"/>
                  </a:lnTo>
                  <a:lnTo>
                    <a:pt x="13663549" y="10386856"/>
                  </a:lnTo>
                  <a:lnTo>
                    <a:pt x="13655039" y="10386856"/>
                  </a:lnTo>
                  <a:lnTo>
                    <a:pt x="13655039" y="8013"/>
                  </a:lnTo>
                  <a:lnTo>
                    <a:pt x="13663549" y="8013"/>
                  </a:lnTo>
                  <a:lnTo>
                    <a:pt x="13663549" y="16026"/>
                  </a:lnTo>
                  <a:lnTo>
                    <a:pt x="8509" y="16026"/>
                  </a:lnTo>
                  <a:close/>
                </a:path>
              </a:pathLst>
            </a:custGeom>
            <a:solidFill>
              <a:srgbClr val="E2E8F0"/>
            </a:solidFill>
          </p:spPr>
          <p:txBody>
            <a:bodyPr/>
            <a:lstStyle/>
            <a:p>
              <a:endParaRPr lang="en-GB"/>
            </a:p>
          </p:txBody>
        </p:sp>
      </p:grpSp>
      <p:grpSp>
        <p:nvGrpSpPr>
          <p:cNvPr id="14" name="Group 14"/>
          <p:cNvGrpSpPr/>
          <p:nvPr/>
        </p:nvGrpSpPr>
        <p:grpSpPr>
          <a:xfrm>
            <a:off x="11417303" y="1724663"/>
            <a:ext cx="6151883" cy="2037083"/>
            <a:chOff x="0" y="0"/>
            <a:chExt cx="8202511" cy="2716111"/>
          </a:xfrm>
        </p:grpSpPr>
        <p:sp>
          <p:nvSpPr>
            <p:cNvPr id="15" name="Freeform 15"/>
            <p:cNvSpPr/>
            <p:nvPr/>
          </p:nvSpPr>
          <p:spPr>
            <a:xfrm>
              <a:off x="16891" y="16891"/>
              <a:ext cx="8168640" cy="2682240"/>
            </a:xfrm>
            <a:custGeom>
              <a:avLst/>
              <a:gdLst/>
              <a:ahLst/>
              <a:cxnLst/>
              <a:rect l="l" t="t" r="r" b="b"/>
              <a:pathLst>
                <a:path w="8168640" h="2682240">
                  <a:moveTo>
                    <a:pt x="0" y="0"/>
                  </a:moveTo>
                  <a:lnTo>
                    <a:pt x="8168640" y="0"/>
                  </a:lnTo>
                  <a:lnTo>
                    <a:pt x="8168640" y="2682240"/>
                  </a:lnTo>
                  <a:lnTo>
                    <a:pt x="0" y="2682240"/>
                  </a:lnTo>
                  <a:close/>
                </a:path>
              </a:pathLst>
            </a:custGeom>
            <a:solidFill>
              <a:srgbClr val="1E3A5F"/>
            </a:solidFill>
          </p:spPr>
          <p:txBody>
            <a:bodyPr/>
            <a:lstStyle/>
            <a:p>
              <a:endParaRPr lang="en-GB"/>
            </a:p>
          </p:txBody>
        </p:sp>
        <p:sp>
          <p:nvSpPr>
            <p:cNvPr id="16" name="Freeform 16"/>
            <p:cNvSpPr/>
            <p:nvPr/>
          </p:nvSpPr>
          <p:spPr>
            <a:xfrm>
              <a:off x="0" y="0"/>
              <a:ext cx="8202422" cy="2716022"/>
            </a:xfrm>
            <a:custGeom>
              <a:avLst/>
              <a:gdLst/>
              <a:ahLst/>
              <a:cxnLst/>
              <a:rect l="l" t="t" r="r" b="b"/>
              <a:pathLst>
                <a:path w="8202422" h="2716022">
                  <a:moveTo>
                    <a:pt x="16891" y="0"/>
                  </a:moveTo>
                  <a:lnTo>
                    <a:pt x="8185531" y="0"/>
                  </a:lnTo>
                  <a:cubicBezTo>
                    <a:pt x="8194929" y="0"/>
                    <a:pt x="8202422" y="7620"/>
                    <a:pt x="8202422" y="16891"/>
                  </a:cubicBezTo>
                  <a:lnTo>
                    <a:pt x="8202422" y="2699131"/>
                  </a:lnTo>
                  <a:cubicBezTo>
                    <a:pt x="8202422" y="2708529"/>
                    <a:pt x="8194802" y="2716022"/>
                    <a:pt x="8185531" y="2716022"/>
                  </a:cubicBezTo>
                  <a:lnTo>
                    <a:pt x="16891" y="2716022"/>
                  </a:lnTo>
                  <a:cubicBezTo>
                    <a:pt x="7493" y="2716022"/>
                    <a:pt x="0" y="2708402"/>
                    <a:pt x="0" y="2699131"/>
                  </a:cubicBezTo>
                  <a:lnTo>
                    <a:pt x="0" y="16891"/>
                  </a:lnTo>
                  <a:cubicBezTo>
                    <a:pt x="0" y="7620"/>
                    <a:pt x="7620" y="0"/>
                    <a:pt x="16891" y="0"/>
                  </a:cubicBezTo>
                  <a:moveTo>
                    <a:pt x="16891" y="33909"/>
                  </a:moveTo>
                  <a:lnTo>
                    <a:pt x="16891" y="16891"/>
                  </a:lnTo>
                  <a:lnTo>
                    <a:pt x="33909" y="16891"/>
                  </a:lnTo>
                  <a:lnTo>
                    <a:pt x="33909" y="2699131"/>
                  </a:lnTo>
                  <a:lnTo>
                    <a:pt x="16891" y="2699131"/>
                  </a:lnTo>
                  <a:lnTo>
                    <a:pt x="16891" y="2682240"/>
                  </a:lnTo>
                  <a:lnTo>
                    <a:pt x="8185531" y="2682240"/>
                  </a:lnTo>
                  <a:lnTo>
                    <a:pt x="8185531" y="2699131"/>
                  </a:lnTo>
                  <a:lnTo>
                    <a:pt x="8168640" y="2699131"/>
                  </a:lnTo>
                  <a:lnTo>
                    <a:pt x="8168640" y="16891"/>
                  </a:lnTo>
                  <a:lnTo>
                    <a:pt x="8185531" y="16891"/>
                  </a:lnTo>
                  <a:lnTo>
                    <a:pt x="8185531" y="33909"/>
                  </a:lnTo>
                  <a:lnTo>
                    <a:pt x="16891" y="33909"/>
                  </a:lnTo>
                  <a:close/>
                </a:path>
              </a:pathLst>
            </a:custGeom>
            <a:solidFill>
              <a:srgbClr val="1E3A5F"/>
            </a:solidFill>
          </p:spPr>
          <p:txBody>
            <a:bodyPr/>
            <a:lstStyle/>
            <a:p>
              <a:endParaRPr lang="en-GB"/>
            </a:p>
          </p:txBody>
        </p:sp>
      </p:grpSp>
      <p:grpSp>
        <p:nvGrpSpPr>
          <p:cNvPr id="17" name="Group 17"/>
          <p:cNvGrpSpPr/>
          <p:nvPr/>
        </p:nvGrpSpPr>
        <p:grpSpPr>
          <a:xfrm>
            <a:off x="11430000" y="1883664"/>
            <a:ext cx="6126480" cy="804672"/>
            <a:chOff x="0" y="0"/>
            <a:chExt cx="8168640" cy="1072896"/>
          </a:xfrm>
        </p:grpSpPr>
        <p:sp>
          <p:nvSpPr>
            <p:cNvPr id="18" name="Freeform 18"/>
            <p:cNvSpPr/>
            <p:nvPr/>
          </p:nvSpPr>
          <p:spPr>
            <a:xfrm>
              <a:off x="0" y="0"/>
              <a:ext cx="8168640" cy="1072896"/>
            </a:xfrm>
            <a:custGeom>
              <a:avLst/>
              <a:gdLst/>
              <a:ahLst/>
              <a:cxnLst/>
              <a:rect l="l" t="t" r="r" b="b"/>
              <a:pathLst>
                <a:path w="8168640" h="1072896">
                  <a:moveTo>
                    <a:pt x="0" y="0"/>
                  </a:moveTo>
                  <a:lnTo>
                    <a:pt x="8168640" y="0"/>
                  </a:lnTo>
                  <a:lnTo>
                    <a:pt x="8168640" y="1072896"/>
                  </a:lnTo>
                  <a:lnTo>
                    <a:pt x="0" y="1072896"/>
                  </a:lnTo>
                  <a:close/>
                </a:path>
              </a:pathLst>
            </a:custGeom>
            <a:blipFill>
              <a:blip r:embed="rId3">
                <a:alphaModFix amt="0"/>
              </a:blip>
              <a:stretch>
                <a:fillRect t="-98351" b="-98351"/>
              </a:stretch>
            </a:blipFill>
          </p:spPr>
          <p:txBody>
            <a:bodyPr/>
            <a:lstStyle/>
            <a:p>
              <a:endParaRPr lang="en-GB"/>
            </a:p>
          </p:txBody>
        </p:sp>
        <p:sp>
          <p:nvSpPr>
            <p:cNvPr id="19" name="TextBox 19"/>
            <p:cNvSpPr txBox="1"/>
            <p:nvPr/>
          </p:nvSpPr>
          <p:spPr>
            <a:xfrm>
              <a:off x="0" y="-9525"/>
              <a:ext cx="8168640" cy="1082421"/>
            </a:xfrm>
            <a:prstGeom prst="rect">
              <a:avLst/>
            </a:prstGeom>
          </p:spPr>
          <p:txBody>
            <a:bodyPr lIns="0" tIns="0" rIns="0" bIns="0" rtlCol="0" anchor="ctr"/>
            <a:lstStyle/>
            <a:p>
              <a:pPr algn="ctr">
                <a:lnSpc>
                  <a:spcPts val="3359"/>
                </a:lnSpc>
              </a:pPr>
              <a:r>
                <a:rPr lang="en-US" sz="2799" b="1">
                  <a:solidFill>
                    <a:srgbClr val="FFFFFF"/>
                  </a:solidFill>
                  <a:latin typeface="Georgia Bold"/>
                  <a:ea typeface="Georgia Bold"/>
                  <a:cs typeface="Georgia Bold"/>
                  <a:sym typeface="Georgia Bold"/>
                </a:rPr>
                <a:t>Formal Framework</a:t>
              </a:r>
            </a:p>
          </p:txBody>
        </p:sp>
      </p:grpSp>
      <p:grpSp>
        <p:nvGrpSpPr>
          <p:cNvPr id="20" name="Group 20"/>
          <p:cNvGrpSpPr/>
          <p:nvPr/>
        </p:nvGrpSpPr>
        <p:grpSpPr>
          <a:xfrm>
            <a:off x="11430000" y="2724912"/>
            <a:ext cx="6126480" cy="640080"/>
            <a:chOff x="0" y="0"/>
            <a:chExt cx="8168640" cy="853440"/>
          </a:xfrm>
        </p:grpSpPr>
        <p:sp>
          <p:nvSpPr>
            <p:cNvPr id="21" name="Freeform 21"/>
            <p:cNvSpPr/>
            <p:nvPr/>
          </p:nvSpPr>
          <p:spPr>
            <a:xfrm>
              <a:off x="0" y="0"/>
              <a:ext cx="8168640" cy="853440"/>
            </a:xfrm>
            <a:custGeom>
              <a:avLst/>
              <a:gdLst/>
              <a:ahLst/>
              <a:cxnLst/>
              <a:rect l="l" t="t" r="r" b="b"/>
              <a:pathLst>
                <a:path w="8168640" h="853440">
                  <a:moveTo>
                    <a:pt x="0" y="0"/>
                  </a:moveTo>
                  <a:lnTo>
                    <a:pt x="8168640" y="0"/>
                  </a:lnTo>
                  <a:lnTo>
                    <a:pt x="8168640" y="853440"/>
                  </a:lnTo>
                  <a:lnTo>
                    <a:pt x="0" y="853440"/>
                  </a:lnTo>
                  <a:close/>
                </a:path>
              </a:pathLst>
            </a:custGeom>
            <a:blipFill>
              <a:blip r:embed="rId3">
                <a:alphaModFix amt="0"/>
              </a:blip>
              <a:stretch>
                <a:fillRect t="-136499" b="-136499"/>
              </a:stretch>
            </a:blipFill>
          </p:spPr>
          <p:txBody>
            <a:bodyPr/>
            <a:lstStyle/>
            <a:p>
              <a:endParaRPr lang="en-GB"/>
            </a:p>
          </p:txBody>
        </p:sp>
        <p:sp>
          <p:nvSpPr>
            <p:cNvPr id="22" name="TextBox 22"/>
            <p:cNvSpPr txBox="1"/>
            <p:nvPr/>
          </p:nvSpPr>
          <p:spPr>
            <a:xfrm>
              <a:off x="0" y="-47625"/>
              <a:ext cx="8168640" cy="901065"/>
            </a:xfrm>
            <a:prstGeom prst="rect">
              <a:avLst/>
            </a:prstGeom>
          </p:spPr>
          <p:txBody>
            <a:bodyPr lIns="0" tIns="0" rIns="0" bIns="0" rtlCol="0" anchor="ctr"/>
            <a:lstStyle/>
            <a:p>
              <a:pPr algn="ctr">
                <a:lnSpc>
                  <a:spcPts val="2640"/>
                </a:lnSpc>
              </a:pPr>
              <a:r>
                <a:rPr lang="en-US" sz="2200" i="1">
                  <a:solidFill>
                    <a:srgbClr val="E2E8F0"/>
                  </a:solidFill>
                  <a:latin typeface="Calibri (MS) Italics"/>
                  <a:ea typeface="Calibri (MS) Italics"/>
                  <a:cs typeface="Calibri (MS) Italics"/>
                  <a:sym typeface="Calibri (MS) Italics"/>
                </a:rPr>
                <a:t>Roles &amp; responsibilities</a:t>
              </a:r>
            </a:p>
          </p:txBody>
        </p:sp>
      </p:grpSp>
      <p:grpSp>
        <p:nvGrpSpPr>
          <p:cNvPr id="23" name="Group 23"/>
          <p:cNvGrpSpPr/>
          <p:nvPr/>
        </p:nvGrpSpPr>
        <p:grpSpPr>
          <a:xfrm>
            <a:off x="11417303" y="4284983"/>
            <a:ext cx="6151883" cy="2037083"/>
            <a:chOff x="0" y="0"/>
            <a:chExt cx="8202511" cy="2716111"/>
          </a:xfrm>
        </p:grpSpPr>
        <p:sp>
          <p:nvSpPr>
            <p:cNvPr id="24" name="Freeform 24"/>
            <p:cNvSpPr/>
            <p:nvPr/>
          </p:nvSpPr>
          <p:spPr>
            <a:xfrm>
              <a:off x="16891" y="16891"/>
              <a:ext cx="8168640" cy="2682240"/>
            </a:xfrm>
            <a:custGeom>
              <a:avLst/>
              <a:gdLst/>
              <a:ahLst/>
              <a:cxnLst/>
              <a:rect l="l" t="t" r="r" b="b"/>
              <a:pathLst>
                <a:path w="8168640" h="2682240">
                  <a:moveTo>
                    <a:pt x="0" y="0"/>
                  </a:moveTo>
                  <a:lnTo>
                    <a:pt x="8168640" y="0"/>
                  </a:lnTo>
                  <a:lnTo>
                    <a:pt x="8168640" y="2682240"/>
                  </a:lnTo>
                  <a:lnTo>
                    <a:pt x="0" y="2682240"/>
                  </a:lnTo>
                  <a:close/>
                </a:path>
              </a:pathLst>
            </a:custGeom>
            <a:solidFill>
              <a:srgbClr val="1E3A5F"/>
            </a:solidFill>
          </p:spPr>
          <p:txBody>
            <a:bodyPr/>
            <a:lstStyle/>
            <a:p>
              <a:endParaRPr lang="en-GB"/>
            </a:p>
          </p:txBody>
        </p:sp>
        <p:sp>
          <p:nvSpPr>
            <p:cNvPr id="25" name="Freeform 25"/>
            <p:cNvSpPr/>
            <p:nvPr/>
          </p:nvSpPr>
          <p:spPr>
            <a:xfrm>
              <a:off x="0" y="0"/>
              <a:ext cx="8202422" cy="2716022"/>
            </a:xfrm>
            <a:custGeom>
              <a:avLst/>
              <a:gdLst/>
              <a:ahLst/>
              <a:cxnLst/>
              <a:rect l="l" t="t" r="r" b="b"/>
              <a:pathLst>
                <a:path w="8202422" h="2716022">
                  <a:moveTo>
                    <a:pt x="16891" y="0"/>
                  </a:moveTo>
                  <a:lnTo>
                    <a:pt x="8185531" y="0"/>
                  </a:lnTo>
                  <a:cubicBezTo>
                    <a:pt x="8194929" y="0"/>
                    <a:pt x="8202422" y="7620"/>
                    <a:pt x="8202422" y="16891"/>
                  </a:cubicBezTo>
                  <a:lnTo>
                    <a:pt x="8202422" y="2699131"/>
                  </a:lnTo>
                  <a:cubicBezTo>
                    <a:pt x="8202422" y="2708529"/>
                    <a:pt x="8194802" y="2716022"/>
                    <a:pt x="8185531" y="2716022"/>
                  </a:cubicBezTo>
                  <a:lnTo>
                    <a:pt x="16891" y="2716022"/>
                  </a:lnTo>
                  <a:cubicBezTo>
                    <a:pt x="7493" y="2716022"/>
                    <a:pt x="0" y="2708402"/>
                    <a:pt x="0" y="2699131"/>
                  </a:cubicBezTo>
                  <a:lnTo>
                    <a:pt x="0" y="16891"/>
                  </a:lnTo>
                  <a:cubicBezTo>
                    <a:pt x="0" y="7620"/>
                    <a:pt x="7620" y="0"/>
                    <a:pt x="16891" y="0"/>
                  </a:cubicBezTo>
                  <a:moveTo>
                    <a:pt x="16891" y="33909"/>
                  </a:moveTo>
                  <a:lnTo>
                    <a:pt x="16891" y="16891"/>
                  </a:lnTo>
                  <a:lnTo>
                    <a:pt x="33909" y="16891"/>
                  </a:lnTo>
                  <a:lnTo>
                    <a:pt x="33909" y="2699131"/>
                  </a:lnTo>
                  <a:lnTo>
                    <a:pt x="16891" y="2699131"/>
                  </a:lnTo>
                  <a:lnTo>
                    <a:pt x="16891" y="2682240"/>
                  </a:lnTo>
                  <a:lnTo>
                    <a:pt x="8185531" y="2682240"/>
                  </a:lnTo>
                  <a:lnTo>
                    <a:pt x="8185531" y="2699131"/>
                  </a:lnTo>
                  <a:lnTo>
                    <a:pt x="8168640" y="2699131"/>
                  </a:lnTo>
                  <a:lnTo>
                    <a:pt x="8168640" y="16891"/>
                  </a:lnTo>
                  <a:lnTo>
                    <a:pt x="8185531" y="16891"/>
                  </a:lnTo>
                  <a:lnTo>
                    <a:pt x="8185531" y="33909"/>
                  </a:lnTo>
                  <a:lnTo>
                    <a:pt x="16891" y="33909"/>
                  </a:lnTo>
                  <a:close/>
                </a:path>
              </a:pathLst>
            </a:custGeom>
            <a:solidFill>
              <a:srgbClr val="1E3A5F"/>
            </a:solidFill>
          </p:spPr>
          <p:txBody>
            <a:bodyPr/>
            <a:lstStyle/>
            <a:p>
              <a:endParaRPr lang="en-GB"/>
            </a:p>
          </p:txBody>
        </p:sp>
      </p:grpSp>
      <p:grpSp>
        <p:nvGrpSpPr>
          <p:cNvPr id="26" name="Group 26"/>
          <p:cNvGrpSpPr/>
          <p:nvPr/>
        </p:nvGrpSpPr>
        <p:grpSpPr>
          <a:xfrm>
            <a:off x="11430000" y="4443984"/>
            <a:ext cx="6126480" cy="804672"/>
            <a:chOff x="0" y="0"/>
            <a:chExt cx="8168640" cy="1072896"/>
          </a:xfrm>
        </p:grpSpPr>
        <p:sp>
          <p:nvSpPr>
            <p:cNvPr id="27" name="Freeform 27"/>
            <p:cNvSpPr/>
            <p:nvPr/>
          </p:nvSpPr>
          <p:spPr>
            <a:xfrm>
              <a:off x="0" y="0"/>
              <a:ext cx="8168640" cy="1072896"/>
            </a:xfrm>
            <a:custGeom>
              <a:avLst/>
              <a:gdLst/>
              <a:ahLst/>
              <a:cxnLst/>
              <a:rect l="l" t="t" r="r" b="b"/>
              <a:pathLst>
                <a:path w="8168640" h="1072896">
                  <a:moveTo>
                    <a:pt x="0" y="0"/>
                  </a:moveTo>
                  <a:lnTo>
                    <a:pt x="8168640" y="0"/>
                  </a:lnTo>
                  <a:lnTo>
                    <a:pt x="8168640" y="1072896"/>
                  </a:lnTo>
                  <a:lnTo>
                    <a:pt x="0" y="1072896"/>
                  </a:lnTo>
                  <a:close/>
                </a:path>
              </a:pathLst>
            </a:custGeom>
            <a:blipFill>
              <a:blip r:embed="rId3">
                <a:alphaModFix amt="0"/>
              </a:blip>
              <a:stretch>
                <a:fillRect t="-98351" b="-98351"/>
              </a:stretch>
            </a:blipFill>
          </p:spPr>
          <p:txBody>
            <a:bodyPr/>
            <a:lstStyle/>
            <a:p>
              <a:endParaRPr lang="en-GB"/>
            </a:p>
          </p:txBody>
        </p:sp>
        <p:sp>
          <p:nvSpPr>
            <p:cNvPr id="28" name="TextBox 28"/>
            <p:cNvSpPr txBox="1"/>
            <p:nvPr/>
          </p:nvSpPr>
          <p:spPr>
            <a:xfrm>
              <a:off x="0" y="-9525"/>
              <a:ext cx="8168640" cy="1082421"/>
            </a:xfrm>
            <a:prstGeom prst="rect">
              <a:avLst/>
            </a:prstGeom>
          </p:spPr>
          <p:txBody>
            <a:bodyPr lIns="0" tIns="0" rIns="0" bIns="0" rtlCol="0" anchor="ctr"/>
            <a:lstStyle/>
            <a:p>
              <a:pPr algn="ctr">
                <a:lnSpc>
                  <a:spcPts val="3359"/>
                </a:lnSpc>
              </a:pPr>
              <a:r>
                <a:rPr lang="en-US" sz="2799" b="1">
                  <a:solidFill>
                    <a:srgbClr val="FFFFFF"/>
                  </a:solidFill>
                  <a:latin typeface="Georgia Bold"/>
                  <a:ea typeface="Georgia Bold"/>
                  <a:cs typeface="Georgia Bold"/>
                  <a:sym typeface="Georgia Bold"/>
                </a:rPr>
                <a:t>Authority Flow</a:t>
              </a:r>
            </a:p>
          </p:txBody>
        </p:sp>
      </p:grpSp>
      <p:grpSp>
        <p:nvGrpSpPr>
          <p:cNvPr id="29" name="Group 29"/>
          <p:cNvGrpSpPr/>
          <p:nvPr/>
        </p:nvGrpSpPr>
        <p:grpSpPr>
          <a:xfrm>
            <a:off x="11430000" y="5285232"/>
            <a:ext cx="6126480" cy="640080"/>
            <a:chOff x="0" y="0"/>
            <a:chExt cx="8168640" cy="853440"/>
          </a:xfrm>
        </p:grpSpPr>
        <p:sp>
          <p:nvSpPr>
            <p:cNvPr id="30" name="Freeform 30"/>
            <p:cNvSpPr/>
            <p:nvPr/>
          </p:nvSpPr>
          <p:spPr>
            <a:xfrm>
              <a:off x="0" y="0"/>
              <a:ext cx="8168640" cy="853440"/>
            </a:xfrm>
            <a:custGeom>
              <a:avLst/>
              <a:gdLst/>
              <a:ahLst/>
              <a:cxnLst/>
              <a:rect l="l" t="t" r="r" b="b"/>
              <a:pathLst>
                <a:path w="8168640" h="853440">
                  <a:moveTo>
                    <a:pt x="0" y="0"/>
                  </a:moveTo>
                  <a:lnTo>
                    <a:pt x="8168640" y="0"/>
                  </a:lnTo>
                  <a:lnTo>
                    <a:pt x="8168640" y="853440"/>
                  </a:lnTo>
                  <a:lnTo>
                    <a:pt x="0" y="853440"/>
                  </a:lnTo>
                  <a:close/>
                </a:path>
              </a:pathLst>
            </a:custGeom>
            <a:blipFill>
              <a:blip r:embed="rId3">
                <a:alphaModFix amt="0"/>
              </a:blip>
              <a:stretch>
                <a:fillRect t="-136499" b="-136499"/>
              </a:stretch>
            </a:blipFill>
          </p:spPr>
          <p:txBody>
            <a:bodyPr/>
            <a:lstStyle/>
            <a:p>
              <a:endParaRPr lang="en-GB"/>
            </a:p>
          </p:txBody>
        </p:sp>
        <p:sp>
          <p:nvSpPr>
            <p:cNvPr id="31" name="TextBox 31"/>
            <p:cNvSpPr txBox="1"/>
            <p:nvPr/>
          </p:nvSpPr>
          <p:spPr>
            <a:xfrm>
              <a:off x="0" y="-47625"/>
              <a:ext cx="8168640" cy="901065"/>
            </a:xfrm>
            <a:prstGeom prst="rect">
              <a:avLst/>
            </a:prstGeom>
          </p:spPr>
          <p:txBody>
            <a:bodyPr lIns="0" tIns="0" rIns="0" bIns="0" rtlCol="0" anchor="ctr"/>
            <a:lstStyle/>
            <a:p>
              <a:pPr algn="ctr">
                <a:lnSpc>
                  <a:spcPts val="2640"/>
                </a:lnSpc>
              </a:pPr>
              <a:r>
                <a:rPr lang="en-US" sz="2200" i="1">
                  <a:solidFill>
                    <a:srgbClr val="E2E8F0"/>
                  </a:solidFill>
                  <a:latin typeface="Calibri (MS) Italics"/>
                  <a:ea typeface="Calibri (MS) Italics"/>
                  <a:cs typeface="Calibri (MS) Italics"/>
                  <a:sym typeface="Calibri (MS) Italics"/>
                </a:rPr>
                <a:t>Decision-making hierarchy</a:t>
              </a:r>
            </a:p>
          </p:txBody>
        </p:sp>
      </p:grpSp>
      <p:grpSp>
        <p:nvGrpSpPr>
          <p:cNvPr id="32" name="Group 32"/>
          <p:cNvGrpSpPr/>
          <p:nvPr/>
        </p:nvGrpSpPr>
        <p:grpSpPr>
          <a:xfrm>
            <a:off x="11417303" y="6845303"/>
            <a:ext cx="6151883" cy="2037083"/>
            <a:chOff x="0" y="0"/>
            <a:chExt cx="8202511" cy="2716111"/>
          </a:xfrm>
        </p:grpSpPr>
        <p:sp>
          <p:nvSpPr>
            <p:cNvPr id="33" name="Freeform 33"/>
            <p:cNvSpPr/>
            <p:nvPr/>
          </p:nvSpPr>
          <p:spPr>
            <a:xfrm>
              <a:off x="16891" y="16891"/>
              <a:ext cx="8168640" cy="2682240"/>
            </a:xfrm>
            <a:custGeom>
              <a:avLst/>
              <a:gdLst/>
              <a:ahLst/>
              <a:cxnLst/>
              <a:rect l="l" t="t" r="r" b="b"/>
              <a:pathLst>
                <a:path w="8168640" h="2682240">
                  <a:moveTo>
                    <a:pt x="0" y="0"/>
                  </a:moveTo>
                  <a:lnTo>
                    <a:pt x="8168640" y="0"/>
                  </a:lnTo>
                  <a:lnTo>
                    <a:pt x="8168640" y="2682240"/>
                  </a:lnTo>
                  <a:lnTo>
                    <a:pt x="0" y="2682240"/>
                  </a:lnTo>
                  <a:close/>
                </a:path>
              </a:pathLst>
            </a:custGeom>
            <a:solidFill>
              <a:srgbClr val="1E3A5F"/>
            </a:solidFill>
          </p:spPr>
          <p:txBody>
            <a:bodyPr/>
            <a:lstStyle/>
            <a:p>
              <a:endParaRPr lang="en-GB"/>
            </a:p>
          </p:txBody>
        </p:sp>
        <p:sp>
          <p:nvSpPr>
            <p:cNvPr id="34" name="Freeform 34"/>
            <p:cNvSpPr/>
            <p:nvPr/>
          </p:nvSpPr>
          <p:spPr>
            <a:xfrm>
              <a:off x="0" y="0"/>
              <a:ext cx="8202422" cy="2716022"/>
            </a:xfrm>
            <a:custGeom>
              <a:avLst/>
              <a:gdLst/>
              <a:ahLst/>
              <a:cxnLst/>
              <a:rect l="l" t="t" r="r" b="b"/>
              <a:pathLst>
                <a:path w="8202422" h="2716022">
                  <a:moveTo>
                    <a:pt x="16891" y="0"/>
                  </a:moveTo>
                  <a:lnTo>
                    <a:pt x="8185531" y="0"/>
                  </a:lnTo>
                  <a:cubicBezTo>
                    <a:pt x="8194929" y="0"/>
                    <a:pt x="8202422" y="7620"/>
                    <a:pt x="8202422" y="16891"/>
                  </a:cubicBezTo>
                  <a:lnTo>
                    <a:pt x="8202422" y="2699131"/>
                  </a:lnTo>
                  <a:cubicBezTo>
                    <a:pt x="8202422" y="2708529"/>
                    <a:pt x="8194802" y="2716022"/>
                    <a:pt x="8185531" y="2716022"/>
                  </a:cubicBezTo>
                  <a:lnTo>
                    <a:pt x="16891" y="2716022"/>
                  </a:lnTo>
                  <a:cubicBezTo>
                    <a:pt x="7493" y="2716022"/>
                    <a:pt x="0" y="2708402"/>
                    <a:pt x="0" y="2699131"/>
                  </a:cubicBezTo>
                  <a:lnTo>
                    <a:pt x="0" y="16891"/>
                  </a:lnTo>
                  <a:cubicBezTo>
                    <a:pt x="0" y="7620"/>
                    <a:pt x="7620" y="0"/>
                    <a:pt x="16891" y="0"/>
                  </a:cubicBezTo>
                  <a:moveTo>
                    <a:pt x="16891" y="33909"/>
                  </a:moveTo>
                  <a:lnTo>
                    <a:pt x="16891" y="16891"/>
                  </a:lnTo>
                  <a:lnTo>
                    <a:pt x="33909" y="16891"/>
                  </a:lnTo>
                  <a:lnTo>
                    <a:pt x="33909" y="2699131"/>
                  </a:lnTo>
                  <a:lnTo>
                    <a:pt x="16891" y="2699131"/>
                  </a:lnTo>
                  <a:lnTo>
                    <a:pt x="16891" y="2682240"/>
                  </a:lnTo>
                  <a:lnTo>
                    <a:pt x="8185531" y="2682240"/>
                  </a:lnTo>
                  <a:lnTo>
                    <a:pt x="8185531" y="2699131"/>
                  </a:lnTo>
                  <a:lnTo>
                    <a:pt x="8168640" y="2699131"/>
                  </a:lnTo>
                  <a:lnTo>
                    <a:pt x="8168640" y="16891"/>
                  </a:lnTo>
                  <a:lnTo>
                    <a:pt x="8185531" y="16891"/>
                  </a:lnTo>
                  <a:lnTo>
                    <a:pt x="8185531" y="33909"/>
                  </a:lnTo>
                  <a:lnTo>
                    <a:pt x="16891" y="33909"/>
                  </a:lnTo>
                  <a:close/>
                </a:path>
              </a:pathLst>
            </a:custGeom>
            <a:solidFill>
              <a:srgbClr val="1E3A5F"/>
            </a:solidFill>
          </p:spPr>
          <p:txBody>
            <a:bodyPr/>
            <a:lstStyle/>
            <a:p>
              <a:endParaRPr lang="en-GB"/>
            </a:p>
          </p:txBody>
        </p:sp>
      </p:grpSp>
      <p:grpSp>
        <p:nvGrpSpPr>
          <p:cNvPr id="35" name="Group 35"/>
          <p:cNvGrpSpPr/>
          <p:nvPr/>
        </p:nvGrpSpPr>
        <p:grpSpPr>
          <a:xfrm>
            <a:off x="11430000" y="7004304"/>
            <a:ext cx="6126480" cy="804672"/>
            <a:chOff x="0" y="0"/>
            <a:chExt cx="8168640" cy="1072896"/>
          </a:xfrm>
        </p:grpSpPr>
        <p:sp>
          <p:nvSpPr>
            <p:cNvPr id="36" name="Freeform 36"/>
            <p:cNvSpPr/>
            <p:nvPr/>
          </p:nvSpPr>
          <p:spPr>
            <a:xfrm>
              <a:off x="0" y="0"/>
              <a:ext cx="8168640" cy="1072896"/>
            </a:xfrm>
            <a:custGeom>
              <a:avLst/>
              <a:gdLst/>
              <a:ahLst/>
              <a:cxnLst/>
              <a:rect l="l" t="t" r="r" b="b"/>
              <a:pathLst>
                <a:path w="8168640" h="1072896">
                  <a:moveTo>
                    <a:pt x="0" y="0"/>
                  </a:moveTo>
                  <a:lnTo>
                    <a:pt x="8168640" y="0"/>
                  </a:lnTo>
                  <a:lnTo>
                    <a:pt x="8168640" y="1072896"/>
                  </a:lnTo>
                  <a:lnTo>
                    <a:pt x="0" y="1072896"/>
                  </a:lnTo>
                  <a:close/>
                </a:path>
              </a:pathLst>
            </a:custGeom>
            <a:blipFill>
              <a:blip r:embed="rId3">
                <a:alphaModFix amt="0"/>
              </a:blip>
              <a:stretch>
                <a:fillRect t="-98351" b="-98351"/>
              </a:stretch>
            </a:blipFill>
          </p:spPr>
          <p:txBody>
            <a:bodyPr/>
            <a:lstStyle/>
            <a:p>
              <a:endParaRPr lang="en-GB"/>
            </a:p>
          </p:txBody>
        </p:sp>
        <p:sp>
          <p:nvSpPr>
            <p:cNvPr id="37" name="TextBox 37"/>
            <p:cNvSpPr txBox="1"/>
            <p:nvPr/>
          </p:nvSpPr>
          <p:spPr>
            <a:xfrm>
              <a:off x="0" y="-9525"/>
              <a:ext cx="8168640" cy="1082421"/>
            </a:xfrm>
            <a:prstGeom prst="rect">
              <a:avLst/>
            </a:prstGeom>
          </p:spPr>
          <p:txBody>
            <a:bodyPr lIns="0" tIns="0" rIns="0" bIns="0" rtlCol="0" anchor="ctr"/>
            <a:lstStyle/>
            <a:p>
              <a:pPr algn="ctr">
                <a:lnSpc>
                  <a:spcPts val="3359"/>
                </a:lnSpc>
              </a:pPr>
              <a:r>
                <a:rPr lang="en-US" sz="2799" b="1">
                  <a:solidFill>
                    <a:srgbClr val="FFFFFF"/>
                  </a:solidFill>
                  <a:latin typeface="Georgia Bold"/>
                  <a:ea typeface="Georgia Bold"/>
                  <a:cs typeface="Georgia Bold"/>
                  <a:sym typeface="Georgia Bold"/>
                </a:rPr>
                <a:t>Communication</a:t>
              </a:r>
            </a:p>
          </p:txBody>
        </p:sp>
      </p:grpSp>
      <p:grpSp>
        <p:nvGrpSpPr>
          <p:cNvPr id="38" name="Group 38"/>
          <p:cNvGrpSpPr/>
          <p:nvPr/>
        </p:nvGrpSpPr>
        <p:grpSpPr>
          <a:xfrm>
            <a:off x="11430000" y="7845552"/>
            <a:ext cx="6126480" cy="640080"/>
            <a:chOff x="0" y="0"/>
            <a:chExt cx="8168640" cy="853440"/>
          </a:xfrm>
        </p:grpSpPr>
        <p:sp>
          <p:nvSpPr>
            <p:cNvPr id="39" name="Freeform 39"/>
            <p:cNvSpPr/>
            <p:nvPr/>
          </p:nvSpPr>
          <p:spPr>
            <a:xfrm>
              <a:off x="0" y="0"/>
              <a:ext cx="8168640" cy="853440"/>
            </a:xfrm>
            <a:custGeom>
              <a:avLst/>
              <a:gdLst/>
              <a:ahLst/>
              <a:cxnLst/>
              <a:rect l="l" t="t" r="r" b="b"/>
              <a:pathLst>
                <a:path w="8168640" h="853440">
                  <a:moveTo>
                    <a:pt x="0" y="0"/>
                  </a:moveTo>
                  <a:lnTo>
                    <a:pt x="8168640" y="0"/>
                  </a:lnTo>
                  <a:lnTo>
                    <a:pt x="8168640" y="853440"/>
                  </a:lnTo>
                  <a:lnTo>
                    <a:pt x="0" y="853440"/>
                  </a:lnTo>
                  <a:close/>
                </a:path>
              </a:pathLst>
            </a:custGeom>
            <a:blipFill>
              <a:blip r:embed="rId3">
                <a:alphaModFix amt="0"/>
              </a:blip>
              <a:stretch>
                <a:fillRect t="-136499" b="-136499"/>
              </a:stretch>
            </a:blipFill>
          </p:spPr>
          <p:txBody>
            <a:bodyPr/>
            <a:lstStyle/>
            <a:p>
              <a:endParaRPr lang="en-GB"/>
            </a:p>
          </p:txBody>
        </p:sp>
        <p:sp>
          <p:nvSpPr>
            <p:cNvPr id="40" name="TextBox 40"/>
            <p:cNvSpPr txBox="1"/>
            <p:nvPr/>
          </p:nvSpPr>
          <p:spPr>
            <a:xfrm>
              <a:off x="0" y="-47625"/>
              <a:ext cx="8168640" cy="901065"/>
            </a:xfrm>
            <a:prstGeom prst="rect">
              <a:avLst/>
            </a:prstGeom>
          </p:spPr>
          <p:txBody>
            <a:bodyPr lIns="0" tIns="0" rIns="0" bIns="0" rtlCol="0" anchor="ctr"/>
            <a:lstStyle/>
            <a:p>
              <a:pPr algn="ctr">
                <a:lnSpc>
                  <a:spcPts val="2640"/>
                </a:lnSpc>
              </a:pPr>
              <a:r>
                <a:rPr lang="en-US" sz="2200" i="1">
                  <a:solidFill>
                    <a:srgbClr val="E2E8F0"/>
                  </a:solidFill>
                  <a:latin typeface="Calibri (MS) Italics"/>
                  <a:ea typeface="Calibri (MS) Italics"/>
                  <a:cs typeface="Calibri (MS) Italics"/>
                  <a:sym typeface="Calibri (MS) Italics"/>
                </a:rPr>
                <a:t>Reporting relationships</a:t>
              </a:r>
            </a:p>
          </p:txBody>
        </p:sp>
      </p:grpSp>
      <p:sp>
        <p:nvSpPr>
          <p:cNvPr id="41" name="Freeform 41"/>
          <p:cNvSpPr/>
          <p:nvPr/>
        </p:nvSpPr>
        <p:spPr>
          <a:xfrm>
            <a:off x="876938" y="5394764"/>
            <a:ext cx="9859004" cy="3487623"/>
          </a:xfrm>
          <a:custGeom>
            <a:avLst/>
            <a:gdLst/>
            <a:ahLst/>
            <a:cxnLst/>
            <a:rect l="l" t="t" r="r" b="b"/>
            <a:pathLst>
              <a:path w="9859004" h="3487623">
                <a:moveTo>
                  <a:pt x="0" y="0"/>
                </a:moveTo>
                <a:lnTo>
                  <a:pt x="9859004" y="0"/>
                </a:lnTo>
                <a:lnTo>
                  <a:pt x="9859004" y="3487622"/>
                </a:lnTo>
                <a:lnTo>
                  <a:pt x="0" y="3487622"/>
                </a:lnTo>
                <a:lnTo>
                  <a:pt x="0" y="0"/>
                </a:lnTo>
                <a:close/>
              </a:path>
            </a:pathLst>
          </a:custGeom>
          <a:blipFill>
            <a:blip r:embed="rId4"/>
            <a:stretch>
              <a:fillRect/>
            </a:stretch>
          </a:blipFill>
        </p:spPr>
        <p:txBody>
          <a:bodyPr/>
          <a:lstStyle/>
          <a:p>
            <a:endParaRPr lang="en-GB"/>
          </a:p>
        </p:txBody>
      </p:sp>
      <p:sp>
        <p:nvSpPr>
          <p:cNvPr id="42" name="TextBox 42"/>
          <p:cNvSpPr txBox="1"/>
          <p:nvPr/>
        </p:nvSpPr>
        <p:spPr>
          <a:xfrm>
            <a:off x="1097280" y="1488186"/>
            <a:ext cx="9418320" cy="7920990"/>
          </a:xfrm>
          <a:prstGeom prst="rect">
            <a:avLst/>
          </a:prstGeom>
        </p:spPr>
        <p:txBody>
          <a:bodyPr lIns="0" tIns="0" rIns="0" bIns="0" rtlCol="0" anchor="t">
            <a:spAutoFit/>
          </a:bodyPr>
          <a:lstStyle/>
          <a:p>
            <a:pPr marL="627380" lvl="1" indent="-313690" algn="l">
              <a:lnSpc>
                <a:spcPts val="3120"/>
              </a:lnSpc>
              <a:buFont typeface="Arial"/>
              <a:buChar char="•"/>
            </a:pPr>
            <a:r>
              <a:rPr lang="en-US" sz="2600">
                <a:solidFill>
                  <a:srgbClr val="1A202C"/>
                </a:solidFill>
                <a:latin typeface="Calibri (MS)"/>
                <a:ea typeface="Calibri (MS)"/>
                <a:cs typeface="Calibri (MS)"/>
                <a:sym typeface="Calibri (MS)"/>
              </a:rPr>
              <a:t>Formal framework of roles, responsibilities, authority, and communication in an organisation (Agrawal &amp; Mukherjee, 2025)</a:t>
            </a:r>
          </a:p>
          <a:p>
            <a:pPr marL="627380" lvl="1" indent="-313690" algn="l">
              <a:lnSpc>
                <a:spcPts val="3120"/>
              </a:lnSpc>
              <a:buFont typeface="Arial"/>
              <a:buChar char="•"/>
            </a:pPr>
            <a:r>
              <a:rPr lang="en-US" sz="2600">
                <a:solidFill>
                  <a:srgbClr val="1A202C"/>
                </a:solidFill>
                <a:latin typeface="Calibri (MS)"/>
                <a:ea typeface="Calibri (MS)"/>
                <a:cs typeface="Calibri (MS)"/>
                <a:sym typeface="Calibri (MS)"/>
              </a:rPr>
              <a:t>Organisation charts: visually represent reporting relationships and hierarchical levels</a:t>
            </a:r>
          </a:p>
          <a:p>
            <a:pPr marL="627380" lvl="1" indent="-313690" algn="l">
              <a:lnSpc>
                <a:spcPts val="3120"/>
              </a:lnSpc>
              <a:buFont typeface="Arial"/>
              <a:buChar char="•"/>
            </a:pPr>
            <a:r>
              <a:rPr lang="en-US" sz="2600">
                <a:solidFill>
                  <a:srgbClr val="1A202C"/>
                </a:solidFill>
                <a:latin typeface="Calibri (MS)"/>
                <a:ea typeface="Calibri (MS)"/>
                <a:cs typeface="Calibri (MS)"/>
                <a:sym typeface="Calibri (MS)"/>
              </a:rPr>
              <a:t>Structural decisions define the efficiency–responsiveness balance within organisations (Agrawal &amp; Mukherjee, 2025)</a:t>
            </a:r>
          </a:p>
          <a:p>
            <a:pPr marL="627380" lvl="1" indent="-313690" algn="l">
              <a:lnSpc>
                <a:spcPts val="3120"/>
              </a:lnSpc>
              <a:buFont typeface="Arial"/>
              <a:buChar char="•"/>
            </a:pPr>
            <a:r>
              <a:rPr lang="en-US" sz="2600">
                <a:solidFill>
                  <a:srgbClr val="1A202C"/>
                </a:solidFill>
                <a:latin typeface="Calibri (MS)"/>
                <a:ea typeface="Calibri (MS)"/>
                <a:cs typeface="Calibri (MS)"/>
                <a:sym typeface="Calibri (MS)"/>
              </a:rPr>
              <a:t>M&amp;S operates across Food, Clothing &amp; Home, and International units — structural clarity ensures strategic consistency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Functional Structure</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28671"/>
            <a:ext cx="8333737" cy="8278873"/>
            <a:chOff x="0" y="0"/>
            <a:chExt cx="11111649" cy="11038497"/>
          </a:xfrm>
        </p:grpSpPr>
        <p:sp>
          <p:nvSpPr>
            <p:cNvPr id="12" name="Freeform 12"/>
            <p:cNvSpPr/>
            <p:nvPr/>
          </p:nvSpPr>
          <p:spPr>
            <a:xfrm>
              <a:off x="8509" y="8509"/>
              <a:ext cx="11094719" cy="11021568"/>
            </a:xfrm>
            <a:custGeom>
              <a:avLst/>
              <a:gdLst/>
              <a:ahLst/>
              <a:cxnLst/>
              <a:rect l="l" t="t" r="r" b="b"/>
              <a:pathLst>
                <a:path w="11094719" h="11021568">
                  <a:moveTo>
                    <a:pt x="0" y="0"/>
                  </a:moveTo>
                  <a:lnTo>
                    <a:pt x="11094719" y="0"/>
                  </a:lnTo>
                  <a:lnTo>
                    <a:pt x="11094719" y="11021568"/>
                  </a:lnTo>
                  <a:lnTo>
                    <a:pt x="0" y="11021568"/>
                  </a:lnTo>
                  <a:close/>
                </a:path>
              </a:pathLst>
            </a:custGeom>
            <a:solidFill>
              <a:srgbClr val="F8FAFC"/>
            </a:solidFill>
          </p:spPr>
          <p:txBody>
            <a:bodyPr/>
            <a:lstStyle/>
            <a:p>
              <a:endParaRPr lang="en-GB"/>
            </a:p>
          </p:txBody>
        </p:sp>
        <p:sp>
          <p:nvSpPr>
            <p:cNvPr id="13" name="Freeform 13"/>
            <p:cNvSpPr/>
            <p:nvPr/>
          </p:nvSpPr>
          <p:spPr>
            <a:xfrm>
              <a:off x="0" y="0"/>
              <a:ext cx="11111738" cy="11038586"/>
            </a:xfrm>
            <a:custGeom>
              <a:avLst/>
              <a:gdLst/>
              <a:ahLst/>
              <a:cxnLst/>
              <a:rect l="l" t="t" r="r" b="b"/>
              <a:pathLst>
                <a:path w="11111738" h="11038586">
                  <a:moveTo>
                    <a:pt x="8509" y="0"/>
                  </a:moveTo>
                  <a:lnTo>
                    <a:pt x="11103228" y="0"/>
                  </a:lnTo>
                  <a:cubicBezTo>
                    <a:pt x="11107927" y="0"/>
                    <a:pt x="11111738" y="3810"/>
                    <a:pt x="11111738" y="8509"/>
                  </a:cubicBezTo>
                  <a:lnTo>
                    <a:pt x="11111738" y="11030077"/>
                  </a:lnTo>
                  <a:cubicBezTo>
                    <a:pt x="11111738" y="11034776"/>
                    <a:pt x="11107927" y="11038586"/>
                    <a:pt x="11103228"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11103228" y="11021568"/>
                  </a:lnTo>
                  <a:lnTo>
                    <a:pt x="11103228" y="11030077"/>
                  </a:lnTo>
                  <a:lnTo>
                    <a:pt x="11094720" y="11030077"/>
                  </a:lnTo>
                  <a:lnTo>
                    <a:pt x="11094720" y="8509"/>
                  </a:lnTo>
                  <a:lnTo>
                    <a:pt x="11103228" y="8509"/>
                  </a:lnTo>
                  <a:lnTo>
                    <a:pt x="11103228" y="17018"/>
                  </a:lnTo>
                  <a:lnTo>
                    <a:pt x="8509" y="17018"/>
                  </a:lnTo>
                  <a:close/>
                </a:path>
              </a:pathLst>
            </a:custGeom>
            <a:solidFill>
              <a:srgbClr val="E2E8F0"/>
            </a:solidFill>
          </p:spPr>
          <p:txBody>
            <a:bodyPr/>
            <a:lstStyle/>
            <a:p>
              <a:endParaRPr lang="en-GB"/>
            </a:p>
          </p:txBody>
        </p:sp>
      </p:grpSp>
      <p:grpSp>
        <p:nvGrpSpPr>
          <p:cNvPr id="14" name="Group 14"/>
          <p:cNvGrpSpPr/>
          <p:nvPr/>
        </p:nvGrpSpPr>
        <p:grpSpPr>
          <a:xfrm>
            <a:off x="9222743" y="1322327"/>
            <a:ext cx="25403" cy="8291579"/>
            <a:chOff x="0" y="0"/>
            <a:chExt cx="33871" cy="11055439"/>
          </a:xfrm>
        </p:grpSpPr>
        <p:sp>
          <p:nvSpPr>
            <p:cNvPr id="15" name="Freeform 15"/>
            <p:cNvSpPr/>
            <p:nvPr/>
          </p:nvSpPr>
          <p:spPr>
            <a:xfrm>
              <a:off x="0" y="16891"/>
              <a:ext cx="33909" cy="11021568"/>
            </a:xfrm>
            <a:custGeom>
              <a:avLst/>
              <a:gdLst/>
              <a:ahLst/>
              <a:cxnLst/>
              <a:rect l="l" t="t" r="r" b="b"/>
              <a:pathLst>
                <a:path w="33909" h="11021568">
                  <a:moveTo>
                    <a:pt x="33909" y="0"/>
                  </a:moveTo>
                  <a:lnTo>
                    <a:pt x="33909" y="11021568"/>
                  </a:lnTo>
                  <a:lnTo>
                    <a:pt x="0" y="11021568"/>
                  </a:lnTo>
                  <a:lnTo>
                    <a:pt x="0" y="0"/>
                  </a:lnTo>
                  <a:close/>
                </a:path>
              </a:pathLst>
            </a:custGeom>
            <a:solidFill>
              <a:srgbClr val="E2E8F0"/>
            </a:solidFill>
          </p:spPr>
          <p:txBody>
            <a:bodyPr/>
            <a:lstStyle/>
            <a:p>
              <a:endParaRPr lang="en-GB"/>
            </a:p>
          </p:txBody>
        </p:sp>
      </p:grpSp>
      <p:grpSp>
        <p:nvGrpSpPr>
          <p:cNvPr id="16" name="Group 16"/>
          <p:cNvGrpSpPr/>
          <p:nvPr/>
        </p:nvGrpSpPr>
        <p:grpSpPr>
          <a:xfrm>
            <a:off x="9418320" y="2358771"/>
            <a:ext cx="8229600" cy="585216"/>
            <a:chOff x="0" y="0"/>
            <a:chExt cx="10972800" cy="780288"/>
          </a:xfrm>
        </p:grpSpPr>
        <p:sp>
          <p:nvSpPr>
            <p:cNvPr id="17" name="Freeform 17"/>
            <p:cNvSpPr/>
            <p:nvPr/>
          </p:nvSpPr>
          <p:spPr>
            <a:xfrm>
              <a:off x="0" y="0"/>
              <a:ext cx="10972800" cy="780288"/>
            </a:xfrm>
            <a:custGeom>
              <a:avLst/>
              <a:gdLst/>
              <a:ahLst/>
              <a:cxnLst/>
              <a:rect l="l" t="t" r="r" b="b"/>
              <a:pathLst>
                <a:path w="10972800" h="780288">
                  <a:moveTo>
                    <a:pt x="0" y="0"/>
                  </a:moveTo>
                  <a:lnTo>
                    <a:pt x="10972800" y="0"/>
                  </a:lnTo>
                  <a:lnTo>
                    <a:pt x="10972800" y="780288"/>
                  </a:lnTo>
                  <a:lnTo>
                    <a:pt x="0" y="780288"/>
                  </a:lnTo>
                  <a:close/>
                </a:path>
              </a:pathLst>
            </a:custGeom>
            <a:blipFill>
              <a:blip r:embed="rId3">
                <a:alphaModFix amt="0"/>
              </a:blip>
              <a:stretch>
                <a:fillRect t="-224008" b="-224008"/>
              </a:stretch>
            </a:blipFill>
          </p:spPr>
          <p:txBody>
            <a:bodyPr/>
            <a:lstStyle/>
            <a:p>
              <a:endParaRPr lang="en-GB"/>
            </a:p>
          </p:txBody>
        </p:sp>
        <p:sp>
          <p:nvSpPr>
            <p:cNvPr id="18" name="TextBox 18"/>
            <p:cNvSpPr txBox="1"/>
            <p:nvPr/>
          </p:nvSpPr>
          <p:spPr>
            <a:xfrm>
              <a:off x="0" y="-38100"/>
              <a:ext cx="10972800" cy="818388"/>
            </a:xfrm>
            <a:prstGeom prst="rect">
              <a:avLst/>
            </a:prstGeom>
          </p:spPr>
          <p:txBody>
            <a:bodyPr lIns="0" tIns="0" rIns="0" bIns="0" rtlCol="0" anchor="ctr"/>
            <a:lstStyle/>
            <a:p>
              <a:pPr algn="ctr">
                <a:lnSpc>
                  <a:spcPts val="2280"/>
                </a:lnSpc>
              </a:pPr>
              <a:r>
                <a:rPr lang="en-US" sz="1900" b="1">
                  <a:solidFill>
                    <a:srgbClr val="1E3A5F"/>
                  </a:solidFill>
                  <a:latin typeface="Calibri (MS) Bold"/>
                  <a:ea typeface="Calibri (MS) Bold"/>
                  <a:cs typeface="Calibri (MS) Bold"/>
                  <a:sym typeface="Calibri (MS) Bold"/>
                </a:rPr>
                <a:t>Functional Organisation Chart</a:t>
              </a:r>
            </a:p>
          </p:txBody>
        </p:sp>
      </p:grpSp>
      <p:grpSp>
        <p:nvGrpSpPr>
          <p:cNvPr id="19" name="Group 19"/>
          <p:cNvGrpSpPr/>
          <p:nvPr/>
        </p:nvGrpSpPr>
        <p:grpSpPr>
          <a:xfrm>
            <a:off x="11045190" y="3034665"/>
            <a:ext cx="4975860" cy="696468"/>
            <a:chOff x="0" y="0"/>
            <a:chExt cx="6634480" cy="928624"/>
          </a:xfrm>
        </p:grpSpPr>
        <p:sp>
          <p:nvSpPr>
            <p:cNvPr id="20" name="Freeform 20"/>
            <p:cNvSpPr/>
            <p:nvPr/>
          </p:nvSpPr>
          <p:spPr>
            <a:xfrm>
              <a:off x="25400" y="25400"/>
              <a:ext cx="6583680" cy="877824"/>
            </a:xfrm>
            <a:custGeom>
              <a:avLst/>
              <a:gdLst/>
              <a:ahLst/>
              <a:cxnLst/>
              <a:rect l="l" t="t" r="r" b="b"/>
              <a:pathLst>
                <a:path w="6583680" h="877824">
                  <a:moveTo>
                    <a:pt x="0" y="0"/>
                  </a:moveTo>
                  <a:lnTo>
                    <a:pt x="6583680" y="0"/>
                  </a:lnTo>
                  <a:lnTo>
                    <a:pt x="6583680" y="877824"/>
                  </a:lnTo>
                  <a:lnTo>
                    <a:pt x="0" y="877824"/>
                  </a:lnTo>
                  <a:close/>
                </a:path>
              </a:pathLst>
            </a:custGeom>
            <a:solidFill>
              <a:srgbClr val="1E3A5F"/>
            </a:solidFill>
          </p:spPr>
          <p:txBody>
            <a:bodyPr/>
            <a:lstStyle/>
            <a:p>
              <a:endParaRPr lang="en-GB"/>
            </a:p>
          </p:txBody>
        </p:sp>
        <p:sp>
          <p:nvSpPr>
            <p:cNvPr id="21" name="Freeform 21"/>
            <p:cNvSpPr/>
            <p:nvPr/>
          </p:nvSpPr>
          <p:spPr>
            <a:xfrm>
              <a:off x="0" y="0"/>
              <a:ext cx="6634480" cy="928624"/>
            </a:xfrm>
            <a:custGeom>
              <a:avLst/>
              <a:gdLst/>
              <a:ahLst/>
              <a:cxnLst/>
              <a:rect l="l" t="t" r="r" b="b"/>
              <a:pathLst>
                <a:path w="6634480" h="928624">
                  <a:moveTo>
                    <a:pt x="25400" y="0"/>
                  </a:moveTo>
                  <a:lnTo>
                    <a:pt x="6609080" y="0"/>
                  </a:lnTo>
                  <a:cubicBezTo>
                    <a:pt x="6623050" y="0"/>
                    <a:pt x="6634480" y="11430"/>
                    <a:pt x="6634480" y="25400"/>
                  </a:cubicBezTo>
                  <a:lnTo>
                    <a:pt x="6634480" y="903224"/>
                  </a:lnTo>
                  <a:cubicBezTo>
                    <a:pt x="6634480" y="917194"/>
                    <a:pt x="6623050" y="928624"/>
                    <a:pt x="6609080" y="928624"/>
                  </a:cubicBezTo>
                  <a:lnTo>
                    <a:pt x="25400" y="928624"/>
                  </a:lnTo>
                  <a:cubicBezTo>
                    <a:pt x="11430" y="928624"/>
                    <a:pt x="0" y="917194"/>
                    <a:pt x="0" y="903224"/>
                  </a:cubicBezTo>
                  <a:lnTo>
                    <a:pt x="0" y="25400"/>
                  </a:lnTo>
                  <a:cubicBezTo>
                    <a:pt x="0" y="11430"/>
                    <a:pt x="11430" y="0"/>
                    <a:pt x="25400" y="0"/>
                  </a:cubicBezTo>
                  <a:moveTo>
                    <a:pt x="25400" y="50800"/>
                  </a:moveTo>
                  <a:lnTo>
                    <a:pt x="25400" y="25400"/>
                  </a:lnTo>
                  <a:lnTo>
                    <a:pt x="50800" y="25400"/>
                  </a:lnTo>
                  <a:lnTo>
                    <a:pt x="50800" y="903224"/>
                  </a:lnTo>
                  <a:lnTo>
                    <a:pt x="25400" y="903224"/>
                  </a:lnTo>
                  <a:lnTo>
                    <a:pt x="25400" y="877824"/>
                  </a:lnTo>
                  <a:lnTo>
                    <a:pt x="6609080" y="877824"/>
                  </a:lnTo>
                  <a:lnTo>
                    <a:pt x="6609080" y="903224"/>
                  </a:lnTo>
                  <a:lnTo>
                    <a:pt x="6583680" y="903224"/>
                  </a:lnTo>
                  <a:lnTo>
                    <a:pt x="6583680" y="25400"/>
                  </a:lnTo>
                  <a:lnTo>
                    <a:pt x="6609080" y="25400"/>
                  </a:lnTo>
                  <a:lnTo>
                    <a:pt x="6609080" y="50800"/>
                  </a:lnTo>
                  <a:lnTo>
                    <a:pt x="25400" y="50800"/>
                  </a:lnTo>
                  <a:close/>
                </a:path>
              </a:pathLst>
            </a:custGeom>
            <a:solidFill>
              <a:srgbClr val="1E3A5F"/>
            </a:solidFill>
          </p:spPr>
          <p:txBody>
            <a:bodyPr/>
            <a:lstStyle/>
            <a:p>
              <a:endParaRPr lang="en-GB"/>
            </a:p>
          </p:txBody>
        </p:sp>
      </p:grpSp>
      <p:grpSp>
        <p:nvGrpSpPr>
          <p:cNvPr id="22" name="Group 22"/>
          <p:cNvGrpSpPr/>
          <p:nvPr/>
        </p:nvGrpSpPr>
        <p:grpSpPr>
          <a:xfrm>
            <a:off x="11064240" y="3053715"/>
            <a:ext cx="4937760" cy="658368"/>
            <a:chOff x="0" y="0"/>
            <a:chExt cx="6583680" cy="877824"/>
          </a:xfrm>
        </p:grpSpPr>
        <p:sp>
          <p:nvSpPr>
            <p:cNvPr id="23" name="Freeform 23"/>
            <p:cNvSpPr/>
            <p:nvPr/>
          </p:nvSpPr>
          <p:spPr>
            <a:xfrm>
              <a:off x="0" y="0"/>
              <a:ext cx="6583680" cy="877824"/>
            </a:xfrm>
            <a:custGeom>
              <a:avLst/>
              <a:gdLst/>
              <a:ahLst/>
              <a:cxnLst/>
              <a:rect l="l" t="t" r="r" b="b"/>
              <a:pathLst>
                <a:path w="6583680" h="877824">
                  <a:moveTo>
                    <a:pt x="0" y="0"/>
                  </a:moveTo>
                  <a:lnTo>
                    <a:pt x="6583680" y="0"/>
                  </a:lnTo>
                  <a:lnTo>
                    <a:pt x="6583680" y="877824"/>
                  </a:lnTo>
                  <a:lnTo>
                    <a:pt x="0" y="877824"/>
                  </a:lnTo>
                  <a:close/>
                </a:path>
              </a:pathLst>
            </a:custGeom>
            <a:blipFill>
              <a:blip r:embed="rId3">
                <a:alphaModFix amt="0"/>
              </a:blip>
              <a:stretch>
                <a:fillRect t="-96137" b="-96137"/>
              </a:stretch>
            </a:blipFill>
          </p:spPr>
          <p:txBody>
            <a:bodyPr/>
            <a:lstStyle/>
            <a:p>
              <a:endParaRPr lang="en-GB"/>
            </a:p>
          </p:txBody>
        </p:sp>
        <p:sp>
          <p:nvSpPr>
            <p:cNvPr id="24" name="TextBox 24"/>
            <p:cNvSpPr txBox="1"/>
            <p:nvPr/>
          </p:nvSpPr>
          <p:spPr>
            <a:xfrm>
              <a:off x="0" y="-38100"/>
              <a:ext cx="6583680" cy="915924"/>
            </a:xfrm>
            <a:prstGeom prst="rect">
              <a:avLst/>
            </a:prstGeom>
          </p:spPr>
          <p:txBody>
            <a:bodyPr lIns="0" tIns="0" rIns="0" bIns="0" rtlCol="0" anchor="ctr"/>
            <a:lstStyle/>
            <a:p>
              <a:pPr algn="ctr">
                <a:lnSpc>
                  <a:spcPts val="2039"/>
                </a:lnSpc>
              </a:pPr>
              <a:r>
                <a:rPr lang="en-US" sz="1700" b="1">
                  <a:solidFill>
                    <a:srgbClr val="FFFFFF"/>
                  </a:solidFill>
                  <a:latin typeface="Calibri (MS) Bold"/>
                  <a:ea typeface="Calibri (MS) Bold"/>
                  <a:cs typeface="Calibri (MS) Bold"/>
                  <a:sym typeface="Calibri (MS) Bold"/>
                </a:rPr>
                <a:t>Board of Directors</a:t>
              </a:r>
            </a:p>
          </p:txBody>
        </p:sp>
      </p:grpSp>
      <p:grpSp>
        <p:nvGrpSpPr>
          <p:cNvPr id="25" name="Group 25"/>
          <p:cNvGrpSpPr/>
          <p:nvPr/>
        </p:nvGrpSpPr>
        <p:grpSpPr>
          <a:xfrm>
            <a:off x="13514070" y="3693033"/>
            <a:ext cx="38100" cy="403860"/>
            <a:chOff x="0" y="0"/>
            <a:chExt cx="50800" cy="538480"/>
          </a:xfrm>
        </p:grpSpPr>
        <p:sp>
          <p:nvSpPr>
            <p:cNvPr id="26" name="Freeform 26"/>
            <p:cNvSpPr/>
            <p:nvPr/>
          </p:nvSpPr>
          <p:spPr>
            <a:xfrm>
              <a:off x="0" y="25400"/>
              <a:ext cx="50800" cy="487680"/>
            </a:xfrm>
            <a:custGeom>
              <a:avLst/>
              <a:gdLst/>
              <a:ahLst/>
              <a:cxnLst/>
              <a:rect l="l" t="t" r="r" b="b"/>
              <a:pathLst>
                <a:path w="50800" h="487680">
                  <a:moveTo>
                    <a:pt x="50800" y="0"/>
                  </a:moveTo>
                  <a:lnTo>
                    <a:pt x="50800" y="487680"/>
                  </a:lnTo>
                  <a:lnTo>
                    <a:pt x="0" y="487680"/>
                  </a:lnTo>
                  <a:lnTo>
                    <a:pt x="0" y="0"/>
                  </a:lnTo>
                  <a:close/>
                </a:path>
              </a:pathLst>
            </a:custGeom>
            <a:solidFill>
              <a:srgbClr val="1E3A5F"/>
            </a:solidFill>
          </p:spPr>
          <p:txBody>
            <a:bodyPr/>
            <a:lstStyle/>
            <a:p>
              <a:endParaRPr lang="en-GB"/>
            </a:p>
          </p:txBody>
        </p:sp>
      </p:grpSp>
      <p:grpSp>
        <p:nvGrpSpPr>
          <p:cNvPr id="27" name="Group 27"/>
          <p:cNvGrpSpPr/>
          <p:nvPr/>
        </p:nvGrpSpPr>
        <p:grpSpPr>
          <a:xfrm>
            <a:off x="11410950" y="4058793"/>
            <a:ext cx="4244340" cy="696468"/>
            <a:chOff x="0" y="0"/>
            <a:chExt cx="5659120" cy="928624"/>
          </a:xfrm>
        </p:grpSpPr>
        <p:sp>
          <p:nvSpPr>
            <p:cNvPr id="28" name="Freeform 28"/>
            <p:cNvSpPr/>
            <p:nvPr/>
          </p:nvSpPr>
          <p:spPr>
            <a:xfrm>
              <a:off x="25400" y="25400"/>
              <a:ext cx="5608320" cy="877824"/>
            </a:xfrm>
            <a:custGeom>
              <a:avLst/>
              <a:gdLst/>
              <a:ahLst/>
              <a:cxnLst/>
              <a:rect l="l" t="t" r="r" b="b"/>
              <a:pathLst>
                <a:path w="5608320" h="877824">
                  <a:moveTo>
                    <a:pt x="0" y="0"/>
                  </a:moveTo>
                  <a:lnTo>
                    <a:pt x="5608320" y="0"/>
                  </a:lnTo>
                  <a:lnTo>
                    <a:pt x="5608320" y="877824"/>
                  </a:lnTo>
                  <a:lnTo>
                    <a:pt x="0" y="877824"/>
                  </a:lnTo>
                  <a:close/>
                </a:path>
              </a:pathLst>
            </a:custGeom>
            <a:solidFill>
              <a:srgbClr val="2C4E7E"/>
            </a:solidFill>
          </p:spPr>
          <p:txBody>
            <a:bodyPr/>
            <a:lstStyle/>
            <a:p>
              <a:endParaRPr lang="en-GB"/>
            </a:p>
          </p:txBody>
        </p:sp>
        <p:sp>
          <p:nvSpPr>
            <p:cNvPr id="29" name="Freeform 29"/>
            <p:cNvSpPr/>
            <p:nvPr/>
          </p:nvSpPr>
          <p:spPr>
            <a:xfrm>
              <a:off x="0" y="0"/>
              <a:ext cx="5659120" cy="928624"/>
            </a:xfrm>
            <a:custGeom>
              <a:avLst/>
              <a:gdLst/>
              <a:ahLst/>
              <a:cxnLst/>
              <a:rect l="l" t="t" r="r" b="b"/>
              <a:pathLst>
                <a:path w="5659120" h="928624">
                  <a:moveTo>
                    <a:pt x="25400" y="0"/>
                  </a:moveTo>
                  <a:lnTo>
                    <a:pt x="5633720" y="0"/>
                  </a:lnTo>
                  <a:cubicBezTo>
                    <a:pt x="5647690" y="0"/>
                    <a:pt x="5659120" y="11430"/>
                    <a:pt x="5659120" y="25400"/>
                  </a:cubicBezTo>
                  <a:lnTo>
                    <a:pt x="5659120" y="903224"/>
                  </a:lnTo>
                  <a:cubicBezTo>
                    <a:pt x="5659120" y="917194"/>
                    <a:pt x="5647690" y="928624"/>
                    <a:pt x="5633720" y="928624"/>
                  </a:cubicBezTo>
                  <a:lnTo>
                    <a:pt x="25400" y="928624"/>
                  </a:lnTo>
                  <a:cubicBezTo>
                    <a:pt x="11430" y="928624"/>
                    <a:pt x="0" y="917194"/>
                    <a:pt x="0" y="903224"/>
                  </a:cubicBezTo>
                  <a:lnTo>
                    <a:pt x="0" y="25400"/>
                  </a:lnTo>
                  <a:cubicBezTo>
                    <a:pt x="0" y="11430"/>
                    <a:pt x="11430" y="0"/>
                    <a:pt x="25400" y="0"/>
                  </a:cubicBezTo>
                  <a:moveTo>
                    <a:pt x="25400" y="50800"/>
                  </a:moveTo>
                  <a:lnTo>
                    <a:pt x="25400" y="25400"/>
                  </a:lnTo>
                  <a:lnTo>
                    <a:pt x="50800" y="25400"/>
                  </a:lnTo>
                  <a:lnTo>
                    <a:pt x="50800" y="903224"/>
                  </a:lnTo>
                  <a:lnTo>
                    <a:pt x="25400" y="903224"/>
                  </a:lnTo>
                  <a:lnTo>
                    <a:pt x="25400" y="877824"/>
                  </a:lnTo>
                  <a:lnTo>
                    <a:pt x="5633720" y="877824"/>
                  </a:lnTo>
                  <a:lnTo>
                    <a:pt x="5633720" y="903224"/>
                  </a:lnTo>
                  <a:lnTo>
                    <a:pt x="5608320" y="903224"/>
                  </a:lnTo>
                  <a:lnTo>
                    <a:pt x="5608320" y="25400"/>
                  </a:lnTo>
                  <a:lnTo>
                    <a:pt x="5633720" y="25400"/>
                  </a:lnTo>
                  <a:lnTo>
                    <a:pt x="5633720" y="50800"/>
                  </a:lnTo>
                  <a:lnTo>
                    <a:pt x="25400" y="50800"/>
                  </a:lnTo>
                  <a:close/>
                </a:path>
              </a:pathLst>
            </a:custGeom>
            <a:solidFill>
              <a:srgbClr val="1E3A5F"/>
            </a:solidFill>
          </p:spPr>
          <p:txBody>
            <a:bodyPr/>
            <a:lstStyle/>
            <a:p>
              <a:endParaRPr lang="en-GB"/>
            </a:p>
          </p:txBody>
        </p:sp>
      </p:grpSp>
      <p:grpSp>
        <p:nvGrpSpPr>
          <p:cNvPr id="30" name="Group 30"/>
          <p:cNvGrpSpPr/>
          <p:nvPr/>
        </p:nvGrpSpPr>
        <p:grpSpPr>
          <a:xfrm>
            <a:off x="11430000" y="4077843"/>
            <a:ext cx="4206240" cy="658368"/>
            <a:chOff x="0" y="0"/>
            <a:chExt cx="5608320" cy="877824"/>
          </a:xfrm>
        </p:grpSpPr>
        <p:sp>
          <p:nvSpPr>
            <p:cNvPr id="31" name="Freeform 31"/>
            <p:cNvSpPr/>
            <p:nvPr/>
          </p:nvSpPr>
          <p:spPr>
            <a:xfrm>
              <a:off x="0" y="0"/>
              <a:ext cx="5608320" cy="877824"/>
            </a:xfrm>
            <a:custGeom>
              <a:avLst/>
              <a:gdLst/>
              <a:ahLst/>
              <a:cxnLst/>
              <a:rect l="l" t="t" r="r" b="b"/>
              <a:pathLst>
                <a:path w="5608320" h="877824">
                  <a:moveTo>
                    <a:pt x="0" y="0"/>
                  </a:moveTo>
                  <a:lnTo>
                    <a:pt x="5608320" y="0"/>
                  </a:lnTo>
                  <a:lnTo>
                    <a:pt x="5608320" y="877824"/>
                  </a:lnTo>
                  <a:lnTo>
                    <a:pt x="0" y="877824"/>
                  </a:lnTo>
                  <a:close/>
                </a:path>
              </a:pathLst>
            </a:custGeom>
            <a:blipFill>
              <a:blip r:embed="rId3">
                <a:alphaModFix amt="0"/>
              </a:blip>
              <a:stretch>
                <a:fillRect t="-74487" b="-74487"/>
              </a:stretch>
            </a:blipFill>
          </p:spPr>
          <p:txBody>
            <a:bodyPr/>
            <a:lstStyle/>
            <a:p>
              <a:endParaRPr lang="en-GB"/>
            </a:p>
          </p:txBody>
        </p:sp>
        <p:sp>
          <p:nvSpPr>
            <p:cNvPr id="32" name="TextBox 32"/>
            <p:cNvSpPr txBox="1"/>
            <p:nvPr/>
          </p:nvSpPr>
          <p:spPr>
            <a:xfrm>
              <a:off x="0" y="-38100"/>
              <a:ext cx="5608320" cy="915924"/>
            </a:xfrm>
            <a:prstGeom prst="rect">
              <a:avLst/>
            </a:prstGeom>
          </p:spPr>
          <p:txBody>
            <a:bodyPr lIns="0" tIns="0" rIns="0" bIns="0" rtlCol="0" anchor="ctr"/>
            <a:lstStyle/>
            <a:p>
              <a:pPr algn="ctr">
                <a:lnSpc>
                  <a:spcPts val="2039"/>
                </a:lnSpc>
              </a:pPr>
              <a:r>
                <a:rPr lang="en-US" sz="1700" b="1">
                  <a:solidFill>
                    <a:srgbClr val="FFFFFF"/>
                  </a:solidFill>
                  <a:latin typeface="Calibri (MS) Bold"/>
                  <a:ea typeface="Calibri (MS) Bold"/>
                  <a:cs typeface="Calibri (MS) Bold"/>
                  <a:sym typeface="Calibri (MS) Bold"/>
                </a:rPr>
                <a:t>Chief Executive Officer</a:t>
              </a:r>
            </a:p>
          </p:txBody>
        </p:sp>
      </p:grpSp>
      <p:grpSp>
        <p:nvGrpSpPr>
          <p:cNvPr id="33" name="Group 33"/>
          <p:cNvGrpSpPr/>
          <p:nvPr/>
        </p:nvGrpSpPr>
        <p:grpSpPr>
          <a:xfrm>
            <a:off x="13514070" y="4717161"/>
            <a:ext cx="38100" cy="403860"/>
            <a:chOff x="0" y="0"/>
            <a:chExt cx="50800" cy="538480"/>
          </a:xfrm>
        </p:grpSpPr>
        <p:sp>
          <p:nvSpPr>
            <p:cNvPr id="34" name="Freeform 34"/>
            <p:cNvSpPr/>
            <p:nvPr/>
          </p:nvSpPr>
          <p:spPr>
            <a:xfrm>
              <a:off x="0" y="25400"/>
              <a:ext cx="50800" cy="487680"/>
            </a:xfrm>
            <a:custGeom>
              <a:avLst/>
              <a:gdLst/>
              <a:ahLst/>
              <a:cxnLst/>
              <a:rect l="l" t="t" r="r" b="b"/>
              <a:pathLst>
                <a:path w="50800" h="487680">
                  <a:moveTo>
                    <a:pt x="50800" y="0"/>
                  </a:moveTo>
                  <a:lnTo>
                    <a:pt x="50800" y="487680"/>
                  </a:lnTo>
                  <a:lnTo>
                    <a:pt x="0" y="487680"/>
                  </a:lnTo>
                  <a:lnTo>
                    <a:pt x="0" y="0"/>
                  </a:lnTo>
                  <a:close/>
                </a:path>
              </a:pathLst>
            </a:custGeom>
            <a:solidFill>
              <a:srgbClr val="1E3A5F"/>
            </a:solidFill>
          </p:spPr>
          <p:txBody>
            <a:bodyPr/>
            <a:lstStyle/>
            <a:p>
              <a:endParaRPr lang="en-GB"/>
            </a:p>
          </p:txBody>
        </p:sp>
      </p:grpSp>
      <p:grpSp>
        <p:nvGrpSpPr>
          <p:cNvPr id="35" name="Group 35"/>
          <p:cNvGrpSpPr/>
          <p:nvPr/>
        </p:nvGrpSpPr>
        <p:grpSpPr>
          <a:xfrm>
            <a:off x="10313670" y="5082921"/>
            <a:ext cx="6073140" cy="38100"/>
            <a:chOff x="0" y="0"/>
            <a:chExt cx="8097520" cy="50800"/>
          </a:xfrm>
        </p:grpSpPr>
        <p:sp>
          <p:nvSpPr>
            <p:cNvPr id="36" name="Freeform 36"/>
            <p:cNvSpPr/>
            <p:nvPr/>
          </p:nvSpPr>
          <p:spPr>
            <a:xfrm>
              <a:off x="25400" y="0"/>
              <a:ext cx="8046720" cy="50800"/>
            </a:xfrm>
            <a:custGeom>
              <a:avLst/>
              <a:gdLst/>
              <a:ahLst/>
              <a:cxnLst/>
              <a:rect l="l" t="t" r="r" b="b"/>
              <a:pathLst>
                <a:path w="8046720" h="50800">
                  <a:moveTo>
                    <a:pt x="0" y="0"/>
                  </a:moveTo>
                  <a:lnTo>
                    <a:pt x="8046720" y="0"/>
                  </a:lnTo>
                  <a:lnTo>
                    <a:pt x="8046720" y="50800"/>
                  </a:lnTo>
                  <a:lnTo>
                    <a:pt x="0" y="50800"/>
                  </a:lnTo>
                  <a:close/>
                </a:path>
              </a:pathLst>
            </a:custGeom>
            <a:solidFill>
              <a:srgbClr val="1E3A5F"/>
            </a:solidFill>
          </p:spPr>
          <p:txBody>
            <a:bodyPr/>
            <a:lstStyle/>
            <a:p>
              <a:endParaRPr lang="en-GB"/>
            </a:p>
          </p:txBody>
        </p:sp>
      </p:grpSp>
      <p:grpSp>
        <p:nvGrpSpPr>
          <p:cNvPr id="37" name="Group 37"/>
          <p:cNvGrpSpPr/>
          <p:nvPr/>
        </p:nvGrpSpPr>
        <p:grpSpPr>
          <a:xfrm>
            <a:off x="10313670" y="5082921"/>
            <a:ext cx="38100" cy="312420"/>
            <a:chOff x="0" y="0"/>
            <a:chExt cx="50800" cy="416560"/>
          </a:xfrm>
        </p:grpSpPr>
        <p:sp>
          <p:nvSpPr>
            <p:cNvPr id="38" name="Freeform 38"/>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39" name="Group 39"/>
          <p:cNvGrpSpPr/>
          <p:nvPr/>
        </p:nvGrpSpPr>
        <p:grpSpPr>
          <a:xfrm>
            <a:off x="9399270" y="5357241"/>
            <a:ext cx="1866900" cy="861060"/>
            <a:chOff x="0" y="0"/>
            <a:chExt cx="2489200" cy="1148080"/>
          </a:xfrm>
        </p:grpSpPr>
        <p:sp>
          <p:nvSpPr>
            <p:cNvPr id="40" name="Freeform 40"/>
            <p:cNvSpPr/>
            <p:nvPr/>
          </p:nvSpPr>
          <p:spPr>
            <a:xfrm>
              <a:off x="25400" y="25400"/>
              <a:ext cx="2438400" cy="1097280"/>
            </a:xfrm>
            <a:custGeom>
              <a:avLst/>
              <a:gdLst/>
              <a:ahLst/>
              <a:cxnLst/>
              <a:rect l="l" t="t" r="r" b="b"/>
              <a:pathLst>
                <a:path w="2438400" h="1097280">
                  <a:moveTo>
                    <a:pt x="0" y="0"/>
                  </a:moveTo>
                  <a:lnTo>
                    <a:pt x="2438400" y="0"/>
                  </a:lnTo>
                  <a:lnTo>
                    <a:pt x="2438400" y="1097280"/>
                  </a:lnTo>
                  <a:lnTo>
                    <a:pt x="0" y="1097280"/>
                  </a:lnTo>
                  <a:close/>
                </a:path>
              </a:pathLst>
            </a:custGeom>
            <a:solidFill>
              <a:srgbClr val="1D4ED8"/>
            </a:solidFill>
          </p:spPr>
          <p:txBody>
            <a:bodyPr/>
            <a:lstStyle/>
            <a:p>
              <a:endParaRPr lang="en-GB"/>
            </a:p>
          </p:txBody>
        </p:sp>
        <p:sp>
          <p:nvSpPr>
            <p:cNvPr id="41" name="Freeform 41"/>
            <p:cNvSpPr/>
            <p:nvPr/>
          </p:nvSpPr>
          <p:spPr>
            <a:xfrm>
              <a:off x="0" y="0"/>
              <a:ext cx="2489200" cy="1148080"/>
            </a:xfrm>
            <a:custGeom>
              <a:avLst/>
              <a:gdLst/>
              <a:ahLst/>
              <a:cxnLst/>
              <a:rect l="l" t="t" r="r" b="b"/>
              <a:pathLst>
                <a:path w="2489200" h="1148080">
                  <a:moveTo>
                    <a:pt x="25400" y="0"/>
                  </a:moveTo>
                  <a:lnTo>
                    <a:pt x="2463800" y="0"/>
                  </a:lnTo>
                  <a:cubicBezTo>
                    <a:pt x="2477770" y="0"/>
                    <a:pt x="2489200" y="11430"/>
                    <a:pt x="2489200" y="25400"/>
                  </a:cubicBezTo>
                  <a:lnTo>
                    <a:pt x="2489200" y="1122680"/>
                  </a:lnTo>
                  <a:cubicBezTo>
                    <a:pt x="2489200" y="1136650"/>
                    <a:pt x="2477770" y="1148080"/>
                    <a:pt x="2463800"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463800" y="1097280"/>
                  </a:lnTo>
                  <a:lnTo>
                    <a:pt x="2463800" y="1122680"/>
                  </a:lnTo>
                  <a:lnTo>
                    <a:pt x="2438400" y="1122680"/>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42" name="Group 42"/>
          <p:cNvGrpSpPr/>
          <p:nvPr/>
        </p:nvGrpSpPr>
        <p:grpSpPr>
          <a:xfrm>
            <a:off x="9418320" y="5376291"/>
            <a:ext cx="1828800" cy="822960"/>
            <a:chOff x="0" y="0"/>
            <a:chExt cx="2438400" cy="1097280"/>
          </a:xfrm>
        </p:grpSpPr>
        <p:sp>
          <p:nvSpPr>
            <p:cNvPr id="43" name="Freeform 43"/>
            <p:cNvSpPr/>
            <p:nvPr/>
          </p:nvSpPr>
          <p:spPr>
            <a:xfrm>
              <a:off x="0" y="0"/>
              <a:ext cx="2438400" cy="1097280"/>
            </a:xfrm>
            <a:custGeom>
              <a:avLst/>
              <a:gdLst/>
              <a:ahLst/>
              <a:cxnLst/>
              <a:rect l="l" t="t" r="r" b="b"/>
              <a:pathLst>
                <a:path w="2438400" h="1097280">
                  <a:moveTo>
                    <a:pt x="0" y="0"/>
                  </a:moveTo>
                  <a:lnTo>
                    <a:pt x="2438400" y="0"/>
                  </a:lnTo>
                  <a:lnTo>
                    <a:pt x="2438400" y="1097280"/>
                  </a:lnTo>
                  <a:lnTo>
                    <a:pt x="0" y="1097280"/>
                  </a:lnTo>
                  <a:close/>
                </a:path>
              </a:pathLst>
            </a:custGeom>
            <a:blipFill>
              <a:blip r:embed="rId3">
                <a:alphaModFix amt="0"/>
              </a:blip>
              <a:stretch>
                <a:fillRect l="-7736" r="-7736"/>
              </a:stretch>
            </a:blipFill>
          </p:spPr>
          <p:txBody>
            <a:bodyPr/>
            <a:lstStyle/>
            <a:p>
              <a:endParaRPr lang="en-GB"/>
            </a:p>
          </p:txBody>
        </p:sp>
        <p:sp>
          <p:nvSpPr>
            <p:cNvPr id="44" name="TextBox 44"/>
            <p:cNvSpPr txBox="1"/>
            <p:nvPr/>
          </p:nvSpPr>
          <p:spPr>
            <a:xfrm>
              <a:off x="0" y="-38100"/>
              <a:ext cx="2438400"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HR</a:t>
              </a:r>
            </a:p>
            <a:p>
              <a:pPr algn="ctr">
                <a:lnSpc>
                  <a:spcPts val="1800"/>
                </a:lnSpc>
              </a:pPr>
              <a:r>
                <a:rPr lang="en-US" sz="1500" b="1">
                  <a:solidFill>
                    <a:srgbClr val="FFFFFF"/>
                  </a:solidFill>
                  <a:latin typeface="Calibri (MS) Bold"/>
                  <a:ea typeface="Calibri (MS) Bold"/>
                  <a:cs typeface="Calibri (MS) Bold"/>
                  <a:sym typeface="Calibri (MS) Bold"/>
                </a:rPr>
                <a:t>Director</a:t>
              </a:r>
            </a:p>
          </p:txBody>
        </p:sp>
      </p:grpSp>
      <p:grpSp>
        <p:nvGrpSpPr>
          <p:cNvPr id="45" name="Group 45"/>
          <p:cNvGrpSpPr/>
          <p:nvPr/>
        </p:nvGrpSpPr>
        <p:grpSpPr>
          <a:xfrm>
            <a:off x="10313670" y="6180201"/>
            <a:ext cx="38100" cy="257556"/>
            <a:chOff x="0" y="0"/>
            <a:chExt cx="50800" cy="343408"/>
          </a:xfrm>
        </p:grpSpPr>
        <p:sp>
          <p:nvSpPr>
            <p:cNvPr id="46" name="Freeform 46"/>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47" name="Group 47"/>
          <p:cNvGrpSpPr/>
          <p:nvPr/>
        </p:nvGrpSpPr>
        <p:grpSpPr>
          <a:xfrm>
            <a:off x="9399270" y="6399657"/>
            <a:ext cx="1866900" cy="733044"/>
            <a:chOff x="0" y="0"/>
            <a:chExt cx="2489200" cy="977392"/>
          </a:xfrm>
        </p:grpSpPr>
        <p:sp>
          <p:nvSpPr>
            <p:cNvPr id="48" name="Freeform 48"/>
            <p:cNvSpPr/>
            <p:nvPr/>
          </p:nvSpPr>
          <p:spPr>
            <a:xfrm>
              <a:off x="25400" y="25400"/>
              <a:ext cx="2438400" cy="926592"/>
            </a:xfrm>
            <a:custGeom>
              <a:avLst/>
              <a:gdLst/>
              <a:ahLst/>
              <a:cxnLst/>
              <a:rect l="l" t="t" r="r" b="b"/>
              <a:pathLst>
                <a:path w="2438400" h="926592">
                  <a:moveTo>
                    <a:pt x="0" y="0"/>
                  </a:moveTo>
                  <a:lnTo>
                    <a:pt x="2438400" y="0"/>
                  </a:lnTo>
                  <a:lnTo>
                    <a:pt x="2438400" y="926592"/>
                  </a:lnTo>
                  <a:lnTo>
                    <a:pt x="0" y="926592"/>
                  </a:lnTo>
                  <a:close/>
                </a:path>
              </a:pathLst>
            </a:custGeom>
            <a:solidFill>
              <a:srgbClr val="EEF2FF"/>
            </a:solidFill>
          </p:spPr>
          <p:txBody>
            <a:bodyPr/>
            <a:lstStyle/>
            <a:p>
              <a:endParaRPr lang="en-GB"/>
            </a:p>
          </p:txBody>
        </p:sp>
        <p:sp>
          <p:nvSpPr>
            <p:cNvPr id="49" name="Freeform 49"/>
            <p:cNvSpPr/>
            <p:nvPr/>
          </p:nvSpPr>
          <p:spPr>
            <a:xfrm>
              <a:off x="0" y="0"/>
              <a:ext cx="2489200" cy="977392"/>
            </a:xfrm>
            <a:custGeom>
              <a:avLst/>
              <a:gdLst/>
              <a:ahLst/>
              <a:cxnLst/>
              <a:rect l="l" t="t" r="r" b="b"/>
              <a:pathLst>
                <a:path w="2489200" h="977392">
                  <a:moveTo>
                    <a:pt x="25400" y="0"/>
                  </a:moveTo>
                  <a:lnTo>
                    <a:pt x="2463800" y="0"/>
                  </a:lnTo>
                  <a:cubicBezTo>
                    <a:pt x="2477770" y="0"/>
                    <a:pt x="2489200" y="11430"/>
                    <a:pt x="2489200" y="25400"/>
                  </a:cubicBezTo>
                  <a:lnTo>
                    <a:pt x="2489200" y="951992"/>
                  </a:lnTo>
                  <a:cubicBezTo>
                    <a:pt x="2489200" y="965962"/>
                    <a:pt x="2477770" y="977392"/>
                    <a:pt x="2463800"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463800" y="926592"/>
                  </a:lnTo>
                  <a:lnTo>
                    <a:pt x="2463800" y="951992"/>
                  </a:lnTo>
                  <a:lnTo>
                    <a:pt x="2438400" y="951992"/>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50" name="Group 50"/>
          <p:cNvGrpSpPr/>
          <p:nvPr/>
        </p:nvGrpSpPr>
        <p:grpSpPr>
          <a:xfrm>
            <a:off x="9418320" y="6418707"/>
            <a:ext cx="1828800" cy="694944"/>
            <a:chOff x="0" y="0"/>
            <a:chExt cx="2438400" cy="926592"/>
          </a:xfrm>
        </p:grpSpPr>
        <p:sp>
          <p:nvSpPr>
            <p:cNvPr id="51" name="Freeform 51"/>
            <p:cNvSpPr/>
            <p:nvPr/>
          </p:nvSpPr>
          <p:spPr>
            <a:xfrm>
              <a:off x="0" y="0"/>
              <a:ext cx="2438400" cy="926592"/>
            </a:xfrm>
            <a:custGeom>
              <a:avLst/>
              <a:gdLst/>
              <a:ahLst/>
              <a:cxnLst/>
              <a:rect l="l" t="t" r="r" b="b"/>
              <a:pathLst>
                <a:path w="2438400" h="926592">
                  <a:moveTo>
                    <a:pt x="0" y="0"/>
                  </a:moveTo>
                  <a:lnTo>
                    <a:pt x="2438400" y="0"/>
                  </a:lnTo>
                  <a:lnTo>
                    <a:pt x="2438400" y="926592"/>
                  </a:lnTo>
                  <a:lnTo>
                    <a:pt x="0" y="926592"/>
                  </a:lnTo>
                  <a:close/>
                </a:path>
              </a:pathLst>
            </a:custGeom>
            <a:blipFill>
              <a:blip r:embed="rId3">
                <a:alphaModFix amt="0"/>
              </a:blip>
              <a:stretch>
                <a:fillRect t="-1276" b="-1276"/>
              </a:stretch>
            </a:blipFill>
          </p:spPr>
          <p:txBody>
            <a:bodyPr/>
            <a:lstStyle/>
            <a:p>
              <a:endParaRPr lang="en-GB"/>
            </a:p>
          </p:txBody>
        </p:sp>
        <p:sp>
          <p:nvSpPr>
            <p:cNvPr id="52" name="TextBox 52"/>
            <p:cNvSpPr txBox="1"/>
            <p:nvPr/>
          </p:nvSpPr>
          <p:spPr>
            <a:xfrm>
              <a:off x="0" y="-28575"/>
              <a:ext cx="2438400"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Dept.</a:t>
              </a:r>
            </a:p>
            <a:p>
              <a:pPr algn="ctr">
                <a:lnSpc>
                  <a:spcPts val="1679"/>
                </a:lnSpc>
              </a:pPr>
              <a:r>
                <a:rPr lang="en-US" sz="1399" b="1">
                  <a:solidFill>
                    <a:srgbClr val="1A202C"/>
                  </a:solidFill>
                  <a:latin typeface="Calibri (MS) Bold"/>
                  <a:ea typeface="Calibri (MS) Bold"/>
                  <a:cs typeface="Calibri (MS) Bold"/>
                  <a:sym typeface="Calibri (MS) Bold"/>
                </a:rPr>
                <a:t>Staff</a:t>
              </a:r>
            </a:p>
          </p:txBody>
        </p:sp>
      </p:grpSp>
      <p:grpSp>
        <p:nvGrpSpPr>
          <p:cNvPr id="53" name="Group 53"/>
          <p:cNvGrpSpPr/>
          <p:nvPr/>
        </p:nvGrpSpPr>
        <p:grpSpPr>
          <a:xfrm>
            <a:off x="12325350" y="5082921"/>
            <a:ext cx="38100" cy="312420"/>
            <a:chOff x="0" y="0"/>
            <a:chExt cx="50800" cy="416560"/>
          </a:xfrm>
        </p:grpSpPr>
        <p:sp>
          <p:nvSpPr>
            <p:cNvPr id="54" name="Freeform 54"/>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55" name="Group 55"/>
          <p:cNvGrpSpPr/>
          <p:nvPr/>
        </p:nvGrpSpPr>
        <p:grpSpPr>
          <a:xfrm>
            <a:off x="11410950" y="5357241"/>
            <a:ext cx="1866900" cy="861060"/>
            <a:chOff x="0" y="0"/>
            <a:chExt cx="2489200" cy="1148080"/>
          </a:xfrm>
        </p:grpSpPr>
        <p:sp>
          <p:nvSpPr>
            <p:cNvPr id="56" name="Freeform 56"/>
            <p:cNvSpPr/>
            <p:nvPr/>
          </p:nvSpPr>
          <p:spPr>
            <a:xfrm>
              <a:off x="25400" y="25400"/>
              <a:ext cx="2438400" cy="1097280"/>
            </a:xfrm>
            <a:custGeom>
              <a:avLst/>
              <a:gdLst/>
              <a:ahLst/>
              <a:cxnLst/>
              <a:rect l="l" t="t" r="r" b="b"/>
              <a:pathLst>
                <a:path w="2438400" h="1097280">
                  <a:moveTo>
                    <a:pt x="0" y="0"/>
                  </a:moveTo>
                  <a:lnTo>
                    <a:pt x="2438400" y="0"/>
                  </a:lnTo>
                  <a:lnTo>
                    <a:pt x="2438400" y="1097280"/>
                  </a:lnTo>
                  <a:lnTo>
                    <a:pt x="0" y="1097280"/>
                  </a:lnTo>
                  <a:close/>
                </a:path>
              </a:pathLst>
            </a:custGeom>
            <a:solidFill>
              <a:srgbClr val="1D4ED8"/>
            </a:solidFill>
          </p:spPr>
          <p:txBody>
            <a:bodyPr/>
            <a:lstStyle/>
            <a:p>
              <a:endParaRPr lang="en-GB"/>
            </a:p>
          </p:txBody>
        </p:sp>
        <p:sp>
          <p:nvSpPr>
            <p:cNvPr id="57" name="Freeform 57"/>
            <p:cNvSpPr/>
            <p:nvPr/>
          </p:nvSpPr>
          <p:spPr>
            <a:xfrm>
              <a:off x="0" y="0"/>
              <a:ext cx="2489200" cy="1148080"/>
            </a:xfrm>
            <a:custGeom>
              <a:avLst/>
              <a:gdLst/>
              <a:ahLst/>
              <a:cxnLst/>
              <a:rect l="l" t="t" r="r" b="b"/>
              <a:pathLst>
                <a:path w="2489200" h="1148080">
                  <a:moveTo>
                    <a:pt x="25400" y="0"/>
                  </a:moveTo>
                  <a:lnTo>
                    <a:pt x="2463800" y="0"/>
                  </a:lnTo>
                  <a:cubicBezTo>
                    <a:pt x="2477770" y="0"/>
                    <a:pt x="2489200" y="11430"/>
                    <a:pt x="2489200" y="25400"/>
                  </a:cubicBezTo>
                  <a:lnTo>
                    <a:pt x="2489200" y="1122680"/>
                  </a:lnTo>
                  <a:cubicBezTo>
                    <a:pt x="2489200" y="1136650"/>
                    <a:pt x="2477770" y="1148080"/>
                    <a:pt x="2463800"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463800" y="1097280"/>
                  </a:lnTo>
                  <a:lnTo>
                    <a:pt x="2463800" y="1122680"/>
                  </a:lnTo>
                  <a:lnTo>
                    <a:pt x="2438400" y="1122680"/>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58" name="Group 58"/>
          <p:cNvGrpSpPr/>
          <p:nvPr/>
        </p:nvGrpSpPr>
        <p:grpSpPr>
          <a:xfrm>
            <a:off x="11430000" y="5376291"/>
            <a:ext cx="1828800" cy="822960"/>
            <a:chOff x="0" y="0"/>
            <a:chExt cx="2438400" cy="1097280"/>
          </a:xfrm>
        </p:grpSpPr>
        <p:sp>
          <p:nvSpPr>
            <p:cNvPr id="59" name="Freeform 59"/>
            <p:cNvSpPr/>
            <p:nvPr/>
          </p:nvSpPr>
          <p:spPr>
            <a:xfrm>
              <a:off x="0" y="0"/>
              <a:ext cx="2438400" cy="1097280"/>
            </a:xfrm>
            <a:custGeom>
              <a:avLst/>
              <a:gdLst/>
              <a:ahLst/>
              <a:cxnLst/>
              <a:rect l="l" t="t" r="r" b="b"/>
              <a:pathLst>
                <a:path w="2438400" h="1097280">
                  <a:moveTo>
                    <a:pt x="0" y="0"/>
                  </a:moveTo>
                  <a:lnTo>
                    <a:pt x="2438400" y="0"/>
                  </a:lnTo>
                  <a:lnTo>
                    <a:pt x="2438400" y="1097280"/>
                  </a:lnTo>
                  <a:lnTo>
                    <a:pt x="0" y="1097280"/>
                  </a:lnTo>
                  <a:close/>
                </a:path>
              </a:pathLst>
            </a:custGeom>
            <a:blipFill>
              <a:blip r:embed="rId3">
                <a:alphaModFix amt="0"/>
              </a:blip>
              <a:stretch>
                <a:fillRect l="-7736" r="-7736"/>
              </a:stretch>
            </a:blipFill>
          </p:spPr>
          <p:txBody>
            <a:bodyPr/>
            <a:lstStyle/>
            <a:p>
              <a:endParaRPr lang="en-GB"/>
            </a:p>
          </p:txBody>
        </p:sp>
        <p:sp>
          <p:nvSpPr>
            <p:cNvPr id="60" name="TextBox 60"/>
            <p:cNvSpPr txBox="1"/>
            <p:nvPr/>
          </p:nvSpPr>
          <p:spPr>
            <a:xfrm>
              <a:off x="0" y="-38100"/>
              <a:ext cx="2438400"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Finance</a:t>
              </a:r>
            </a:p>
            <a:p>
              <a:pPr algn="ctr">
                <a:lnSpc>
                  <a:spcPts val="1800"/>
                </a:lnSpc>
              </a:pPr>
              <a:r>
                <a:rPr lang="en-US" sz="1500" b="1">
                  <a:solidFill>
                    <a:srgbClr val="FFFFFF"/>
                  </a:solidFill>
                  <a:latin typeface="Calibri (MS) Bold"/>
                  <a:ea typeface="Calibri (MS) Bold"/>
                  <a:cs typeface="Calibri (MS) Bold"/>
                  <a:sym typeface="Calibri (MS) Bold"/>
                </a:rPr>
                <a:t>Director</a:t>
              </a:r>
            </a:p>
          </p:txBody>
        </p:sp>
      </p:grpSp>
      <p:grpSp>
        <p:nvGrpSpPr>
          <p:cNvPr id="61" name="Group 61"/>
          <p:cNvGrpSpPr/>
          <p:nvPr/>
        </p:nvGrpSpPr>
        <p:grpSpPr>
          <a:xfrm>
            <a:off x="12325350" y="6180201"/>
            <a:ext cx="38100" cy="257556"/>
            <a:chOff x="0" y="0"/>
            <a:chExt cx="50800" cy="343408"/>
          </a:xfrm>
        </p:grpSpPr>
        <p:sp>
          <p:nvSpPr>
            <p:cNvPr id="62" name="Freeform 62"/>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63" name="Group 63"/>
          <p:cNvGrpSpPr/>
          <p:nvPr/>
        </p:nvGrpSpPr>
        <p:grpSpPr>
          <a:xfrm>
            <a:off x="11410950" y="6399657"/>
            <a:ext cx="1866900" cy="733044"/>
            <a:chOff x="0" y="0"/>
            <a:chExt cx="2489200" cy="977392"/>
          </a:xfrm>
        </p:grpSpPr>
        <p:sp>
          <p:nvSpPr>
            <p:cNvPr id="64" name="Freeform 64"/>
            <p:cNvSpPr/>
            <p:nvPr/>
          </p:nvSpPr>
          <p:spPr>
            <a:xfrm>
              <a:off x="25400" y="25400"/>
              <a:ext cx="2438400" cy="926592"/>
            </a:xfrm>
            <a:custGeom>
              <a:avLst/>
              <a:gdLst/>
              <a:ahLst/>
              <a:cxnLst/>
              <a:rect l="l" t="t" r="r" b="b"/>
              <a:pathLst>
                <a:path w="2438400" h="926592">
                  <a:moveTo>
                    <a:pt x="0" y="0"/>
                  </a:moveTo>
                  <a:lnTo>
                    <a:pt x="2438400" y="0"/>
                  </a:lnTo>
                  <a:lnTo>
                    <a:pt x="2438400" y="926592"/>
                  </a:lnTo>
                  <a:lnTo>
                    <a:pt x="0" y="926592"/>
                  </a:lnTo>
                  <a:close/>
                </a:path>
              </a:pathLst>
            </a:custGeom>
            <a:solidFill>
              <a:srgbClr val="EEF2FF"/>
            </a:solidFill>
          </p:spPr>
          <p:txBody>
            <a:bodyPr/>
            <a:lstStyle/>
            <a:p>
              <a:endParaRPr lang="en-GB"/>
            </a:p>
          </p:txBody>
        </p:sp>
        <p:sp>
          <p:nvSpPr>
            <p:cNvPr id="65" name="Freeform 65"/>
            <p:cNvSpPr/>
            <p:nvPr/>
          </p:nvSpPr>
          <p:spPr>
            <a:xfrm>
              <a:off x="0" y="0"/>
              <a:ext cx="2489200" cy="977392"/>
            </a:xfrm>
            <a:custGeom>
              <a:avLst/>
              <a:gdLst/>
              <a:ahLst/>
              <a:cxnLst/>
              <a:rect l="l" t="t" r="r" b="b"/>
              <a:pathLst>
                <a:path w="2489200" h="977392">
                  <a:moveTo>
                    <a:pt x="25400" y="0"/>
                  </a:moveTo>
                  <a:lnTo>
                    <a:pt x="2463800" y="0"/>
                  </a:lnTo>
                  <a:cubicBezTo>
                    <a:pt x="2477770" y="0"/>
                    <a:pt x="2489200" y="11430"/>
                    <a:pt x="2489200" y="25400"/>
                  </a:cubicBezTo>
                  <a:lnTo>
                    <a:pt x="2489200" y="951992"/>
                  </a:lnTo>
                  <a:cubicBezTo>
                    <a:pt x="2489200" y="965962"/>
                    <a:pt x="2477770" y="977392"/>
                    <a:pt x="2463800"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463800" y="926592"/>
                  </a:lnTo>
                  <a:lnTo>
                    <a:pt x="2463800" y="951992"/>
                  </a:lnTo>
                  <a:lnTo>
                    <a:pt x="2438400" y="951992"/>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66" name="Group 66"/>
          <p:cNvGrpSpPr/>
          <p:nvPr/>
        </p:nvGrpSpPr>
        <p:grpSpPr>
          <a:xfrm>
            <a:off x="11430000" y="6418707"/>
            <a:ext cx="1828800" cy="694944"/>
            <a:chOff x="0" y="0"/>
            <a:chExt cx="2438400" cy="926592"/>
          </a:xfrm>
        </p:grpSpPr>
        <p:sp>
          <p:nvSpPr>
            <p:cNvPr id="67" name="Freeform 67"/>
            <p:cNvSpPr/>
            <p:nvPr/>
          </p:nvSpPr>
          <p:spPr>
            <a:xfrm>
              <a:off x="0" y="0"/>
              <a:ext cx="2438400" cy="926592"/>
            </a:xfrm>
            <a:custGeom>
              <a:avLst/>
              <a:gdLst/>
              <a:ahLst/>
              <a:cxnLst/>
              <a:rect l="l" t="t" r="r" b="b"/>
              <a:pathLst>
                <a:path w="2438400" h="926592">
                  <a:moveTo>
                    <a:pt x="0" y="0"/>
                  </a:moveTo>
                  <a:lnTo>
                    <a:pt x="2438400" y="0"/>
                  </a:lnTo>
                  <a:lnTo>
                    <a:pt x="2438400" y="926592"/>
                  </a:lnTo>
                  <a:lnTo>
                    <a:pt x="0" y="926592"/>
                  </a:lnTo>
                  <a:close/>
                </a:path>
              </a:pathLst>
            </a:custGeom>
            <a:blipFill>
              <a:blip r:embed="rId3">
                <a:alphaModFix amt="0"/>
              </a:blip>
              <a:stretch>
                <a:fillRect t="-1276" b="-1276"/>
              </a:stretch>
            </a:blipFill>
          </p:spPr>
          <p:txBody>
            <a:bodyPr/>
            <a:lstStyle/>
            <a:p>
              <a:endParaRPr lang="en-GB"/>
            </a:p>
          </p:txBody>
        </p:sp>
        <p:sp>
          <p:nvSpPr>
            <p:cNvPr id="68" name="TextBox 68"/>
            <p:cNvSpPr txBox="1"/>
            <p:nvPr/>
          </p:nvSpPr>
          <p:spPr>
            <a:xfrm>
              <a:off x="0" y="-28575"/>
              <a:ext cx="2438400"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Dept.</a:t>
              </a:r>
            </a:p>
            <a:p>
              <a:pPr algn="ctr">
                <a:lnSpc>
                  <a:spcPts val="1679"/>
                </a:lnSpc>
              </a:pPr>
              <a:r>
                <a:rPr lang="en-US" sz="1399" b="1">
                  <a:solidFill>
                    <a:srgbClr val="1A202C"/>
                  </a:solidFill>
                  <a:latin typeface="Calibri (MS) Bold"/>
                  <a:ea typeface="Calibri (MS) Bold"/>
                  <a:cs typeface="Calibri (MS) Bold"/>
                  <a:sym typeface="Calibri (MS) Bold"/>
                </a:rPr>
                <a:t>Staff</a:t>
              </a:r>
            </a:p>
          </p:txBody>
        </p:sp>
      </p:grpSp>
      <p:grpSp>
        <p:nvGrpSpPr>
          <p:cNvPr id="69" name="Group 69"/>
          <p:cNvGrpSpPr/>
          <p:nvPr/>
        </p:nvGrpSpPr>
        <p:grpSpPr>
          <a:xfrm>
            <a:off x="14337030" y="5082921"/>
            <a:ext cx="38100" cy="312420"/>
            <a:chOff x="0" y="0"/>
            <a:chExt cx="50800" cy="416560"/>
          </a:xfrm>
        </p:grpSpPr>
        <p:sp>
          <p:nvSpPr>
            <p:cNvPr id="70" name="Freeform 70"/>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71" name="Group 71"/>
          <p:cNvGrpSpPr/>
          <p:nvPr/>
        </p:nvGrpSpPr>
        <p:grpSpPr>
          <a:xfrm>
            <a:off x="13422630" y="5357241"/>
            <a:ext cx="1866900" cy="861060"/>
            <a:chOff x="0" y="0"/>
            <a:chExt cx="2489200" cy="1148080"/>
          </a:xfrm>
        </p:grpSpPr>
        <p:sp>
          <p:nvSpPr>
            <p:cNvPr id="72" name="Freeform 72"/>
            <p:cNvSpPr/>
            <p:nvPr/>
          </p:nvSpPr>
          <p:spPr>
            <a:xfrm>
              <a:off x="25400" y="25400"/>
              <a:ext cx="2438400" cy="1097280"/>
            </a:xfrm>
            <a:custGeom>
              <a:avLst/>
              <a:gdLst/>
              <a:ahLst/>
              <a:cxnLst/>
              <a:rect l="l" t="t" r="r" b="b"/>
              <a:pathLst>
                <a:path w="2438400" h="1097280">
                  <a:moveTo>
                    <a:pt x="0" y="0"/>
                  </a:moveTo>
                  <a:lnTo>
                    <a:pt x="2438400" y="0"/>
                  </a:lnTo>
                  <a:lnTo>
                    <a:pt x="2438400" y="1097280"/>
                  </a:lnTo>
                  <a:lnTo>
                    <a:pt x="0" y="1097280"/>
                  </a:lnTo>
                  <a:close/>
                </a:path>
              </a:pathLst>
            </a:custGeom>
            <a:solidFill>
              <a:srgbClr val="1D4ED8"/>
            </a:solidFill>
          </p:spPr>
          <p:txBody>
            <a:bodyPr/>
            <a:lstStyle/>
            <a:p>
              <a:endParaRPr lang="en-GB"/>
            </a:p>
          </p:txBody>
        </p:sp>
        <p:sp>
          <p:nvSpPr>
            <p:cNvPr id="73" name="Freeform 73"/>
            <p:cNvSpPr/>
            <p:nvPr/>
          </p:nvSpPr>
          <p:spPr>
            <a:xfrm>
              <a:off x="0" y="0"/>
              <a:ext cx="2489200" cy="1148080"/>
            </a:xfrm>
            <a:custGeom>
              <a:avLst/>
              <a:gdLst/>
              <a:ahLst/>
              <a:cxnLst/>
              <a:rect l="l" t="t" r="r" b="b"/>
              <a:pathLst>
                <a:path w="2489200" h="1148080">
                  <a:moveTo>
                    <a:pt x="25400" y="0"/>
                  </a:moveTo>
                  <a:lnTo>
                    <a:pt x="2463800" y="0"/>
                  </a:lnTo>
                  <a:cubicBezTo>
                    <a:pt x="2477770" y="0"/>
                    <a:pt x="2489200" y="11430"/>
                    <a:pt x="2489200" y="25400"/>
                  </a:cubicBezTo>
                  <a:lnTo>
                    <a:pt x="2489200" y="1122680"/>
                  </a:lnTo>
                  <a:cubicBezTo>
                    <a:pt x="2489200" y="1136650"/>
                    <a:pt x="2477770" y="1148080"/>
                    <a:pt x="2463800"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463800" y="1097280"/>
                  </a:lnTo>
                  <a:lnTo>
                    <a:pt x="2463800" y="1122680"/>
                  </a:lnTo>
                  <a:lnTo>
                    <a:pt x="2438400" y="1122680"/>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74" name="Group 74"/>
          <p:cNvGrpSpPr/>
          <p:nvPr/>
        </p:nvGrpSpPr>
        <p:grpSpPr>
          <a:xfrm>
            <a:off x="13441680" y="5376291"/>
            <a:ext cx="1828800" cy="822960"/>
            <a:chOff x="0" y="0"/>
            <a:chExt cx="2438400" cy="1097280"/>
          </a:xfrm>
        </p:grpSpPr>
        <p:sp>
          <p:nvSpPr>
            <p:cNvPr id="75" name="Freeform 75"/>
            <p:cNvSpPr/>
            <p:nvPr/>
          </p:nvSpPr>
          <p:spPr>
            <a:xfrm>
              <a:off x="0" y="0"/>
              <a:ext cx="2438400" cy="1097280"/>
            </a:xfrm>
            <a:custGeom>
              <a:avLst/>
              <a:gdLst/>
              <a:ahLst/>
              <a:cxnLst/>
              <a:rect l="l" t="t" r="r" b="b"/>
              <a:pathLst>
                <a:path w="2438400" h="1097280">
                  <a:moveTo>
                    <a:pt x="0" y="0"/>
                  </a:moveTo>
                  <a:lnTo>
                    <a:pt x="2438400" y="0"/>
                  </a:lnTo>
                  <a:lnTo>
                    <a:pt x="2438400" y="1097280"/>
                  </a:lnTo>
                  <a:lnTo>
                    <a:pt x="0" y="1097280"/>
                  </a:lnTo>
                  <a:close/>
                </a:path>
              </a:pathLst>
            </a:custGeom>
            <a:blipFill>
              <a:blip r:embed="rId3">
                <a:alphaModFix amt="0"/>
              </a:blip>
              <a:stretch>
                <a:fillRect l="-7736" r="-7736"/>
              </a:stretch>
            </a:blipFill>
          </p:spPr>
          <p:txBody>
            <a:bodyPr/>
            <a:lstStyle/>
            <a:p>
              <a:endParaRPr lang="en-GB"/>
            </a:p>
          </p:txBody>
        </p:sp>
        <p:sp>
          <p:nvSpPr>
            <p:cNvPr id="76" name="TextBox 76"/>
            <p:cNvSpPr txBox="1"/>
            <p:nvPr/>
          </p:nvSpPr>
          <p:spPr>
            <a:xfrm>
              <a:off x="0" y="-38100"/>
              <a:ext cx="2438400"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Marketing</a:t>
              </a:r>
            </a:p>
            <a:p>
              <a:pPr algn="ctr">
                <a:lnSpc>
                  <a:spcPts val="1800"/>
                </a:lnSpc>
              </a:pPr>
              <a:r>
                <a:rPr lang="en-US" sz="1500" b="1">
                  <a:solidFill>
                    <a:srgbClr val="FFFFFF"/>
                  </a:solidFill>
                  <a:latin typeface="Calibri (MS) Bold"/>
                  <a:ea typeface="Calibri (MS) Bold"/>
                  <a:cs typeface="Calibri (MS) Bold"/>
                  <a:sym typeface="Calibri (MS) Bold"/>
                </a:rPr>
                <a:t>Director</a:t>
              </a:r>
            </a:p>
          </p:txBody>
        </p:sp>
      </p:grpSp>
      <p:grpSp>
        <p:nvGrpSpPr>
          <p:cNvPr id="77" name="Group 77"/>
          <p:cNvGrpSpPr/>
          <p:nvPr/>
        </p:nvGrpSpPr>
        <p:grpSpPr>
          <a:xfrm>
            <a:off x="14337030" y="6180201"/>
            <a:ext cx="38100" cy="257556"/>
            <a:chOff x="0" y="0"/>
            <a:chExt cx="50800" cy="343408"/>
          </a:xfrm>
        </p:grpSpPr>
        <p:sp>
          <p:nvSpPr>
            <p:cNvPr id="78" name="Freeform 78"/>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79" name="Group 79"/>
          <p:cNvGrpSpPr/>
          <p:nvPr/>
        </p:nvGrpSpPr>
        <p:grpSpPr>
          <a:xfrm>
            <a:off x="13422630" y="6399657"/>
            <a:ext cx="1866900" cy="733044"/>
            <a:chOff x="0" y="0"/>
            <a:chExt cx="2489200" cy="977392"/>
          </a:xfrm>
        </p:grpSpPr>
        <p:sp>
          <p:nvSpPr>
            <p:cNvPr id="80" name="Freeform 80"/>
            <p:cNvSpPr/>
            <p:nvPr/>
          </p:nvSpPr>
          <p:spPr>
            <a:xfrm>
              <a:off x="25400" y="25400"/>
              <a:ext cx="2438400" cy="926592"/>
            </a:xfrm>
            <a:custGeom>
              <a:avLst/>
              <a:gdLst/>
              <a:ahLst/>
              <a:cxnLst/>
              <a:rect l="l" t="t" r="r" b="b"/>
              <a:pathLst>
                <a:path w="2438400" h="926592">
                  <a:moveTo>
                    <a:pt x="0" y="0"/>
                  </a:moveTo>
                  <a:lnTo>
                    <a:pt x="2438400" y="0"/>
                  </a:lnTo>
                  <a:lnTo>
                    <a:pt x="2438400" y="926592"/>
                  </a:lnTo>
                  <a:lnTo>
                    <a:pt x="0" y="926592"/>
                  </a:lnTo>
                  <a:close/>
                </a:path>
              </a:pathLst>
            </a:custGeom>
            <a:solidFill>
              <a:srgbClr val="EEF2FF"/>
            </a:solidFill>
          </p:spPr>
          <p:txBody>
            <a:bodyPr/>
            <a:lstStyle/>
            <a:p>
              <a:endParaRPr lang="en-GB"/>
            </a:p>
          </p:txBody>
        </p:sp>
        <p:sp>
          <p:nvSpPr>
            <p:cNvPr id="81" name="Freeform 81"/>
            <p:cNvSpPr/>
            <p:nvPr/>
          </p:nvSpPr>
          <p:spPr>
            <a:xfrm>
              <a:off x="0" y="0"/>
              <a:ext cx="2489200" cy="977392"/>
            </a:xfrm>
            <a:custGeom>
              <a:avLst/>
              <a:gdLst/>
              <a:ahLst/>
              <a:cxnLst/>
              <a:rect l="l" t="t" r="r" b="b"/>
              <a:pathLst>
                <a:path w="2489200" h="977392">
                  <a:moveTo>
                    <a:pt x="25400" y="0"/>
                  </a:moveTo>
                  <a:lnTo>
                    <a:pt x="2463800" y="0"/>
                  </a:lnTo>
                  <a:cubicBezTo>
                    <a:pt x="2477770" y="0"/>
                    <a:pt x="2489200" y="11430"/>
                    <a:pt x="2489200" y="25400"/>
                  </a:cubicBezTo>
                  <a:lnTo>
                    <a:pt x="2489200" y="951992"/>
                  </a:lnTo>
                  <a:cubicBezTo>
                    <a:pt x="2489200" y="965962"/>
                    <a:pt x="2477770" y="977392"/>
                    <a:pt x="2463800"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463800" y="926592"/>
                  </a:lnTo>
                  <a:lnTo>
                    <a:pt x="2463800" y="951992"/>
                  </a:lnTo>
                  <a:lnTo>
                    <a:pt x="2438400" y="951992"/>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82" name="Group 82"/>
          <p:cNvGrpSpPr/>
          <p:nvPr/>
        </p:nvGrpSpPr>
        <p:grpSpPr>
          <a:xfrm>
            <a:off x="13441680" y="6418707"/>
            <a:ext cx="1828800" cy="694944"/>
            <a:chOff x="0" y="0"/>
            <a:chExt cx="2438400" cy="926592"/>
          </a:xfrm>
        </p:grpSpPr>
        <p:sp>
          <p:nvSpPr>
            <p:cNvPr id="83" name="Freeform 83"/>
            <p:cNvSpPr/>
            <p:nvPr/>
          </p:nvSpPr>
          <p:spPr>
            <a:xfrm>
              <a:off x="0" y="0"/>
              <a:ext cx="2438400" cy="926592"/>
            </a:xfrm>
            <a:custGeom>
              <a:avLst/>
              <a:gdLst/>
              <a:ahLst/>
              <a:cxnLst/>
              <a:rect l="l" t="t" r="r" b="b"/>
              <a:pathLst>
                <a:path w="2438400" h="926592">
                  <a:moveTo>
                    <a:pt x="0" y="0"/>
                  </a:moveTo>
                  <a:lnTo>
                    <a:pt x="2438400" y="0"/>
                  </a:lnTo>
                  <a:lnTo>
                    <a:pt x="2438400" y="926592"/>
                  </a:lnTo>
                  <a:lnTo>
                    <a:pt x="0" y="926592"/>
                  </a:lnTo>
                  <a:close/>
                </a:path>
              </a:pathLst>
            </a:custGeom>
            <a:blipFill>
              <a:blip r:embed="rId3">
                <a:alphaModFix amt="0"/>
              </a:blip>
              <a:stretch>
                <a:fillRect t="-1276" b="-1276"/>
              </a:stretch>
            </a:blipFill>
          </p:spPr>
          <p:txBody>
            <a:bodyPr/>
            <a:lstStyle/>
            <a:p>
              <a:endParaRPr lang="en-GB"/>
            </a:p>
          </p:txBody>
        </p:sp>
        <p:sp>
          <p:nvSpPr>
            <p:cNvPr id="84" name="TextBox 84"/>
            <p:cNvSpPr txBox="1"/>
            <p:nvPr/>
          </p:nvSpPr>
          <p:spPr>
            <a:xfrm>
              <a:off x="0" y="-28575"/>
              <a:ext cx="2438400"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Dept.</a:t>
              </a:r>
            </a:p>
            <a:p>
              <a:pPr algn="ctr">
                <a:lnSpc>
                  <a:spcPts val="1679"/>
                </a:lnSpc>
              </a:pPr>
              <a:r>
                <a:rPr lang="en-US" sz="1399" b="1">
                  <a:solidFill>
                    <a:srgbClr val="1A202C"/>
                  </a:solidFill>
                  <a:latin typeface="Calibri (MS) Bold"/>
                  <a:ea typeface="Calibri (MS) Bold"/>
                  <a:cs typeface="Calibri (MS) Bold"/>
                  <a:sym typeface="Calibri (MS) Bold"/>
                </a:rPr>
                <a:t>Staff</a:t>
              </a:r>
            </a:p>
          </p:txBody>
        </p:sp>
      </p:grpSp>
      <p:grpSp>
        <p:nvGrpSpPr>
          <p:cNvPr id="85" name="Group 85"/>
          <p:cNvGrpSpPr/>
          <p:nvPr/>
        </p:nvGrpSpPr>
        <p:grpSpPr>
          <a:xfrm>
            <a:off x="16348710" y="5082921"/>
            <a:ext cx="38100" cy="312420"/>
            <a:chOff x="0" y="0"/>
            <a:chExt cx="50800" cy="416560"/>
          </a:xfrm>
        </p:grpSpPr>
        <p:sp>
          <p:nvSpPr>
            <p:cNvPr id="86" name="Freeform 86"/>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87" name="Group 87"/>
          <p:cNvGrpSpPr/>
          <p:nvPr/>
        </p:nvGrpSpPr>
        <p:grpSpPr>
          <a:xfrm>
            <a:off x="15434310" y="5357241"/>
            <a:ext cx="1866900" cy="861060"/>
            <a:chOff x="0" y="0"/>
            <a:chExt cx="2489200" cy="1148080"/>
          </a:xfrm>
        </p:grpSpPr>
        <p:sp>
          <p:nvSpPr>
            <p:cNvPr id="88" name="Freeform 88"/>
            <p:cNvSpPr/>
            <p:nvPr/>
          </p:nvSpPr>
          <p:spPr>
            <a:xfrm>
              <a:off x="25400" y="25400"/>
              <a:ext cx="2438400" cy="1097280"/>
            </a:xfrm>
            <a:custGeom>
              <a:avLst/>
              <a:gdLst/>
              <a:ahLst/>
              <a:cxnLst/>
              <a:rect l="l" t="t" r="r" b="b"/>
              <a:pathLst>
                <a:path w="2438400" h="1097280">
                  <a:moveTo>
                    <a:pt x="0" y="0"/>
                  </a:moveTo>
                  <a:lnTo>
                    <a:pt x="2438400" y="0"/>
                  </a:lnTo>
                  <a:lnTo>
                    <a:pt x="2438400" y="1097280"/>
                  </a:lnTo>
                  <a:lnTo>
                    <a:pt x="0" y="1097280"/>
                  </a:lnTo>
                  <a:close/>
                </a:path>
              </a:pathLst>
            </a:custGeom>
            <a:solidFill>
              <a:srgbClr val="1D4ED8"/>
            </a:solidFill>
          </p:spPr>
          <p:txBody>
            <a:bodyPr/>
            <a:lstStyle/>
            <a:p>
              <a:endParaRPr lang="en-GB"/>
            </a:p>
          </p:txBody>
        </p:sp>
        <p:sp>
          <p:nvSpPr>
            <p:cNvPr id="89" name="Freeform 89"/>
            <p:cNvSpPr/>
            <p:nvPr/>
          </p:nvSpPr>
          <p:spPr>
            <a:xfrm>
              <a:off x="0" y="0"/>
              <a:ext cx="2489200" cy="1148080"/>
            </a:xfrm>
            <a:custGeom>
              <a:avLst/>
              <a:gdLst/>
              <a:ahLst/>
              <a:cxnLst/>
              <a:rect l="l" t="t" r="r" b="b"/>
              <a:pathLst>
                <a:path w="2489200" h="1148080">
                  <a:moveTo>
                    <a:pt x="25400" y="0"/>
                  </a:moveTo>
                  <a:lnTo>
                    <a:pt x="2463800" y="0"/>
                  </a:lnTo>
                  <a:cubicBezTo>
                    <a:pt x="2477770" y="0"/>
                    <a:pt x="2489200" y="11430"/>
                    <a:pt x="2489200" y="25400"/>
                  </a:cubicBezTo>
                  <a:lnTo>
                    <a:pt x="2489200" y="1122680"/>
                  </a:lnTo>
                  <a:cubicBezTo>
                    <a:pt x="2489200" y="1136650"/>
                    <a:pt x="2477770" y="1148080"/>
                    <a:pt x="2463800"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463800" y="1097280"/>
                  </a:lnTo>
                  <a:lnTo>
                    <a:pt x="2463800" y="1122680"/>
                  </a:lnTo>
                  <a:lnTo>
                    <a:pt x="2438400" y="1122680"/>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90" name="Group 90"/>
          <p:cNvGrpSpPr/>
          <p:nvPr/>
        </p:nvGrpSpPr>
        <p:grpSpPr>
          <a:xfrm>
            <a:off x="15453360" y="5376291"/>
            <a:ext cx="1828800" cy="822960"/>
            <a:chOff x="0" y="0"/>
            <a:chExt cx="2438400" cy="1097280"/>
          </a:xfrm>
        </p:grpSpPr>
        <p:sp>
          <p:nvSpPr>
            <p:cNvPr id="91" name="Freeform 91"/>
            <p:cNvSpPr/>
            <p:nvPr/>
          </p:nvSpPr>
          <p:spPr>
            <a:xfrm>
              <a:off x="0" y="0"/>
              <a:ext cx="2438400" cy="1097280"/>
            </a:xfrm>
            <a:custGeom>
              <a:avLst/>
              <a:gdLst/>
              <a:ahLst/>
              <a:cxnLst/>
              <a:rect l="l" t="t" r="r" b="b"/>
              <a:pathLst>
                <a:path w="2438400" h="1097280">
                  <a:moveTo>
                    <a:pt x="0" y="0"/>
                  </a:moveTo>
                  <a:lnTo>
                    <a:pt x="2438400" y="0"/>
                  </a:lnTo>
                  <a:lnTo>
                    <a:pt x="2438400" y="1097280"/>
                  </a:lnTo>
                  <a:lnTo>
                    <a:pt x="0" y="1097280"/>
                  </a:lnTo>
                  <a:close/>
                </a:path>
              </a:pathLst>
            </a:custGeom>
            <a:blipFill>
              <a:blip r:embed="rId3">
                <a:alphaModFix amt="0"/>
              </a:blip>
              <a:stretch>
                <a:fillRect l="-7736" r="-7736"/>
              </a:stretch>
            </a:blipFill>
          </p:spPr>
          <p:txBody>
            <a:bodyPr/>
            <a:lstStyle/>
            <a:p>
              <a:endParaRPr lang="en-GB"/>
            </a:p>
          </p:txBody>
        </p:sp>
        <p:sp>
          <p:nvSpPr>
            <p:cNvPr id="92" name="TextBox 92"/>
            <p:cNvSpPr txBox="1"/>
            <p:nvPr/>
          </p:nvSpPr>
          <p:spPr>
            <a:xfrm>
              <a:off x="0" y="-38100"/>
              <a:ext cx="2438400"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Operations</a:t>
              </a:r>
            </a:p>
            <a:p>
              <a:pPr algn="ctr">
                <a:lnSpc>
                  <a:spcPts val="1800"/>
                </a:lnSpc>
              </a:pPr>
              <a:r>
                <a:rPr lang="en-US" sz="1500" b="1">
                  <a:solidFill>
                    <a:srgbClr val="FFFFFF"/>
                  </a:solidFill>
                  <a:latin typeface="Calibri (MS) Bold"/>
                  <a:ea typeface="Calibri (MS) Bold"/>
                  <a:cs typeface="Calibri (MS) Bold"/>
                  <a:sym typeface="Calibri (MS) Bold"/>
                </a:rPr>
                <a:t>Director</a:t>
              </a:r>
            </a:p>
          </p:txBody>
        </p:sp>
      </p:grpSp>
      <p:grpSp>
        <p:nvGrpSpPr>
          <p:cNvPr id="93" name="Group 93"/>
          <p:cNvGrpSpPr/>
          <p:nvPr/>
        </p:nvGrpSpPr>
        <p:grpSpPr>
          <a:xfrm>
            <a:off x="16348710" y="6180201"/>
            <a:ext cx="38100" cy="257556"/>
            <a:chOff x="0" y="0"/>
            <a:chExt cx="50800" cy="343408"/>
          </a:xfrm>
        </p:grpSpPr>
        <p:sp>
          <p:nvSpPr>
            <p:cNvPr id="94" name="Freeform 94"/>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95" name="Group 95"/>
          <p:cNvGrpSpPr/>
          <p:nvPr/>
        </p:nvGrpSpPr>
        <p:grpSpPr>
          <a:xfrm>
            <a:off x="15434310" y="6399657"/>
            <a:ext cx="1866900" cy="733044"/>
            <a:chOff x="0" y="0"/>
            <a:chExt cx="2489200" cy="977392"/>
          </a:xfrm>
        </p:grpSpPr>
        <p:sp>
          <p:nvSpPr>
            <p:cNvPr id="96" name="Freeform 96"/>
            <p:cNvSpPr/>
            <p:nvPr/>
          </p:nvSpPr>
          <p:spPr>
            <a:xfrm>
              <a:off x="25400" y="25400"/>
              <a:ext cx="2438400" cy="926592"/>
            </a:xfrm>
            <a:custGeom>
              <a:avLst/>
              <a:gdLst/>
              <a:ahLst/>
              <a:cxnLst/>
              <a:rect l="l" t="t" r="r" b="b"/>
              <a:pathLst>
                <a:path w="2438400" h="926592">
                  <a:moveTo>
                    <a:pt x="0" y="0"/>
                  </a:moveTo>
                  <a:lnTo>
                    <a:pt x="2438400" y="0"/>
                  </a:lnTo>
                  <a:lnTo>
                    <a:pt x="2438400" y="926592"/>
                  </a:lnTo>
                  <a:lnTo>
                    <a:pt x="0" y="926592"/>
                  </a:lnTo>
                  <a:close/>
                </a:path>
              </a:pathLst>
            </a:custGeom>
            <a:solidFill>
              <a:srgbClr val="EEF2FF"/>
            </a:solidFill>
          </p:spPr>
          <p:txBody>
            <a:bodyPr/>
            <a:lstStyle/>
            <a:p>
              <a:endParaRPr lang="en-GB"/>
            </a:p>
          </p:txBody>
        </p:sp>
        <p:sp>
          <p:nvSpPr>
            <p:cNvPr id="97" name="Freeform 97"/>
            <p:cNvSpPr/>
            <p:nvPr/>
          </p:nvSpPr>
          <p:spPr>
            <a:xfrm>
              <a:off x="0" y="0"/>
              <a:ext cx="2489200" cy="977392"/>
            </a:xfrm>
            <a:custGeom>
              <a:avLst/>
              <a:gdLst/>
              <a:ahLst/>
              <a:cxnLst/>
              <a:rect l="l" t="t" r="r" b="b"/>
              <a:pathLst>
                <a:path w="2489200" h="977392">
                  <a:moveTo>
                    <a:pt x="25400" y="0"/>
                  </a:moveTo>
                  <a:lnTo>
                    <a:pt x="2463800" y="0"/>
                  </a:lnTo>
                  <a:cubicBezTo>
                    <a:pt x="2477770" y="0"/>
                    <a:pt x="2489200" y="11430"/>
                    <a:pt x="2489200" y="25400"/>
                  </a:cubicBezTo>
                  <a:lnTo>
                    <a:pt x="2489200" y="951992"/>
                  </a:lnTo>
                  <a:cubicBezTo>
                    <a:pt x="2489200" y="965962"/>
                    <a:pt x="2477770" y="977392"/>
                    <a:pt x="2463800"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463800" y="926592"/>
                  </a:lnTo>
                  <a:lnTo>
                    <a:pt x="2463800" y="951992"/>
                  </a:lnTo>
                  <a:lnTo>
                    <a:pt x="2438400" y="951992"/>
                  </a:lnTo>
                  <a:lnTo>
                    <a:pt x="2438400" y="25400"/>
                  </a:lnTo>
                  <a:lnTo>
                    <a:pt x="2463800" y="25400"/>
                  </a:lnTo>
                  <a:lnTo>
                    <a:pt x="2463800" y="50800"/>
                  </a:lnTo>
                  <a:lnTo>
                    <a:pt x="25400" y="50800"/>
                  </a:lnTo>
                  <a:close/>
                </a:path>
              </a:pathLst>
            </a:custGeom>
            <a:solidFill>
              <a:srgbClr val="1E3A5F"/>
            </a:solidFill>
          </p:spPr>
          <p:txBody>
            <a:bodyPr/>
            <a:lstStyle/>
            <a:p>
              <a:endParaRPr lang="en-GB"/>
            </a:p>
          </p:txBody>
        </p:sp>
      </p:grpSp>
      <p:grpSp>
        <p:nvGrpSpPr>
          <p:cNvPr id="98" name="Group 98"/>
          <p:cNvGrpSpPr/>
          <p:nvPr/>
        </p:nvGrpSpPr>
        <p:grpSpPr>
          <a:xfrm>
            <a:off x="15453360" y="6418707"/>
            <a:ext cx="1828800" cy="694944"/>
            <a:chOff x="0" y="0"/>
            <a:chExt cx="2438400" cy="926592"/>
          </a:xfrm>
        </p:grpSpPr>
        <p:sp>
          <p:nvSpPr>
            <p:cNvPr id="99" name="Freeform 99"/>
            <p:cNvSpPr/>
            <p:nvPr/>
          </p:nvSpPr>
          <p:spPr>
            <a:xfrm>
              <a:off x="0" y="0"/>
              <a:ext cx="2438400" cy="926592"/>
            </a:xfrm>
            <a:custGeom>
              <a:avLst/>
              <a:gdLst/>
              <a:ahLst/>
              <a:cxnLst/>
              <a:rect l="l" t="t" r="r" b="b"/>
              <a:pathLst>
                <a:path w="2438400" h="926592">
                  <a:moveTo>
                    <a:pt x="0" y="0"/>
                  </a:moveTo>
                  <a:lnTo>
                    <a:pt x="2438400" y="0"/>
                  </a:lnTo>
                  <a:lnTo>
                    <a:pt x="2438400" y="926592"/>
                  </a:lnTo>
                  <a:lnTo>
                    <a:pt x="0" y="926592"/>
                  </a:lnTo>
                  <a:close/>
                </a:path>
              </a:pathLst>
            </a:custGeom>
            <a:blipFill>
              <a:blip r:embed="rId3">
                <a:alphaModFix amt="0"/>
              </a:blip>
              <a:stretch>
                <a:fillRect t="-1276" b="-1276"/>
              </a:stretch>
            </a:blipFill>
          </p:spPr>
          <p:txBody>
            <a:bodyPr/>
            <a:lstStyle/>
            <a:p>
              <a:endParaRPr lang="en-GB"/>
            </a:p>
          </p:txBody>
        </p:sp>
        <p:sp>
          <p:nvSpPr>
            <p:cNvPr id="100" name="TextBox 100"/>
            <p:cNvSpPr txBox="1"/>
            <p:nvPr/>
          </p:nvSpPr>
          <p:spPr>
            <a:xfrm>
              <a:off x="0" y="-28575"/>
              <a:ext cx="2438400"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Dept.</a:t>
              </a:r>
            </a:p>
            <a:p>
              <a:pPr algn="ctr">
                <a:lnSpc>
                  <a:spcPts val="1679"/>
                </a:lnSpc>
              </a:pPr>
              <a:r>
                <a:rPr lang="en-US" sz="1399" b="1">
                  <a:solidFill>
                    <a:srgbClr val="1A202C"/>
                  </a:solidFill>
                  <a:latin typeface="Calibri (MS) Bold"/>
                  <a:ea typeface="Calibri (MS) Bold"/>
                  <a:cs typeface="Calibri (MS) Bold"/>
                  <a:sym typeface="Calibri (MS) Bold"/>
                </a:rPr>
                <a:t>Staff</a:t>
              </a:r>
            </a:p>
          </p:txBody>
        </p:sp>
      </p:grpSp>
      <p:sp>
        <p:nvSpPr>
          <p:cNvPr id="101" name="Freeform 101"/>
          <p:cNvSpPr/>
          <p:nvPr/>
        </p:nvSpPr>
        <p:spPr>
          <a:xfrm>
            <a:off x="2743195" y="4745736"/>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2" name="TextBox 102"/>
          <p:cNvSpPr txBox="1"/>
          <p:nvPr/>
        </p:nvSpPr>
        <p:spPr>
          <a:xfrm>
            <a:off x="1097280" y="1497711"/>
            <a:ext cx="7498080" cy="7911465"/>
          </a:xfrm>
          <a:prstGeom prst="rect">
            <a:avLst/>
          </a:prstGeom>
        </p:spPr>
        <p:txBody>
          <a:bodyPr lIns="0" tIns="0" rIns="0" bIns="0" rtlCol="0" anchor="t">
            <a:spAutoFit/>
          </a:bodyPr>
          <a:lstStyle/>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Employees grouped by </a:t>
            </a:r>
            <a:r>
              <a:rPr lang="en-US" sz="2499" dirty="0" err="1">
                <a:solidFill>
                  <a:srgbClr val="1A202C"/>
                </a:solidFill>
                <a:latin typeface="Calibri (MS)"/>
                <a:ea typeface="Calibri (MS)"/>
                <a:cs typeface="Calibri (MS)"/>
                <a:sym typeface="Calibri (MS)"/>
              </a:rPr>
              <a:t>specialised</a:t>
            </a:r>
            <a:r>
              <a:rPr lang="en-US" sz="2499" dirty="0">
                <a:solidFill>
                  <a:srgbClr val="1A202C"/>
                </a:solidFill>
                <a:latin typeface="Calibri (MS)"/>
                <a:ea typeface="Calibri (MS)"/>
                <a:cs typeface="Calibri (MS)"/>
                <a:sym typeface="Calibri (MS)"/>
              </a:rPr>
              <a:t> function (e.g., Finance, HR, Marketing)</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Reduces subunit redundancy; enhances operational efficiency (Kamijo &amp; Nakama, 2022)</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M&amp;S has traditionally maintained separate functional departments</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Limitation: communication silos may impede cross-functional responsiveness in dynamic retail markets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Divisional Structure</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28671"/>
            <a:ext cx="8333737" cy="8278873"/>
            <a:chOff x="0" y="0"/>
            <a:chExt cx="11111649" cy="11038497"/>
          </a:xfrm>
        </p:grpSpPr>
        <p:sp>
          <p:nvSpPr>
            <p:cNvPr id="12" name="Freeform 12"/>
            <p:cNvSpPr/>
            <p:nvPr/>
          </p:nvSpPr>
          <p:spPr>
            <a:xfrm>
              <a:off x="8509" y="8509"/>
              <a:ext cx="11094719" cy="11021568"/>
            </a:xfrm>
            <a:custGeom>
              <a:avLst/>
              <a:gdLst/>
              <a:ahLst/>
              <a:cxnLst/>
              <a:rect l="l" t="t" r="r" b="b"/>
              <a:pathLst>
                <a:path w="11094719" h="11021568">
                  <a:moveTo>
                    <a:pt x="0" y="0"/>
                  </a:moveTo>
                  <a:lnTo>
                    <a:pt x="11094719" y="0"/>
                  </a:lnTo>
                  <a:lnTo>
                    <a:pt x="11094719" y="11021568"/>
                  </a:lnTo>
                  <a:lnTo>
                    <a:pt x="0" y="11021568"/>
                  </a:lnTo>
                  <a:close/>
                </a:path>
              </a:pathLst>
            </a:custGeom>
            <a:solidFill>
              <a:srgbClr val="F8FAFC"/>
            </a:solidFill>
          </p:spPr>
          <p:txBody>
            <a:bodyPr/>
            <a:lstStyle/>
            <a:p>
              <a:endParaRPr lang="en-GB"/>
            </a:p>
          </p:txBody>
        </p:sp>
        <p:sp>
          <p:nvSpPr>
            <p:cNvPr id="13" name="Freeform 13"/>
            <p:cNvSpPr/>
            <p:nvPr/>
          </p:nvSpPr>
          <p:spPr>
            <a:xfrm>
              <a:off x="0" y="0"/>
              <a:ext cx="11111738" cy="11038586"/>
            </a:xfrm>
            <a:custGeom>
              <a:avLst/>
              <a:gdLst/>
              <a:ahLst/>
              <a:cxnLst/>
              <a:rect l="l" t="t" r="r" b="b"/>
              <a:pathLst>
                <a:path w="11111738" h="11038586">
                  <a:moveTo>
                    <a:pt x="8509" y="0"/>
                  </a:moveTo>
                  <a:lnTo>
                    <a:pt x="11103228" y="0"/>
                  </a:lnTo>
                  <a:cubicBezTo>
                    <a:pt x="11107927" y="0"/>
                    <a:pt x="11111738" y="3810"/>
                    <a:pt x="11111738" y="8509"/>
                  </a:cubicBezTo>
                  <a:lnTo>
                    <a:pt x="11111738" y="11030077"/>
                  </a:lnTo>
                  <a:cubicBezTo>
                    <a:pt x="11111738" y="11034776"/>
                    <a:pt x="11107927" y="11038586"/>
                    <a:pt x="11103228"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11103228" y="11021568"/>
                  </a:lnTo>
                  <a:lnTo>
                    <a:pt x="11103228" y="11030077"/>
                  </a:lnTo>
                  <a:lnTo>
                    <a:pt x="11094720" y="11030077"/>
                  </a:lnTo>
                  <a:lnTo>
                    <a:pt x="11094720" y="8509"/>
                  </a:lnTo>
                  <a:lnTo>
                    <a:pt x="11103228" y="8509"/>
                  </a:lnTo>
                  <a:lnTo>
                    <a:pt x="11103228" y="17018"/>
                  </a:lnTo>
                  <a:lnTo>
                    <a:pt x="8509" y="17018"/>
                  </a:lnTo>
                  <a:close/>
                </a:path>
              </a:pathLst>
            </a:custGeom>
            <a:solidFill>
              <a:srgbClr val="E2E8F0"/>
            </a:solidFill>
          </p:spPr>
          <p:txBody>
            <a:bodyPr/>
            <a:lstStyle/>
            <a:p>
              <a:endParaRPr lang="en-GB"/>
            </a:p>
          </p:txBody>
        </p:sp>
      </p:grpSp>
      <p:sp>
        <p:nvSpPr>
          <p:cNvPr id="14" name="TextBox 14"/>
          <p:cNvSpPr txBox="1"/>
          <p:nvPr/>
        </p:nvSpPr>
        <p:spPr>
          <a:xfrm>
            <a:off x="1097280" y="1497711"/>
            <a:ext cx="7498080" cy="7911465"/>
          </a:xfrm>
          <a:prstGeom prst="rect">
            <a:avLst/>
          </a:prstGeom>
        </p:spPr>
        <p:txBody>
          <a:bodyPr lIns="0" tIns="0" rIns="0" bIns="0" rtlCol="0" anchor="t">
            <a:spAutoFit/>
          </a:bodyPr>
          <a:lstStyle/>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Activities organised around distinct product lines or business units</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Decreases perception gaps; improves senior manager responsiveness to market conditions (Junge, Luger &amp; Mammen, 2023)</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M&amp;S divisions: Food; Clothing &amp; Home; International; M&amp;S Bank (Marks &amp; Spencer plc, 2023)</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Enables unit-level accountability and division-responsive strategic management</a:t>
            </a:r>
          </a:p>
        </p:txBody>
      </p:sp>
      <p:grpSp>
        <p:nvGrpSpPr>
          <p:cNvPr id="15" name="Group 15"/>
          <p:cNvGrpSpPr/>
          <p:nvPr/>
        </p:nvGrpSpPr>
        <p:grpSpPr>
          <a:xfrm>
            <a:off x="9222743" y="1322327"/>
            <a:ext cx="25403" cy="8291579"/>
            <a:chOff x="0" y="0"/>
            <a:chExt cx="33871" cy="11055439"/>
          </a:xfrm>
        </p:grpSpPr>
        <p:sp>
          <p:nvSpPr>
            <p:cNvPr id="16" name="Freeform 16"/>
            <p:cNvSpPr/>
            <p:nvPr/>
          </p:nvSpPr>
          <p:spPr>
            <a:xfrm>
              <a:off x="0" y="16891"/>
              <a:ext cx="33909" cy="11021568"/>
            </a:xfrm>
            <a:custGeom>
              <a:avLst/>
              <a:gdLst/>
              <a:ahLst/>
              <a:cxnLst/>
              <a:rect l="l" t="t" r="r" b="b"/>
              <a:pathLst>
                <a:path w="33909" h="11021568">
                  <a:moveTo>
                    <a:pt x="33909" y="0"/>
                  </a:moveTo>
                  <a:lnTo>
                    <a:pt x="33909" y="11021568"/>
                  </a:lnTo>
                  <a:lnTo>
                    <a:pt x="0" y="11021568"/>
                  </a:lnTo>
                  <a:lnTo>
                    <a:pt x="0" y="0"/>
                  </a:lnTo>
                  <a:close/>
                </a:path>
              </a:pathLst>
            </a:custGeom>
            <a:solidFill>
              <a:srgbClr val="E2E8F0"/>
            </a:solidFill>
          </p:spPr>
          <p:txBody>
            <a:bodyPr/>
            <a:lstStyle/>
            <a:p>
              <a:endParaRPr lang="en-GB"/>
            </a:p>
          </p:txBody>
        </p:sp>
      </p:grpSp>
      <p:grpSp>
        <p:nvGrpSpPr>
          <p:cNvPr id="17" name="Group 17"/>
          <p:cNvGrpSpPr/>
          <p:nvPr/>
        </p:nvGrpSpPr>
        <p:grpSpPr>
          <a:xfrm>
            <a:off x="9322060" y="3268599"/>
            <a:ext cx="8229600" cy="585216"/>
            <a:chOff x="0" y="0"/>
            <a:chExt cx="10972800" cy="780288"/>
          </a:xfrm>
        </p:grpSpPr>
        <p:sp>
          <p:nvSpPr>
            <p:cNvPr id="18" name="Freeform 18"/>
            <p:cNvSpPr/>
            <p:nvPr/>
          </p:nvSpPr>
          <p:spPr>
            <a:xfrm>
              <a:off x="0" y="0"/>
              <a:ext cx="10972800" cy="780288"/>
            </a:xfrm>
            <a:custGeom>
              <a:avLst/>
              <a:gdLst/>
              <a:ahLst/>
              <a:cxnLst/>
              <a:rect l="l" t="t" r="r" b="b"/>
              <a:pathLst>
                <a:path w="10972800" h="780288">
                  <a:moveTo>
                    <a:pt x="0" y="0"/>
                  </a:moveTo>
                  <a:lnTo>
                    <a:pt x="10972800" y="0"/>
                  </a:lnTo>
                  <a:lnTo>
                    <a:pt x="10972800" y="780288"/>
                  </a:lnTo>
                  <a:lnTo>
                    <a:pt x="0" y="780288"/>
                  </a:lnTo>
                  <a:close/>
                </a:path>
              </a:pathLst>
            </a:custGeom>
            <a:blipFill>
              <a:blip r:embed="rId3">
                <a:alphaModFix amt="0"/>
              </a:blip>
              <a:stretch>
                <a:fillRect t="-224008" b="-224008"/>
              </a:stretch>
            </a:blipFill>
          </p:spPr>
          <p:txBody>
            <a:bodyPr/>
            <a:lstStyle/>
            <a:p>
              <a:endParaRPr lang="en-GB"/>
            </a:p>
          </p:txBody>
        </p:sp>
        <p:sp>
          <p:nvSpPr>
            <p:cNvPr id="19" name="TextBox 19"/>
            <p:cNvSpPr txBox="1"/>
            <p:nvPr/>
          </p:nvSpPr>
          <p:spPr>
            <a:xfrm>
              <a:off x="0" y="-38100"/>
              <a:ext cx="10972800" cy="818388"/>
            </a:xfrm>
            <a:prstGeom prst="rect">
              <a:avLst/>
            </a:prstGeom>
          </p:spPr>
          <p:txBody>
            <a:bodyPr lIns="0" tIns="0" rIns="0" bIns="0" rtlCol="0" anchor="ctr"/>
            <a:lstStyle/>
            <a:p>
              <a:pPr algn="ctr">
                <a:lnSpc>
                  <a:spcPts val="2280"/>
                </a:lnSpc>
              </a:pPr>
              <a:r>
                <a:rPr lang="en-US" sz="1900" b="1">
                  <a:solidFill>
                    <a:srgbClr val="1E3A5F"/>
                  </a:solidFill>
                  <a:latin typeface="Calibri (MS) Bold"/>
                  <a:ea typeface="Calibri (MS) Bold"/>
                  <a:cs typeface="Calibri (MS) Bold"/>
                  <a:sym typeface="Calibri (MS) Bold"/>
                </a:rPr>
                <a:t>Divisional Organisation Chart</a:t>
              </a:r>
            </a:p>
          </p:txBody>
        </p:sp>
      </p:grpSp>
      <p:grpSp>
        <p:nvGrpSpPr>
          <p:cNvPr id="20" name="Group 20"/>
          <p:cNvGrpSpPr/>
          <p:nvPr/>
        </p:nvGrpSpPr>
        <p:grpSpPr>
          <a:xfrm>
            <a:off x="11223250" y="3944493"/>
            <a:ext cx="4427220" cy="696468"/>
            <a:chOff x="0" y="0"/>
            <a:chExt cx="5902960" cy="928624"/>
          </a:xfrm>
        </p:grpSpPr>
        <p:sp>
          <p:nvSpPr>
            <p:cNvPr id="21" name="Freeform 21"/>
            <p:cNvSpPr/>
            <p:nvPr/>
          </p:nvSpPr>
          <p:spPr>
            <a:xfrm>
              <a:off x="25400" y="25400"/>
              <a:ext cx="5852160" cy="877824"/>
            </a:xfrm>
            <a:custGeom>
              <a:avLst/>
              <a:gdLst/>
              <a:ahLst/>
              <a:cxnLst/>
              <a:rect l="l" t="t" r="r" b="b"/>
              <a:pathLst>
                <a:path w="5852160" h="877824">
                  <a:moveTo>
                    <a:pt x="0" y="0"/>
                  </a:moveTo>
                  <a:lnTo>
                    <a:pt x="5852160" y="0"/>
                  </a:lnTo>
                  <a:lnTo>
                    <a:pt x="5852160" y="877824"/>
                  </a:lnTo>
                  <a:lnTo>
                    <a:pt x="0" y="877824"/>
                  </a:lnTo>
                  <a:close/>
                </a:path>
              </a:pathLst>
            </a:custGeom>
            <a:solidFill>
              <a:srgbClr val="1E3A5F"/>
            </a:solidFill>
          </p:spPr>
          <p:txBody>
            <a:bodyPr/>
            <a:lstStyle/>
            <a:p>
              <a:endParaRPr lang="en-GB"/>
            </a:p>
          </p:txBody>
        </p:sp>
        <p:sp>
          <p:nvSpPr>
            <p:cNvPr id="22" name="Freeform 22"/>
            <p:cNvSpPr/>
            <p:nvPr/>
          </p:nvSpPr>
          <p:spPr>
            <a:xfrm>
              <a:off x="0" y="0"/>
              <a:ext cx="5902960" cy="928624"/>
            </a:xfrm>
            <a:custGeom>
              <a:avLst/>
              <a:gdLst/>
              <a:ahLst/>
              <a:cxnLst/>
              <a:rect l="l" t="t" r="r" b="b"/>
              <a:pathLst>
                <a:path w="5902960" h="928624">
                  <a:moveTo>
                    <a:pt x="25400" y="0"/>
                  </a:moveTo>
                  <a:lnTo>
                    <a:pt x="5877560" y="0"/>
                  </a:lnTo>
                  <a:cubicBezTo>
                    <a:pt x="5891530" y="0"/>
                    <a:pt x="5902960" y="11430"/>
                    <a:pt x="5902960" y="25400"/>
                  </a:cubicBezTo>
                  <a:lnTo>
                    <a:pt x="5902960" y="903224"/>
                  </a:lnTo>
                  <a:cubicBezTo>
                    <a:pt x="5902960" y="917194"/>
                    <a:pt x="5891530" y="928624"/>
                    <a:pt x="5877560" y="928624"/>
                  </a:cubicBezTo>
                  <a:lnTo>
                    <a:pt x="25400" y="928624"/>
                  </a:lnTo>
                  <a:cubicBezTo>
                    <a:pt x="11430" y="928624"/>
                    <a:pt x="0" y="917194"/>
                    <a:pt x="0" y="903224"/>
                  </a:cubicBezTo>
                  <a:lnTo>
                    <a:pt x="0" y="25400"/>
                  </a:lnTo>
                  <a:cubicBezTo>
                    <a:pt x="0" y="11430"/>
                    <a:pt x="11430" y="0"/>
                    <a:pt x="25400" y="0"/>
                  </a:cubicBezTo>
                  <a:moveTo>
                    <a:pt x="25400" y="50800"/>
                  </a:moveTo>
                  <a:lnTo>
                    <a:pt x="25400" y="25400"/>
                  </a:lnTo>
                  <a:lnTo>
                    <a:pt x="50800" y="25400"/>
                  </a:lnTo>
                  <a:lnTo>
                    <a:pt x="50800" y="903224"/>
                  </a:lnTo>
                  <a:lnTo>
                    <a:pt x="25400" y="903224"/>
                  </a:lnTo>
                  <a:lnTo>
                    <a:pt x="25400" y="877824"/>
                  </a:lnTo>
                  <a:lnTo>
                    <a:pt x="5877560" y="877824"/>
                  </a:lnTo>
                  <a:lnTo>
                    <a:pt x="5877560" y="903224"/>
                  </a:lnTo>
                  <a:lnTo>
                    <a:pt x="5852160" y="903224"/>
                  </a:lnTo>
                  <a:lnTo>
                    <a:pt x="5852160" y="25400"/>
                  </a:lnTo>
                  <a:lnTo>
                    <a:pt x="5877560" y="25400"/>
                  </a:lnTo>
                  <a:lnTo>
                    <a:pt x="5877560" y="50800"/>
                  </a:lnTo>
                  <a:lnTo>
                    <a:pt x="25400" y="50800"/>
                  </a:lnTo>
                  <a:close/>
                </a:path>
              </a:pathLst>
            </a:custGeom>
            <a:solidFill>
              <a:srgbClr val="1E3A5F"/>
            </a:solidFill>
          </p:spPr>
          <p:txBody>
            <a:bodyPr/>
            <a:lstStyle/>
            <a:p>
              <a:endParaRPr lang="en-GB"/>
            </a:p>
          </p:txBody>
        </p:sp>
      </p:grpSp>
      <p:grpSp>
        <p:nvGrpSpPr>
          <p:cNvPr id="23" name="Group 23"/>
          <p:cNvGrpSpPr/>
          <p:nvPr/>
        </p:nvGrpSpPr>
        <p:grpSpPr>
          <a:xfrm>
            <a:off x="11242300" y="3963543"/>
            <a:ext cx="4389120" cy="658368"/>
            <a:chOff x="0" y="0"/>
            <a:chExt cx="5852160" cy="877824"/>
          </a:xfrm>
        </p:grpSpPr>
        <p:sp>
          <p:nvSpPr>
            <p:cNvPr id="24" name="Freeform 24"/>
            <p:cNvSpPr/>
            <p:nvPr/>
          </p:nvSpPr>
          <p:spPr>
            <a:xfrm>
              <a:off x="0" y="0"/>
              <a:ext cx="5852160" cy="877824"/>
            </a:xfrm>
            <a:custGeom>
              <a:avLst/>
              <a:gdLst/>
              <a:ahLst/>
              <a:cxnLst/>
              <a:rect l="l" t="t" r="r" b="b"/>
              <a:pathLst>
                <a:path w="5852160" h="877824">
                  <a:moveTo>
                    <a:pt x="0" y="0"/>
                  </a:moveTo>
                  <a:lnTo>
                    <a:pt x="5852160" y="0"/>
                  </a:lnTo>
                  <a:lnTo>
                    <a:pt x="5852160" y="877824"/>
                  </a:lnTo>
                  <a:lnTo>
                    <a:pt x="0" y="877824"/>
                  </a:lnTo>
                  <a:close/>
                </a:path>
              </a:pathLst>
            </a:custGeom>
            <a:blipFill>
              <a:blip r:embed="rId3">
                <a:alphaModFix amt="0"/>
              </a:blip>
              <a:stretch>
                <a:fillRect t="-79900" b="-79900"/>
              </a:stretch>
            </a:blipFill>
          </p:spPr>
          <p:txBody>
            <a:bodyPr/>
            <a:lstStyle/>
            <a:p>
              <a:endParaRPr lang="en-GB"/>
            </a:p>
          </p:txBody>
        </p:sp>
        <p:sp>
          <p:nvSpPr>
            <p:cNvPr id="25" name="TextBox 25"/>
            <p:cNvSpPr txBox="1"/>
            <p:nvPr/>
          </p:nvSpPr>
          <p:spPr>
            <a:xfrm>
              <a:off x="0" y="-38100"/>
              <a:ext cx="5852160" cy="915924"/>
            </a:xfrm>
            <a:prstGeom prst="rect">
              <a:avLst/>
            </a:prstGeom>
          </p:spPr>
          <p:txBody>
            <a:bodyPr lIns="0" tIns="0" rIns="0" bIns="0" rtlCol="0" anchor="ctr"/>
            <a:lstStyle/>
            <a:p>
              <a:pPr algn="ctr">
                <a:lnSpc>
                  <a:spcPts val="2039"/>
                </a:lnSpc>
              </a:pPr>
              <a:r>
                <a:rPr lang="en-US" sz="1700" b="1">
                  <a:solidFill>
                    <a:srgbClr val="FFFFFF"/>
                  </a:solidFill>
                  <a:latin typeface="Calibri (MS) Bold"/>
                  <a:ea typeface="Calibri (MS) Bold"/>
                  <a:cs typeface="Calibri (MS) Bold"/>
                  <a:sym typeface="Calibri (MS) Bold"/>
                </a:rPr>
                <a:t>Chief Executive Officer</a:t>
              </a:r>
            </a:p>
          </p:txBody>
        </p:sp>
      </p:grpSp>
      <p:grpSp>
        <p:nvGrpSpPr>
          <p:cNvPr id="26" name="Group 26"/>
          <p:cNvGrpSpPr/>
          <p:nvPr/>
        </p:nvGrpSpPr>
        <p:grpSpPr>
          <a:xfrm>
            <a:off x="13417810" y="4602861"/>
            <a:ext cx="38100" cy="403860"/>
            <a:chOff x="0" y="0"/>
            <a:chExt cx="50800" cy="538480"/>
          </a:xfrm>
        </p:grpSpPr>
        <p:sp>
          <p:nvSpPr>
            <p:cNvPr id="27" name="Freeform 27"/>
            <p:cNvSpPr/>
            <p:nvPr/>
          </p:nvSpPr>
          <p:spPr>
            <a:xfrm>
              <a:off x="0" y="25400"/>
              <a:ext cx="50800" cy="487680"/>
            </a:xfrm>
            <a:custGeom>
              <a:avLst/>
              <a:gdLst/>
              <a:ahLst/>
              <a:cxnLst/>
              <a:rect l="l" t="t" r="r" b="b"/>
              <a:pathLst>
                <a:path w="50800" h="487680">
                  <a:moveTo>
                    <a:pt x="50800" y="0"/>
                  </a:moveTo>
                  <a:lnTo>
                    <a:pt x="50800" y="487680"/>
                  </a:lnTo>
                  <a:lnTo>
                    <a:pt x="0" y="487680"/>
                  </a:lnTo>
                  <a:lnTo>
                    <a:pt x="0" y="0"/>
                  </a:lnTo>
                  <a:close/>
                </a:path>
              </a:pathLst>
            </a:custGeom>
            <a:solidFill>
              <a:srgbClr val="1E3A5F"/>
            </a:solidFill>
          </p:spPr>
          <p:txBody>
            <a:bodyPr/>
            <a:lstStyle/>
            <a:p>
              <a:endParaRPr lang="en-GB"/>
            </a:p>
          </p:txBody>
        </p:sp>
      </p:grpSp>
      <p:grpSp>
        <p:nvGrpSpPr>
          <p:cNvPr id="28" name="Group 28"/>
          <p:cNvGrpSpPr/>
          <p:nvPr/>
        </p:nvGrpSpPr>
        <p:grpSpPr>
          <a:xfrm>
            <a:off x="10135114" y="4968621"/>
            <a:ext cx="5853684" cy="38100"/>
            <a:chOff x="0" y="0"/>
            <a:chExt cx="7804912" cy="50800"/>
          </a:xfrm>
        </p:grpSpPr>
        <p:sp>
          <p:nvSpPr>
            <p:cNvPr id="29" name="Freeform 29"/>
            <p:cNvSpPr/>
            <p:nvPr/>
          </p:nvSpPr>
          <p:spPr>
            <a:xfrm>
              <a:off x="25400" y="0"/>
              <a:ext cx="7754112" cy="50800"/>
            </a:xfrm>
            <a:custGeom>
              <a:avLst/>
              <a:gdLst/>
              <a:ahLst/>
              <a:cxnLst/>
              <a:rect l="l" t="t" r="r" b="b"/>
              <a:pathLst>
                <a:path w="7754112" h="50800">
                  <a:moveTo>
                    <a:pt x="0" y="0"/>
                  </a:moveTo>
                  <a:lnTo>
                    <a:pt x="7754112" y="0"/>
                  </a:lnTo>
                  <a:lnTo>
                    <a:pt x="7754112" y="50800"/>
                  </a:lnTo>
                  <a:lnTo>
                    <a:pt x="0" y="50800"/>
                  </a:lnTo>
                  <a:close/>
                </a:path>
              </a:pathLst>
            </a:custGeom>
            <a:solidFill>
              <a:srgbClr val="1E3A5F"/>
            </a:solidFill>
          </p:spPr>
          <p:txBody>
            <a:bodyPr/>
            <a:lstStyle/>
            <a:p>
              <a:endParaRPr lang="en-GB"/>
            </a:p>
          </p:txBody>
        </p:sp>
      </p:grpSp>
      <p:grpSp>
        <p:nvGrpSpPr>
          <p:cNvPr id="30" name="Group 30"/>
          <p:cNvGrpSpPr/>
          <p:nvPr/>
        </p:nvGrpSpPr>
        <p:grpSpPr>
          <a:xfrm>
            <a:off x="10135114" y="4968621"/>
            <a:ext cx="38100" cy="312420"/>
            <a:chOff x="0" y="0"/>
            <a:chExt cx="50800" cy="416560"/>
          </a:xfrm>
        </p:grpSpPr>
        <p:sp>
          <p:nvSpPr>
            <p:cNvPr id="31" name="Freeform 31"/>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32" name="Group 32"/>
          <p:cNvGrpSpPr/>
          <p:nvPr/>
        </p:nvGrpSpPr>
        <p:grpSpPr>
          <a:xfrm>
            <a:off x="9248146" y="5242941"/>
            <a:ext cx="1812036" cy="861060"/>
            <a:chOff x="0" y="0"/>
            <a:chExt cx="2416048" cy="1148080"/>
          </a:xfrm>
        </p:grpSpPr>
        <p:sp>
          <p:nvSpPr>
            <p:cNvPr id="33" name="Freeform 33"/>
            <p:cNvSpPr/>
            <p:nvPr/>
          </p:nvSpPr>
          <p:spPr>
            <a:xfrm>
              <a:off x="25400" y="25400"/>
              <a:ext cx="2365248" cy="1097280"/>
            </a:xfrm>
            <a:custGeom>
              <a:avLst/>
              <a:gdLst/>
              <a:ahLst/>
              <a:cxnLst/>
              <a:rect l="l" t="t" r="r" b="b"/>
              <a:pathLst>
                <a:path w="2365248" h="1097280">
                  <a:moveTo>
                    <a:pt x="0" y="0"/>
                  </a:moveTo>
                  <a:lnTo>
                    <a:pt x="2365248" y="0"/>
                  </a:lnTo>
                  <a:lnTo>
                    <a:pt x="2365248" y="1097280"/>
                  </a:lnTo>
                  <a:lnTo>
                    <a:pt x="0" y="1097280"/>
                  </a:lnTo>
                  <a:close/>
                </a:path>
              </a:pathLst>
            </a:custGeom>
            <a:solidFill>
              <a:srgbClr val="1D4ED8"/>
            </a:solidFill>
          </p:spPr>
          <p:txBody>
            <a:bodyPr/>
            <a:lstStyle/>
            <a:p>
              <a:endParaRPr lang="en-GB"/>
            </a:p>
          </p:txBody>
        </p:sp>
        <p:sp>
          <p:nvSpPr>
            <p:cNvPr id="34" name="Freeform 34"/>
            <p:cNvSpPr/>
            <p:nvPr/>
          </p:nvSpPr>
          <p:spPr>
            <a:xfrm>
              <a:off x="0" y="0"/>
              <a:ext cx="2416048" cy="1148080"/>
            </a:xfrm>
            <a:custGeom>
              <a:avLst/>
              <a:gdLst/>
              <a:ahLst/>
              <a:cxnLst/>
              <a:rect l="l" t="t" r="r" b="b"/>
              <a:pathLst>
                <a:path w="2416048" h="1148080">
                  <a:moveTo>
                    <a:pt x="25400" y="0"/>
                  </a:moveTo>
                  <a:lnTo>
                    <a:pt x="2390648" y="0"/>
                  </a:lnTo>
                  <a:cubicBezTo>
                    <a:pt x="2404618" y="0"/>
                    <a:pt x="2416048" y="11430"/>
                    <a:pt x="2416048" y="25400"/>
                  </a:cubicBezTo>
                  <a:lnTo>
                    <a:pt x="2416048" y="1122680"/>
                  </a:lnTo>
                  <a:cubicBezTo>
                    <a:pt x="2416048" y="1136650"/>
                    <a:pt x="2404618" y="1148080"/>
                    <a:pt x="2390648"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390648" y="1097280"/>
                  </a:lnTo>
                  <a:lnTo>
                    <a:pt x="2390648" y="1122680"/>
                  </a:lnTo>
                  <a:lnTo>
                    <a:pt x="2365248" y="1122680"/>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35" name="Group 35"/>
          <p:cNvGrpSpPr/>
          <p:nvPr/>
        </p:nvGrpSpPr>
        <p:grpSpPr>
          <a:xfrm>
            <a:off x="9267196" y="5261991"/>
            <a:ext cx="1773936" cy="822960"/>
            <a:chOff x="0" y="0"/>
            <a:chExt cx="2365248" cy="1097280"/>
          </a:xfrm>
        </p:grpSpPr>
        <p:sp>
          <p:nvSpPr>
            <p:cNvPr id="36" name="Freeform 36"/>
            <p:cNvSpPr/>
            <p:nvPr/>
          </p:nvSpPr>
          <p:spPr>
            <a:xfrm>
              <a:off x="0" y="0"/>
              <a:ext cx="2365248" cy="1097280"/>
            </a:xfrm>
            <a:custGeom>
              <a:avLst/>
              <a:gdLst/>
              <a:ahLst/>
              <a:cxnLst/>
              <a:rect l="l" t="t" r="r" b="b"/>
              <a:pathLst>
                <a:path w="2365248" h="1097280">
                  <a:moveTo>
                    <a:pt x="0" y="0"/>
                  </a:moveTo>
                  <a:lnTo>
                    <a:pt x="2365248" y="0"/>
                  </a:lnTo>
                  <a:lnTo>
                    <a:pt x="2365248" y="1097280"/>
                  </a:lnTo>
                  <a:lnTo>
                    <a:pt x="0" y="1097280"/>
                  </a:lnTo>
                  <a:close/>
                </a:path>
              </a:pathLst>
            </a:custGeom>
            <a:blipFill>
              <a:blip r:embed="rId3">
                <a:alphaModFix amt="0"/>
              </a:blip>
              <a:stretch>
                <a:fillRect l="-9522" r="-9522"/>
              </a:stretch>
            </a:blipFill>
          </p:spPr>
          <p:txBody>
            <a:bodyPr/>
            <a:lstStyle/>
            <a:p>
              <a:endParaRPr lang="en-GB"/>
            </a:p>
          </p:txBody>
        </p:sp>
        <p:sp>
          <p:nvSpPr>
            <p:cNvPr id="37" name="TextBox 37"/>
            <p:cNvSpPr txBox="1"/>
            <p:nvPr/>
          </p:nvSpPr>
          <p:spPr>
            <a:xfrm>
              <a:off x="0" y="-38100"/>
              <a:ext cx="2365248"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Food</a:t>
              </a:r>
            </a:p>
            <a:p>
              <a:pPr algn="ctr">
                <a:lnSpc>
                  <a:spcPts val="1800"/>
                </a:lnSpc>
              </a:pPr>
              <a:r>
                <a:rPr lang="en-US" sz="1500" b="1">
                  <a:solidFill>
                    <a:srgbClr val="FFFFFF"/>
                  </a:solidFill>
                  <a:latin typeface="Calibri (MS) Bold"/>
                  <a:ea typeface="Calibri (MS) Bold"/>
                  <a:cs typeface="Calibri (MS) Bold"/>
                  <a:sym typeface="Calibri (MS) Bold"/>
                </a:rPr>
                <a:t>Division</a:t>
              </a:r>
            </a:p>
          </p:txBody>
        </p:sp>
      </p:grpSp>
      <p:grpSp>
        <p:nvGrpSpPr>
          <p:cNvPr id="38" name="Group 38"/>
          <p:cNvGrpSpPr/>
          <p:nvPr/>
        </p:nvGrpSpPr>
        <p:grpSpPr>
          <a:xfrm>
            <a:off x="10135114" y="6065901"/>
            <a:ext cx="38100" cy="257556"/>
            <a:chOff x="0" y="0"/>
            <a:chExt cx="50800" cy="343408"/>
          </a:xfrm>
        </p:grpSpPr>
        <p:sp>
          <p:nvSpPr>
            <p:cNvPr id="39" name="Freeform 39"/>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40" name="Group 40"/>
          <p:cNvGrpSpPr/>
          <p:nvPr/>
        </p:nvGrpSpPr>
        <p:grpSpPr>
          <a:xfrm>
            <a:off x="9248146" y="6285357"/>
            <a:ext cx="1812036" cy="733044"/>
            <a:chOff x="0" y="0"/>
            <a:chExt cx="2416048" cy="977392"/>
          </a:xfrm>
        </p:grpSpPr>
        <p:sp>
          <p:nvSpPr>
            <p:cNvPr id="41" name="Freeform 41"/>
            <p:cNvSpPr/>
            <p:nvPr/>
          </p:nvSpPr>
          <p:spPr>
            <a:xfrm>
              <a:off x="25400" y="25400"/>
              <a:ext cx="2365248" cy="926592"/>
            </a:xfrm>
            <a:custGeom>
              <a:avLst/>
              <a:gdLst/>
              <a:ahLst/>
              <a:cxnLst/>
              <a:rect l="l" t="t" r="r" b="b"/>
              <a:pathLst>
                <a:path w="2365248" h="926592">
                  <a:moveTo>
                    <a:pt x="0" y="0"/>
                  </a:moveTo>
                  <a:lnTo>
                    <a:pt x="2365248" y="0"/>
                  </a:lnTo>
                  <a:lnTo>
                    <a:pt x="2365248" y="926592"/>
                  </a:lnTo>
                  <a:lnTo>
                    <a:pt x="0" y="926592"/>
                  </a:lnTo>
                  <a:close/>
                </a:path>
              </a:pathLst>
            </a:custGeom>
            <a:solidFill>
              <a:srgbClr val="EEF2FF"/>
            </a:solidFill>
          </p:spPr>
          <p:txBody>
            <a:bodyPr/>
            <a:lstStyle/>
            <a:p>
              <a:endParaRPr lang="en-GB"/>
            </a:p>
          </p:txBody>
        </p:sp>
        <p:sp>
          <p:nvSpPr>
            <p:cNvPr id="42" name="Freeform 42"/>
            <p:cNvSpPr/>
            <p:nvPr/>
          </p:nvSpPr>
          <p:spPr>
            <a:xfrm>
              <a:off x="0" y="0"/>
              <a:ext cx="2416048" cy="977392"/>
            </a:xfrm>
            <a:custGeom>
              <a:avLst/>
              <a:gdLst/>
              <a:ahLst/>
              <a:cxnLst/>
              <a:rect l="l" t="t" r="r" b="b"/>
              <a:pathLst>
                <a:path w="2416048" h="977392">
                  <a:moveTo>
                    <a:pt x="25400" y="0"/>
                  </a:moveTo>
                  <a:lnTo>
                    <a:pt x="2390648" y="0"/>
                  </a:lnTo>
                  <a:cubicBezTo>
                    <a:pt x="2404618" y="0"/>
                    <a:pt x="2416048" y="11430"/>
                    <a:pt x="2416048" y="25400"/>
                  </a:cubicBezTo>
                  <a:lnTo>
                    <a:pt x="2416048" y="951992"/>
                  </a:lnTo>
                  <a:cubicBezTo>
                    <a:pt x="2416048" y="965962"/>
                    <a:pt x="2404618" y="977392"/>
                    <a:pt x="2390648"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390648" y="926592"/>
                  </a:lnTo>
                  <a:lnTo>
                    <a:pt x="2390648" y="951992"/>
                  </a:lnTo>
                  <a:lnTo>
                    <a:pt x="2365248" y="951992"/>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43" name="Group 43"/>
          <p:cNvGrpSpPr/>
          <p:nvPr/>
        </p:nvGrpSpPr>
        <p:grpSpPr>
          <a:xfrm>
            <a:off x="9267196" y="6304407"/>
            <a:ext cx="1773936" cy="694944"/>
            <a:chOff x="0" y="0"/>
            <a:chExt cx="2365248" cy="926592"/>
          </a:xfrm>
        </p:grpSpPr>
        <p:sp>
          <p:nvSpPr>
            <p:cNvPr id="44" name="Freeform 44"/>
            <p:cNvSpPr/>
            <p:nvPr/>
          </p:nvSpPr>
          <p:spPr>
            <a:xfrm>
              <a:off x="0" y="0"/>
              <a:ext cx="2365248" cy="926592"/>
            </a:xfrm>
            <a:custGeom>
              <a:avLst/>
              <a:gdLst/>
              <a:ahLst/>
              <a:cxnLst/>
              <a:rect l="l" t="t" r="r" b="b"/>
              <a:pathLst>
                <a:path w="2365248" h="926592">
                  <a:moveTo>
                    <a:pt x="0" y="0"/>
                  </a:moveTo>
                  <a:lnTo>
                    <a:pt x="2365248" y="0"/>
                  </a:lnTo>
                  <a:lnTo>
                    <a:pt x="2365248" y="926592"/>
                  </a:lnTo>
                  <a:lnTo>
                    <a:pt x="0" y="926592"/>
                  </a:lnTo>
                  <a:close/>
                </a:path>
              </a:pathLst>
            </a:custGeom>
            <a:blipFill>
              <a:blip r:embed="rId3">
                <a:alphaModFix amt="0"/>
              </a:blip>
              <a:stretch>
                <a:fillRect l="-263" r="-263"/>
              </a:stretch>
            </a:blipFill>
          </p:spPr>
          <p:txBody>
            <a:bodyPr/>
            <a:lstStyle/>
            <a:p>
              <a:endParaRPr lang="en-GB"/>
            </a:p>
          </p:txBody>
        </p:sp>
        <p:sp>
          <p:nvSpPr>
            <p:cNvPr id="45" name="TextBox 45"/>
            <p:cNvSpPr txBox="1"/>
            <p:nvPr/>
          </p:nvSpPr>
          <p:spPr>
            <a:xfrm>
              <a:off x="0" y="-28575"/>
              <a:ext cx="2365248"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Sub-</a:t>
              </a:r>
            </a:p>
            <a:p>
              <a:pPr algn="ctr">
                <a:lnSpc>
                  <a:spcPts val="1679"/>
                </a:lnSpc>
              </a:pPr>
              <a:r>
                <a:rPr lang="en-US" sz="1399" b="1">
                  <a:solidFill>
                    <a:srgbClr val="1A202C"/>
                  </a:solidFill>
                  <a:latin typeface="Calibri (MS) Bold"/>
                  <a:ea typeface="Calibri (MS) Bold"/>
                  <a:cs typeface="Calibri (MS) Bold"/>
                  <a:sym typeface="Calibri (MS) Bold"/>
                </a:rPr>
                <a:t>Depts</a:t>
              </a:r>
            </a:p>
          </p:txBody>
        </p:sp>
      </p:grpSp>
      <p:grpSp>
        <p:nvGrpSpPr>
          <p:cNvPr id="46" name="Group 46"/>
          <p:cNvGrpSpPr/>
          <p:nvPr/>
        </p:nvGrpSpPr>
        <p:grpSpPr>
          <a:xfrm>
            <a:off x="12073642" y="4968621"/>
            <a:ext cx="38100" cy="312420"/>
            <a:chOff x="0" y="0"/>
            <a:chExt cx="50800" cy="416560"/>
          </a:xfrm>
        </p:grpSpPr>
        <p:sp>
          <p:nvSpPr>
            <p:cNvPr id="47" name="Freeform 47"/>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48" name="Group 48"/>
          <p:cNvGrpSpPr/>
          <p:nvPr/>
        </p:nvGrpSpPr>
        <p:grpSpPr>
          <a:xfrm>
            <a:off x="11186674" y="5242941"/>
            <a:ext cx="1812036" cy="861060"/>
            <a:chOff x="0" y="0"/>
            <a:chExt cx="2416048" cy="1148080"/>
          </a:xfrm>
        </p:grpSpPr>
        <p:sp>
          <p:nvSpPr>
            <p:cNvPr id="49" name="Freeform 49"/>
            <p:cNvSpPr/>
            <p:nvPr/>
          </p:nvSpPr>
          <p:spPr>
            <a:xfrm>
              <a:off x="25400" y="25400"/>
              <a:ext cx="2365248" cy="1097280"/>
            </a:xfrm>
            <a:custGeom>
              <a:avLst/>
              <a:gdLst/>
              <a:ahLst/>
              <a:cxnLst/>
              <a:rect l="l" t="t" r="r" b="b"/>
              <a:pathLst>
                <a:path w="2365248" h="1097280">
                  <a:moveTo>
                    <a:pt x="0" y="0"/>
                  </a:moveTo>
                  <a:lnTo>
                    <a:pt x="2365248" y="0"/>
                  </a:lnTo>
                  <a:lnTo>
                    <a:pt x="2365248" y="1097280"/>
                  </a:lnTo>
                  <a:lnTo>
                    <a:pt x="0" y="1097280"/>
                  </a:lnTo>
                  <a:close/>
                </a:path>
              </a:pathLst>
            </a:custGeom>
            <a:solidFill>
              <a:srgbClr val="1D4ED8"/>
            </a:solidFill>
          </p:spPr>
          <p:txBody>
            <a:bodyPr/>
            <a:lstStyle/>
            <a:p>
              <a:endParaRPr lang="en-GB"/>
            </a:p>
          </p:txBody>
        </p:sp>
        <p:sp>
          <p:nvSpPr>
            <p:cNvPr id="50" name="Freeform 50"/>
            <p:cNvSpPr/>
            <p:nvPr/>
          </p:nvSpPr>
          <p:spPr>
            <a:xfrm>
              <a:off x="0" y="0"/>
              <a:ext cx="2416048" cy="1148080"/>
            </a:xfrm>
            <a:custGeom>
              <a:avLst/>
              <a:gdLst/>
              <a:ahLst/>
              <a:cxnLst/>
              <a:rect l="l" t="t" r="r" b="b"/>
              <a:pathLst>
                <a:path w="2416048" h="1148080">
                  <a:moveTo>
                    <a:pt x="25400" y="0"/>
                  </a:moveTo>
                  <a:lnTo>
                    <a:pt x="2390648" y="0"/>
                  </a:lnTo>
                  <a:cubicBezTo>
                    <a:pt x="2404618" y="0"/>
                    <a:pt x="2416048" y="11430"/>
                    <a:pt x="2416048" y="25400"/>
                  </a:cubicBezTo>
                  <a:lnTo>
                    <a:pt x="2416048" y="1122680"/>
                  </a:lnTo>
                  <a:cubicBezTo>
                    <a:pt x="2416048" y="1136650"/>
                    <a:pt x="2404618" y="1148080"/>
                    <a:pt x="2390648"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390648" y="1097280"/>
                  </a:lnTo>
                  <a:lnTo>
                    <a:pt x="2390648" y="1122680"/>
                  </a:lnTo>
                  <a:lnTo>
                    <a:pt x="2365248" y="1122680"/>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51" name="Group 51"/>
          <p:cNvGrpSpPr/>
          <p:nvPr/>
        </p:nvGrpSpPr>
        <p:grpSpPr>
          <a:xfrm>
            <a:off x="11205724" y="5261991"/>
            <a:ext cx="1773936" cy="822960"/>
            <a:chOff x="0" y="0"/>
            <a:chExt cx="2365248" cy="1097280"/>
          </a:xfrm>
        </p:grpSpPr>
        <p:sp>
          <p:nvSpPr>
            <p:cNvPr id="52" name="Freeform 52"/>
            <p:cNvSpPr/>
            <p:nvPr/>
          </p:nvSpPr>
          <p:spPr>
            <a:xfrm>
              <a:off x="0" y="0"/>
              <a:ext cx="2365248" cy="1097280"/>
            </a:xfrm>
            <a:custGeom>
              <a:avLst/>
              <a:gdLst/>
              <a:ahLst/>
              <a:cxnLst/>
              <a:rect l="l" t="t" r="r" b="b"/>
              <a:pathLst>
                <a:path w="2365248" h="1097280">
                  <a:moveTo>
                    <a:pt x="0" y="0"/>
                  </a:moveTo>
                  <a:lnTo>
                    <a:pt x="2365248" y="0"/>
                  </a:lnTo>
                  <a:lnTo>
                    <a:pt x="2365248" y="1097280"/>
                  </a:lnTo>
                  <a:lnTo>
                    <a:pt x="0" y="1097280"/>
                  </a:lnTo>
                  <a:close/>
                </a:path>
              </a:pathLst>
            </a:custGeom>
            <a:blipFill>
              <a:blip r:embed="rId3">
                <a:alphaModFix amt="0"/>
              </a:blip>
              <a:stretch>
                <a:fillRect l="-9522" r="-9522"/>
              </a:stretch>
            </a:blipFill>
          </p:spPr>
          <p:txBody>
            <a:bodyPr/>
            <a:lstStyle/>
            <a:p>
              <a:endParaRPr lang="en-GB"/>
            </a:p>
          </p:txBody>
        </p:sp>
        <p:sp>
          <p:nvSpPr>
            <p:cNvPr id="53" name="TextBox 53"/>
            <p:cNvSpPr txBox="1"/>
            <p:nvPr/>
          </p:nvSpPr>
          <p:spPr>
            <a:xfrm>
              <a:off x="0" y="-38100"/>
              <a:ext cx="2365248"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Clothing &amp;</a:t>
              </a:r>
            </a:p>
            <a:p>
              <a:pPr algn="ctr">
                <a:lnSpc>
                  <a:spcPts val="1800"/>
                </a:lnSpc>
              </a:pPr>
              <a:r>
                <a:rPr lang="en-US" sz="1500" b="1">
                  <a:solidFill>
                    <a:srgbClr val="FFFFFF"/>
                  </a:solidFill>
                  <a:latin typeface="Calibri (MS) Bold"/>
                  <a:ea typeface="Calibri (MS) Bold"/>
                  <a:cs typeface="Calibri (MS) Bold"/>
                  <a:sym typeface="Calibri (MS) Bold"/>
                </a:rPr>
                <a:t>Home Div.</a:t>
              </a:r>
            </a:p>
          </p:txBody>
        </p:sp>
      </p:grpSp>
      <p:grpSp>
        <p:nvGrpSpPr>
          <p:cNvPr id="54" name="Group 54"/>
          <p:cNvGrpSpPr/>
          <p:nvPr/>
        </p:nvGrpSpPr>
        <p:grpSpPr>
          <a:xfrm>
            <a:off x="12073642" y="6065901"/>
            <a:ext cx="38100" cy="257556"/>
            <a:chOff x="0" y="0"/>
            <a:chExt cx="50800" cy="343408"/>
          </a:xfrm>
        </p:grpSpPr>
        <p:sp>
          <p:nvSpPr>
            <p:cNvPr id="55" name="Freeform 55"/>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56" name="Group 56"/>
          <p:cNvGrpSpPr/>
          <p:nvPr/>
        </p:nvGrpSpPr>
        <p:grpSpPr>
          <a:xfrm>
            <a:off x="11186674" y="6285357"/>
            <a:ext cx="1812036" cy="733044"/>
            <a:chOff x="0" y="0"/>
            <a:chExt cx="2416048" cy="977392"/>
          </a:xfrm>
        </p:grpSpPr>
        <p:sp>
          <p:nvSpPr>
            <p:cNvPr id="57" name="Freeform 57"/>
            <p:cNvSpPr/>
            <p:nvPr/>
          </p:nvSpPr>
          <p:spPr>
            <a:xfrm>
              <a:off x="25400" y="25400"/>
              <a:ext cx="2365248" cy="926592"/>
            </a:xfrm>
            <a:custGeom>
              <a:avLst/>
              <a:gdLst/>
              <a:ahLst/>
              <a:cxnLst/>
              <a:rect l="l" t="t" r="r" b="b"/>
              <a:pathLst>
                <a:path w="2365248" h="926592">
                  <a:moveTo>
                    <a:pt x="0" y="0"/>
                  </a:moveTo>
                  <a:lnTo>
                    <a:pt x="2365248" y="0"/>
                  </a:lnTo>
                  <a:lnTo>
                    <a:pt x="2365248" y="926592"/>
                  </a:lnTo>
                  <a:lnTo>
                    <a:pt x="0" y="926592"/>
                  </a:lnTo>
                  <a:close/>
                </a:path>
              </a:pathLst>
            </a:custGeom>
            <a:solidFill>
              <a:srgbClr val="EEF2FF"/>
            </a:solidFill>
          </p:spPr>
          <p:txBody>
            <a:bodyPr/>
            <a:lstStyle/>
            <a:p>
              <a:endParaRPr lang="en-GB"/>
            </a:p>
          </p:txBody>
        </p:sp>
        <p:sp>
          <p:nvSpPr>
            <p:cNvPr id="58" name="Freeform 58"/>
            <p:cNvSpPr/>
            <p:nvPr/>
          </p:nvSpPr>
          <p:spPr>
            <a:xfrm>
              <a:off x="0" y="0"/>
              <a:ext cx="2416048" cy="977392"/>
            </a:xfrm>
            <a:custGeom>
              <a:avLst/>
              <a:gdLst/>
              <a:ahLst/>
              <a:cxnLst/>
              <a:rect l="l" t="t" r="r" b="b"/>
              <a:pathLst>
                <a:path w="2416048" h="977392">
                  <a:moveTo>
                    <a:pt x="25400" y="0"/>
                  </a:moveTo>
                  <a:lnTo>
                    <a:pt x="2390648" y="0"/>
                  </a:lnTo>
                  <a:cubicBezTo>
                    <a:pt x="2404618" y="0"/>
                    <a:pt x="2416048" y="11430"/>
                    <a:pt x="2416048" y="25400"/>
                  </a:cubicBezTo>
                  <a:lnTo>
                    <a:pt x="2416048" y="951992"/>
                  </a:lnTo>
                  <a:cubicBezTo>
                    <a:pt x="2416048" y="965962"/>
                    <a:pt x="2404618" y="977392"/>
                    <a:pt x="2390648"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390648" y="926592"/>
                  </a:lnTo>
                  <a:lnTo>
                    <a:pt x="2390648" y="951992"/>
                  </a:lnTo>
                  <a:lnTo>
                    <a:pt x="2365248" y="951992"/>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59" name="Group 59"/>
          <p:cNvGrpSpPr/>
          <p:nvPr/>
        </p:nvGrpSpPr>
        <p:grpSpPr>
          <a:xfrm>
            <a:off x="11205724" y="6304407"/>
            <a:ext cx="1773936" cy="694944"/>
            <a:chOff x="0" y="0"/>
            <a:chExt cx="2365248" cy="926592"/>
          </a:xfrm>
        </p:grpSpPr>
        <p:sp>
          <p:nvSpPr>
            <p:cNvPr id="60" name="Freeform 60"/>
            <p:cNvSpPr/>
            <p:nvPr/>
          </p:nvSpPr>
          <p:spPr>
            <a:xfrm>
              <a:off x="0" y="0"/>
              <a:ext cx="2365248" cy="926592"/>
            </a:xfrm>
            <a:custGeom>
              <a:avLst/>
              <a:gdLst/>
              <a:ahLst/>
              <a:cxnLst/>
              <a:rect l="l" t="t" r="r" b="b"/>
              <a:pathLst>
                <a:path w="2365248" h="926592">
                  <a:moveTo>
                    <a:pt x="0" y="0"/>
                  </a:moveTo>
                  <a:lnTo>
                    <a:pt x="2365248" y="0"/>
                  </a:lnTo>
                  <a:lnTo>
                    <a:pt x="2365248" y="926592"/>
                  </a:lnTo>
                  <a:lnTo>
                    <a:pt x="0" y="926592"/>
                  </a:lnTo>
                  <a:close/>
                </a:path>
              </a:pathLst>
            </a:custGeom>
            <a:blipFill>
              <a:blip r:embed="rId3">
                <a:alphaModFix amt="0"/>
              </a:blip>
              <a:stretch>
                <a:fillRect l="-263" r="-263"/>
              </a:stretch>
            </a:blipFill>
          </p:spPr>
          <p:txBody>
            <a:bodyPr/>
            <a:lstStyle/>
            <a:p>
              <a:endParaRPr lang="en-GB"/>
            </a:p>
          </p:txBody>
        </p:sp>
        <p:sp>
          <p:nvSpPr>
            <p:cNvPr id="61" name="TextBox 61"/>
            <p:cNvSpPr txBox="1"/>
            <p:nvPr/>
          </p:nvSpPr>
          <p:spPr>
            <a:xfrm>
              <a:off x="0" y="-28575"/>
              <a:ext cx="2365248"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Sub-</a:t>
              </a:r>
            </a:p>
            <a:p>
              <a:pPr algn="ctr">
                <a:lnSpc>
                  <a:spcPts val="1679"/>
                </a:lnSpc>
              </a:pPr>
              <a:r>
                <a:rPr lang="en-US" sz="1399" b="1">
                  <a:solidFill>
                    <a:srgbClr val="1A202C"/>
                  </a:solidFill>
                  <a:latin typeface="Calibri (MS) Bold"/>
                  <a:ea typeface="Calibri (MS) Bold"/>
                  <a:cs typeface="Calibri (MS) Bold"/>
                  <a:sym typeface="Calibri (MS) Bold"/>
                </a:rPr>
                <a:t>Depts</a:t>
              </a:r>
            </a:p>
          </p:txBody>
        </p:sp>
      </p:grpSp>
      <p:grpSp>
        <p:nvGrpSpPr>
          <p:cNvPr id="62" name="Group 62"/>
          <p:cNvGrpSpPr/>
          <p:nvPr/>
        </p:nvGrpSpPr>
        <p:grpSpPr>
          <a:xfrm>
            <a:off x="14012170" y="4968621"/>
            <a:ext cx="38100" cy="312420"/>
            <a:chOff x="0" y="0"/>
            <a:chExt cx="50800" cy="416560"/>
          </a:xfrm>
        </p:grpSpPr>
        <p:sp>
          <p:nvSpPr>
            <p:cNvPr id="63" name="Freeform 63"/>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64" name="Group 64"/>
          <p:cNvGrpSpPr/>
          <p:nvPr/>
        </p:nvGrpSpPr>
        <p:grpSpPr>
          <a:xfrm>
            <a:off x="13125202" y="5242941"/>
            <a:ext cx="1812036" cy="861060"/>
            <a:chOff x="0" y="0"/>
            <a:chExt cx="2416048" cy="1148080"/>
          </a:xfrm>
        </p:grpSpPr>
        <p:sp>
          <p:nvSpPr>
            <p:cNvPr id="65" name="Freeform 65"/>
            <p:cNvSpPr/>
            <p:nvPr/>
          </p:nvSpPr>
          <p:spPr>
            <a:xfrm>
              <a:off x="25400" y="25400"/>
              <a:ext cx="2365248" cy="1097280"/>
            </a:xfrm>
            <a:custGeom>
              <a:avLst/>
              <a:gdLst/>
              <a:ahLst/>
              <a:cxnLst/>
              <a:rect l="l" t="t" r="r" b="b"/>
              <a:pathLst>
                <a:path w="2365248" h="1097280">
                  <a:moveTo>
                    <a:pt x="0" y="0"/>
                  </a:moveTo>
                  <a:lnTo>
                    <a:pt x="2365248" y="0"/>
                  </a:lnTo>
                  <a:lnTo>
                    <a:pt x="2365248" y="1097280"/>
                  </a:lnTo>
                  <a:lnTo>
                    <a:pt x="0" y="1097280"/>
                  </a:lnTo>
                  <a:close/>
                </a:path>
              </a:pathLst>
            </a:custGeom>
            <a:solidFill>
              <a:srgbClr val="1D4ED8"/>
            </a:solidFill>
          </p:spPr>
          <p:txBody>
            <a:bodyPr/>
            <a:lstStyle/>
            <a:p>
              <a:endParaRPr lang="en-GB"/>
            </a:p>
          </p:txBody>
        </p:sp>
        <p:sp>
          <p:nvSpPr>
            <p:cNvPr id="66" name="Freeform 66"/>
            <p:cNvSpPr/>
            <p:nvPr/>
          </p:nvSpPr>
          <p:spPr>
            <a:xfrm>
              <a:off x="0" y="0"/>
              <a:ext cx="2416048" cy="1148080"/>
            </a:xfrm>
            <a:custGeom>
              <a:avLst/>
              <a:gdLst/>
              <a:ahLst/>
              <a:cxnLst/>
              <a:rect l="l" t="t" r="r" b="b"/>
              <a:pathLst>
                <a:path w="2416048" h="1148080">
                  <a:moveTo>
                    <a:pt x="25400" y="0"/>
                  </a:moveTo>
                  <a:lnTo>
                    <a:pt x="2390648" y="0"/>
                  </a:lnTo>
                  <a:cubicBezTo>
                    <a:pt x="2404618" y="0"/>
                    <a:pt x="2416048" y="11430"/>
                    <a:pt x="2416048" y="25400"/>
                  </a:cubicBezTo>
                  <a:lnTo>
                    <a:pt x="2416048" y="1122680"/>
                  </a:lnTo>
                  <a:cubicBezTo>
                    <a:pt x="2416048" y="1136650"/>
                    <a:pt x="2404618" y="1148080"/>
                    <a:pt x="2390648"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390648" y="1097280"/>
                  </a:lnTo>
                  <a:lnTo>
                    <a:pt x="2390648" y="1122680"/>
                  </a:lnTo>
                  <a:lnTo>
                    <a:pt x="2365248" y="1122680"/>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67" name="Group 67"/>
          <p:cNvGrpSpPr/>
          <p:nvPr/>
        </p:nvGrpSpPr>
        <p:grpSpPr>
          <a:xfrm>
            <a:off x="13144252" y="5261991"/>
            <a:ext cx="1773936" cy="822960"/>
            <a:chOff x="0" y="0"/>
            <a:chExt cx="2365248" cy="1097280"/>
          </a:xfrm>
        </p:grpSpPr>
        <p:sp>
          <p:nvSpPr>
            <p:cNvPr id="68" name="Freeform 68"/>
            <p:cNvSpPr/>
            <p:nvPr/>
          </p:nvSpPr>
          <p:spPr>
            <a:xfrm>
              <a:off x="0" y="0"/>
              <a:ext cx="2365248" cy="1097280"/>
            </a:xfrm>
            <a:custGeom>
              <a:avLst/>
              <a:gdLst/>
              <a:ahLst/>
              <a:cxnLst/>
              <a:rect l="l" t="t" r="r" b="b"/>
              <a:pathLst>
                <a:path w="2365248" h="1097280">
                  <a:moveTo>
                    <a:pt x="0" y="0"/>
                  </a:moveTo>
                  <a:lnTo>
                    <a:pt x="2365248" y="0"/>
                  </a:lnTo>
                  <a:lnTo>
                    <a:pt x="2365248" y="1097280"/>
                  </a:lnTo>
                  <a:lnTo>
                    <a:pt x="0" y="1097280"/>
                  </a:lnTo>
                  <a:close/>
                </a:path>
              </a:pathLst>
            </a:custGeom>
            <a:blipFill>
              <a:blip r:embed="rId3">
                <a:alphaModFix amt="0"/>
              </a:blip>
              <a:stretch>
                <a:fillRect l="-9522" r="-9522"/>
              </a:stretch>
            </a:blipFill>
          </p:spPr>
          <p:txBody>
            <a:bodyPr/>
            <a:lstStyle/>
            <a:p>
              <a:endParaRPr lang="en-GB"/>
            </a:p>
          </p:txBody>
        </p:sp>
        <p:sp>
          <p:nvSpPr>
            <p:cNvPr id="69" name="TextBox 69"/>
            <p:cNvSpPr txBox="1"/>
            <p:nvPr/>
          </p:nvSpPr>
          <p:spPr>
            <a:xfrm>
              <a:off x="0" y="-38100"/>
              <a:ext cx="2365248"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International</a:t>
              </a:r>
            </a:p>
            <a:p>
              <a:pPr algn="ctr">
                <a:lnSpc>
                  <a:spcPts val="1800"/>
                </a:lnSpc>
              </a:pPr>
              <a:r>
                <a:rPr lang="en-US" sz="1500" b="1">
                  <a:solidFill>
                    <a:srgbClr val="FFFFFF"/>
                  </a:solidFill>
                  <a:latin typeface="Calibri (MS) Bold"/>
                  <a:ea typeface="Calibri (MS) Bold"/>
                  <a:cs typeface="Calibri (MS) Bold"/>
                  <a:sym typeface="Calibri (MS) Bold"/>
                </a:rPr>
                <a:t>Division</a:t>
              </a:r>
            </a:p>
          </p:txBody>
        </p:sp>
      </p:grpSp>
      <p:grpSp>
        <p:nvGrpSpPr>
          <p:cNvPr id="70" name="Group 70"/>
          <p:cNvGrpSpPr/>
          <p:nvPr/>
        </p:nvGrpSpPr>
        <p:grpSpPr>
          <a:xfrm>
            <a:off x="14012170" y="6065901"/>
            <a:ext cx="38100" cy="257556"/>
            <a:chOff x="0" y="0"/>
            <a:chExt cx="50800" cy="343408"/>
          </a:xfrm>
        </p:grpSpPr>
        <p:sp>
          <p:nvSpPr>
            <p:cNvPr id="71" name="Freeform 71"/>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72" name="Group 72"/>
          <p:cNvGrpSpPr/>
          <p:nvPr/>
        </p:nvGrpSpPr>
        <p:grpSpPr>
          <a:xfrm>
            <a:off x="13125202" y="6285357"/>
            <a:ext cx="1812036" cy="733044"/>
            <a:chOff x="0" y="0"/>
            <a:chExt cx="2416048" cy="977392"/>
          </a:xfrm>
        </p:grpSpPr>
        <p:sp>
          <p:nvSpPr>
            <p:cNvPr id="73" name="Freeform 73"/>
            <p:cNvSpPr/>
            <p:nvPr/>
          </p:nvSpPr>
          <p:spPr>
            <a:xfrm>
              <a:off x="25400" y="25400"/>
              <a:ext cx="2365248" cy="926592"/>
            </a:xfrm>
            <a:custGeom>
              <a:avLst/>
              <a:gdLst/>
              <a:ahLst/>
              <a:cxnLst/>
              <a:rect l="l" t="t" r="r" b="b"/>
              <a:pathLst>
                <a:path w="2365248" h="926592">
                  <a:moveTo>
                    <a:pt x="0" y="0"/>
                  </a:moveTo>
                  <a:lnTo>
                    <a:pt x="2365248" y="0"/>
                  </a:lnTo>
                  <a:lnTo>
                    <a:pt x="2365248" y="926592"/>
                  </a:lnTo>
                  <a:lnTo>
                    <a:pt x="0" y="926592"/>
                  </a:lnTo>
                  <a:close/>
                </a:path>
              </a:pathLst>
            </a:custGeom>
            <a:solidFill>
              <a:srgbClr val="EEF2FF"/>
            </a:solidFill>
          </p:spPr>
          <p:txBody>
            <a:bodyPr/>
            <a:lstStyle/>
            <a:p>
              <a:endParaRPr lang="en-GB"/>
            </a:p>
          </p:txBody>
        </p:sp>
        <p:sp>
          <p:nvSpPr>
            <p:cNvPr id="74" name="Freeform 74"/>
            <p:cNvSpPr/>
            <p:nvPr/>
          </p:nvSpPr>
          <p:spPr>
            <a:xfrm>
              <a:off x="0" y="0"/>
              <a:ext cx="2416048" cy="977392"/>
            </a:xfrm>
            <a:custGeom>
              <a:avLst/>
              <a:gdLst/>
              <a:ahLst/>
              <a:cxnLst/>
              <a:rect l="l" t="t" r="r" b="b"/>
              <a:pathLst>
                <a:path w="2416048" h="977392">
                  <a:moveTo>
                    <a:pt x="25400" y="0"/>
                  </a:moveTo>
                  <a:lnTo>
                    <a:pt x="2390648" y="0"/>
                  </a:lnTo>
                  <a:cubicBezTo>
                    <a:pt x="2404618" y="0"/>
                    <a:pt x="2416048" y="11430"/>
                    <a:pt x="2416048" y="25400"/>
                  </a:cubicBezTo>
                  <a:lnTo>
                    <a:pt x="2416048" y="951992"/>
                  </a:lnTo>
                  <a:cubicBezTo>
                    <a:pt x="2416048" y="965962"/>
                    <a:pt x="2404618" y="977392"/>
                    <a:pt x="2390648"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390648" y="926592"/>
                  </a:lnTo>
                  <a:lnTo>
                    <a:pt x="2390648" y="951992"/>
                  </a:lnTo>
                  <a:lnTo>
                    <a:pt x="2365248" y="951992"/>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75" name="Group 75"/>
          <p:cNvGrpSpPr/>
          <p:nvPr/>
        </p:nvGrpSpPr>
        <p:grpSpPr>
          <a:xfrm>
            <a:off x="13144252" y="6304407"/>
            <a:ext cx="1773936" cy="694944"/>
            <a:chOff x="0" y="0"/>
            <a:chExt cx="2365248" cy="926592"/>
          </a:xfrm>
        </p:grpSpPr>
        <p:sp>
          <p:nvSpPr>
            <p:cNvPr id="76" name="Freeform 76"/>
            <p:cNvSpPr/>
            <p:nvPr/>
          </p:nvSpPr>
          <p:spPr>
            <a:xfrm>
              <a:off x="0" y="0"/>
              <a:ext cx="2365248" cy="926592"/>
            </a:xfrm>
            <a:custGeom>
              <a:avLst/>
              <a:gdLst/>
              <a:ahLst/>
              <a:cxnLst/>
              <a:rect l="l" t="t" r="r" b="b"/>
              <a:pathLst>
                <a:path w="2365248" h="926592">
                  <a:moveTo>
                    <a:pt x="0" y="0"/>
                  </a:moveTo>
                  <a:lnTo>
                    <a:pt x="2365248" y="0"/>
                  </a:lnTo>
                  <a:lnTo>
                    <a:pt x="2365248" y="926592"/>
                  </a:lnTo>
                  <a:lnTo>
                    <a:pt x="0" y="926592"/>
                  </a:lnTo>
                  <a:close/>
                </a:path>
              </a:pathLst>
            </a:custGeom>
            <a:blipFill>
              <a:blip r:embed="rId3">
                <a:alphaModFix amt="0"/>
              </a:blip>
              <a:stretch>
                <a:fillRect l="-263" r="-263"/>
              </a:stretch>
            </a:blipFill>
          </p:spPr>
          <p:txBody>
            <a:bodyPr/>
            <a:lstStyle/>
            <a:p>
              <a:endParaRPr lang="en-GB"/>
            </a:p>
          </p:txBody>
        </p:sp>
        <p:sp>
          <p:nvSpPr>
            <p:cNvPr id="77" name="TextBox 77"/>
            <p:cNvSpPr txBox="1"/>
            <p:nvPr/>
          </p:nvSpPr>
          <p:spPr>
            <a:xfrm>
              <a:off x="0" y="-28575"/>
              <a:ext cx="2365248"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Sub-</a:t>
              </a:r>
            </a:p>
            <a:p>
              <a:pPr algn="ctr">
                <a:lnSpc>
                  <a:spcPts val="1679"/>
                </a:lnSpc>
              </a:pPr>
              <a:r>
                <a:rPr lang="en-US" sz="1399" b="1">
                  <a:solidFill>
                    <a:srgbClr val="1A202C"/>
                  </a:solidFill>
                  <a:latin typeface="Calibri (MS) Bold"/>
                  <a:ea typeface="Calibri (MS) Bold"/>
                  <a:cs typeface="Calibri (MS) Bold"/>
                  <a:sym typeface="Calibri (MS) Bold"/>
                </a:rPr>
                <a:t>Depts</a:t>
              </a:r>
            </a:p>
          </p:txBody>
        </p:sp>
      </p:grpSp>
      <p:grpSp>
        <p:nvGrpSpPr>
          <p:cNvPr id="78" name="Group 78"/>
          <p:cNvGrpSpPr/>
          <p:nvPr/>
        </p:nvGrpSpPr>
        <p:grpSpPr>
          <a:xfrm>
            <a:off x="15950698" y="4968621"/>
            <a:ext cx="38100" cy="312420"/>
            <a:chOff x="0" y="0"/>
            <a:chExt cx="50800" cy="416560"/>
          </a:xfrm>
        </p:grpSpPr>
        <p:sp>
          <p:nvSpPr>
            <p:cNvPr id="79" name="Freeform 79"/>
            <p:cNvSpPr/>
            <p:nvPr/>
          </p:nvSpPr>
          <p:spPr>
            <a:xfrm>
              <a:off x="0" y="25400"/>
              <a:ext cx="50800" cy="365760"/>
            </a:xfrm>
            <a:custGeom>
              <a:avLst/>
              <a:gdLst/>
              <a:ahLst/>
              <a:cxnLst/>
              <a:rect l="l" t="t" r="r" b="b"/>
              <a:pathLst>
                <a:path w="50800" h="365760">
                  <a:moveTo>
                    <a:pt x="50800" y="0"/>
                  </a:moveTo>
                  <a:lnTo>
                    <a:pt x="50800" y="365760"/>
                  </a:lnTo>
                  <a:lnTo>
                    <a:pt x="0" y="365760"/>
                  </a:lnTo>
                  <a:lnTo>
                    <a:pt x="0" y="0"/>
                  </a:lnTo>
                  <a:close/>
                </a:path>
              </a:pathLst>
            </a:custGeom>
            <a:solidFill>
              <a:srgbClr val="1E3A5F"/>
            </a:solidFill>
          </p:spPr>
          <p:txBody>
            <a:bodyPr/>
            <a:lstStyle/>
            <a:p>
              <a:endParaRPr lang="en-GB"/>
            </a:p>
          </p:txBody>
        </p:sp>
      </p:grpSp>
      <p:grpSp>
        <p:nvGrpSpPr>
          <p:cNvPr id="80" name="Group 80"/>
          <p:cNvGrpSpPr/>
          <p:nvPr/>
        </p:nvGrpSpPr>
        <p:grpSpPr>
          <a:xfrm>
            <a:off x="15063730" y="5242941"/>
            <a:ext cx="1812036" cy="861060"/>
            <a:chOff x="0" y="0"/>
            <a:chExt cx="2416048" cy="1148080"/>
          </a:xfrm>
        </p:grpSpPr>
        <p:sp>
          <p:nvSpPr>
            <p:cNvPr id="81" name="Freeform 81"/>
            <p:cNvSpPr/>
            <p:nvPr/>
          </p:nvSpPr>
          <p:spPr>
            <a:xfrm>
              <a:off x="25400" y="25400"/>
              <a:ext cx="2365248" cy="1097280"/>
            </a:xfrm>
            <a:custGeom>
              <a:avLst/>
              <a:gdLst/>
              <a:ahLst/>
              <a:cxnLst/>
              <a:rect l="l" t="t" r="r" b="b"/>
              <a:pathLst>
                <a:path w="2365248" h="1097280">
                  <a:moveTo>
                    <a:pt x="0" y="0"/>
                  </a:moveTo>
                  <a:lnTo>
                    <a:pt x="2365248" y="0"/>
                  </a:lnTo>
                  <a:lnTo>
                    <a:pt x="2365248" y="1097280"/>
                  </a:lnTo>
                  <a:lnTo>
                    <a:pt x="0" y="1097280"/>
                  </a:lnTo>
                  <a:close/>
                </a:path>
              </a:pathLst>
            </a:custGeom>
            <a:solidFill>
              <a:srgbClr val="1D4ED8"/>
            </a:solidFill>
          </p:spPr>
          <p:txBody>
            <a:bodyPr/>
            <a:lstStyle/>
            <a:p>
              <a:endParaRPr lang="en-GB"/>
            </a:p>
          </p:txBody>
        </p:sp>
        <p:sp>
          <p:nvSpPr>
            <p:cNvPr id="82" name="Freeform 82"/>
            <p:cNvSpPr/>
            <p:nvPr/>
          </p:nvSpPr>
          <p:spPr>
            <a:xfrm>
              <a:off x="0" y="0"/>
              <a:ext cx="2416048" cy="1148080"/>
            </a:xfrm>
            <a:custGeom>
              <a:avLst/>
              <a:gdLst/>
              <a:ahLst/>
              <a:cxnLst/>
              <a:rect l="l" t="t" r="r" b="b"/>
              <a:pathLst>
                <a:path w="2416048" h="1148080">
                  <a:moveTo>
                    <a:pt x="25400" y="0"/>
                  </a:moveTo>
                  <a:lnTo>
                    <a:pt x="2390648" y="0"/>
                  </a:lnTo>
                  <a:cubicBezTo>
                    <a:pt x="2404618" y="0"/>
                    <a:pt x="2416048" y="11430"/>
                    <a:pt x="2416048" y="25400"/>
                  </a:cubicBezTo>
                  <a:lnTo>
                    <a:pt x="2416048" y="1122680"/>
                  </a:lnTo>
                  <a:cubicBezTo>
                    <a:pt x="2416048" y="1136650"/>
                    <a:pt x="2404618" y="1148080"/>
                    <a:pt x="2390648" y="1148080"/>
                  </a:cubicBezTo>
                  <a:lnTo>
                    <a:pt x="25400" y="1148080"/>
                  </a:lnTo>
                  <a:cubicBezTo>
                    <a:pt x="11430" y="1148080"/>
                    <a:pt x="0" y="1136650"/>
                    <a:pt x="0" y="1122680"/>
                  </a:cubicBezTo>
                  <a:lnTo>
                    <a:pt x="0" y="25400"/>
                  </a:lnTo>
                  <a:cubicBezTo>
                    <a:pt x="0" y="11430"/>
                    <a:pt x="11430" y="0"/>
                    <a:pt x="25400" y="0"/>
                  </a:cubicBezTo>
                  <a:moveTo>
                    <a:pt x="25400" y="50800"/>
                  </a:moveTo>
                  <a:lnTo>
                    <a:pt x="25400" y="25400"/>
                  </a:lnTo>
                  <a:lnTo>
                    <a:pt x="50800" y="25400"/>
                  </a:lnTo>
                  <a:lnTo>
                    <a:pt x="50800" y="1122680"/>
                  </a:lnTo>
                  <a:lnTo>
                    <a:pt x="25400" y="1122680"/>
                  </a:lnTo>
                  <a:lnTo>
                    <a:pt x="25400" y="1097280"/>
                  </a:lnTo>
                  <a:lnTo>
                    <a:pt x="2390648" y="1097280"/>
                  </a:lnTo>
                  <a:lnTo>
                    <a:pt x="2390648" y="1122680"/>
                  </a:lnTo>
                  <a:lnTo>
                    <a:pt x="2365248" y="1122680"/>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83" name="Group 83"/>
          <p:cNvGrpSpPr/>
          <p:nvPr/>
        </p:nvGrpSpPr>
        <p:grpSpPr>
          <a:xfrm>
            <a:off x="15082780" y="5261991"/>
            <a:ext cx="1773936" cy="822960"/>
            <a:chOff x="0" y="0"/>
            <a:chExt cx="2365248" cy="1097280"/>
          </a:xfrm>
        </p:grpSpPr>
        <p:sp>
          <p:nvSpPr>
            <p:cNvPr id="84" name="Freeform 84"/>
            <p:cNvSpPr/>
            <p:nvPr/>
          </p:nvSpPr>
          <p:spPr>
            <a:xfrm>
              <a:off x="0" y="0"/>
              <a:ext cx="2365248" cy="1097280"/>
            </a:xfrm>
            <a:custGeom>
              <a:avLst/>
              <a:gdLst/>
              <a:ahLst/>
              <a:cxnLst/>
              <a:rect l="l" t="t" r="r" b="b"/>
              <a:pathLst>
                <a:path w="2365248" h="1097280">
                  <a:moveTo>
                    <a:pt x="0" y="0"/>
                  </a:moveTo>
                  <a:lnTo>
                    <a:pt x="2365248" y="0"/>
                  </a:lnTo>
                  <a:lnTo>
                    <a:pt x="2365248" y="1097280"/>
                  </a:lnTo>
                  <a:lnTo>
                    <a:pt x="0" y="1097280"/>
                  </a:lnTo>
                  <a:close/>
                </a:path>
              </a:pathLst>
            </a:custGeom>
            <a:blipFill>
              <a:blip r:embed="rId3">
                <a:alphaModFix amt="0"/>
              </a:blip>
              <a:stretch>
                <a:fillRect l="-9522" r="-9522"/>
              </a:stretch>
            </a:blipFill>
          </p:spPr>
          <p:txBody>
            <a:bodyPr/>
            <a:lstStyle/>
            <a:p>
              <a:endParaRPr lang="en-GB"/>
            </a:p>
          </p:txBody>
        </p:sp>
        <p:sp>
          <p:nvSpPr>
            <p:cNvPr id="85" name="TextBox 85"/>
            <p:cNvSpPr txBox="1"/>
            <p:nvPr/>
          </p:nvSpPr>
          <p:spPr>
            <a:xfrm>
              <a:off x="0" y="-38100"/>
              <a:ext cx="2365248" cy="1135380"/>
            </a:xfrm>
            <a:prstGeom prst="rect">
              <a:avLst/>
            </a:prstGeom>
          </p:spPr>
          <p:txBody>
            <a:bodyPr lIns="0" tIns="0" rIns="0" bIns="0" rtlCol="0" anchor="ctr"/>
            <a:lstStyle/>
            <a:p>
              <a:pPr algn="ctr">
                <a:lnSpc>
                  <a:spcPts val="1800"/>
                </a:lnSpc>
              </a:pPr>
              <a:r>
                <a:rPr lang="en-US" sz="1500" b="1">
                  <a:solidFill>
                    <a:srgbClr val="FFFFFF"/>
                  </a:solidFill>
                  <a:latin typeface="Calibri (MS) Bold"/>
                  <a:ea typeface="Calibri (MS) Bold"/>
                  <a:cs typeface="Calibri (MS) Bold"/>
                  <a:sym typeface="Calibri (MS) Bold"/>
                </a:rPr>
                <a:t>M&amp;S</a:t>
              </a:r>
            </a:p>
            <a:p>
              <a:pPr algn="ctr">
                <a:lnSpc>
                  <a:spcPts val="1800"/>
                </a:lnSpc>
              </a:pPr>
              <a:r>
                <a:rPr lang="en-US" sz="1500" b="1">
                  <a:solidFill>
                    <a:srgbClr val="FFFFFF"/>
                  </a:solidFill>
                  <a:latin typeface="Calibri (MS) Bold"/>
                  <a:ea typeface="Calibri (MS) Bold"/>
                  <a:cs typeface="Calibri (MS) Bold"/>
                  <a:sym typeface="Calibri (MS) Bold"/>
                </a:rPr>
                <a:t>Bank</a:t>
              </a:r>
            </a:p>
          </p:txBody>
        </p:sp>
      </p:grpSp>
      <p:grpSp>
        <p:nvGrpSpPr>
          <p:cNvPr id="86" name="Group 86"/>
          <p:cNvGrpSpPr/>
          <p:nvPr/>
        </p:nvGrpSpPr>
        <p:grpSpPr>
          <a:xfrm>
            <a:off x="15950698" y="6065901"/>
            <a:ext cx="38100" cy="257556"/>
            <a:chOff x="0" y="0"/>
            <a:chExt cx="50800" cy="343408"/>
          </a:xfrm>
        </p:grpSpPr>
        <p:sp>
          <p:nvSpPr>
            <p:cNvPr id="87" name="Freeform 87"/>
            <p:cNvSpPr/>
            <p:nvPr/>
          </p:nvSpPr>
          <p:spPr>
            <a:xfrm>
              <a:off x="0" y="25400"/>
              <a:ext cx="50800" cy="292608"/>
            </a:xfrm>
            <a:custGeom>
              <a:avLst/>
              <a:gdLst/>
              <a:ahLst/>
              <a:cxnLst/>
              <a:rect l="l" t="t" r="r" b="b"/>
              <a:pathLst>
                <a:path w="50800" h="292608">
                  <a:moveTo>
                    <a:pt x="50800" y="0"/>
                  </a:moveTo>
                  <a:lnTo>
                    <a:pt x="50800" y="292608"/>
                  </a:lnTo>
                  <a:lnTo>
                    <a:pt x="0" y="292608"/>
                  </a:lnTo>
                  <a:lnTo>
                    <a:pt x="0" y="0"/>
                  </a:lnTo>
                  <a:close/>
                </a:path>
              </a:pathLst>
            </a:custGeom>
            <a:solidFill>
              <a:srgbClr val="1E3A5F"/>
            </a:solidFill>
          </p:spPr>
          <p:txBody>
            <a:bodyPr/>
            <a:lstStyle/>
            <a:p>
              <a:endParaRPr lang="en-GB"/>
            </a:p>
          </p:txBody>
        </p:sp>
      </p:grpSp>
      <p:grpSp>
        <p:nvGrpSpPr>
          <p:cNvPr id="88" name="Group 88"/>
          <p:cNvGrpSpPr/>
          <p:nvPr/>
        </p:nvGrpSpPr>
        <p:grpSpPr>
          <a:xfrm>
            <a:off x="15063730" y="6285357"/>
            <a:ext cx="1812036" cy="733044"/>
            <a:chOff x="0" y="0"/>
            <a:chExt cx="2416048" cy="977392"/>
          </a:xfrm>
        </p:grpSpPr>
        <p:sp>
          <p:nvSpPr>
            <p:cNvPr id="89" name="Freeform 89"/>
            <p:cNvSpPr/>
            <p:nvPr/>
          </p:nvSpPr>
          <p:spPr>
            <a:xfrm>
              <a:off x="25400" y="25400"/>
              <a:ext cx="2365248" cy="926592"/>
            </a:xfrm>
            <a:custGeom>
              <a:avLst/>
              <a:gdLst/>
              <a:ahLst/>
              <a:cxnLst/>
              <a:rect l="l" t="t" r="r" b="b"/>
              <a:pathLst>
                <a:path w="2365248" h="926592">
                  <a:moveTo>
                    <a:pt x="0" y="0"/>
                  </a:moveTo>
                  <a:lnTo>
                    <a:pt x="2365248" y="0"/>
                  </a:lnTo>
                  <a:lnTo>
                    <a:pt x="2365248" y="926592"/>
                  </a:lnTo>
                  <a:lnTo>
                    <a:pt x="0" y="926592"/>
                  </a:lnTo>
                  <a:close/>
                </a:path>
              </a:pathLst>
            </a:custGeom>
            <a:solidFill>
              <a:srgbClr val="EEF2FF"/>
            </a:solidFill>
          </p:spPr>
          <p:txBody>
            <a:bodyPr/>
            <a:lstStyle/>
            <a:p>
              <a:endParaRPr lang="en-GB"/>
            </a:p>
          </p:txBody>
        </p:sp>
        <p:sp>
          <p:nvSpPr>
            <p:cNvPr id="90" name="Freeform 90"/>
            <p:cNvSpPr/>
            <p:nvPr/>
          </p:nvSpPr>
          <p:spPr>
            <a:xfrm>
              <a:off x="0" y="0"/>
              <a:ext cx="2416048" cy="977392"/>
            </a:xfrm>
            <a:custGeom>
              <a:avLst/>
              <a:gdLst/>
              <a:ahLst/>
              <a:cxnLst/>
              <a:rect l="l" t="t" r="r" b="b"/>
              <a:pathLst>
                <a:path w="2416048" h="977392">
                  <a:moveTo>
                    <a:pt x="25400" y="0"/>
                  </a:moveTo>
                  <a:lnTo>
                    <a:pt x="2390648" y="0"/>
                  </a:lnTo>
                  <a:cubicBezTo>
                    <a:pt x="2404618" y="0"/>
                    <a:pt x="2416048" y="11430"/>
                    <a:pt x="2416048" y="25400"/>
                  </a:cubicBezTo>
                  <a:lnTo>
                    <a:pt x="2416048" y="951992"/>
                  </a:lnTo>
                  <a:cubicBezTo>
                    <a:pt x="2416048" y="965962"/>
                    <a:pt x="2404618" y="977392"/>
                    <a:pt x="2390648" y="977392"/>
                  </a:cubicBezTo>
                  <a:lnTo>
                    <a:pt x="25400" y="977392"/>
                  </a:lnTo>
                  <a:cubicBezTo>
                    <a:pt x="11430" y="977392"/>
                    <a:pt x="0" y="965962"/>
                    <a:pt x="0" y="951992"/>
                  </a:cubicBezTo>
                  <a:lnTo>
                    <a:pt x="0" y="25400"/>
                  </a:lnTo>
                  <a:cubicBezTo>
                    <a:pt x="0" y="11430"/>
                    <a:pt x="11430" y="0"/>
                    <a:pt x="25400" y="0"/>
                  </a:cubicBezTo>
                  <a:moveTo>
                    <a:pt x="25400" y="50800"/>
                  </a:moveTo>
                  <a:lnTo>
                    <a:pt x="25400" y="25400"/>
                  </a:lnTo>
                  <a:lnTo>
                    <a:pt x="50800" y="25400"/>
                  </a:lnTo>
                  <a:lnTo>
                    <a:pt x="50800" y="951992"/>
                  </a:lnTo>
                  <a:lnTo>
                    <a:pt x="25400" y="951992"/>
                  </a:lnTo>
                  <a:lnTo>
                    <a:pt x="25400" y="926592"/>
                  </a:lnTo>
                  <a:lnTo>
                    <a:pt x="2390648" y="926592"/>
                  </a:lnTo>
                  <a:lnTo>
                    <a:pt x="2390648" y="951992"/>
                  </a:lnTo>
                  <a:lnTo>
                    <a:pt x="2365248" y="951992"/>
                  </a:lnTo>
                  <a:lnTo>
                    <a:pt x="2365248" y="25400"/>
                  </a:lnTo>
                  <a:lnTo>
                    <a:pt x="2390648" y="25400"/>
                  </a:lnTo>
                  <a:lnTo>
                    <a:pt x="2390648" y="50800"/>
                  </a:lnTo>
                  <a:lnTo>
                    <a:pt x="25400" y="50800"/>
                  </a:lnTo>
                  <a:close/>
                </a:path>
              </a:pathLst>
            </a:custGeom>
            <a:solidFill>
              <a:srgbClr val="1E3A5F"/>
            </a:solidFill>
          </p:spPr>
          <p:txBody>
            <a:bodyPr/>
            <a:lstStyle/>
            <a:p>
              <a:endParaRPr lang="en-GB"/>
            </a:p>
          </p:txBody>
        </p:sp>
      </p:grpSp>
      <p:grpSp>
        <p:nvGrpSpPr>
          <p:cNvPr id="91" name="Group 91"/>
          <p:cNvGrpSpPr/>
          <p:nvPr/>
        </p:nvGrpSpPr>
        <p:grpSpPr>
          <a:xfrm>
            <a:off x="15082780" y="6304407"/>
            <a:ext cx="1773936" cy="694944"/>
            <a:chOff x="0" y="0"/>
            <a:chExt cx="2365248" cy="926592"/>
          </a:xfrm>
        </p:grpSpPr>
        <p:sp>
          <p:nvSpPr>
            <p:cNvPr id="92" name="Freeform 92"/>
            <p:cNvSpPr/>
            <p:nvPr/>
          </p:nvSpPr>
          <p:spPr>
            <a:xfrm>
              <a:off x="0" y="0"/>
              <a:ext cx="2365248" cy="926592"/>
            </a:xfrm>
            <a:custGeom>
              <a:avLst/>
              <a:gdLst/>
              <a:ahLst/>
              <a:cxnLst/>
              <a:rect l="l" t="t" r="r" b="b"/>
              <a:pathLst>
                <a:path w="2365248" h="926592">
                  <a:moveTo>
                    <a:pt x="0" y="0"/>
                  </a:moveTo>
                  <a:lnTo>
                    <a:pt x="2365248" y="0"/>
                  </a:lnTo>
                  <a:lnTo>
                    <a:pt x="2365248" y="926592"/>
                  </a:lnTo>
                  <a:lnTo>
                    <a:pt x="0" y="926592"/>
                  </a:lnTo>
                  <a:close/>
                </a:path>
              </a:pathLst>
            </a:custGeom>
            <a:blipFill>
              <a:blip r:embed="rId3">
                <a:alphaModFix amt="0"/>
              </a:blip>
              <a:stretch>
                <a:fillRect l="-263" r="-263"/>
              </a:stretch>
            </a:blipFill>
          </p:spPr>
          <p:txBody>
            <a:bodyPr/>
            <a:lstStyle/>
            <a:p>
              <a:endParaRPr lang="en-GB"/>
            </a:p>
          </p:txBody>
        </p:sp>
        <p:sp>
          <p:nvSpPr>
            <p:cNvPr id="93" name="TextBox 93"/>
            <p:cNvSpPr txBox="1"/>
            <p:nvPr/>
          </p:nvSpPr>
          <p:spPr>
            <a:xfrm>
              <a:off x="0" y="-28575"/>
              <a:ext cx="2365248" cy="955167"/>
            </a:xfrm>
            <a:prstGeom prst="rect">
              <a:avLst/>
            </a:prstGeom>
          </p:spPr>
          <p:txBody>
            <a:bodyPr lIns="0" tIns="0" rIns="0" bIns="0" rtlCol="0" anchor="ctr"/>
            <a:lstStyle/>
            <a:p>
              <a:pPr algn="ctr">
                <a:lnSpc>
                  <a:spcPts val="1679"/>
                </a:lnSpc>
              </a:pPr>
              <a:r>
                <a:rPr lang="en-US" sz="1399" b="1">
                  <a:solidFill>
                    <a:srgbClr val="1A202C"/>
                  </a:solidFill>
                  <a:latin typeface="Calibri (MS) Bold"/>
                  <a:ea typeface="Calibri (MS) Bold"/>
                  <a:cs typeface="Calibri (MS) Bold"/>
                  <a:sym typeface="Calibri (MS) Bold"/>
                </a:rPr>
                <a:t>Sub-</a:t>
              </a:r>
            </a:p>
            <a:p>
              <a:pPr algn="ctr">
                <a:lnSpc>
                  <a:spcPts val="1679"/>
                </a:lnSpc>
              </a:pPr>
              <a:r>
                <a:rPr lang="en-US" sz="1399" b="1">
                  <a:solidFill>
                    <a:srgbClr val="1A202C"/>
                  </a:solidFill>
                  <a:latin typeface="Calibri (MS) Bold"/>
                  <a:ea typeface="Calibri (MS) Bold"/>
                  <a:cs typeface="Calibri (MS) Bold"/>
                  <a:sym typeface="Calibri (MS) Bold"/>
                </a:rPr>
                <a:t>Depts</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Matrix Structure</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28671"/>
            <a:ext cx="8333737" cy="8278873"/>
            <a:chOff x="0" y="0"/>
            <a:chExt cx="11111649" cy="11038497"/>
          </a:xfrm>
        </p:grpSpPr>
        <p:sp>
          <p:nvSpPr>
            <p:cNvPr id="12" name="Freeform 12"/>
            <p:cNvSpPr/>
            <p:nvPr/>
          </p:nvSpPr>
          <p:spPr>
            <a:xfrm>
              <a:off x="8509" y="8509"/>
              <a:ext cx="11094719" cy="11021568"/>
            </a:xfrm>
            <a:custGeom>
              <a:avLst/>
              <a:gdLst/>
              <a:ahLst/>
              <a:cxnLst/>
              <a:rect l="l" t="t" r="r" b="b"/>
              <a:pathLst>
                <a:path w="11094719" h="11021568">
                  <a:moveTo>
                    <a:pt x="0" y="0"/>
                  </a:moveTo>
                  <a:lnTo>
                    <a:pt x="11094719" y="0"/>
                  </a:lnTo>
                  <a:lnTo>
                    <a:pt x="11094719" y="11021568"/>
                  </a:lnTo>
                  <a:lnTo>
                    <a:pt x="0" y="11021568"/>
                  </a:lnTo>
                  <a:close/>
                </a:path>
              </a:pathLst>
            </a:custGeom>
            <a:solidFill>
              <a:srgbClr val="F8FAFC"/>
            </a:solidFill>
          </p:spPr>
          <p:txBody>
            <a:bodyPr/>
            <a:lstStyle/>
            <a:p>
              <a:endParaRPr lang="en-GB"/>
            </a:p>
          </p:txBody>
        </p:sp>
        <p:sp>
          <p:nvSpPr>
            <p:cNvPr id="13" name="Freeform 13"/>
            <p:cNvSpPr/>
            <p:nvPr/>
          </p:nvSpPr>
          <p:spPr>
            <a:xfrm>
              <a:off x="0" y="0"/>
              <a:ext cx="11111738" cy="11038586"/>
            </a:xfrm>
            <a:custGeom>
              <a:avLst/>
              <a:gdLst/>
              <a:ahLst/>
              <a:cxnLst/>
              <a:rect l="l" t="t" r="r" b="b"/>
              <a:pathLst>
                <a:path w="11111738" h="11038586">
                  <a:moveTo>
                    <a:pt x="8509" y="0"/>
                  </a:moveTo>
                  <a:lnTo>
                    <a:pt x="11103228" y="0"/>
                  </a:lnTo>
                  <a:cubicBezTo>
                    <a:pt x="11107927" y="0"/>
                    <a:pt x="11111738" y="3810"/>
                    <a:pt x="11111738" y="8509"/>
                  </a:cubicBezTo>
                  <a:lnTo>
                    <a:pt x="11111738" y="11030077"/>
                  </a:lnTo>
                  <a:cubicBezTo>
                    <a:pt x="11111738" y="11034776"/>
                    <a:pt x="11107927" y="11038586"/>
                    <a:pt x="11103228"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11103228" y="11021568"/>
                  </a:lnTo>
                  <a:lnTo>
                    <a:pt x="11103228" y="11030077"/>
                  </a:lnTo>
                  <a:lnTo>
                    <a:pt x="11094720" y="11030077"/>
                  </a:lnTo>
                  <a:lnTo>
                    <a:pt x="11094720" y="8509"/>
                  </a:lnTo>
                  <a:lnTo>
                    <a:pt x="11103228" y="8509"/>
                  </a:lnTo>
                  <a:lnTo>
                    <a:pt x="11103228" y="17018"/>
                  </a:lnTo>
                  <a:lnTo>
                    <a:pt x="8509" y="17018"/>
                  </a:lnTo>
                  <a:close/>
                </a:path>
              </a:pathLst>
            </a:custGeom>
            <a:solidFill>
              <a:srgbClr val="E2E8F0"/>
            </a:solidFill>
          </p:spPr>
          <p:txBody>
            <a:bodyPr/>
            <a:lstStyle/>
            <a:p>
              <a:endParaRPr lang="en-GB"/>
            </a:p>
          </p:txBody>
        </p:sp>
      </p:grpSp>
      <p:sp>
        <p:nvSpPr>
          <p:cNvPr id="14" name="TextBox 14"/>
          <p:cNvSpPr txBox="1"/>
          <p:nvPr/>
        </p:nvSpPr>
        <p:spPr>
          <a:xfrm>
            <a:off x="1051555" y="2907030"/>
            <a:ext cx="7498080" cy="3657600"/>
          </a:xfrm>
          <a:prstGeom prst="rect">
            <a:avLst/>
          </a:prstGeom>
        </p:spPr>
        <p:txBody>
          <a:bodyPr lIns="0" tIns="0" rIns="0" bIns="0" rtlCol="0" anchor="t">
            <a:spAutoFit/>
          </a:bodyPr>
          <a:lstStyle/>
          <a:p>
            <a:pPr marL="579120" lvl="1" indent="-289560" algn="l">
              <a:lnSpc>
                <a:spcPts val="2879"/>
              </a:lnSpc>
              <a:buFont typeface="Arial"/>
              <a:buChar char="•"/>
            </a:pPr>
            <a:r>
              <a:rPr lang="en-US" sz="2400">
                <a:solidFill>
                  <a:srgbClr val="1A202C"/>
                </a:solidFill>
                <a:latin typeface="Calibri (MS)"/>
                <a:ea typeface="Calibri (MS)"/>
                <a:cs typeface="Calibri (MS)"/>
                <a:sym typeface="Calibri (MS)"/>
              </a:rPr>
              <a:t>Hybrid design combining functional and divisional structures; employees report to dual managers simultaneously</a:t>
            </a:r>
          </a:p>
          <a:p>
            <a:pPr marL="579120" lvl="1" indent="-289560" algn="l">
              <a:lnSpc>
                <a:spcPts val="2879"/>
              </a:lnSpc>
              <a:buFont typeface="Arial"/>
              <a:buChar char="•"/>
            </a:pPr>
            <a:r>
              <a:rPr lang="en-US" sz="2400">
                <a:solidFill>
                  <a:srgbClr val="1A202C"/>
                </a:solidFill>
                <a:latin typeface="Calibri (MS)"/>
                <a:ea typeface="Calibri (MS)"/>
                <a:cs typeface="Calibri (MS)"/>
                <a:sym typeface="Calibri (MS)"/>
              </a:rPr>
              <a:t>M&amp;S realigned strategic roles across both functional and divisional bases (Marks &amp; Spencer plc, 2022)</a:t>
            </a:r>
          </a:p>
          <a:p>
            <a:pPr marL="579120" lvl="1" indent="-289560" algn="l">
              <a:lnSpc>
                <a:spcPts val="2879"/>
              </a:lnSpc>
              <a:buFont typeface="Arial"/>
              <a:buChar char="•"/>
            </a:pPr>
            <a:r>
              <a:rPr lang="en-US" sz="2400">
                <a:solidFill>
                  <a:srgbClr val="1A202C"/>
                </a:solidFill>
                <a:latin typeface="Calibri (MS)"/>
                <a:ea typeface="Calibri (MS)"/>
                <a:cs typeface="Calibri (MS)"/>
                <a:sym typeface="Calibri (MS)"/>
              </a:rPr>
              <a:t>Four key challenges: blind spots, lack of accountability, managerial conflict, and role confusion (Cooper, 2024)</a:t>
            </a:r>
          </a:p>
          <a:p>
            <a:pPr marL="579120" lvl="1" indent="-289560" algn="l">
              <a:lnSpc>
                <a:spcPts val="2879"/>
              </a:lnSpc>
              <a:buFont typeface="Arial"/>
              <a:buChar char="•"/>
            </a:pPr>
            <a:r>
              <a:rPr lang="en-US" sz="2400">
                <a:solidFill>
                  <a:srgbClr val="1A202C"/>
                </a:solidFill>
                <a:latin typeface="Calibri (MS)"/>
                <a:ea typeface="Calibri (MS)"/>
                <a:cs typeface="Calibri (MS)"/>
                <a:sym typeface="Calibri (MS)"/>
              </a:rPr>
              <a:t>Role ambiguity negatively correlates with organisational commitment and staff engagement (Orgambidez &amp; Benitez, 2021)</a:t>
            </a:r>
          </a:p>
        </p:txBody>
      </p:sp>
      <p:grpSp>
        <p:nvGrpSpPr>
          <p:cNvPr id="15" name="Group 15"/>
          <p:cNvGrpSpPr/>
          <p:nvPr/>
        </p:nvGrpSpPr>
        <p:grpSpPr>
          <a:xfrm>
            <a:off x="9222743" y="1322327"/>
            <a:ext cx="25403" cy="8291579"/>
            <a:chOff x="0" y="0"/>
            <a:chExt cx="33871" cy="11055439"/>
          </a:xfrm>
        </p:grpSpPr>
        <p:sp>
          <p:nvSpPr>
            <p:cNvPr id="16" name="Freeform 16"/>
            <p:cNvSpPr/>
            <p:nvPr/>
          </p:nvSpPr>
          <p:spPr>
            <a:xfrm>
              <a:off x="0" y="16891"/>
              <a:ext cx="33909" cy="11021568"/>
            </a:xfrm>
            <a:custGeom>
              <a:avLst/>
              <a:gdLst/>
              <a:ahLst/>
              <a:cxnLst/>
              <a:rect l="l" t="t" r="r" b="b"/>
              <a:pathLst>
                <a:path w="33909" h="11021568">
                  <a:moveTo>
                    <a:pt x="33909" y="0"/>
                  </a:moveTo>
                  <a:lnTo>
                    <a:pt x="33909" y="11021568"/>
                  </a:lnTo>
                  <a:lnTo>
                    <a:pt x="0" y="11021568"/>
                  </a:lnTo>
                  <a:lnTo>
                    <a:pt x="0" y="0"/>
                  </a:lnTo>
                  <a:close/>
                </a:path>
              </a:pathLst>
            </a:custGeom>
            <a:solidFill>
              <a:srgbClr val="E2E8F0"/>
            </a:solidFill>
          </p:spPr>
          <p:txBody>
            <a:bodyPr/>
            <a:lstStyle/>
            <a:p>
              <a:endParaRPr lang="en-GB"/>
            </a:p>
          </p:txBody>
        </p:sp>
      </p:grpSp>
      <p:grpSp>
        <p:nvGrpSpPr>
          <p:cNvPr id="17" name="Group 17"/>
          <p:cNvGrpSpPr/>
          <p:nvPr/>
        </p:nvGrpSpPr>
        <p:grpSpPr>
          <a:xfrm>
            <a:off x="9418320" y="2052828"/>
            <a:ext cx="8229600" cy="585216"/>
            <a:chOff x="0" y="0"/>
            <a:chExt cx="10972800" cy="780288"/>
          </a:xfrm>
        </p:grpSpPr>
        <p:sp>
          <p:nvSpPr>
            <p:cNvPr id="18" name="Freeform 18"/>
            <p:cNvSpPr/>
            <p:nvPr/>
          </p:nvSpPr>
          <p:spPr>
            <a:xfrm>
              <a:off x="0" y="0"/>
              <a:ext cx="10972800" cy="780288"/>
            </a:xfrm>
            <a:custGeom>
              <a:avLst/>
              <a:gdLst/>
              <a:ahLst/>
              <a:cxnLst/>
              <a:rect l="l" t="t" r="r" b="b"/>
              <a:pathLst>
                <a:path w="10972800" h="780288">
                  <a:moveTo>
                    <a:pt x="0" y="0"/>
                  </a:moveTo>
                  <a:lnTo>
                    <a:pt x="10972800" y="0"/>
                  </a:lnTo>
                  <a:lnTo>
                    <a:pt x="10972800" y="780288"/>
                  </a:lnTo>
                  <a:lnTo>
                    <a:pt x="0" y="780288"/>
                  </a:lnTo>
                  <a:close/>
                </a:path>
              </a:pathLst>
            </a:custGeom>
            <a:blipFill>
              <a:blip r:embed="rId3">
                <a:alphaModFix amt="0"/>
              </a:blip>
              <a:stretch>
                <a:fillRect t="-224008" b="-224008"/>
              </a:stretch>
            </a:blipFill>
          </p:spPr>
          <p:txBody>
            <a:bodyPr/>
            <a:lstStyle/>
            <a:p>
              <a:endParaRPr lang="en-GB"/>
            </a:p>
          </p:txBody>
        </p:sp>
        <p:sp>
          <p:nvSpPr>
            <p:cNvPr id="19" name="TextBox 19"/>
            <p:cNvSpPr txBox="1"/>
            <p:nvPr/>
          </p:nvSpPr>
          <p:spPr>
            <a:xfrm>
              <a:off x="0" y="-38100"/>
              <a:ext cx="10972800" cy="818388"/>
            </a:xfrm>
            <a:prstGeom prst="rect">
              <a:avLst/>
            </a:prstGeom>
          </p:spPr>
          <p:txBody>
            <a:bodyPr lIns="0" tIns="0" rIns="0" bIns="0" rtlCol="0" anchor="ctr"/>
            <a:lstStyle/>
            <a:p>
              <a:pPr algn="ctr">
                <a:lnSpc>
                  <a:spcPts val="2280"/>
                </a:lnSpc>
              </a:pPr>
              <a:r>
                <a:rPr lang="en-US" sz="1900" b="1">
                  <a:solidFill>
                    <a:srgbClr val="1E3A5F"/>
                  </a:solidFill>
                  <a:latin typeface="Calibri (MS) Bold"/>
                  <a:ea typeface="Calibri (MS) Bold"/>
                  <a:cs typeface="Calibri (MS) Bold"/>
                  <a:sym typeface="Calibri (MS) Bold"/>
                </a:rPr>
                <a:t>Matrix Organisation Chart</a:t>
              </a:r>
            </a:p>
          </p:txBody>
        </p:sp>
      </p:grpSp>
      <p:grpSp>
        <p:nvGrpSpPr>
          <p:cNvPr id="20" name="Group 20"/>
          <p:cNvGrpSpPr/>
          <p:nvPr/>
        </p:nvGrpSpPr>
        <p:grpSpPr>
          <a:xfrm>
            <a:off x="9405623" y="2735075"/>
            <a:ext cx="2037083" cy="793499"/>
            <a:chOff x="0" y="0"/>
            <a:chExt cx="2716111" cy="1057999"/>
          </a:xfrm>
        </p:grpSpPr>
        <p:sp>
          <p:nvSpPr>
            <p:cNvPr id="21" name="Freeform 21"/>
            <p:cNvSpPr/>
            <p:nvPr/>
          </p:nvSpPr>
          <p:spPr>
            <a:xfrm>
              <a:off x="16891" y="16891"/>
              <a:ext cx="2682240" cy="1024128"/>
            </a:xfrm>
            <a:custGeom>
              <a:avLst/>
              <a:gdLst/>
              <a:ahLst/>
              <a:cxnLst/>
              <a:rect l="l" t="t" r="r" b="b"/>
              <a:pathLst>
                <a:path w="2682240" h="1024128">
                  <a:moveTo>
                    <a:pt x="0" y="0"/>
                  </a:moveTo>
                  <a:lnTo>
                    <a:pt x="2682240" y="0"/>
                  </a:lnTo>
                  <a:lnTo>
                    <a:pt x="2682240" y="1024128"/>
                  </a:lnTo>
                  <a:lnTo>
                    <a:pt x="0" y="1024128"/>
                  </a:lnTo>
                  <a:close/>
                </a:path>
              </a:pathLst>
            </a:custGeom>
            <a:solidFill>
              <a:srgbClr val="E2E8F0"/>
            </a:solidFill>
          </p:spPr>
          <p:txBody>
            <a:bodyPr/>
            <a:lstStyle/>
            <a:p>
              <a:endParaRPr lang="en-GB"/>
            </a:p>
          </p:txBody>
        </p:sp>
        <p:sp>
          <p:nvSpPr>
            <p:cNvPr id="22" name="Freeform 22"/>
            <p:cNvSpPr/>
            <p:nvPr/>
          </p:nvSpPr>
          <p:spPr>
            <a:xfrm>
              <a:off x="0" y="0"/>
              <a:ext cx="2716022" cy="1057912"/>
            </a:xfrm>
            <a:custGeom>
              <a:avLst/>
              <a:gdLst/>
              <a:ahLst/>
              <a:cxnLst/>
              <a:rect l="l" t="t" r="r" b="b"/>
              <a:pathLst>
                <a:path w="2716022" h="1057912">
                  <a:moveTo>
                    <a:pt x="16891" y="0"/>
                  </a:moveTo>
                  <a:lnTo>
                    <a:pt x="2699131" y="0"/>
                  </a:lnTo>
                  <a:cubicBezTo>
                    <a:pt x="2708529" y="0"/>
                    <a:pt x="2716022" y="7620"/>
                    <a:pt x="2716022" y="16891"/>
                  </a:cubicBezTo>
                  <a:lnTo>
                    <a:pt x="2716022" y="1041019"/>
                  </a:lnTo>
                  <a:cubicBezTo>
                    <a:pt x="2716022" y="1050417"/>
                    <a:pt x="2708402" y="1057910"/>
                    <a:pt x="26991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2699131" y="1024128"/>
                  </a:lnTo>
                  <a:lnTo>
                    <a:pt x="2699131" y="1041019"/>
                  </a:lnTo>
                  <a:lnTo>
                    <a:pt x="2682240" y="104101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23" name="Group 23"/>
          <p:cNvGrpSpPr/>
          <p:nvPr/>
        </p:nvGrpSpPr>
        <p:grpSpPr>
          <a:xfrm>
            <a:off x="9418320" y="2747772"/>
            <a:ext cx="2011680" cy="768096"/>
            <a:chOff x="0" y="0"/>
            <a:chExt cx="2682240" cy="1024128"/>
          </a:xfrm>
        </p:grpSpPr>
        <p:sp>
          <p:nvSpPr>
            <p:cNvPr id="24" name="Freeform 24"/>
            <p:cNvSpPr/>
            <p:nvPr/>
          </p:nvSpPr>
          <p:spPr>
            <a:xfrm>
              <a:off x="0" y="0"/>
              <a:ext cx="2682240" cy="1024128"/>
            </a:xfrm>
            <a:custGeom>
              <a:avLst/>
              <a:gdLst/>
              <a:ahLst/>
              <a:cxnLst/>
              <a:rect l="l" t="t" r="r" b="b"/>
              <a:pathLst>
                <a:path w="2682240" h="1024128">
                  <a:moveTo>
                    <a:pt x="0" y="0"/>
                  </a:moveTo>
                  <a:lnTo>
                    <a:pt x="2682240" y="0"/>
                  </a:lnTo>
                  <a:lnTo>
                    <a:pt x="2682240" y="1024128"/>
                  </a:lnTo>
                  <a:lnTo>
                    <a:pt x="0" y="1024128"/>
                  </a:lnTo>
                  <a:close/>
                </a:path>
              </a:pathLst>
            </a:custGeom>
            <a:blipFill>
              <a:blip r:embed="rId3">
                <a:alphaModFix amt="0"/>
              </a:blip>
              <a:stretch>
                <a:fillRect t="-1032" b="-1032"/>
              </a:stretch>
            </a:blipFill>
          </p:spPr>
          <p:txBody>
            <a:bodyPr/>
            <a:lstStyle/>
            <a:p>
              <a:endParaRPr lang="en-GB"/>
            </a:p>
          </p:txBody>
        </p:sp>
        <p:sp>
          <p:nvSpPr>
            <p:cNvPr id="25" name="TextBox 25"/>
            <p:cNvSpPr txBox="1"/>
            <p:nvPr/>
          </p:nvSpPr>
          <p:spPr>
            <a:xfrm>
              <a:off x="0" y="-38100"/>
              <a:ext cx="2682240" cy="1062228"/>
            </a:xfrm>
            <a:prstGeom prst="rect">
              <a:avLst/>
            </a:prstGeom>
          </p:spPr>
          <p:txBody>
            <a:bodyPr lIns="0" tIns="0" rIns="0" bIns="0" rtlCol="0" anchor="ctr"/>
            <a:lstStyle/>
            <a:p>
              <a:pPr algn="ctr">
                <a:lnSpc>
                  <a:spcPts val="1800"/>
                </a:lnSpc>
              </a:pPr>
              <a:r>
                <a:rPr lang="en-US" sz="1500" b="1">
                  <a:solidFill>
                    <a:srgbClr val="1A202C"/>
                  </a:solidFill>
                  <a:latin typeface="Calibri (MS) Bold"/>
                  <a:ea typeface="Calibri (MS) Bold"/>
                  <a:cs typeface="Calibri (MS) Bold"/>
                  <a:sym typeface="Calibri (MS) Bold"/>
                </a:rPr>
                <a:t>Function /</a:t>
              </a:r>
            </a:p>
            <a:p>
              <a:pPr algn="ctr">
                <a:lnSpc>
                  <a:spcPts val="1800"/>
                </a:lnSpc>
              </a:pPr>
              <a:r>
                <a:rPr lang="en-US" sz="1500" b="1">
                  <a:solidFill>
                    <a:srgbClr val="1A202C"/>
                  </a:solidFill>
                  <a:latin typeface="Calibri (MS) Bold"/>
                  <a:ea typeface="Calibri (MS) Bold"/>
                  <a:cs typeface="Calibri (MS) Bold"/>
                  <a:sym typeface="Calibri (MS) Bold"/>
                </a:rPr>
                <a:t>Division</a:t>
              </a:r>
            </a:p>
          </p:txBody>
        </p:sp>
      </p:grpSp>
      <p:grpSp>
        <p:nvGrpSpPr>
          <p:cNvPr id="26" name="Group 26"/>
          <p:cNvGrpSpPr/>
          <p:nvPr/>
        </p:nvGrpSpPr>
        <p:grpSpPr>
          <a:xfrm>
            <a:off x="11417303" y="2735075"/>
            <a:ext cx="2037083" cy="793499"/>
            <a:chOff x="0" y="0"/>
            <a:chExt cx="2716111" cy="1057999"/>
          </a:xfrm>
        </p:grpSpPr>
        <p:sp>
          <p:nvSpPr>
            <p:cNvPr id="27" name="Freeform 27"/>
            <p:cNvSpPr/>
            <p:nvPr/>
          </p:nvSpPr>
          <p:spPr>
            <a:xfrm>
              <a:off x="16891" y="16891"/>
              <a:ext cx="2682240" cy="1024128"/>
            </a:xfrm>
            <a:custGeom>
              <a:avLst/>
              <a:gdLst/>
              <a:ahLst/>
              <a:cxnLst/>
              <a:rect l="l" t="t" r="r" b="b"/>
              <a:pathLst>
                <a:path w="2682240" h="1024128">
                  <a:moveTo>
                    <a:pt x="0" y="0"/>
                  </a:moveTo>
                  <a:lnTo>
                    <a:pt x="2682240" y="0"/>
                  </a:lnTo>
                  <a:lnTo>
                    <a:pt x="2682240" y="1024128"/>
                  </a:lnTo>
                  <a:lnTo>
                    <a:pt x="0" y="1024128"/>
                  </a:lnTo>
                  <a:close/>
                </a:path>
              </a:pathLst>
            </a:custGeom>
            <a:solidFill>
              <a:srgbClr val="1E3A5F"/>
            </a:solidFill>
          </p:spPr>
          <p:txBody>
            <a:bodyPr/>
            <a:lstStyle/>
            <a:p>
              <a:endParaRPr lang="en-GB"/>
            </a:p>
          </p:txBody>
        </p:sp>
        <p:sp>
          <p:nvSpPr>
            <p:cNvPr id="28" name="Freeform 28"/>
            <p:cNvSpPr/>
            <p:nvPr/>
          </p:nvSpPr>
          <p:spPr>
            <a:xfrm>
              <a:off x="0" y="0"/>
              <a:ext cx="2716022" cy="1057912"/>
            </a:xfrm>
            <a:custGeom>
              <a:avLst/>
              <a:gdLst/>
              <a:ahLst/>
              <a:cxnLst/>
              <a:rect l="l" t="t" r="r" b="b"/>
              <a:pathLst>
                <a:path w="2716022" h="1057912">
                  <a:moveTo>
                    <a:pt x="16891" y="0"/>
                  </a:moveTo>
                  <a:lnTo>
                    <a:pt x="2699131" y="0"/>
                  </a:lnTo>
                  <a:cubicBezTo>
                    <a:pt x="2708529" y="0"/>
                    <a:pt x="2716022" y="7620"/>
                    <a:pt x="2716022" y="16891"/>
                  </a:cubicBezTo>
                  <a:lnTo>
                    <a:pt x="2716022" y="1041019"/>
                  </a:lnTo>
                  <a:cubicBezTo>
                    <a:pt x="2716022" y="1050417"/>
                    <a:pt x="2708402" y="1057910"/>
                    <a:pt x="26991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2699131" y="1024128"/>
                  </a:lnTo>
                  <a:lnTo>
                    <a:pt x="2699131" y="1041019"/>
                  </a:lnTo>
                  <a:lnTo>
                    <a:pt x="2682240" y="104101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29" name="Group 29"/>
          <p:cNvGrpSpPr/>
          <p:nvPr/>
        </p:nvGrpSpPr>
        <p:grpSpPr>
          <a:xfrm>
            <a:off x="11430000" y="2747772"/>
            <a:ext cx="2011680" cy="768096"/>
            <a:chOff x="0" y="0"/>
            <a:chExt cx="2682240" cy="1024128"/>
          </a:xfrm>
        </p:grpSpPr>
        <p:sp>
          <p:nvSpPr>
            <p:cNvPr id="30" name="Freeform 30"/>
            <p:cNvSpPr/>
            <p:nvPr/>
          </p:nvSpPr>
          <p:spPr>
            <a:xfrm>
              <a:off x="0" y="0"/>
              <a:ext cx="2682240" cy="1024128"/>
            </a:xfrm>
            <a:custGeom>
              <a:avLst/>
              <a:gdLst/>
              <a:ahLst/>
              <a:cxnLst/>
              <a:rect l="l" t="t" r="r" b="b"/>
              <a:pathLst>
                <a:path w="2682240" h="1024128">
                  <a:moveTo>
                    <a:pt x="0" y="0"/>
                  </a:moveTo>
                  <a:lnTo>
                    <a:pt x="2682240" y="0"/>
                  </a:lnTo>
                  <a:lnTo>
                    <a:pt x="2682240" y="1024128"/>
                  </a:lnTo>
                  <a:lnTo>
                    <a:pt x="0" y="1024128"/>
                  </a:lnTo>
                  <a:close/>
                </a:path>
              </a:pathLst>
            </a:custGeom>
            <a:blipFill>
              <a:blip r:embed="rId3">
                <a:alphaModFix amt="0"/>
              </a:blip>
              <a:stretch>
                <a:fillRect t="-1032" b="-1032"/>
              </a:stretch>
            </a:blipFill>
          </p:spPr>
          <p:txBody>
            <a:bodyPr/>
            <a:lstStyle/>
            <a:p>
              <a:endParaRPr lang="en-GB"/>
            </a:p>
          </p:txBody>
        </p:sp>
        <p:sp>
          <p:nvSpPr>
            <p:cNvPr id="31" name="TextBox 31"/>
            <p:cNvSpPr txBox="1"/>
            <p:nvPr/>
          </p:nvSpPr>
          <p:spPr>
            <a:xfrm>
              <a:off x="0" y="-28575"/>
              <a:ext cx="2682240" cy="1052703"/>
            </a:xfrm>
            <a:prstGeom prst="rect">
              <a:avLst/>
            </a:prstGeom>
          </p:spPr>
          <p:txBody>
            <a:bodyPr lIns="0" tIns="0" rIns="0" bIns="0" rtlCol="0" anchor="ctr"/>
            <a:lstStyle/>
            <a:p>
              <a:pPr algn="ctr">
                <a:lnSpc>
                  <a:spcPts val="1920"/>
                </a:lnSpc>
              </a:pPr>
              <a:r>
                <a:rPr lang="en-US" sz="1600" b="1">
                  <a:solidFill>
                    <a:srgbClr val="FFFFFF"/>
                  </a:solidFill>
                  <a:latin typeface="Calibri (MS) Bold"/>
                  <a:ea typeface="Calibri (MS) Bold"/>
                  <a:cs typeface="Calibri (MS) Bold"/>
                  <a:sym typeface="Calibri (MS) Bold"/>
                </a:rPr>
                <a:t>Food</a:t>
              </a:r>
            </a:p>
            <a:p>
              <a:pPr algn="ctr">
                <a:lnSpc>
                  <a:spcPts val="1920"/>
                </a:lnSpc>
              </a:pPr>
              <a:r>
                <a:rPr lang="en-US" sz="1600" b="1">
                  <a:solidFill>
                    <a:srgbClr val="FFFFFF"/>
                  </a:solidFill>
                  <a:latin typeface="Calibri (MS) Bold"/>
                  <a:ea typeface="Calibri (MS) Bold"/>
                  <a:cs typeface="Calibri (MS) Bold"/>
                  <a:sym typeface="Calibri (MS) Bold"/>
                </a:rPr>
                <a:t>Division</a:t>
              </a:r>
            </a:p>
          </p:txBody>
        </p:sp>
      </p:grpSp>
      <p:grpSp>
        <p:nvGrpSpPr>
          <p:cNvPr id="32" name="Group 32"/>
          <p:cNvGrpSpPr/>
          <p:nvPr/>
        </p:nvGrpSpPr>
        <p:grpSpPr>
          <a:xfrm>
            <a:off x="13428983" y="2735075"/>
            <a:ext cx="2128523" cy="793499"/>
            <a:chOff x="0" y="0"/>
            <a:chExt cx="2838031" cy="1057999"/>
          </a:xfrm>
        </p:grpSpPr>
        <p:sp>
          <p:nvSpPr>
            <p:cNvPr id="33" name="Freeform 33"/>
            <p:cNvSpPr/>
            <p:nvPr/>
          </p:nvSpPr>
          <p:spPr>
            <a:xfrm>
              <a:off x="16891" y="16891"/>
              <a:ext cx="2804160" cy="1024128"/>
            </a:xfrm>
            <a:custGeom>
              <a:avLst/>
              <a:gdLst/>
              <a:ahLst/>
              <a:cxnLst/>
              <a:rect l="l" t="t" r="r" b="b"/>
              <a:pathLst>
                <a:path w="2804160" h="1024128">
                  <a:moveTo>
                    <a:pt x="0" y="0"/>
                  </a:moveTo>
                  <a:lnTo>
                    <a:pt x="2804160" y="0"/>
                  </a:lnTo>
                  <a:lnTo>
                    <a:pt x="2804160" y="1024128"/>
                  </a:lnTo>
                  <a:lnTo>
                    <a:pt x="0" y="1024128"/>
                  </a:lnTo>
                  <a:close/>
                </a:path>
              </a:pathLst>
            </a:custGeom>
            <a:solidFill>
              <a:srgbClr val="1E3A5F"/>
            </a:solidFill>
          </p:spPr>
          <p:txBody>
            <a:bodyPr/>
            <a:lstStyle/>
            <a:p>
              <a:endParaRPr lang="en-GB"/>
            </a:p>
          </p:txBody>
        </p:sp>
        <p:sp>
          <p:nvSpPr>
            <p:cNvPr id="34" name="Freeform 34"/>
            <p:cNvSpPr/>
            <p:nvPr/>
          </p:nvSpPr>
          <p:spPr>
            <a:xfrm>
              <a:off x="0" y="0"/>
              <a:ext cx="2837942" cy="1057912"/>
            </a:xfrm>
            <a:custGeom>
              <a:avLst/>
              <a:gdLst/>
              <a:ahLst/>
              <a:cxnLst/>
              <a:rect l="l" t="t" r="r" b="b"/>
              <a:pathLst>
                <a:path w="2837942" h="1057912">
                  <a:moveTo>
                    <a:pt x="16891" y="0"/>
                  </a:moveTo>
                  <a:lnTo>
                    <a:pt x="2821051" y="0"/>
                  </a:lnTo>
                  <a:cubicBezTo>
                    <a:pt x="2830449" y="0"/>
                    <a:pt x="2837942" y="7620"/>
                    <a:pt x="2837942" y="16891"/>
                  </a:cubicBezTo>
                  <a:lnTo>
                    <a:pt x="2837942" y="1041019"/>
                  </a:lnTo>
                  <a:cubicBezTo>
                    <a:pt x="2837942" y="1050417"/>
                    <a:pt x="2830322" y="1057910"/>
                    <a:pt x="282105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2821051" y="1024128"/>
                  </a:lnTo>
                  <a:lnTo>
                    <a:pt x="2821051" y="1041019"/>
                  </a:lnTo>
                  <a:lnTo>
                    <a:pt x="2804160" y="1041019"/>
                  </a:lnTo>
                  <a:lnTo>
                    <a:pt x="2804160" y="16891"/>
                  </a:lnTo>
                  <a:lnTo>
                    <a:pt x="2821051" y="16891"/>
                  </a:lnTo>
                  <a:lnTo>
                    <a:pt x="2821051" y="33909"/>
                  </a:lnTo>
                  <a:lnTo>
                    <a:pt x="16891" y="33909"/>
                  </a:lnTo>
                  <a:close/>
                </a:path>
              </a:pathLst>
            </a:custGeom>
            <a:solidFill>
              <a:srgbClr val="1E3A5F"/>
            </a:solidFill>
          </p:spPr>
          <p:txBody>
            <a:bodyPr/>
            <a:lstStyle/>
            <a:p>
              <a:endParaRPr lang="en-GB"/>
            </a:p>
          </p:txBody>
        </p:sp>
      </p:grpSp>
      <p:grpSp>
        <p:nvGrpSpPr>
          <p:cNvPr id="35" name="Group 35"/>
          <p:cNvGrpSpPr/>
          <p:nvPr/>
        </p:nvGrpSpPr>
        <p:grpSpPr>
          <a:xfrm>
            <a:off x="13441680" y="2747772"/>
            <a:ext cx="2103120" cy="768096"/>
            <a:chOff x="0" y="0"/>
            <a:chExt cx="2804160" cy="1024128"/>
          </a:xfrm>
        </p:grpSpPr>
        <p:sp>
          <p:nvSpPr>
            <p:cNvPr id="36" name="Freeform 36"/>
            <p:cNvSpPr/>
            <p:nvPr/>
          </p:nvSpPr>
          <p:spPr>
            <a:xfrm>
              <a:off x="0" y="0"/>
              <a:ext cx="2804160" cy="1024128"/>
            </a:xfrm>
            <a:custGeom>
              <a:avLst/>
              <a:gdLst/>
              <a:ahLst/>
              <a:cxnLst/>
              <a:rect l="l" t="t" r="r" b="b"/>
              <a:pathLst>
                <a:path w="2804160" h="1024128">
                  <a:moveTo>
                    <a:pt x="0" y="0"/>
                  </a:moveTo>
                  <a:lnTo>
                    <a:pt x="2804160" y="0"/>
                  </a:lnTo>
                  <a:lnTo>
                    <a:pt x="2804160" y="1024128"/>
                  </a:lnTo>
                  <a:lnTo>
                    <a:pt x="0" y="1024128"/>
                  </a:lnTo>
                  <a:close/>
                </a:path>
              </a:pathLst>
            </a:custGeom>
            <a:blipFill>
              <a:blip r:embed="rId3">
                <a:alphaModFix amt="0"/>
              </a:blip>
              <a:stretch>
                <a:fillRect t="-3351" b="-3351"/>
              </a:stretch>
            </a:blipFill>
          </p:spPr>
          <p:txBody>
            <a:bodyPr/>
            <a:lstStyle/>
            <a:p>
              <a:endParaRPr lang="en-GB"/>
            </a:p>
          </p:txBody>
        </p:sp>
        <p:sp>
          <p:nvSpPr>
            <p:cNvPr id="37" name="TextBox 37"/>
            <p:cNvSpPr txBox="1"/>
            <p:nvPr/>
          </p:nvSpPr>
          <p:spPr>
            <a:xfrm>
              <a:off x="0" y="-28575"/>
              <a:ext cx="2804160" cy="1052703"/>
            </a:xfrm>
            <a:prstGeom prst="rect">
              <a:avLst/>
            </a:prstGeom>
          </p:spPr>
          <p:txBody>
            <a:bodyPr lIns="0" tIns="0" rIns="0" bIns="0" rtlCol="0" anchor="ctr"/>
            <a:lstStyle/>
            <a:p>
              <a:pPr algn="ctr">
                <a:lnSpc>
                  <a:spcPts val="1920"/>
                </a:lnSpc>
              </a:pPr>
              <a:r>
                <a:rPr lang="en-US" sz="1600" b="1">
                  <a:solidFill>
                    <a:srgbClr val="FFFFFF"/>
                  </a:solidFill>
                  <a:latin typeface="Calibri (MS) Bold"/>
                  <a:ea typeface="Calibri (MS) Bold"/>
                  <a:cs typeface="Calibri (MS) Bold"/>
                  <a:sym typeface="Calibri (MS) Bold"/>
                </a:rPr>
                <a:t>Clothing &amp;</a:t>
              </a:r>
            </a:p>
            <a:p>
              <a:pPr algn="ctr">
                <a:lnSpc>
                  <a:spcPts val="1920"/>
                </a:lnSpc>
              </a:pPr>
              <a:r>
                <a:rPr lang="en-US" sz="1600" b="1">
                  <a:solidFill>
                    <a:srgbClr val="FFFFFF"/>
                  </a:solidFill>
                  <a:latin typeface="Calibri (MS) Bold"/>
                  <a:ea typeface="Calibri (MS) Bold"/>
                  <a:cs typeface="Calibri (MS) Bold"/>
                  <a:sym typeface="Calibri (MS) Bold"/>
                </a:rPr>
                <a:t>Home</a:t>
              </a:r>
            </a:p>
          </p:txBody>
        </p:sp>
      </p:grpSp>
      <p:grpSp>
        <p:nvGrpSpPr>
          <p:cNvPr id="38" name="Group 38"/>
          <p:cNvGrpSpPr/>
          <p:nvPr/>
        </p:nvGrpSpPr>
        <p:grpSpPr>
          <a:xfrm>
            <a:off x="15532103" y="2735075"/>
            <a:ext cx="2073659" cy="793499"/>
            <a:chOff x="0" y="0"/>
            <a:chExt cx="2764879" cy="1057999"/>
          </a:xfrm>
        </p:grpSpPr>
        <p:sp>
          <p:nvSpPr>
            <p:cNvPr id="39" name="Freeform 39"/>
            <p:cNvSpPr/>
            <p:nvPr/>
          </p:nvSpPr>
          <p:spPr>
            <a:xfrm>
              <a:off x="16891" y="16891"/>
              <a:ext cx="2731008" cy="1024128"/>
            </a:xfrm>
            <a:custGeom>
              <a:avLst/>
              <a:gdLst/>
              <a:ahLst/>
              <a:cxnLst/>
              <a:rect l="l" t="t" r="r" b="b"/>
              <a:pathLst>
                <a:path w="2731008" h="1024128">
                  <a:moveTo>
                    <a:pt x="0" y="0"/>
                  </a:moveTo>
                  <a:lnTo>
                    <a:pt x="2731008" y="0"/>
                  </a:lnTo>
                  <a:lnTo>
                    <a:pt x="2731008" y="1024128"/>
                  </a:lnTo>
                  <a:lnTo>
                    <a:pt x="0" y="1024128"/>
                  </a:lnTo>
                  <a:close/>
                </a:path>
              </a:pathLst>
            </a:custGeom>
            <a:solidFill>
              <a:srgbClr val="1E3A5F"/>
            </a:solidFill>
          </p:spPr>
          <p:txBody>
            <a:bodyPr/>
            <a:lstStyle/>
            <a:p>
              <a:endParaRPr lang="en-GB"/>
            </a:p>
          </p:txBody>
        </p:sp>
        <p:sp>
          <p:nvSpPr>
            <p:cNvPr id="40" name="Freeform 40"/>
            <p:cNvSpPr/>
            <p:nvPr/>
          </p:nvSpPr>
          <p:spPr>
            <a:xfrm>
              <a:off x="0" y="0"/>
              <a:ext cx="2764790" cy="1057912"/>
            </a:xfrm>
            <a:custGeom>
              <a:avLst/>
              <a:gdLst/>
              <a:ahLst/>
              <a:cxnLst/>
              <a:rect l="l" t="t" r="r" b="b"/>
              <a:pathLst>
                <a:path w="2764790" h="1057912">
                  <a:moveTo>
                    <a:pt x="16891" y="0"/>
                  </a:moveTo>
                  <a:lnTo>
                    <a:pt x="2747899" y="0"/>
                  </a:lnTo>
                  <a:cubicBezTo>
                    <a:pt x="2757297" y="0"/>
                    <a:pt x="2764790" y="7620"/>
                    <a:pt x="2764790" y="16891"/>
                  </a:cubicBezTo>
                  <a:lnTo>
                    <a:pt x="2764790" y="1041019"/>
                  </a:lnTo>
                  <a:cubicBezTo>
                    <a:pt x="2764790" y="1050417"/>
                    <a:pt x="2757170" y="1057910"/>
                    <a:pt x="2747899"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2747899" y="1024128"/>
                  </a:lnTo>
                  <a:lnTo>
                    <a:pt x="2747899" y="1041019"/>
                  </a:lnTo>
                  <a:lnTo>
                    <a:pt x="2731008" y="1041019"/>
                  </a:lnTo>
                  <a:lnTo>
                    <a:pt x="2731008" y="16891"/>
                  </a:lnTo>
                  <a:lnTo>
                    <a:pt x="2747899" y="16891"/>
                  </a:lnTo>
                  <a:lnTo>
                    <a:pt x="2747899" y="33909"/>
                  </a:lnTo>
                  <a:lnTo>
                    <a:pt x="16891" y="33909"/>
                  </a:lnTo>
                  <a:close/>
                </a:path>
              </a:pathLst>
            </a:custGeom>
            <a:solidFill>
              <a:srgbClr val="1E3A5F"/>
            </a:solidFill>
          </p:spPr>
          <p:txBody>
            <a:bodyPr/>
            <a:lstStyle/>
            <a:p>
              <a:endParaRPr lang="en-GB"/>
            </a:p>
          </p:txBody>
        </p:sp>
      </p:grpSp>
      <p:grpSp>
        <p:nvGrpSpPr>
          <p:cNvPr id="41" name="Group 41"/>
          <p:cNvGrpSpPr/>
          <p:nvPr/>
        </p:nvGrpSpPr>
        <p:grpSpPr>
          <a:xfrm>
            <a:off x="15544800" y="2747772"/>
            <a:ext cx="2048256" cy="768096"/>
            <a:chOff x="0" y="0"/>
            <a:chExt cx="2731008" cy="1024128"/>
          </a:xfrm>
        </p:grpSpPr>
        <p:sp>
          <p:nvSpPr>
            <p:cNvPr id="42" name="Freeform 42"/>
            <p:cNvSpPr/>
            <p:nvPr/>
          </p:nvSpPr>
          <p:spPr>
            <a:xfrm>
              <a:off x="0" y="0"/>
              <a:ext cx="2731008" cy="1024128"/>
            </a:xfrm>
            <a:custGeom>
              <a:avLst/>
              <a:gdLst/>
              <a:ahLst/>
              <a:cxnLst/>
              <a:rect l="l" t="t" r="r" b="b"/>
              <a:pathLst>
                <a:path w="2731008" h="1024128">
                  <a:moveTo>
                    <a:pt x="0" y="0"/>
                  </a:moveTo>
                  <a:lnTo>
                    <a:pt x="2731008" y="0"/>
                  </a:lnTo>
                  <a:lnTo>
                    <a:pt x="2731008" y="1024128"/>
                  </a:lnTo>
                  <a:lnTo>
                    <a:pt x="0" y="1024128"/>
                  </a:lnTo>
                  <a:close/>
                </a:path>
              </a:pathLst>
            </a:custGeom>
            <a:blipFill>
              <a:blip r:embed="rId3">
                <a:alphaModFix amt="0"/>
              </a:blip>
              <a:stretch>
                <a:fillRect t="-1960" b="-1960"/>
              </a:stretch>
            </a:blipFill>
          </p:spPr>
          <p:txBody>
            <a:bodyPr/>
            <a:lstStyle/>
            <a:p>
              <a:endParaRPr lang="en-GB"/>
            </a:p>
          </p:txBody>
        </p:sp>
        <p:sp>
          <p:nvSpPr>
            <p:cNvPr id="43" name="TextBox 43"/>
            <p:cNvSpPr txBox="1"/>
            <p:nvPr/>
          </p:nvSpPr>
          <p:spPr>
            <a:xfrm>
              <a:off x="0" y="-28575"/>
              <a:ext cx="2731008" cy="1052703"/>
            </a:xfrm>
            <a:prstGeom prst="rect">
              <a:avLst/>
            </a:prstGeom>
          </p:spPr>
          <p:txBody>
            <a:bodyPr lIns="0" tIns="0" rIns="0" bIns="0" rtlCol="0" anchor="ctr"/>
            <a:lstStyle/>
            <a:p>
              <a:pPr algn="ctr">
                <a:lnSpc>
                  <a:spcPts val="1920"/>
                </a:lnSpc>
              </a:pPr>
              <a:r>
                <a:rPr lang="en-US" sz="1600" b="1">
                  <a:solidFill>
                    <a:srgbClr val="FFFFFF"/>
                  </a:solidFill>
                  <a:latin typeface="Calibri (MS) Bold"/>
                  <a:ea typeface="Calibri (MS) Bold"/>
                  <a:cs typeface="Calibri (MS) Bold"/>
                  <a:sym typeface="Calibri (MS) Bold"/>
                </a:rPr>
                <a:t>International</a:t>
              </a:r>
            </a:p>
            <a:p>
              <a:pPr algn="ctr">
                <a:lnSpc>
                  <a:spcPts val="1920"/>
                </a:lnSpc>
              </a:pPr>
              <a:r>
                <a:rPr lang="en-US" sz="1600" b="1">
                  <a:solidFill>
                    <a:srgbClr val="FFFFFF"/>
                  </a:solidFill>
                  <a:latin typeface="Calibri (MS) Bold"/>
                  <a:ea typeface="Calibri (MS) Bold"/>
                  <a:cs typeface="Calibri (MS) Bold"/>
                  <a:sym typeface="Calibri (MS) Bold"/>
                </a:rPr>
                <a:t>Division</a:t>
              </a:r>
            </a:p>
          </p:txBody>
        </p:sp>
      </p:grpSp>
      <p:grpSp>
        <p:nvGrpSpPr>
          <p:cNvPr id="44" name="Group 44"/>
          <p:cNvGrpSpPr/>
          <p:nvPr/>
        </p:nvGrpSpPr>
        <p:grpSpPr>
          <a:xfrm>
            <a:off x="9405623" y="3503171"/>
            <a:ext cx="2037083" cy="1342139"/>
            <a:chOff x="0" y="0"/>
            <a:chExt cx="2716111" cy="1789519"/>
          </a:xfrm>
        </p:grpSpPr>
        <p:sp>
          <p:nvSpPr>
            <p:cNvPr id="45" name="Freeform 45"/>
            <p:cNvSpPr/>
            <p:nvPr/>
          </p:nvSpPr>
          <p:spPr>
            <a:xfrm>
              <a:off x="16891" y="16891"/>
              <a:ext cx="2682240" cy="1755648"/>
            </a:xfrm>
            <a:custGeom>
              <a:avLst/>
              <a:gdLst/>
              <a:ahLst/>
              <a:cxnLst/>
              <a:rect l="l" t="t" r="r" b="b"/>
              <a:pathLst>
                <a:path w="2682240" h="1755648">
                  <a:moveTo>
                    <a:pt x="0" y="0"/>
                  </a:moveTo>
                  <a:lnTo>
                    <a:pt x="2682240" y="0"/>
                  </a:lnTo>
                  <a:lnTo>
                    <a:pt x="2682240" y="1755648"/>
                  </a:lnTo>
                  <a:lnTo>
                    <a:pt x="0" y="1755648"/>
                  </a:lnTo>
                  <a:close/>
                </a:path>
              </a:pathLst>
            </a:custGeom>
            <a:solidFill>
              <a:srgbClr val="2C4E7E"/>
            </a:solidFill>
          </p:spPr>
          <p:txBody>
            <a:bodyPr/>
            <a:lstStyle/>
            <a:p>
              <a:endParaRPr lang="en-GB"/>
            </a:p>
          </p:txBody>
        </p:sp>
        <p:sp>
          <p:nvSpPr>
            <p:cNvPr id="46" name="Freeform 46"/>
            <p:cNvSpPr/>
            <p:nvPr/>
          </p:nvSpPr>
          <p:spPr>
            <a:xfrm>
              <a:off x="0" y="0"/>
              <a:ext cx="2716022" cy="1789430"/>
            </a:xfrm>
            <a:custGeom>
              <a:avLst/>
              <a:gdLst/>
              <a:ahLst/>
              <a:cxnLst/>
              <a:rect l="l" t="t" r="r" b="b"/>
              <a:pathLst>
                <a:path w="2716022" h="1789430">
                  <a:moveTo>
                    <a:pt x="16891" y="0"/>
                  </a:moveTo>
                  <a:lnTo>
                    <a:pt x="2699131" y="0"/>
                  </a:lnTo>
                  <a:cubicBezTo>
                    <a:pt x="2708529" y="0"/>
                    <a:pt x="2716022" y="7620"/>
                    <a:pt x="2716022" y="16891"/>
                  </a:cubicBezTo>
                  <a:lnTo>
                    <a:pt x="2716022" y="1772539"/>
                  </a:lnTo>
                  <a:cubicBezTo>
                    <a:pt x="2716022" y="1781937"/>
                    <a:pt x="2708402" y="1789430"/>
                    <a:pt x="269913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699131" y="1755648"/>
                  </a:lnTo>
                  <a:lnTo>
                    <a:pt x="2699131" y="1772539"/>
                  </a:lnTo>
                  <a:lnTo>
                    <a:pt x="2682240" y="177253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47" name="Group 47"/>
          <p:cNvGrpSpPr/>
          <p:nvPr/>
        </p:nvGrpSpPr>
        <p:grpSpPr>
          <a:xfrm>
            <a:off x="9418320" y="3515868"/>
            <a:ext cx="2011680" cy="1316736"/>
            <a:chOff x="0" y="0"/>
            <a:chExt cx="2682240" cy="1755648"/>
          </a:xfrm>
        </p:grpSpPr>
        <p:sp>
          <p:nvSpPr>
            <p:cNvPr id="48" name="Freeform 48"/>
            <p:cNvSpPr/>
            <p:nvPr/>
          </p:nvSpPr>
          <p:spPr>
            <a:xfrm>
              <a:off x="0" y="0"/>
              <a:ext cx="2682240" cy="1755648"/>
            </a:xfrm>
            <a:custGeom>
              <a:avLst/>
              <a:gdLst/>
              <a:ahLst/>
              <a:cxnLst/>
              <a:rect l="l" t="t" r="r" b="b"/>
              <a:pathLst>
                <a:path w="2682240" h="1755648">
                  <a:moveTo>
                    <a:pt x="0" y="0"/>
                  </a:moveTo>
                  <a:lnTo>
                    <a:pt x="2682240" y="0"/>
                  </a:lnTo>
                  <a:lnTo>
                    <a:pt x="2682240" y="1755648"/>
                  </a:lnTo>
                  <a:lnTo>
                    <a:pt x="0" y="1755648"/>
                  </a:lnTo>
                  <a:close/>
                </a:path>
              </a:pathLst>
            </a:custGeom>
            <a:blipFill>
              <a:blip r:embed="rId3">
                <a:alphaModFix amt="0"/>
              </a:blip>
              <a:stretch>
                <a:fillRect l="-33980" r="-33980"/>
              </a:stretch>
            </a:blipFill>
          </p:spPr>
          <p:txBody>
            <a:bodyPr/>
            <a:lstStyle/>
            <a:p>
              <a:endParaRPr lang="en-GB"/>
            </a:p>
          </p:txBody>
        </p:sp>
        <p:sp>
          <p:nvSpPr>
            <p:cNvPr id="49" name="TextBox 49"/>
            <p:cNvSpPr txBox="1"/>
            <p:nvPr/>
          </p:nvSpPr>
          <p:spPr>
            <a:xfrm>
              <a:off x="0" y="-28575"/>
              <a:ext cx="2682240" cy="1784223"/>
            </a:xfrm>
            <a:prstGeom prst="rect">
              <a:avLst/>
            </a:prstGeom>
          </p:spPr>
          <p:txBody>
            <a:bodyPr lIns="0" tIns="0" rIns="0" bIns="0" rtlCol="0" anchor="ctr"/>
            <a:lstStyle/>
            <a:p>
              <a:pPr algn="ctr">
                <a:lnSpc>
                  <a:spcPts val="1920"/>
                </a:lnSpc>
              </a:pPr>
              <a:r>
                <a:rPr lang="en-US" sz="1600" b="1">
                  <a:solidFill>
                    <a:srgbClr val="FFFFFF"/>
                  </a:solidFill>
                  <a:latin typeface="Calibri (MS) Bold"/>
                  <a:ea typeface="Calibri (MS) Bold"/>
                  <a:cs typeface="Calibri (MS) Bold"/>
                  <a:sym typeface="Calibri (MS) Bold"/>
                </a:rPr>
                <a:t>HR</a:t>
              </a:r>
            </a:p>
            <a:p>
              <a:pPr algn="ctr">
                <a:lnSpc>
                  <a:spcPts val="1920"/>
                </a:lnSpc>
              </a:pPr>
              <a:r>
                <a:rPr lang="en-US" sz="1600" b="1">
                  <a:solidFill>
                    <a:srgbClr val="FFFFFF"/>
                  </a:solidFill>
                  <a:latin typeface="Calibri (MS) Bold"/>
                  <a:ea typeface="Calibri (MS) Bold"/>
                  <a:cs typeface="Calibri (MS) Bold"/>
                  <a:sym typeface="Calibri (MS) Bold"/>
                </a:rPr>
                <a:t>Manager</a:t>
              </a:r>
            </a:p>
          </p:txBody>
        </p:sp>
      </p:grpSp>
      <p:grpSp>
        <p:nvGrpSpPr>
          <p:cNvPr id="50" name="Group 50"/>
          <p:cNvGrpSpPr/>
          <p:nvPr/>
        </p:nvGrpSpPr>
        <p:grpSpPr>
          <a:xfrm>
            <a:off x="11417303" y="3503171"/>
            <a:ext cx="2037083" cy="1342139"/>
            <a:chOff x="0" y="0"/>
            <a:chExt cx="2716111" cy="1789519"/>
          </a:xfrm>
        </p:grpSpPr>
        <p:sp>
          <p:nvSpPr>
            <p:cNvPr id="51" name="Freeform 51"/>
            <p:cNvSpPr/>
            <p:nvPr/>
          </p:nvSpPr>
          <p:spPr>
            <a:xfrm>
              <a:off x="16891" y="16891"/>
              <a:ext cx="2682240" cy="1755648"/>
            </a:xfrm>
            <a:custGeom>
              <a:avLst/>
              <a:gdLst/>
              <a:ahLst/>
              <a:cxnLst/>
              <a:rect l="l" t="t" r="r" b="b"/>
              <a:pathLst>
                <a:path w="2682240" h="1755648">
                  <a:moveTo>
                    <a:pt x="0" y="0"/>
                  </a:moveTo>
                  <a:lnTo>
                    <a:pt x="2682240" y="0"/>
                  </a:lnTo>
                  <a:lnTo>
                    <a:pt x="2682240" y="1755648"/>
                  </a:lnTo>
                  <a:lnTo>
                    <a:pt x="0" y="1755648"/>
                  </a:lnTo>
                  <a:close/>
                </a:path>
              </a:pathLst>
            </a:custGeom>
            <a:solidFill>
              <a:srgbClr val="EEF2FF"/>
            </a:solidFill>
          </p:spPr>
          <p:txBody>
            <a:bodyPr/>
            <a:lstStyle/>
            <a:p>
              <a:endParaRPr lang="en-GB"/>
            </a:p>
          </p:txBody>
        </p:sp>
        <p:sp>
          <p:nvSpPr>
            <p:cNvPr id="52" name="Freeform 52"/>
            <p:cNvSpPr/>
            <p:nvPr/>
          </p:nvSpPr>
          <p:spPr>
            <a:xfrm>
              <a:off x="0" y="0"/>
              <a:ext cx="2716022" cy="1789430"/>
            </a:xfrm>
            <a:custGeom>
              <a:avLst/>
              <a:gdLst/>
              <a:ahLst/>
              <a:cxnLst/>
              <a:rect l="l" t="t" r="r" b="b"/>
              <a:pathLst>
                <a:path w="2716022" h="1789430">
                  <a:moveTo>
                    <a:pt x="16891" y="0"/>
                  </a:moveTo>
                  <a:lnTo>
                    <a:pt x="2699131" y="0"/>
                  </a:lnTo>
                  <a:cubicBezTo>
                    <a:pt x="2708529" y="0"/>
                    <a:pt x="2716022" y="7620"/>
                    <a:pt x="2716022" y="16891"/>
                  </a:cubicBezTo>
                  <a:lnTo>
                    <a:pt x="2716022" y="1772539"/>
                  </a:lnTo>
                  <a:cubicBezTo>
                    <a:pt x="2716022" y="1781937"/>
                    <a:pt x="2708402" y="1789430"/>
                    <a:pt x="269913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699131" y="1755648"/>
                  </a:lnTo>
                  <a:lnTo>
                    <a:pt x="2699131" y="1772539"/>
                  </a:lnTo>
                  <a:lnTo>
                    <a:pt x="2682240" y="177253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53" name="Group 53"/>
          <p:cNvGrpSpPr/>
          <p:nvPr/>
        </p:nvGrpSpPr>
        <p:grpSpPr>
          <a:xfrm>
            <a:off x="11430000" y="3515868"/>
            <a:ext cx="2011680" cy="1316736"/>
            <a:chOff x="0" y="0"/>
            <a:chExt cx="2682240" cy="1755648"/>
          </a:xfrm>
        </p:grpSpPr>
        <p:sp>
          <p:nvSpPr>
            <p:cNvPr id="54" name="Freeform 54"/>
            <p:cNvSpPr/>
            <p:nvPr/>
          </p:nvSpPr>
          <p:spPr>
            <a:xfrm>
              <a:off x="0" y="0"/>
              <a:ext cx="2682240" cy="1755648"/>
            </a:xfrm>
            <a:custGeom>
              <a:avLst/>
              <a:gdLst/>
              <a:ahLst/>
              <a:cxnLst/>
              <a:rect l="l" t="t" r="r" b="b"/>
              <a:pathLst>
                <a:path w="2682240" h="1755648">
                  <a:moveTo>
                    <a:pt x="0" y="0"/>
                  </a:moveTo>
                  <a:lnTo>
                    <a:pt x="2682240" y="0"/>
                  </a:lnTo>
                  <a:lnTo>
                    <a:pt x="2682240" y="1755648"/>
                  </a:lnTo>
                  <a:lnTo>
                    <a:pt x="0" y="1755648"/>
                  </a:lnTo>
                  <a:close/>
                </a:path>
              </a:pathLst>
            </a:custGeom>
            <a:blipFill>
              <a:blip r:embed="rId3">
                <a:alphaModFix amt="0"/>
              </a:blip>
              <a:stretch>
                <a:fillRect l="-33980" r="-33980"/>
              </a:stretch>
            </a:blipFill>
          </p:spPr>
          <p:txBody>
            <a:bodyPr/>
            <a:lstStyle/>
            <a:p>
              <a:endParaRPr lang="en-GB"/>
            </a:p>
          </p:txBody>
        </p:sp>
        <p:sp>
          <p:nvSpPr>
            <p:cNvPr id="55" name="TextBox 55"/>
            <p:cNvSpPr txBox="1"/>
            <p:nvPr/>
          </p:nvSpPr>
          <p:spPr>
            <a:xfrm>
              <a:off x="0" y="-28575"/>
              <a:ext cx="2682240"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56" name="Group 56"/>
          <p:cNvGrpSpPr/>
          <p:nvPr/>
        </p:nvGrpSpPr>
        <p:grpSpPr>
          <a:xfrm>
            <a:off x="13428983" y="3503171"/>
            <a:ext cx="2128523" cy="1342139"/>
            <a:chOff x="0" y="0"/>
            <a:chExt cx="2838031" cy="1789519"/>
          </a:xfrm>
        </p:grpSpPr>
        <p:sp>
          <p:nvSpPr>
            <p:cNvPr id="57" name="Freeform 57"/>
            <p:cNvSpPr/>
            <p:nvPr/>
          </p:nvSpPr>
          <p:spPr>
            <a:xfrm>
              <a:off x="16891" y="16891"/>
              <a:ext cx="2804160" cy="1755648"/>
            </a:xfrm>
            <a:custGeom>
              <a:avLst/>
              <a:gdLst/>
              <a:ahLst/>
              <a:cxnLst/>
              <a:rect l="l" t="t" r="r" b="b"/>
              <a:pathLst>
                <a:path w="2804160" h="1755648">
                  <a:moveTo>
                    <a:pt x="0" y="0"/>
                  </a:moveTo>
                  <a:lnTo>
                    <a:pt x="2804160" y="0"/>
                  </a:lnTo>
                  <a:lnTo>
                    <a:pt x="2804160" y="1755648"/>
                  </a:lnTo>
                  <a:lnTo>
                    <a:pt x="0" y="1755648"/>
                  </a:lnTo>
                  <a:close/>
                </a:path>
              </a:pathLst>
            </a:custGeom>
            <a:solidFill>
              <a:srgbClr val="EEF2FF"/>
            </a:solidFill>
          </p:spPr>
          <p:txBody>
            <a:bodyPr/>
            <a:lstStyle/>
            <a:p>
              <a:endParaRPr lang="en-GB"/>
            </a:p>
          </p:txBody>
        </p:sp>
        <p:sp>
          <p:nvSpPr>
            <p:cNvPr id="58" name="Freeform 58"/>
            <p:cNvSpPr/>
            <p:nvPr/>
          </p:nvSpPr>
          <p:spPr>
            <a:xfrm>
              <a:off x="0" y="0"/>
              <a:ext cx="2837942" cy="1789430"/>
            </a:xfrm>
            <a:custGeom>
              <a:avLst/>
              <a:gdLst/>
              <a:ahLst/>
              <a:cxnLst/>
              <a:rect l="l" t="t" r="r" b="b"/>
              <a:pathLst>
                <a:path w="2837942" h="1789430">
                  <a:moveTo>
                    <a:pt x="16891" y="0"/>
                  </a:moveTo>
                  <a:lnTo>
                    <a:pt x="2821051" y="0"/>
                  </a:lnTo>
                  <a:cubicBezTo>
                    <a:pt x="2830449" y="0"/>
                    <a:pt x="2837942" y="7620"/>
                    <a:pt x="2837942" y="16891"/>
                  </a:cubicBezTo>
                  <a:lnTo>
                    <a:pt x="2837942" y="1772539"/>
                  </a:lnTo>
                  <a:cubicBezTo>
                    <a:pt x="2837942" y="1781937"/>
                    <a:pt x="2830322" y="1789430"/>
                    <a:pt x="282105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821051" y="1755648"/>
                  </a:lnTo>
                  <a:lnTo>
                    <a:pt x="2821051" y="1772539"/>
                  </a:lnTo>
                  <a:lnTo>
                    <a:pt x="2804160" y="1772539"/>
                  </a:lnTo>
                  <a:lnTo>
                    <a:pt x="2804160" y="16891"/>
                  </a:lnTo>
                  <a:lnTo>
                    <a:pt x="2821051" y="16891"/>
                  </a:lnTo>
                  <a:lnTo>
                    <a:pt x="2821051" y="33909"/>
                  </a:lnTo>
                  <a:lnTo>
                    <a:pt x="16891" y="33909"/>
                  </a:lnTo>
                  <a:close/>
                </a:path>
              </a:pathLst>
            </a:custGeom>
            <a:solidFill>
              <a:srgbClr val="1E3A5F"/>
            </a:solidFill>
          </p:spPr>
          <p:txBody>
            <a:bodyPr/>
            <a:lstStyle/>
            <a:p>
              <a:endParaRPr lang="en-GB"/>
            </a:p>
          </p:txBody>
        </p:sp>
      </p:grpSp>
      <p:grpSp>
        <p:nvGrpSpPr>
          <p:cNvPr id="59" name="Group 59"/>
          <p:cNvGrpSpPr/>
          <p:nvPr/>
        </p:nvGrpSpPr>
        <p:grpSpPr>
          <a:xfrm>
            <a:off x="13441680" y="3515868"/>
            <a:ext cx="2103120" cy="1316736"/>
            <a:chOff x="0" y="0"/>
            <a:chExt cx="2804160" cy="1755648"/>
          </a:xfrm>
        </p:grpSpPr>
        <p:sp>
          <p:nvSpPr>
            <p:cNvPr id="60" name="Freeform 60"/>
            <p:cNvSpPr/>
            <p:nvPr/>
          </p:nvSpPr>
          <p:spPr>
            <a:xfrm>
              <a:off x="0" y="0"/>
              <a:ext cx="2804160" cy="1755648"/>
            </a:xfrm>
            <a:custGeom>
              <a:avLst/>
              <a:gdLst/>
              <a:ahLst/>
              <a:cxnLst/>
              <a:rect l="l" t="t" r="r" b="b"/>
              <a:pathLst>
                <a:path w="2804160" h="1755648">
                  <a:moveTo>
                    <a:pt x="0" y="0"/>
                  </a:moveTo>
                  <a:lnTo>
                    <a:pt x="2804160" y="0"/>
                  </a:lnTo>
                  <a:lnTo>
                    <a:pt x="2804160" y="1755648"/>
                  </a:lnTo>
                  <a:lnTo>
                    <a:pt x="0" y="1755648"/>
                  </a:lnTo>
                  <a:close/>
                </a:path>
              </a:pathLst>
            </a:custGeom>
            <a:blipFill>
              <a:blip r:embed="rId3">
                <a:alphaModFix amt="0"/>
              </a:blip>
              <a:stretch>
                <a:fillRect l="-30329" r="-30329"/>
              </a:stretch>
            </a:blipFill>
          </p:spPr>
          <p:txBody>
            <a:bodyPr/>
            <a:lstStyle/>
            <a:p>
              <a:endParaRPr lang="en-GB"/>
            </a:p>
          </p:txBody>
        </p:sp>
        <p:sp>
          <p:nvSpPr>
            <p:cNvPr id="61" name="TextBox 61"/>
            <p:cNvSpPr txBox="1"/>
            <p:nvPr/>
          </p:nvSpPr>
          <p:spPr>
            <a:xfrm>
              <a:off x="0" y="-28575"/>
              <a:ext cx="2804160"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62" name="Group 62"/>
          <p:cNvGrpSpPr/>
          <p:nvPr/>
        </p:nvGrpSpPr>
        <p:grpSpPr>
          <a:xfrm>
            <a:off x="15532103" y="3503171"/>
            <a:ext cx="2073659" cy="1342139"/>
            <a:chOff x="0" y="0"/>
            <a:chExt cx="2764879" cy="1789519"/>
          </a:xfrm>
        </p:grpSpPr>
        <p:sp>
          <p:nvSpPr>
            <p:cNvPr id="63" name="Freeform 63"/>
            <p:cNvSpPr/>
            <p:nvPr/>
          </p:nvSpPr>
          <p:spPr>
            <a:xfrm>
              <a:off x="16891" y="16891"/>
              <a:ext cx="2731008" cy="1755648"/>
            </a:xfrm>
            <a:custGeom>
              <a:avLst/>
              <a:gdLst/>
              <a:ahLst/>
              <a:cxnLst/>
              <a:rect l="l" t="t" r="r" b="b"/>
              <a:pathLst>
                <a:path w="2731008" h="1755648">
                  <a:moveTo>
                    <a:pt x="0" y="0"/>
                  </a:moveTo>
                  <a:lnTo>
                    <a:pt x="2731008" y="0"/>
                  </a:lnTo>
                  <a:lnTo>
                    <a:pt x="2731008" y="1755648"/>
                  </a:lnTo>
                  <a:lnTo>
                    <a:pt x="0" y="1755648"/>
                  </a:lnTo>
                  <a:close/>
                </a:path>
              </a:pathLst>
            </a:custGeom>
            <a:solidFill>
              <a:srgbClr val="EEF2FF"/>
            </a:solidFill>
          </p:spPr>
          <p:txBody>
            <a:bodyPr/>
            <a:lstStyle/>
            <a:p>
              <a:endParaRPr lang="en-GB"/>
            </a:p>
          </p:txBody>
        </p:sp>
        <p:sp>
          <p:nvSpPr>
            <p:cNvPr id="64" name="Freeform 64"/>
            <p:cNvSpPr/>
            <p:nvPr/>
          </p:nvSpPr>
          <p:spPr>
            <a:xfrm>
              <a:off x="0" y="0"/>
              <a:ext cx="2764790" cy="1789430"/>
            </a:xfrm>
            <a:custGeom>
              <a:avLst/>
              <a:gdLst/>
              <a:ahLst/>
              <a:cxnLst/>
              <a:rect l="l" t="t" r="r" b="b"/>
              <a:pathLst>
                <a:path w="2764790" h="1789430">
                  <a:moveTo>
                    <a:pt x="16891" y="0"/>
                  </a:moveTo>
                  <a:lnTo>
                    <a:pt x="2747899" y="0"/>
                  </a:lnTo>
                  <a:cubicBezTo>
                    <a:pt x="2757297" y="0"/>
                    <a:pt x="2764790" y="7620"/>
                    <a:pt x="2764790" y="16891"/>
                  </a:cubicBezTo>
                  <a:lnTo>
                    <a:pt x="2764790" y="1772539"/>
                  </a:lnTo>
                  <a:cubicBezTo>
                    <a:pt x="2764790" y="1781937"/>
                    <a:pt x="2757170" y="1789430"/>
                    <a:pt x="2747899"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747899" y="1755648"/>
                  </a:lnTo>
                  <a:lnTo>
                    <a:pt x="2747899" y="1772539"/>
                  </a:lnTo>
                  <a:lnTo>
                    <a:pt x="2731008" y="1772539"/>
                  </a:lnTo>
                  <a:lnTo>
                    <a:pt x="2731008" y="16891"/>
                  </a:lnTo>
                  <a:lnTo>
                    <a:pt x="2747899" y="16891"/>
                  </a:lnTo>
                  <a:lnTo>
                    <a:pt x="2747899" y="33909"/>
                  </a:lnTo>
                  <a:lnTo>
                    <a:pt x="16891" y="33909"/>
                  </a:lnTo>
                  <a:close/>
                </a:path>
              </a:pathLst>
            </a:custGeom>
            <a:solidFill>
              <a:srgbClr val="1E3A5F"/>
            </a:solidFill>
          </p:spPr>
          <p:txBody>
            <a:bodyPr/>
            <a:lstStyle/>
            <a:p>
              <a:endParaRPr lang="en-GB"/>
            </a:p>
          </p:txBody>
        </p:sp>
      </p:grpSp>
      <p:grpSp>
        <p:nvGrpSpPr>
          <p:cNvPr id="65" name="Group 65"/>
          <p:cNvGrpSpPr/>
          <p:nvPr/>
        </p:nvGrpSpPr>
        <p:grpSpPr>
          <a:xfrm>
            <a:off x="15544800" y="3515868"/>
            <a:ext cx="2048256" cy="1316736"/>
            <a:chOff x="0" y="0"/>
            <a:chExt cx="2731008" cy="1755648"/>
          </a:xfrm>
        </p:grpSpPr>
        <p:sp>
          <p:nvSpPr>
            <p:cNvPr id="66" name="Freeform 66"/>
            <p:cNvSpPr/>
            <p:nvPr/>
          </p:nvSpPr>
          <p:spPr>
            <a:xfrm>
              <a:off x="0" y="0"/>
              <a:ext cx="2731008" cy="1755648"/>
            </a:xfrm>
            <a:custGeom>
              <a:avLst/>
              <a:gdLst/>
              <a:ahLst/>
              <a:cxnLst/>
              <a:rect l="l" t="t" r="r" b="b"/>
              <a:pathLst>
                <a:path w="2731008" h="1755648">
                  <a:moveTo>
                    <a:pt x="0" y="0"/>
                  </a:moveTo>
                  <a:lnTo>
                    <a:pt x="2731008" y="0"/>
                  </a:lnTo>
                  <a:lnTo>
                    <a:pt x="2731008" y="1755648"/>
                  </a:lnTo>
                  <a:lnTo>
                    <a:pt x="0" y="1755648"/>
                  </a:lnTo>
                  <a:close/>
                </a:path>
              </a:pathLst>
            </a:custGeom>
            <a:blipFill>
              <a:blip r:embed="rId3">
                <a:alphaModFix amt="0"/>
              </a:blip>
              <a:stretch>
                <a:fillRect l="-32480" r="-32480"/>
              </a:stretch>
            </a:blipFill>
          </p:spPr>
          <p:txBody>
            <a:bodyPr/>
            <a:lstStyle/>
            <a:p>
              <a:endParaRPr lang="en-GB"/>
            </a:p>
          </p:txBody>
        </p:sp>
        <p:sp>
          <p:nvSpPr>
            <p:cNvPr id="67" name="TextBox 67"/>
            <p:cNvSpPr txBox="1"/>
            <p:nvPr/>
          </p:nvSpPr>
          <p:spPr>
            <a:xfrm>
              <a:off x="0" y="-28575"/>
              <a:ext cx="2731008"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68" name="Group 68"/>
          <p:cNvGrpSpPr/>
          <p:nvPr/>
        </p:nvGrpSpPr>
        <p:grpSpPr>
          <a:xfrm>
            <a:off x="9405623" y="4819907"/>
            <a:ext cx="2037083" cy="1342139"/>
            <a:chOff x="0" y="0"/>
            <a:chExt cx="2716111" cy="1789519"/>
          </a:xfrm>
        </p:grpSpPr>
        <p:sp>
          <p:nvSpPr>
            <p:cNvPr id="69" name="Freeform 69"/>
            <p:cNvSpPr/>
            <p:nvPr/>
          </p:nvSpPr>
          <p:spPr>
            <a:xfrm>
              <a:off x="16891" y="16891"/>
              <a:ext cx="2682240" cy="1755648"/>
            </a:xfrm>
            <a:custGeom>
              <a:avLst/>
              <a:gdLst/>
              <a:ahLst/>
              <a:cxnLst/>
              <a:rect l="l" t="t" r="r" b="b"/>
              <a:pathLst>
                <a:path w="2682240" h="1755648">
                  <a:moveTo>
                    <a:pt x="0" y="0"/>
                  </a:moveTo>
                  <a:lnTo>
                    <a:pt x="2682240" y="0"/>
                  </a:lnTo>
                  <a:lnTo>
                    <a:pt x="2682240" y="1755648"/>
                  </a:lnTo>
                  <a:lnTo>
                    <a:pt x="0" y="1755648"/>
                  </a:lnTo>
                  <a:close/>
                </a:path>
              </a:pathLst>
            </a:custGeom>
            <a:solidFill>
              <a:srgbClr val="2C4E7E"/>
            </a:solidFill>
          </p:spPr>
          <p:txBody>
            <a:bodyPr/>
            <a:lstStyle/>
            <a:p>
              <a:endParaRPr lang="en-GB"/>
            </a:p>
          </p:txBody>
        </p:sp>
        <p:sp>
          <p:nvSpPr>
            <p:cNvPr id="70" name="Freeform 70"/>
            <p:cNvSpPr/>
            <p:nvPr/>
          </p:nvSpPr>
          <p:spPr>
            <a:xfrm>
              <a:off x="0" y="0"/>
              <a:ext cx="2716022" cy="1789430"/>
            </a:xfrm>
            <a:custGeom>
              <a:avLst/>
              <a:gdLst/>
              <a:ahLst/>
              <a:cxnLst/>
              <a:rect l="l" t="t" r="r" b="b"/>
              <a:pathLst>
                <a:path w="2716022" h="1789430">
                  <a:moveTo>
                    <a:pt x="16891" y="0"/>
                  </a:moveTo>
                  <a:lnTo>
                    <a:pt x="2699131" y="0"/>
                  </a:lnTo>
                  <a:cubicBezTo>
                    <a:pt x="2708529" y="0"/>
                    <a:pt x="2716022" y="7620"/>
                    <a:pt x="2716022" y="16891"/>
                  </a:cubicBezTo>
                  <a:lnTo>
                    <a:pt x="2716022" y="1772539"/>
                  </a:lnTo>
                  <a:cubicBezTo>
                    <a:pt x="2716022" y="1781937"/>
                    <a:pt x="2708402" y="1789430"/>
                    <a:pt x="269913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699131" y="1755648"/>
                  </a:lnTo>
                  <a:lnTo>
                    <a:pt x="2699131" y="1772539"/>
                  </a:lnTo>
                  <a:lnTo>
                    <a:pt x="2682240" y="177253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71" name="Group 71"/>
          <p:cNvGrpSpPr/>
          <p:nvPr/>
        </p:nvGrpSpPr>
        <p:grpSpPr>
          <a:xfrm>
            <a:off x="9418320" y="4832604"/>
            <a:ext cx="2011680" cy="1316736"/>
            <a:chOff x="0" y="0"/>
            <a:chExt cx="2682240" cy="1755648"/>
          </a:xfrm>
        </p:grpSpPr>
        <p:sp>
          <p:nvSpPr>
            <p:cNvPr id="72" name="Freeform 72"/>
            <p:cNvSpPr/>
            <p:nvPr/>
          </p:nvSpPr>
          <p:spPr>
            <a:xfrm>
              <a:off x="0" y="0"/>
              <a:ext cx="2682240" cy="1755648"/>
            </a:xfrm>
            <a:custGeom>
              <a:avLst/>
              <a:gdLst/>
              <a:ahLst/>
              <a:cxnLst/>
              <a:rect l="l" t="t" r="r" b="b"/>
              <a:pathLst>
                <a:path w="2682240" h="1755648">
                  <a:moveTo>
                    <a:pt x="0" y="0"/>
                  </a:moveTo>
                  <a:lnTo>
                    <a:pt x="2682240" y="0"/>
                  </a:lnTo>
                  <a:lnTo>
                    <a:pt x="2682240" y="1755648"/>
                  </a:lnTo>
                  <a:lnTo>
                    <a:pt x="0" y="1755648"/>
                  </a:lnTo>
                  <a:close/>
                </a:path>
              </a:pathLst>
            </a:custGeom>
            <a:blipFill>
              <a:blip r:embed="rId3">
                <a:alphaModFix amt="0"/>
              </a:blip>
              <a:stretch>
                <a:fillRect l="-33980" r="-33980"/>
              </a:stretch>
            </a:blipFill>
          </p:spPr>
          <p:txBody>
            <a:bodyPr/>
            <a:lstStyle/>
            <a:p>
              <a:endParaRPr lang="en-GB"/>
            </a:p>
          </p:txBody>
        </p:sp>
        <p:sp>
          <p:nvSpPr>
            <p:cNvPr id="73" name="TextBox 73"/>
            <p:cNvSpPr txBox="1"/>
            <p:nvPr/>
          </p:nvSpPr>
          <p:spPr>
            <a:xfrm>
              <a:off x="0" y="-28575"/>
              <a:ext cx="2682240" cy="1784223"/>
            </a:xfrm>
            <a:prstGeom prst="rect">
              <a:avLst/>
            </a:prstGeom>
          </p:spPr>
          <p:txBody>
            <a:bodyPr lIns="0" tIns="0" rIns="0" bIns="0" rtlCol="0" anchor="ctr"/>
            <a:lstStyle/>
            <a:p>
              <a:pPr algn="ctr">
                <a:lnSpc>
                  <a:spcPts val="1920"/>
                </a:lnSpc>
              </a:pPr>
              <a:r>
                <a:rPr lang="en-US" sz="1600" b="1">
                  <a:solidFill>
                    <a:srgbClr val="FFFFFF"/>
                  </a:solidFill>
                  <a:latin typeface="Calibri (MS) Bold"/>
                  <a:ea typeface="Calibri (MS) Bold"/>
                  <a:cs typeface="Calibri (MS) Bold"/>
                  <a:sym typeface="Calibri (MS) Bold"/>
                </a:rPr>
                <a:t>Finance</a:t>
              </a:r>
            </a:p>
            <a:p>
              <a:pPr algn="ctr">
                <a:lnSpc>
                  <a:spcPts val="1920"/>
                </a:lnSpc>
              </a:pPr>
              <a:r>
                <a:rPr lang="en-US" sz="1600" b="1">
                  <a:solidFill>
                    <a:srgbClr val="FFFFFF"/>
                  </a:solidFill>
                  <a:latin typeface="Calibri (MS) Bold"/>
                  <a:ea typeface="Calibri (MS) Bold"/>
                  <a:cs typeface="Calibri (MS) Bold"/>
                  <a:sym typeface="Calibri (MS) Bold"/>
                </a:rPr>
                <a:t>Manager</a:t>
              </a:r>
            </a:p>
          </p:txBody>
        </p:sp>
      </p:grpSp>
      <p:grpSp>
        <p:nvGrpSpPr>
          <p:cNvPr id="74" name="Group 74"/>
          <p:cNvGrpSpPr/>
          <p:nvPr/>
        </p:nvGrpSpPr>
        <p:grpSpPr>
          <a:xfrm>
            <a:off x="11417303" y="4819907"/>
            <a:ext cx="2037083" cy="1342139"/>
            <a:chOff x="0" y="0"/>
            <a:chExt cx="2716111" cy="1789519"/>
          </a:xfrm>
        </p:grpSpPr>
        <p:sp>
          <p:nvSpPr>
            <p:cNvPr id="75" name="Freeform 75"/>
            <p:cNvSpPr/>
            <p:nvPr/>
          </p:nvSpPr>
          <p:spPr>
            <a:xfrm>
              <a:off x="16891" y="16891"/>
              <a:ext cx="2682240" cy="1755648"/>
            </a:xfrm>
            <a:custGeom>
              <a:avLst/>
              <a:gdLst/>
              <a:ahLst/>
              <a:cxnLst/>
              <a:rect l="l" t="t" r="r" b="b"/>
              <a:pathLst>
                <a:path w="2682240" h="1755648">
                  <a:moveTo>
                    <a:pt x="0" y="0"/>
                  </a:moveTo>
                  <a:lnTo>
                    <a:pt x="2682240" y="0"/>
                  </a:lnTo>
                  <a:lnTo>
                    <a:pt x="2682240" y="1755648"/>
                  </a:lnTo>
                  <a:lnTo>
                    <a:pt x="0" y="1755648"/>
                  </a:lnTo>
                  <a:close/>
                </a:path>
              </a:pathLst>
            </a:custGeom>
            <a:solidFill>
              <a:srgbClr val="EEF2FF"/>
            </a:solidFill>
          </p:spPr>
          <p:txBody>
            <a:bodyPr/>
            <a:lstStyle/>
            <a:p>
              <a:endParaRPr lang="en-GB"/>
            </a:p>
          </p:txBody>
        </p:sp>
        <p:sp>
          <p:nvSpPr>
            <p:cNvPr id="76" name="Freeform 76"/>
            <p:cNvSpPr/>
            <p:nvPr/>
          </p:nvSpPr>
          <p:spPr>
            <a:xfrm>
              <a:off x="0" y="0"/>
              <a:ext cx="2716022" cy="1789430"/>
            </a:xfrm>
            <a:custGeom>
              <a:avLst/>
              <a:gdLst/>
              <a:ahLst/>
              <a:cxnLst/>
              <a:rect l="l" t="t" r="r" b="b"/>
              <a:pathLst>
                <a:path w="2716022" h="1789430">
                  <a:moveTo>
                    <a:pt x="16891" y="0"/>
                  </a:moveTo>
                  <a:lnTo>
                    <a:pt x="2699131" y="0"/>
                  </a:lnTo>
                  <a:cubicBezTo>
                    <a:pt x="2708529" y="0"/>
                    <a:pt x="2716022" y="7620"/>
                    <a:pt x="2716022" y="16891"/>
                  </a:cubicBezTo>
                  <a:lnTo>
                    <a:pt x="2716022" y="1772539"/>
                  </a:lnTo>
                  <a:cubicBezTo>
                    <a:pt x="2716022" y="1781937"/>
                    <a:pt x="2708402" y="1789430"/>
                    <a:pt x="269913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699131" y="1755648"/>
                  </a:lnTo>
                  <a:lnTo>
                    <a:pt x="2699131" y="1772539"/>
                  </a:lnTo>
                  <a:lnTo>
                    <a:pt x="2682240" y="177253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77" name="Group 77"/>
          <p:cNvGrpSpPr/>
          <p:nvPr/>
        </p:nvGrpSpPr>
        <p:grpSpPr>
          <a:xfrm>
            <a:off x="11430000" y="4832604"/>
            <a:ext cx="2011680" cy="1316736"/>
            <a:chOff x="0" y="0"/>
            <a:chExt cx="2682240" cy="1755648"/>
          </a:xfrm>
        </p:grpSpPr>
        <p:sp>
          <p:nvSpPr>
            <p:cNvPr id="78" name="Freeform 78"/>
            <p:cNvSpPr/>
            <p:nvPr/>
          </p:nvSpPr>
          <p:spPr>
            <a:xfrm>
              <a:off x="0" y="0"/>
              <a:ext cx="2682240" cy="1755648"/>
            </a:xfrm>
            <a:custGeom>
              <a:avLst/>
              <a:gdLst/>
              <a:ahLst/>
              <a:cxnLst/>
              <a:rect l="l" t="t" r="r" b="b"/>
              <a:pathLst>
                <a:path w="2682240" h="1755648">
                  <a:moveTo>
                    <a:pt x="0" y="0"/>
                  </a:moveTo>
                  <a:lnTo>
                    <a:pt x="2682240" y="0"/>
                  </a:lnTo>
                  <a:lnTo>
                    <a:pt x="2682240" y="1755648"/>
                  </a:lnTo>
                  <a:lnTo>
                    <a:pt x="0" y="1755648"/>
                  </a:lnTo>
                  <a:close/>
                </a:path>
              </a:pathLst>
            </a:custGeom>
            <a:blipFill>
              <a:blip r:embed="rId3">
                <a:alphaModFix amt="0"/>
              </a:blip>
              <a:stretch>
                <a:fillRect l="-33980" r="-33980"/>
              </a:stretch>
            </a:blipFill>
          </p:spPr>
          <p:txBody>
            <a:bodyPr/>
            <a:lstStyle/>
            <a:p>
              <a:endParaRPr lang="en-GB"/>
            </a:p>
          </p:txBody>
        </p:sp>
        <p:sp>
          <p:nvSpPr>
            <p:cNvPr id="79" name="TextBox 79"/>
            <p:cNvSpPr txBox="1"/>
            <p:nvPr/>
          </p:nvSpPr>
          <p:spPr>
            <a:xfrm>
              <a:off x="0" y="-28575"/>
              <a:ext cx="2682240"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80" name="Group 80"/>
          <p:cNvGrpSpPr/>
          <p:nvPr/>
        </p:nvGrpSpPr>
        <p:grpSpPr>
          <a:xfrm>
            <a:off x="13428983" y="4819907"/>
            <a:ext cx="2128523" cy="1342139"/>
            <a:chOff x="0" y="0"/>
            <a:chExt cx="2838031" cy="1789519"/>
          </a:xfrm>
        </p:grpSpPr>
        <p:sp>
          <p:nvSpPr>
            <p:cNvPr id="81" name="Freeform 81"/>
            <p:cNvSpPr/>
            <p:nvPr/>
          </p:nvSpPr>
          <p:spPr>
            <a:xfrm>
              <a:off x="16891" y="16891"/>
              <a:ext cx="2804160" cy="1755648"/>
            </a:xfrm>
            <a:custGeom>
              <a:avLst/>
              <a:gdLst/>
              <a:ahLst/>
              <a:cxnLst/>
              <a:rect l="l" t="t" r="r" b="b"/>
              <a:pathLst>
                <a:path w="2804160" h="1755648">
                  <a:moveTo>
                    <a:pt x="0" y="0"/>
                  </a:moveTo>
                  <a:lnTo>
                    <a:pt x="2804160" y="0"/>
                  </a:lnTo>
                  <a:lnTo>
                    <a:pt x="2804160" y="1755648"/>
                  </a:lnTo>
                  <a:lnTo>
                    <a:pt x="0" y="1755648"/>
                  </a:lnTo>
                  <a:close/>
                </a:path>
              </a:pathLst>
            </a:custGeom>
            <a:solidFill>
              <a:srgbClr val="EEF2FF"/>
            </a:solidFill>
          </p:spPr>
          <p:txBody>
            <a:bodyPr/>
            <a:lstStyle/>
            <a:p>
              <a:endParaRPr lang="en-GB"/>
            </a:p>
          </p:txBody>
        </p:sp>
        <p:sp>
          <p:nvSpPr>
            <p:cNvPr id="82" name="Freeform 82"/>
            <p:cNvSpPr/>
            <p:nvPr/>
          </p:nvSpPr>
          <p:spPr>
            <a:xfrm>
              <a:off x="0" y="0"/>
              <a:ext cx="2837942" cy="1789430"/>
            </a:xfrm>
            <a:custGeom>
              <a:avLst/>
              <a:gdLst/>
              <a:ahLst/>
              <a:cxnLst/>
              <a:rect l="l" t="t" r="r" b="b"/>
              <a:pathLst>
                <a:path w="2837942" h="1789430">
                  <a:moveTo>
                    <a:pt x="16891" y="0"/>
                  </a:moveTo>
                  <a:lnTo>
                    <a:pt x="2821051" y="0"/>
                  </a:lnTo>
                  <a:cubicBezTo>
                    <a:pt x="2830449" y="0"/>
                    <a:pt x="2837942" y="7620"/>
                    <a:pt x="2837942" y="16891"/>
                  </a:cubicBezTo>
                  <a:lnTo>
                    <a:pt x="2837942" y="1772539"/>
                  </a:lnTo>
                  <a:cubicBezTo>
                    <a:pt x="2837942" y="1781937"/>
                    <a:pt x="2830322" y="1789430"/>
                    <a:pt x="282105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821051" y="1755648"/>
                  </a:lnTo>
                  <a:lnTo>
                    <a:pt x="2821051" y="1772539"/>
                  </a:lnTo>
                  <a:lnTo>
                    <a:pt x="2804160" y="1772539"/>
                  </a:lnTo>
                  <a:lnTo>
                    <a:pt x="2804160" y="16891"/>
                  </a:lnTo>
                  <a:lnTo>
                    <a:pt x="2821051" y="16891"/>
                  </a:lnTo>
                  <a:lnTo>
                    <a:pt x="2821051" y="33909"/>
                  </a:lnTo>
                  <a:lnTo>
                    <a:pt x="16891" y="33909"/>
                  </a:lnTo>
                  <a:close/>
                </a:path>
              </a:pathLst>
            </a:custGeom>
            <a:solidFill>
              <a:srgbClr val="1E3A5F"/>
            </a:solidFill>
          </p:spPr>
          <p:txBody>
            <a:bodyPr/>
            <a:lstStyle/>
            <a:p>
              <a:endParaRPr lang="en-GB"/>
            </a:p>
          </p:txBody>
        </p:sp>
      </p:grpSp>
      <p:grpSp>
        <p:nvGrpSpPr>
          <p:cNvPr id="83" name="Group 83"/>
          <p:cNvGrpSpPr/>
          <p:nvPr/>
        </p:nvGrpSpPr>
        <p:grpSpPr>
          <a:xfrm>
            <a:off x="13441680" y="4832604"/>
            <a:ext cx="2103120" cy="1316736"/>
            <a:chOff x="0" y="0"/>
            <a:chExt cx="2804160" cy="1755648"/>
          </a:xfrm>
        </p:grpSpPr>
        <p:sp>
          <p:nvSpPr>
            <p:cNvPr id="84" name="Freeform 84"/>
            <p:cNvSpPr/>
            <p:nvPr/>
          </p:nvSpPr>
          <p:spPr>
            <a:xfrm>
              <a:off x="0" y="0"/>
              <a:ext cx="2804160" cy="1755648"/>
            </a:xfrm>
            <a:custGeom>
              <a:avLst/>
              <a:gdLst/>
              <a:ahLst/>
              <a:cxnLst/>
              <a:rect l="l" t="t" r="r" b="b"/>
              <a:pathLst>
                <a:path w="2804160" h="1755648">
                  <a:moveTo>
                    <a:pt x="0" y="0"/>
                  </a:moveTo>
                  <a:lnTo>
                    <a:pt x="2804160" y="0"/>
                  </a:lnTo>
                  <a:lnTo>
                    <a:pt x="2804160" y="1755648"/>
                  </a:lnTo>
                  <a:lnTo>
                    <a:pt x="0" y="1755648"/>
                  </a:lnTo>
                  <a:close/>
                </a:path>
              </a:pathLst>
            </a:custGeom>
            <a:blipFill>
              <a:blip r:embed="rId3">
                <a:alphaModFix amt="0"/>
              </a:blip>
              <a:stretch>
                <a:fillRect l="-30329" r="-30329"/>
              </a:stretch>
            </a:blipFill>
          </p:spPr>
          <p:txBody>
            <a:bodyPr/>
            <a:lstStyle/>
            <a:p>
              <a:endParaRPr lang="en-GB"/>
            </a:p>
          </p:txBody>
        </p:sp>
        <p:sp>
          <p:nvSpPr>
            <p:cNvPr id="85" name="TextBox 85"/>
            <p:cNvSpPr txBox="1"/>
            <p:nvPr/>
          </p:nvSpPr>
          <p:spPr>
            <a:xfrm>
              <a:off x="0" y="-28575"/>
              <a:ext cx="2804160"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86" name="Group 86"/>
          <p:cNvGrpSpPr/>
          <p:nvPr/>
        </p:nvGrpSpPr>
        <p:grpSpPr>
          <a:xfrm>
            <a:off x="15532103" y="4819907"/>
            <a:ext cx="2073659" cy="1342139"/>
            <a:chOff x="0" y="0"/>
            <a:chExt cx="2764879" cy="1789519"/>
          </a:xfrm>
        </p:grpSpPr>
        <p:sp>
          <p:nvSpPr>
            <p:cNvPr id="87" name="Freeform 87"/>
            <p:cNvSpPr/>
            <p:nvPr/>
          </p:nvSpPr>
          <p:spPr>
            <a:xfrm>
              <a:off x="16891" y="16891"/>
              <a:ext cx="2731008" cy="1755648"/>
            </a:xfrm>
            <a:custGeom>
              <a:avLst/>
              <a:gdLst/>
              <a:ahLst/>
              <a:cxnLst/>
              <a:rect l="l" t="t" r="r" b="b"/>
              <a:pathLst>
                <a:path w="2731008" h="1755648">
                  <a:moveTo>
                    <a:pt x="0" y="0"/>
                  </a:moveTo>
                  <a:lnTo>
                    <a:pt x="2731008" y="0"/>
                  </a:lnTo>
                  <a:lnTo>
                    <a:pt x="2731008" y="1755648"/>
                  </a:lnTo>
                  <a:lnTo>
                    <a:pt x="0" y="1755648"/>
                  </a:lnTo>
                  <a:close/>
                </a:path>
              </a:pathLst>
            </a:custGeom>
            <a:solidFill>
              <a:srgbClr val="EEF2FF"/>
            </a:solidFill>
          </p:spPr>
          <p:txBody>
            <a:bodyPr/>
            <a:lstStyle/>
            <a:p>
              <a:endParaRPr lang="en-GB"/>
            </a:p>
          </p:txBody>
        </p:sp>
        <p:sp>
          <p:nvSpPr>
            <p:cNvPr id="88" name="Freeform 88"/>
            <p:cNvSpPr/>
            <p:nvPr/>
          </p:nvSpPr>
          <p:spPr>
            <a:xfrm>
              <a:off x="0" y="0"/>
              <a:ext cx="2764790" cy="1789430"/>
            </a:xfrm>
            <a:custGeom>
              <a:avLst/>
              <a:gdLst/>
              <a:ahLst/>
              <a:cxnLst/>
              <a:rect l="l" t="t" r="r" b="b"/>
              <a:pathLst>
                <a:path w="2764790" h="1789430">
                  <a:moveTo>
                    <a:pt x="16891" y="0"/>
                  </a:moveTo>
                  <a:lnTo>
                    <a:pt x="2747899" y="0"/>
                  </a:lnTo>
                  <a:cubicBezTo>
                    <a:pt x="2757297" y="0"/>
                    <a:pt x="2764790" y="7620"/>
                    <a:pt x="2764790" y="16891"/>
                  </a:cubicBezTo>
                  <a:lnTo>
                    <a:pt x="2764790" y="1772539"/>
                  </a:lnTo>
                  <a:cubicBezTo>
                    <a:pt x="2764790" y="1781937"/>
                    <a:pt x="2757170" y="1789430"/>
                    <a:pt x="2747899"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747899" y="1755648"/>
                  </a:lnTo>
                  <a:lnTo>
                    <a:pt x="2747899" y="1772539"/>
                  </a:lnTo>
                  <a:lnTo>
                    <a:pt x="2731008" y="1772539"/>
                  </a:lnTo>
                  <a:lnTo>
                    <a:pt x="2731008" y="16891"/>
                  </a:lnTo>
                  <a:lnTo>
                    <a:pt x="2747899" y="16891"/>
                  </a:lnTo>
                  <a:lnTo>
                    <a:pt x="2747899" y="33909"/>
                  </a:lnTo>
                  <a:lnTo>
                    <a:pt x="16891" y="33909"/>
                  </a:lnTo>
                  <a:close/>
                </a:path>
              </a:pathLst>
            </a:custGeom>
            <a:solidFill>
              <a:srgbClr val="1E3A5F"/>
            </a:solidFill>
          </p:spPr>
          <p:txBody>
            <a:bodyPr/>
            <a:lstStyle/>
            <a:p>
              <a:endParaRPr lang="en-GB"/>
            </a:p>
          </p:txBody>
        </p:sp>
      </p:grpSp>
      <p:grpSp>
        <p:nvGrpSpPr>
          <p:cNvPr id="89" name="Group 89"/>
          <p:cNvGrpSpPr/>
          <p:nvPr/>
        </p:nvGrpSpPr>
        <p:grpSpPr>
          <a:xfrm>
            <a:off x="15544800" y="4832604"/>
            <a:ext cx="2048256" cy="1316736"/>
            <a:chOff x="0" y="0"/>
            <a:chExt cx="2731008" cy="1755648"/>
          </a:xfrm>
        </p:grpSpPr>
        <p:sp>
          <p:nvSpPr>
            <p:cNvPr id="90" name="Freeform 90"/>
            <p:cNvSpPr/>
            <p:nvPr/>
          </p:nvSpPr>
          <p:spPr>
            <a:xfrm>
              <a:off x="0" y="0"/>
              <a:ext cx="2731008" cy="1755648"/>
            </a:xfrm>
            <a:custGeom>
              <a:avLst/>
              <a:gdLst/>
              <a:ahLst/>
              <a:cxnLst/>
              <a:rect l="l" t="t" r="r" b="b"/>
              <a:pathLst>
                <a:path w="2731008" h="1755648">
                  <a:moveTo>
                    <a:pt x="0" y="0"/>
                  </a:moveTo>
                  <a:lnTo>
                    <a:pt x="2731008" y="0"/>
                  </a:lnTo>
                  <a:lnTo>
                    <a:pt x="2731008" y="1755648"/>
                  </a:lnTo>
                  <a:lnTo>
                    <a:pt x="0" y="1755648"/>
                  </a:lnTo>
                  <a:close/>
                </a:path>
              </a:pathLst>
            </a:custGeom>
            <a:blipFill>
              <a:blip r:embed="rId3">
                <a:alphaModFix amt="0"/>
              </a:blip>
              <a:stretch>
                <a:fillRect l="-32480" r="-32480"/>
              </a:stretch>
            </a:blipFill>
          </p:spPr>
          <p:txBody>
            <a:bodyPr/>
            <a:lstStyle/>
            <a:p>
              <a:endParaRPr lang="en-GB"/>
            </a:p>
          </p:txBody>
        </p:sp>
        <p:sp>
          <p:nvSpPr>
            <p:cNvPr id="91" name="TextBox 91"/>
            <p:cNvSpPr txBox="1"/>
            <p:nvPr/>
          </p:nvSpPr>
          <p:spPr>
            <a:xfrm>
              <a:off x="0" y="-28575"/>
              <a:ext cx="2731008"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92" name="Group 92"/>
          <p:cNvGrpSpPr/>
          <p:nvPr/>
        </p:nvGrpSpPr>
        <p:grpSpPr>
          <a:xfrm>
            <a:off x="9405623" y="6136643"/>
            <a:ext cx="2037083" cy="1342139"/>
            <a:chOff x="0" y="0"/>
            <a:chExt cx="2716111" cy="1789519"/>
          </a:xfrm>
        </p:grpSpPr>
        <p:sp>
          <p:nvSpPr>
            <p:cNvPr id="93" name="Freeform 93"/>
            <p:cNvSpPr/>
            <p:nvPr/>
          </p:nvSpPr>
          <p:spPr>
            <a:xfrm>
              <a:off x="16891" y="16891"/>
              <a:ext cx="2682240" cy="1755648"/>
            </a:xfrm>
            <a:custGeom>
              <a:avLst/>
              <a:gdLst/>
              <a:ahLst/>
              <a:cxnLst/>
              <a:rect l="l" t="t" r="r" b="b"/>
              <a:pathLst>
                <a:path w="2682240" h="1755648">
                  <a:moveTo>
                    <a:pt x="0" y="0"/>
                  </a:moveTo>
                  <a:lnTo>
                    <a:pt x="2682240" y="0"/>
                  </a:lnTo>
                  <a:lnTo>
                    <a:pt x="2682240" y="1755648"/>
                  </a:lnTo>
                  <a:lnTo>
                    <a:pt x="0" y="1755648"/>
                  </a:lnTo>
                  <a:close/>
                </a:path>
              </a:pathLst>
            </a:custGeom>
            <a:solidFill>
              <a:srgbClr val="2C4E7E"/>
            </a:solidFill>
          </p:spPr>
          <p:txBody>
            <a:bodyPr/>
            <a:lstStyle/>
            <a:p>
              <a:endParaRPr lang="en-GB"/>
            </a:p>
          </p:txBody>
        </p:sp>
        <p:sp>
          <p:nvSpPr>
            <p:cNvPr id="94" name="Freeform 94"/>
            <p:cNvSpPr/>
            <p:nvPr/>
          </p:nvSpPr>
          <p:spPr>
            <a:xfrm>
              <a:off x="0" y="0"/>
              <a:ext cx="2716022" cy="1789430"/>
            </a:xfrm>
            <a:custGeom>
              <a:avLst/>
              <a:gdLst/>
              <a:ahLst/>
              <a:cxnLst/>
              <a:rect l="l" t="t" r="r" b="b"/>
              <a:pathLst>
                <a:path w="2716022" h="1789430">
                  <a:moveTo>
                    <a:pt x="16891" y="0"/>
                  </a:moveTo>
                  <a:lnTo>
                    <a:pt x="2699131" y="0"/>
                  </a:lnTo>
                  <a:cubicBezTo>
                    <a:pt x="2708529" y="0"/>
                    <a:pt x="2716022" y="7620"/>
                    <a:pt x="2716022" y="16891"/>
                  </a:cubicBezTo>
                  <a:lnTo>
                    <a:pt x="2716022" y="1772539"/>
                  </a:lnTo>
                  <a:cubicBezTo>
                    <a:pt x="2716022" y="1781937"/>
                    <a:pt x="2708402" y="1789430"/>
                    <a:pt x="269913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699131" y="1755648"/>
                  </a:lnTo>
                  <a:lnTo>
                    <a:pt x="2699131" y="1772539"/>
                  </a:lnTo>
                  <a:lnTo>
                    <a:pt x="2682240" y="177253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95" name="Group 95"/>
          <p:cNvGrpSpPr/>
          <p:nvPr/>
        </p:nvGrpSpPr>
        <p:grpSpPr>
          <a:xfrm>
            <a:off x="9418320" y="6149340"/>
            <a:ext cx="2011680" cy="1316736"/>
            <a:chOff x="0" y="0"/>
            <a:chExt cx="2682240" cy="1755648"/>
          </a:xfrm>
        </p:grpSpPr>
        <p:sp>
          <p:nvSpPr>
            <p:cNvPr id="96" name="Freeform 96"/>
            <p:cNvSpPr/>
            <p:nvPr/>
          </p:nvSpPr>
          <p:spPr>
            <a:xfrm>
              <a:off x="0" y="0"/>
              <a:ext cx="2682240" cy="1755648"/>
            </a:xfrm>
            <a:custGeom>
              <a:avLst/>
              <a:gdLst/>
              <a:ahLst/>
              <a:cxnLst/>
              <a:rect l="l" t="t" r="r" b="b"/>
              <a:pathLst>
                <a:path w="2682240" h="1755648">
                  <a:moveTo>
                    <a:pt x="0" y="0"/>
                  </a:moveTo>
                  <a:lnTo>
                    <a:pt x="2682240" y="0"/>
                  </a:lnTo>
                  <a:lnTo>
                    <a:pt x="2682240" y="1755648"/>
                  </a:lnTo>
                  <a:lnTo>
                    <a:pt x="0" y="1755648"/>
                  </a:lnTo>
                  <a:close/>
                </a:path>
              </a:pathLst>
            </a:custGeom>
            <a:blipFill>
              <a:blip r:embed="rId3">
                <a:alphaModFix amt="0"/>
              </a:blip>
              <a:stretch>
                <a:fillRect l="-33980" r="-33980"/>
              </a:stretch>
            </a:blipFill>
          </p:spPr>
          <p:txBody>
            <a:bodyPr/>
            <a:lstStyle/>
            <a:p>
              <a:endParaRPr lang="en-GB"/>
            </a:p>
          </p:txBody>
        </p:sp>
        <p:sp>
          <p:nvSpPr>
            <p:cNvPr id="97" name="TextBox 97"/>
            <p:cNvSpPr txBox="1"/>
            <p:nvPr/>
          </p:nvSpPr>
          <p:spPr>
            <a:xfrm>
              <a:off x="0" y="-28575"/>
              <a:ext cx="2682240" cy="1784223"/>
            </a:xfrm>
            <a:prstGeom prst="rect">
              <a:avLst/>
            </a:prstGeom>
          </p:spPr>
          <p:txBody>
            <a:bodyPr lIns="0" tIns="0" rIns="0" bIns="0" rtlCol="0" anchor="ctr"/>
            <a:lstStyle/>
            <a:p>
              <a:pPr algn="ctr">
                <a:lnSpc>
                  <a:spcPts val="1920"/>
                </a:lnSpc>
              </a:pPr>
              <a:r>
                <a:rPr lang="en-US" sz="1600" b="1">
                  <a:solidFill>
                    <a:srgbClr val="FFFFFF"/>
                  </a:solidFill>
                  <a:latin typeface="Calibri (MS) Bold"/>
                  <a:ea typeface="Calibri (MS) Bold"/>
                  <a:cs typeface="Calibri (MS) Bold"/>
                  <a:sym typeface="Calibri (MS) Bold"/>
                </a:rPr>
                <a:t>Marketing</a:t>
              </a:r>
            </a:p>
            <a:p>
              <a:pPr algn="ctr">
                <a:lnSpc>
                  <a:spcPts val="1920"/>
                </a:lnSpc>
              </a:pPr>
              <a:r>
                <a:rPr lang="en-US" sz="1600" b="1">
                  <a:solidFill>
                    <a:srgbClr val="FFFFFF"/>
                  </a:solidFill>
                  <a:latin typeface="Calibri (MS) Bold"/>
                  <a:ea typeface="Calibri (MS) Bold"/>
                  <a:cs typeface="Calibri (MS) Bold"/>
                  <a:sym typeface="Calibri (MS) Bold"/>
                </a:rPr>
                <a:t>Manager</a:t>
              </a:r>
            </a:p>
          </p:txBody>
        </p:sp>
      </p:grpSp>
      <p:grpSp>
        <p:nvGrpSpPr>
          <p:cNvPr id="98" name="Group 98"/>
          <p:cNvGrpSpPr/>
          <p:nvPr/>
        </p:nvGrpSpPr>
        <p:grpSpPr>
          <a:xfrm>
            <a:off x="11417303" y="6136643"/>
            <a:ext cx="2037083" cy="1342139"/>
            <a:chOff x="0" y="0"/>
            <a:chExt cx="2716111" cy="1789519"/>
          </a:xfrm>
        </p:grpSpPr>
        <p:sp>
          <p:nvSpPr>
            <p:cNvPr id="99" name="Freeform 99"/>
            <p:cNvSpPr/>
            <p:nvPr/>
          </p:nvSpPr>
          <p:spPr>
            <a:xfrm>
              <a:off x="16891" y="16891"/>
              <a:ext cx="2682240" cy="1755648"/>
            </a:xfrm>
            <a:custGeom>
              <a:avLst/>
              <a:gdLst/>
              <a:ahLst/>
              <a:cxnLst/>
              <a:rect l="l" t="t" r="r" b="b"/>
              <a:pathLst>
                <a:path w="2682240" h="1755648">
                  <a:moveTo>
                    <a:pt x="0" y="0"/>
                  </a:moveTo>
                  <a:lnTo>
                    <a:pt x="2682240" y="0"/>
                  </a:lnTo>
                  <a:lnTo>
                    <a:pt x="2682240" y="1755648"/>
                  </a:lnTo>
                  <a:lnTo>
                    <a:pt x="0" y="1755648"/>
                  </a:lnTo>
                  <a:close/>
                </a:path>
              </a:pathLst>
            </a:custGeom>
            <a:solidFill>
              <a:srgbClr val="EEF2FF"/>
            </a:solidFill>
          </p:spPr>
          <p:txBody>
            <a:bodyPr/>
            <a:lstStyle/>
            <a:p>
              <a:endParaRPr lang="en-GB"/>
            </a:p>
          </p:txBody>
        </p:sp>
        <p:sp>
          <p:nvSpPr>
            <p:cNvPr id="100" name="Freeform 100"/>
            <p:cNvSpPr/>
            <p:nvPr/>
          </p:nvSpPr>
          <p:spPr>
            <a:xfrm>
              <a:off x="0" y="0"/>
              <a:ext cx="2716022" cy="1789430"/>
            </a:xfrm>
            <a:custGeom>
              <a:avLst/>
              <a:gdLst/>
              <a:ahLst/>
              <a:cxnLst/>
              <a:rect l="l" t="t" r="r" b="b"/>
              <a:pathLst>
                <a:path w="2716022" h="1789430">
                  <a:moveTo>
                    <a:pt x="16891" y="0"/>
                  </a:moveTo>
                  <a:lnTo>
                    <a:pt x="2699131" y="0"/>
                  </a:lnTo>
                  <a:cubicBezTo>
                    <a:pt x="2708529" y="0"/>
                    <a:pt x="2716022" y="7620"/>
                    <a:pt x="2716022" y="16891"/>
                  </a:cubicBezTo>
                  <a:lnTo>
                    <a:pt x="2716022" y="1772539"/>
                  </a:lnTo>
                  <a:cubicBezTo>
                    <a:pt x="2716022" y="1781937"/>
                    <a:pt x="2708402" y="1789430"/>
                    <a:pt x="269913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699131" y="1755648"/>
                  </a:lnTo>
                  <a:lnTo>
                    <a:pt x="2699131" y="1772539"/>
                  </a:lnTo>
                  <a:lnTo>
                    <a:pt x="2682240" y="1772539"/>
                  </a:lnTo>
                  <a:lnTo>
                    <a:pt x="2682240" y="16891"/>
                  </a:lnTo>
                  <a:lnTo>
                    <a:pt x="2699131" y="16891"/>
                  </a:lnTo>
                  <a:lnTo>
                    <a:pt x="2699131" y="33909"/>
                  </a:lnTo>
                  <a:lnTo>
                    <a:pt x="16891" y="33909"/>
                  </a:lnTo>
                  <a:close/>
                </a:path>
              </a:pathLst>
            </a:custGeom>
            <a:solidFill>
              <a:srgbClr val="1E3A5F"/>
            </a:solidFill>
          </p:spPr>
          <p:txBody>
            <a:bodyPr/>
            <a:lstStyle/>
            <a:p>
              <a:endParaRPr lang="en-GB"/>
            </a:p>
          </p:txBody>
        </p:sp>
      </p:grpSp>
      <p:grpSp>
        <p:nvGrpSpPr>
          <p:cNvPr id="101" name="Group 101"/>
          <p:cNvGrpSpPr/>
          <p:nvPr/>
        </p:nvGrpSpPr>
        <p:grpSpPr>
          <a:xfrm>
            <a:off x="11430000" y="6149340"/>
            <a:ext cx="2011680" cy="1316736"/>
            <a:chOff x="0" y="0"/>
            <a:chExt cx="2682240" cy="1755648"/>
          </a:xfrm>
        </p:grpSpPr>
        <p:sp>
          <p:nvSpPr>
            <p:cNvPr id="102" name="Freeform 102"/>
            <p:cNvSpPr/>
            <p:nvPr/>
          </p:nvSpPr>
          <p:spPr>
            <a:xfrm>
              <a:off x="0" y="0"/>
              <a:ext cx="2682240" cy="1755648"/>
            </a:xfrm>
            <a:custGeom>
              <a:avLst/>
              <a:gdLst/>
              <a:ahLst/>
              <a:cxnLst/>
              <a:rect l="l" t="t" r="r" b="b"/>
              <a:pathLst>
                <a:path w="2682240" h="1755648">
                  <a:moveTo>
                    <a:pt x="0" y="0"/>
                  </a:moveTo>
                  <a:lnTo>
                    <a:pt x="2682240" y="0"/>
                  </a:lnTo>
                  <a:lnTo>
                    <a:pt x="2682240" y="1755648"/>
                  </a:lnTo>
                  <a:lnTo>
                    <a:pt x="0" y="1755648"/>
                  </a:lnTo>
                  <a:close/>
                </a:path>
              </a:pathLst>
            </a:custGeom>
            <a:blipFill>
              <a:blip r:embed="rId3">
                <a:alphaModFix amt="0"/>
              </a:blip>
              <a:stretch>
                <a:fillRect l="-33980" r="-33980"/>
              </a:stretch>
            </a:blipFill>
          </p:spPr>
          <p:txBody>
            <a:bodyPr/>
            <a:lstStyle/>
            <a:p>
              <a:endParaRPr lang="en-GB"/>
            </a:p>
          </p:txBody>
        </p:sp>
        <p:sp>
          <p:nvSpPr>
            <p:cNvPr id="103" name="TextBox 103"/>
            <p:cNvSpPr txBox="1"/>
            <p:nvPr/>
          </p:nvSpPr>
          <p:spPr>
            <a:xfrm>
              <a:off x="0" y="-28575"/>
              <a:ext cx="2682240"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104" name="Group 104"/>
          <p:cNvGrpSpPr/>
          <p:nvPr/>
        </p:nvGrpSpPr>
        <p:grpSpPr>
          <a:xfrm>
            <a:off x="13428983" y="6136643"/>
            <a:ext cx="2128523" cy="1342139"/>
            <a:chOff x="0" y="0"/>
            <a:chExt cx="2838031" cy="1789519"/>
          </a:xfrm>
        </p:grpSpPr>
        <p:sp>
          <p:nvSpPr>
            <p:cNvPr id="105" name="Freeform 105"/>
            <p:cNvSpPr/>
            <p:nvPr/>
          </p:nvSpPr>
          <p:spPr>
            <a:xfrm>
              <a:off x="16891" y="16891"/>
              <a:ext cx="2804160" cy="1755648"/>
            </a:xfrm>
            <a:custGeom>
              <a:avLst/>
              <a:gdLst/>
              <a:ahLst/>
              <a:cxnLst/>
              <a:rect l="l" t="t" r="r" b="b"/>
              <a:pathLst>
                <a:path w="2804160" h="1755648">
                  <a:moveTo>
                    <a:pt x="0" y="0"/>
                  </a:moveTo>
                  <a:lnTo>
                    <a:pt x="2804160" y="0"/>
                  </a:lnTo>
                  <a:lnTo>
                    <a:pt x="2804160" y="1755648"/>
                  </a:lnTo>
                  <a:lnTo>
                    <a:pt x="0" y="1755648"/>
                  </a:lnTo>
                  <a:close/>
                </a:path>
              </a:pathLst>
            </a:custGeom>
            <a:solidFill>
              <a:srgbClr val="EEF2FF"/>
            </a:solidFill>
          </p:spPr>
          <p:txBody>
            <a:bodyPr/>
            <a:lstStyle/>
            <a:p>
              <a:endParaRPr lang="en-GB"/>
            </a:p>
          </p:txBody>
        </p:sp>
        <p:sp>
          <p:nvSpPr>
            <p:cNvPr id="106" name="Freeform 106"/>
            <p:cNvSpPr/>
            <p:nvPr/>
          </p:nvSpPr>
          <p:spPr>
            <a:xfrm>
              <a:off x="0" y="0"/>
              <a:ext cx="2837942" cy="1789430"/>
            </a:xfrm>
            <a:custGeom>
              <a:avLst/>
              <a:gdLst/>
              <a:ahLst/>
              <a:cxnLst/>
              <a:rect l="l" t="t" r="r" b="b"/>
              <a:pathLst>
                <a:path w="2837942" h="1789430">
                  <a:moveTo>
                    <a:pt x="16891" y="0"/>
                  </a:moveTo>
                  <a:lnTo>
                    <a:pt x="2821051" y="0"/>
                  </a:lnTo>
                  <a:cubicBezTo>
                    <a:pt x="2830449" y="0"/>
                    <a:pt x="2837942" y="7620"/>
                    <a:pt x="2837942" y="16891"/>
                  </a:cubicBezTo>
                  <a:lnTo>
                    <a:pt x="2837942" y="1772539"/>
                  </a:lnTo>
                  <a:cubicBezTo>
                    <a:pt x="2837942" y="1781937"/>
                    <a:pt x="2830322" y="1789430"/>
                    <a:pt x="2821051"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821051" y="1755648"/>
                  </a:lnTo>
                  <a:lnTo>
                    <a:pt x="2821051" y="1772539"/>
                  </a:lnTo>
                  <a:lnTo>
                    <a:pt x="2804160" y="1772539"/>
                  </a:lnTo>
                  <a:lnTo>
                    <a:pt x="2804160" y="16891"/>
                  </a:lnTo>
                  <a:lnTo>
                    <a:pt x="2821051" y="16891"/>
                  </a:lnTo>
                  <a:lnTo>
                    <a:pt x="2821051" y="33909"/>
                  </a:lnTo>
                  <a:lnTo>
                    <a:pt x="16891" y="33909"/>
                  </a:lnTo>
                  <a:close/>
                </a:path>
              </a:pathLst>
            </a:custGeom>
            <a:solidFill>
              <a:srgbClr val="1E3A5F"/>
            </a:solidFill>
          </p:spPr>
          <p:txBody>
            <a:bodyPr/>
            <a:lstStyle/>
            <a:p>
              <a:endParaRPr lang="en-GB"/>
            </a:p>
          </p:txBody>
        </p:sp>
      </p:grpSp>
      <p:grpSp>
        <p:nvGrpSpPr>
          <p:cNvPr id="107" name="Group 107"/>
          <p:cNvGrpSpPr/>
          <p:nvPr/>
        </p:nvGrpSpPr>
        <p:grpSpPr>
          <a:xfrm>
            <a:off x="13441680" y="6149340"/>
            <a:ext cx="2103120" cy="1316736"/>
            <a:chOff x="0" y="0"/>
            <a:chExt cx="2804160" cy="1755648"/>
          </a:xfrm>
        </p:grpSpPr>
        <p:sp>
          <p:nvSpPr>
            <p:cNvPr id="108" name="Freeform 108"/>
            <p:cNvSpPr/>
            <p:nvPr/>
          </p:nvSpPr>
          <p:spPr>
            <a:xfrm>
              <a:off x="0" y="0"/>
              <a:ext cx="2804160" cy="1755648"/>
            </a:xfrm>
            <a:custGeom>
              <a:avLst/>
              <a:gdLst/>
              <a:ahLst/>
              <a:cxnLst/>
              <a:rect l="l" t="t" r="r" b="b"/>
              <a:pathLst>
                <a:path w="2804160" h="1755648">
                  <a:moveTo>
                    <a:pt x="0" y="0"/>
                  </a:moveTo>
                  <a:lnTo>
                    <a:pt x="2804160" y="0"/>
                  </a:lnTo>
                  <a:lnTo>
                    <a:pt x="2804160" y="1755648"/>
                  </a:lnTo>
                  <a:lnTo>
                    <a:pt x="0" y="1755648"/>
                  </a:lnTo>
                  <a:close/>
                </a:path>
              </a:pathLst>
            </a:custGeom>
            <a:blipFill>
              <a:blip r:embed="rId3">
                <a:alphaModFix amt="0"/>
              </a:blip>
              <a:stretch>
                <a:fillRect l="-30329" r="-30329"/>
              </a:stretch>
            </a:blipFill>
          </p:spPr>
          <p:txBody>
            <a:bodyPr/>
            <a:lstStyle/>
            <a:p>
              <a:endParaRPr lang="en-GB"/>
            </a:p>
          </p:txBody>
        </p:sp>
        <p:sp>
          <p:nvSpPr>
            <p:cNvPr id="109" name="TextBox 109"/>
            <p:cNvSpPr txBox="1"/>
            <p:nvPr/>
          </p:nvSpPr>
          <p:spPr>
            <a:xfrm>
              <a:off x="0" y="-28575"/>
              <a:ext cx="2804160"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110" name="Group 110"/>
          <p:cNvGrpSpPr/>
          <p:nvPr/>
        </p:nvGrpSpPr>
        <p:grpSpPr>
          <a:xfrm>
            <a:off x="15532103" y="6136643"/>
            <a:ext cx="2073659" cy="1342139"/>
            <a:chOff x="0" y="0"/>
            <a:chExt cx="2764879" cy="1789519"/>
          </a:xfrm>
        </p:grpSpPr>
        <p:sp>
          <p:nvSpPr>
            <p:cNvPr id="111" name="Freeform 111"/>
            <p:cNvSpPr/>
            <p:nvPr/>
          </p:nvSpPr>
          <p:spPr>
            <a:xfrm>
              <a:off x="16891" y="16891"/>
              <a:ext cx="2731008" cy="1755648"/>
            </a:xfrm>
            <a:custGeom>
              <a:avLst/>
              <a:gdLst/>
              <a:ahLst/>
              <a:cxnLst/>
              <a:rect l="l" t="t" r="r" b="b"/>
              <a:pathLst>
                <a:path w="2731008" h="1755648">
                  <a:moveTo>
                    <a:pt x="0" y="0"/>
                  </a:moveTo>
                  <a:lnTo>
                    <a:pt x="2731008" y="0"/>
                  </a:lnTo>
                  <a:lnTo>
                    <a:pt x="2731008" y="1755648"/>
                  </a:lnTo>
                  <a:lnTo>
                    <a:pt x="0" y="1755648"/>
                  </a:lnTo>
                  <a:close/>
                </a:path>
              </a:pathLst>
            </a:custGeom>
            <a:solidFill>
              <a:srgbClr val="EEF2FF"/>
            </a:solidFill>
          </p:spPr>
          <p:txBody>
            <a:bodyPr/>
            <a:lstStyle/>
            <a:p>
              <a:endParaRPr lang="en-GB"/>
            </a:p>
          </p:txBody>
        </p:sp>
        <p:sp>
          <p:nvSpPr>
            <p:cNvPr id="112" name="Freeform 112"/>
            <p:cNvSpPr/>
            <p:nvPr/>
          </p:nvSpPr>
          <p:spPr>
            <a:xfrm>
              <a:off x="0" y="0"/>
              <a:ext cx="2764790" cy="1789430"/>
            </a:xfrm>
            <a:custGeom>
              <a:avLst/>
              <a:gdLst/>
              <a:ahLst/>
              <a:cxnLst/>
              <a:rect l="l" t="t" r="r" b="b"/>
              <a:pathLst>
                <a:path w="2764790" h="1789430">
                  <a:moveTo>
                    <a:pt x="16891" y="0"/>
                  </a:moveTo>
                  <a:lnTo>
                    <a:pt x="2747899" y="0"/>
                  </a:lnTo>
                  <a:cubicBezTo>
                    <a:pt x="2757297" y="0"/>
                    <a:pt x="2764790" y="7620"/>
                    <a:pt x="2764790" y="16891"/>
                  </a:cubicBezTo>
                  <a:lnTo>
                    <a:pt x="2764790" y="1772539"/>
                  </a:lnTo>
                  <a:cubicBezTo>
                    <a:pt x="2764790" y="1781937"/>
                    <a:pt x="2757170" y="1789430"/>
                    <a:pt x="2747899" y="1789430"/>
                  </a:cubicBezTo>
                  <a:lnTo>
                    <a:pt x="16891" y="1789430"/>
                  </a:lnTo>
                  <a:cubicBezTo>
                    <a:pt x="7493" y="1789430"/>
                    <a:pt x="0" y="1781810"/>
                    <a:pt x="0" y="1772539"/>
                  </a:cubicBezTo>
                  <a:lnTo>
                    <a:pt x="0" y="16891"/>
                  </a:lnTo>
                  <a:cubicBezTo>
                    <a:pt x="0" y="7620"/>
                    <a:pt x="7620" y="0"/>
                    <a:pt x="16891" y="0"/>
                  </a:cubicBezTo>
                  <a:moveTo>
                    <a:pt x="16891" y="33909"/>
                  </a:moveTo>
                  <a:lnTo>
                    <a:pt x="16891" y="16891"/>
                  </a:lnTo>
                  <a:lnTo>
                    <a:pt x="33909" y="16891"/>
                  </a:lnTo>
                  <a:lnTo>
                    <a:pt x="33909" y="1772539"/>
                  </a:lnTo>
                  <a:lnTo>
                    <a:pt x="16891" y="1772539"/>
                  </a:lnTo>
                  <a:lnTo>
                    <a:pt x="16891" y="1755648"/>
                  </a:lnTo>
                  <a:lnTo>
                    <a:pt x="2747899" y="1755648"/>
                  </a:lnTo>
                  <a:lnTo>
                    <a:pt x="2747899" y="1772539"/>
                  </a:lnTo>
                  <a:lnTo>
                    <a:pt x="2731008" y="1772539"/>
                  </a:lnTo>
                  <a:lnTo>
                    <a:pt x="2731008" y="16891"/>
                  </a:lnTo>
                  <a:lnTo>
                    <a:pt x="2747899" y="16891"/>
                  </a:lnTo>
                  <a:lnTo>
                    <a:pt x="2747899" y="33909"/>
                  </a:lnTo>
                  <a:lnTo>
                    <a:pt x="16891" y="33909"/>
                  </a:lnTo>
                  <a:close/>
                </a:path>
              </a:pathLst>
            </a:custGeom>
            <a:solidFill>
              <a:srgbClr val="1E3A5F"/>
            </a:solidFill>
          </p:spPr>
          <p:txBody>
            <a:bodyPr/>
            <a:lstStyle/>
            <a:p>
              <a:endParaRPr lang="en-GB"/>
            </a:p>
          </p:txBody>
        </p:sp>
      </p:grpSp>
      <p:grpSp>
        <p:nvGrpSpPr>
          <p:cNvPr id="113" name="Group 113"/>
          <p:cNvGrpSpPr/>
          <p:nvPr/>
        </p:nvGrpSpPr>
        <p:grpSpPr>
          <a:xfrm>
            <a:off x="15544800" y="6149340"/>
            <a:ext cx="2048256" cy="1316736"/>
            <a:chOff x="0" y="0"/>
            <a:chExt cx="2731008" cy="1755648"/>
          </a:xfrm>
        </p:grpSpPr>
        <p:sp>
          <p:nvSpPr>
            <p:cNvPr id="114" name="Freeform 114"/>
            <p:cNvSpPr/>
            <p:nvPr/>
          </p:nvSpPr>
          <p:spPr>
            <a:xfrm>
              <a:off x="0" y="0"/>
              <a:ext cx="2731008" cy="1755648"/>
            </a:xfrm>
            <a:custGeom>
              <a:avLst/>
              <a:gdLst/>
              <a:ahLst/>
              <a:cxnLst/>
              <a:rect l="l" t="t" r="r" b="b"/>
              <a:pathLst>
                <a:path w="2731008" h="1755648">
                  <a:moveTo>
                    <a:pt x="0" y="0"/>
                  </a:moveTo>
                  <a:lnTo>
                    <a:pt x="2731008" y="0"/>
                  </a:lnTo>
                  <a:lnTo>
                    <a:pt x="2731008" y="1755648"/>
                  </a:lnTo>
                  <a:lnTo>
                    <a:pt x="0" y="1755648"/>
                  </a:lnTo>
                  <a:close/>
                </a:path>
              </a:pathLst>
            </a:custGeom>
            <a:blipFill>
              <a:blip r:embed="rId3">
                <a:alphaModFix amt="0"/>
              </a:blip>
              <a:stretch>
                <a:fillRect l="-32480" r="-32480"/>
              </a:stretch>
            </a:blipFill>
          </p:spPr>
          <p:txBody>
            <a:bodyPr/>
            <a:lstStyle/>
            <a:p>
              <a:endParaRPr lang="en-GB"/>
            </a:p>
          </p:txBody>
        </p:sp>
        <p:sp>
          <p:nvSpPr>
            <p:cNvPr id="115" name="TextBox 115"/>
            <p:cNvSpPr txBox="1"/>
            <p:nvPr/>
          </p:nvSpPr>
          <p:spPr>
            <a:xfrm>
              <a:off x="0" y="-28575"/>
              <a:ext cx="2731008" cy="1784223"/>
            </a:xfrm>
            <a:prstGeom prst="rect">
              <a:avLst/>
            </a:prstGeom>
          </p:spPr>
          <p:txBody>
            <a:bodyPr lIns="0" tIns="0" rIns="0" bIns="0" rtlCol="0" anchor="ctr"/>
            <a:lstStyle/>
            <a:p>
              <a:pPr algn="ctr">
                <a:lnSpc>
                  <a:spcPts val="1920"/>
                </a:lnSpc>
              </a:pPr>
              <a:r>
                <a:rPr lang="en-US" sz="1600" i="1">
                  <a:solidFill>
                    <a:srgbClr val="1A202C"/>
                  </a:solidFill>
                  <a:latin typeface="Calibri (MS) Italics"/>
                  <a:ea typeface="Calibri (MS) Italics"/>
                  <a:cs typeface="Calibri (MS) Italics"/>
                  <a:sym typeface="Calibri (MS) Italics"/>
                </a:rPr>
                <a:t>↕ Dual</a:t>
              </a:r>
            </a:p>
            <a:p>
              <a:pPr algn="ctr">
                <a:lnSpc>
                  <a:spcPts val="1920"/>
                </a:lnSpc>
              </a:pPr>
              <a:r>
                <a:rPr lang="en-US" sz="1600" i="1">
                  <a:solidFill>
                    <a:srgbClr val="1A202C"/>
                  </a:solidFill>
                  <a:latin typeface="Calibri (MS) Italics"/>
                  <a:ea typeface="Calibri (MS) Italics"/>
                  <a:cs typeface="Calibri (MS) Italics"/>
                  <a:sym typeface="Calibri (MS) Italics"/>
                </a:rPr>
                <a:t>Reporting</a:t>
              </a:r>
            </a:p>
          </p:txBody>
        </p:sp>
      </p:grpSp>
      <p:grpSp>
        <p:nvGrpSpPr>
          <p:cNvPr id="116" name="Group 116"/>
          <p:cNvGrpSpPr/>
          <p:nvPr/>
        </p:nvGrpSpPr>
        <p:grpSpPr>
          <a:xfrm>
            <a:off x="9418320" y="7685532"/>
            <a:ext cx="8138160" cy="548640"/>
            <a:chOff x="0" y="0"/>
            <a:chExt cx="10850880" cy="731520"/>
          </a:xfrm>
        </p:grpSpPr>
        <p:sp>
          <p:nvSpPr>
            <p:cNvPr id="117" name="Freeform 117"/>
            <p:cNvSpPr/>
            <p:nvPr/>
          </p:nvSpPr>
          <p:spPr>
            <a:xfrm>
              <a:off x="0" y="0"/>
              <a:ext cx="10850880" cy="731520"/>
            </a:xfrm>
            <a:custGeom>
              <a:avLst/>
              <a:gdLst/>
              <a:ahLst/>
              <a:cxnLst/>
              <a:rect l="l" t="t" r="r" b="b"/>
              <a:pathLst>
                <a:path w="10850880" h="731520">
                  <a:moveTo>
                    <a:pt x="0" y="0"/>
                  </a:moveTo>
                  <a:lnTo>
                    <a:pt x="10850880" y="0"/>
                  </a:lnTo>
                  <a:lnTo>
                    <a:pt x="10850880" y="731520"/>
                  </a:lnTo>
                  <a:lnTo>
                    <a:pt x="0" y="731520"/>
                  </a:lnTo>
                  <a:close/>
                </a:path>
              </a:pathLst>
            </a:custGeom>
            <a:blipFill>
              <a:blip r:embed="rId3">
                <a:alphaModFix amt="0"/>
              </a:blip>
              <a:stretch>
                <a:fillRect t="-239028" b="-239028"/>
              </a:stretch>
            </a:blipFill>
          </p:spPr>
          <p:txBody>
            <a:bodyPr/>
            <a:lstStyle/>
            <a:p>
              <a:endParaRPr lang="en-GB"/>
            </a:p>
          </p:txBody>
        </p:sp>
        <p:sp>
          <p:nvSpPr>
            <p:cNvPr id="118" name="TextBox 118"/>
            <p:cNvSpPr txBox="1"/>
            <p:nvPr/>
          </p:nvSpPr>
          <p:spPr>
            <a:xfrm>
              <a:off x="0" y="-28575"/>
              <a:ext cx="10850880" cy="760095"/>
            </a:xfrm>
            <a:prstGeom prst="rect">
              <a:avLst/>
            </a:prstGeom>
          </p:spPr>
          <p:txBody>
            <a:bodyPr lIns="0" tIns="0" rIns="0" bIns="0" rtlCol="0" anchor="ctr"/>
            <a:lstStyle/>
            <a:p>
              <a:pPr algn="ctr">
                <a:lnSpc>
                  <a:spcPts val="1920"/>
                </a:lnSpc>
              </a:pPr>
              <a:r>
                <a:rPr lang="en-US" sz="1600" i="1">
                  <a:solidFill>
                    <a:srgbClr val="64748B"/>
                  </a:solidFill>
                  <a:latin typeface="Calibri (MS) Italics"/>
                  <a:ea typeface="Calibri (MS) Italics"/>
                  <a:cs typeface="Calibri (MS) Italics"/>
                  <a:sym typeface="Calibri (MS) Italics"/>
                </a:rPr>
                <a:t>↕ = Employee reports to BOTH functional &amp; divisional managers</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Structure, Culture, and Organisational Performance</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28671"/>
            <a:ext cx="9979657" cy="8278873"/>
            <a:chOff x="0" y="0"/>
            <a:chExt cx="13306209" cy="11038497"/>
          </a:xfrm>
        </p:grpSpPr>
        <p:sp>
          <p:nvSpPr>
            <p:cNvPr id="12" name="Freeform 12"/>
            <p:cNvSpPr/>
            <p:nvPr/>
          </p:nvSpPr>
          <p:spPr>
            <a:xfrm>
              <a:off x="8509" y="8509"/>
              <a:ext cx="13289281" cy="11021568"/>
            </a:xfrm>
            <a:custGeom>
              <a:avLst/>
              <a:gdLst/>
              <a:ahLst/>
              <a:cxnLst/>
              <a:rect l="l" t="t" r="r" b="b"/>
              <a:pathLst>
                <a:path w="13289281" h="11021568">
                  <a:moveTo>
                    <a:pt x="0" y="0"/>
                  </a:moveTo>
                  <a:lnTo>
                    <a:pt x="13289281" y="0"/>
                  </a:lnTo>
                  <a:lnTo>
                    <a:pt x="13289281" y="11021568"/>
                  </a:lnTo>
                  <a:lnTo>
                    <a:pt x="0" y="11021568"/>
                  </a:lnTo>
                  <a:close/>
                </a:path>
              </a:pathLst>
            </a:custGeom>
            <a:solidFill>
              <a:srgbClr val="F8FAFC"/>
            </a:solidFill>
          </p:spPr>
          <p:txBody>
            <a:bodyPr/>
            <a:lstStyle/>
            <a:p>
              <a:endParaRPr lang="en-GB"/>
            </a:p>
          </p:txBody>
        </p:sp>
        <p:sp>
          <p:nvSpPr>
            <p:cNvPr id="13" name="Freeform 13"/>
            <p:cNvSpPr/>
            <p:nvPr/>
          </p:nvSpPr>
          <p:spPr>
            <a:xfrm>
              <a:off x="0" y="0"/>
              <a:ext cx="13306298" cy="11038586"/>
            </a:xfrm>
            <a:custGeom>
              <a:avLst/>
              <a:gdLst/>
              <a:ahLst/>
              <a:cxnLst/>
              <a:rect l="l" t="t" r="r" b="b"/>
              <a:pathLst>
                <a:path w="13306298" h="11038586">
                  <a:moveTo>
                    <a:pt x="8509" y="0"/>
                  </a:moveTo>
                  <a:lnTo>
                    <a:pt x="13297790" y="0"/>
                  </a:lnTo>
                  <a:cubicBezTo>
                    <a:pt x="13302489" y="0"/>
                    <a:pt x="13306298" y="3810"/>
                    <a:pt x="13306298" y="8509"/>
                  </a:cubicBezTo>
                  <a:lnTo>
                    <a:pt x="13306298" y="11030077"/>
                  </a:lnTo>
                  <a:cubicBezTo>
                    <a:pt x="13306298" y="11034776"/>
                    <a:pt x="13302489" y="11038586"/>
                    <a:pt x="13297790"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13297790" y="11021568"/>
                  </a:lnTo>
                  <a:lnTo>
                    <a:pt x="13297790" y="11030077"/>
                  </a:lnTo>
                  <a:lnTo>
                    <a:pt x="13289280" y="11030077"/>
                  </a:lnTo>
                  <a:lnTo>
                    <a:pt x="13289280" y="8509"/>
                  </a:lnTo>
                  <a:lnTo>
                    <a:pt x="13297790" y="8509"/>
                  </a:lnTo>
                  <a:lnTo>
                    <a:pt x="13297790" y="17018"/>
                  </a:lnTo>
                  <a:lnTo>
                    <a:pt x="8509" y="17018"/>
                  </a:lnTo>
                  <a:close/>
                </a:path>
              </a:pathLst>
            </a:custGeom>
            <a:solidFill>
              <a:srgbClr val="E2E8F0"/>
            </a:solidFill>
          </p:spPr>
          <p:txBody>
            <a:bodyPr/>
            <a:lstStyle/>
            <a:p>
              <a:endParaRPr lang="en-GB"/>
            </a:p>
          </p:txBody>
        </p:sp>
      </p:grpSp>
      <p:sp>
        <p:nvSpPr>
          <p:cNvPr id="14" name="TextBox 14"/>
          <p:cNvSpPr txBox="1"/>
          <p:nvPr/>
        </p:nvSpPr>
        <p:spPr>
          <a:xfrm>
            <a:off x="893025" y="2968943"/>
            <a:ext cx="9144000" cy="2647950"/>
          </a:xfrm>
          <a:prstGeom prst="rect">
            <a:avLst/>
          </a:prstGeom>
        </p:spPr>
        <p:txBody>
          <a:bodyPr lIns="0" tIns="0" rIns="0" bIns="0" rtlCol="0" anchor="t">
            <a:spAutoFit/>
          </a:bodyPr>
          <a:lstStyle/>
          <a:p>
            <a:pPr marL="603250" lvl="1" indent="-301625" algn="l">
              <a:lnSpc>
                <a:spcPts val="2999"/>
              </a:lnSpc>
              <a:buFont typeface="Arial"/>
              <a:buChar char="•"/>
            </a:pPr>
            <a:r>
              <a:rPr lang="en-US" sz="2499">
                <a:solidFill>
                  <a:srgbClr val="1A202C"/>
                </a:solidFill>
                <a:latin typeface="Calibri (MS)"/>
                <a:ea typeface="Calibri (MS)"/>
                <a:cs typeface="Calibri (MS)"/>
                <a:sym typeface="Calibri (MS)"/>
              </a:rPr>
              <a:t>Structure and culture are closely and mutually interconnected</a:t>
            </a:r>
          </a:p>
          <a:p>
            <a:pPr marL="603250" lvl="1" indent="-301625" algn="l">
              <a:lnSpc>
                <a:spcPts val="2999"/>
              </a:lnSpc>
              <a:buFont typeface="Arial"/>
              <a:buChar char="•"/>
            </a:pPr>
            <a:r>
              <a:rPr lang="en-US" sz="2499">
                <a:solidFill>
                  <a:srgbClr val="1A202C"/>
                </a:solidFill>
                <a:latin typeface="Calibri (MS)"/>
                <a:ea typeface="Calibri (MS)"/>
                <a:cs typeface="Calibri (MS)"/>
                <a:sym typeface="Calibri (MS)"/>
              </a:rPr>
              <a:t>Performance goals cannot be achieved without an encouraging organisational culture (Qureshi, Shaikh &amp; Seaman, 2021)</a:t>
            </a:r>
          </a:p>
          <a:p>
            <a:pPr marL="603250" lvl="1" indent="-301625" algn="l">
              <a:lnSpc>
                <a:spcPts val="2999"/>
              </a:lnSpc>
              <a:buFont typeface="Arial"/>
              <a:buChar char="•"/>
            </a:pPr>
            <a:r>
              <a:rPr lang="en-US" sz="2499">
                <a:solidFill>
                  <a:srgbClr val="1A202C"/>
                </a:solidFill>
                <a:latin typeface="Calibri (MS)"/>
                <a:ea typeface="Calibri (MS)"/>
                <a:cs typeface="Calibri (MS)"/>
                <a:sym typeface="Calibri (MS)"/>
              </a:rPr>
              <a:t>M&amp;S promotes innovation and employee involvement, aligning with Handy's (1993) 'Role Culture' typology</a:t>
            </a:r>
          </a:p>
          <a:p>
            <a:pPr marL="603250" lvl="1" indent="-301625" algn="l">
              <a:lnSpc>
                <a:spcPts val="2999"/>
              </a:lnSpc>
              <a:buFont typeface="Arial"/>
              <a:buChar char="•"/>
            </a:pPr>
            <a:r>
              <a:rPr lang="en-US" sz="2499">
                <a:solidFill>
                  <a:srgbClr val="1A202C"/>
                </a:solidFill>
                <a:latin typeface="Calibri (MS)"/>
                <a:ea typeface="Calibri (MS)"/>
                <a:cs typeface="Calibri (MS)"/>
                <a:sym typeface="Calibri (MS)"/>
              </a:rPr>
              <a:t>Strict functional structures may inhibit innovation; divisional/matrix designs foster performance-orientated cultures</a:t>
            </a:r>
          </a:p>
        </p:txBody>
      </p:sp>
      <p:grpSp>
        <p:nvGrpSpPr>
          <p:cNvPr id="15" name="Group 15"/>
          <p:cNvGrpSpPr/>
          <p:nvPr/>
        </p:nvGrpSpPr>
        <p:grpSpPr>
          <a:xfrm>
            <a:off x="10960103" y="1322327"/>
            <a:ext cx="25403" cy="8291579"/>
            <a:chOff x="0" y="0"/>
            <a:chExt cx="33871" cy="11055439"/>
          </a:xfrm>
        </p:grpSpPr>
        <p:sp>
          <p:nvSpPr>
            <p:cNvPr id="16" name="Freeform 16"/>
            <p:cNvSpPr/>
            <p:nvPr/>
          </p:nvSpPr>
          <p:spPr>
            <a:xfrm>
              <a:off x="0" y="16891"/>
              <a:ext cx="33909" cy="11021568"/>
            </a:xfrm>
            <a:custGeom>
              <a:avLst/>
              <a:gdLst/>
              <a:ahLst/>
              <a:cxnLst/>
              <a:rect l="l" t="t" r="r" b="b"/>
              <a:pathLst>
                <a:path w="33909" h="11021568">
                  <a:moveTo>
                    <a:pt x="33909" y="0"/>
                  </a:moveTo>
                  <a:lnTo>
                    <a:pt x="33909" y="11021568"/>
                  </a:lnTo>
                  <a:lnTo>
                    <a:pt x="0" y="11021568"/>
                  </a:lnTo>
                  <a:lnTo>
                    <a:pt x="0" y="0"/>
                  </a:lnTo>
                  <a:close/>
                </a:path>
              </a:pathLst>
            </a:custGeom>
            <a:solidFill>
              <a:srgbClr val="E2E8F0"/>
            </a:solidFill>
          </p:spPr>
          <p:txBody>
            <a:bodyPr/>
            <a:lstStyle/>
            <a:p>
              <a:endParaRPr lang="en-GB"/>
            </a:p>
          </p:txBody>
        </p:sp>
      </p:grpSp>
      <p:grpSp>
        <p:nvGrpSpPr>
          <p:cNvPr id="17" name="Group 17"/>
          <p:cNvGrpSpPr/>
          <p:nvPr/>
        </p:nvGrpSpPr>
        <p:grpSpPr>
          <a:xfrm>
            <a:off x="11319510" y="1718310"/>
            <a:ext cx="6347460" cy="1684020"/>
            <a:chOff x="0" y="0"/>
            <a:chExt cx="8463280" cy="2245360"/>
          </a:xfrm>
        </p:grpSpPr>
        <p:sp>
          <p:nvSpPr>
            <p:cNvPr id="18" name="Freeform 18"/>
            <p:cNvSpPr/>
            <p:nvPr/>
          </p:nvSpPr>
          <p:spPr>
            <a:xfrm>
              <a:off x="25400" y="25400"/>
              <a:ext cx="8412480" cy="2194560"/>
            </a:xfrm>
            <a:custGeom>
              <a:avLst/>
              <a:gdLst/>
              <a:ahLst/>
              <a:cxnLst/>
              <a:rect l="l" t="t" r="r" b="b"/>
              <a:pathLst>
                <a:path w="8412480" h="2194560">
                  <a:moveTo>
                    <a:pt x="0" y="0"/>
                  </a:moveTo>
                  <a:lnTo>
                    <a:pt x="8412480" y="0"/>
                  </a:lnTo>
                  <a:lnTo>
                    <a:pt x="8412480" y="2194560"/>
                  </a:lnTo>
                  <a:lnTo>
                    <a:pt x="0" y="2194560"/>
                  </a:lnTo>
                  <a:close/>
                </a:path>
              </a:pathLst>
            </a:custGeom>
            <a:solidFill>
              <a:srgbClr val="1E3A5F"/>
            </a:solidFill>
          </p:spPr>
          <p:txBody>
            <a:bodyPr/>
            <a:lstStyle/>
            <a:p>
              <a:endParaRPr lang="en-GB"/>
            </a:p>
          </p:txBody>
        </p:sp>
        <p:sp>
          <p:nvSpPr>
            <p:cNvPr id="19" name="Freeform 19"/>
            <p:cNvSpPr/>
            <p:nvPr/>
          </p:nvSpPr>
          <p:spPr>
            <a:xfrm>
              <a:off x="0" y="0"/>
              <a:ext cx="8463280" cy="2245360"/>
            </a:xfrm>
            <a:custGeom>
              <a:avLst/>
              <a:gdLst/>
              <a:ahLst/>
              <a:cxnLst/>
              <a:rect l="l" t="t" r="r" b="b"/>
              <a:pathLst>
                <a:path w="8463280" h="2245360">
                  <a:moveTo>
                    <a:pt x="25400" y="0"/>
                  </a:moveTo>
                  <a:lnTo>
                    <a:pt x="8437880" y="0"/>
                  </a:lnTo>
                  <a:cubicBezTo>
                    <a:pt x="8451850" y="0"/>
                    <a:pt x="8463280" y="11430"/>
                    <a:pt x="8463280" y="25400"/>
                  </a:cubicBezTo>
                  <a:lnTo>
                    <a:pt x="8463280" y="2219960"/>
                  </a:lnTo>
                  <a:cubicBezTo>
                    <a:pt x="8463280" y="2233930"/>
                    <a:pt x="8451850" y="2245360"/>
                    <a:pt x="8437880" y="2245360"/>
                  </a:cubicBezTo>
                  <a:lnTo>
                    <a:pt x="25400" y="2245360"/>
                  </a:lnTo>
                  <a:cubicBezTo>
                    <a:pt x="11430" y="2245360"/>
                    <a:pt x="0" y="2233930"/>
                    <a:pt x="0" y="2219960"/>
                  </a:cubicBezTo>
                  <a:lnTo>
                    <a:pt x="0" y="25400"/>
                  </a:lnTo>
                  <a:cubicBezTo>
                    <a:pt x="0" y="11430"/>
                    <a:pt x="11430" y="0"/>
                    <a:pt x="25400" y="0"/>
                  </a:cubicBezTo>
                  <a:moveTo>
                    <a:pt x="25400" y="50800"/>
                  </a:moveTo>
                  <a:lnTo>
                    <a:pt x="25400" y="25400"/>
                  </a:lnTo>
                  <a:lnTo>
                    <a:pt x="50800" y="25400"/>
                  </a:lnTo>
                  <a:lnTo>
                    <a:pt x="50800" y="2219960"/>
                  </a:lnTo>
                  <a:lnTo>
                    <a:pt x="25400" y="2219960"/>
                  </a:lnTo>
                  <a:lnTo>
                    <a:pt x="25400" y="2194560"/>
                  </a:lnTo>
                  <a:lnTo>
                    <a:pt x="8437880" y="2194560"/>
                  </a:lnTo>
                  <a:lnTo>
                    <a:pt x="8437880" y="2219960"/>
                  </a:lnTo>
                  <a:lnTo>
                    <a:pt x="8412480" y="2219960"/>
                  </a:lnTo>
                  <a:lnTo>
                    <a:pt x="8412480" y="25400"/>
                  </a:lnTo>
                  <a:lnTo>
                    <a:pt x="8437880" y="25400"/>
                  </a:lnTo>
                  <a:lnTo>
                    <a:pt x="8437880" y="50800"/>
                  </a:lnTo>
                  <a:lnTo>
                    <a:pt x="25400" y="50800"/>
                  </a:lnTo>
                  <a:close/>
                </a:path>
              </a:pathLst>
            </a:custGeom>
            <a:solidFill>
              <a:srgbClr val="1E3A5F"/>
            </a:solidFill>
          </p:spPr>
          <p:txBody>
            <a:bodyPr/>
            <a:lstStyle/>
            <a:p>
              <a:endParaRPr lang="en-GB"/>
            </a:p>
          </p:txBody>
        </p:sp>
      </p:grpSp>
      <p:grpSp>
        <p:nvGrpSpPr>
          <p:cNvPr id="20" name="Group 20"/>
          <p:cNvGrpSpPr/>
          <p:nvPr/>
        </p:nvGrpSpPr>
        <p:grpSpPr>
          <a:xfrm>
            <a:off x="11338560" y="1737360"/>
            <a:ext cx="6309360" cy="1645920"/>
            <a:chOff x="0" y="0"/>
            <a:chExt cx="8412480" cy="2194560"/>
          </a:xfrm>
        </p:grpSpPr>
        <p:sp>
          <p:nvSpPr>
            <p:cNvPr id="21" name="Freeform 21"/>
            <p:cNvSpPr/>
            <p:nvPr/>
          </p:nvSpPr>
          <p:spPr>
            <a:xfrm>
              <a:off x="0" y="0"/>
              <a:ext cx="8412480" cy="2194560"/>
            </a:xfrm>
            <a:custGeom>
              <a:avLst/>
              <a:gdLst/>
              <a:ahLst/>
              <a:cxnLst/>
              <a:rect l="l" t="t" r="r" b="b"/>
              <a:pathLst>
                <a:path w="8412480" h="2194560">
                  <a:moveTo>
                    <a:pt x="0" y="0"/>
                  </a:moveTo>
                  <a:lnTo>
                    <a:pt x="8412480" y="0"/>
                  </a:lnTo>
                  <a:lnTo>
                    <a:pt x="8412480" y="2194560"/>
                  </a:lnTo>
                  <a:lnTo>
                    <a:pt x="0" y="2194560"/>
                  </a:lnTo>
                  <a:close/>
                </a:path>
              </a:pathLst>
            </a:custGeom>
            <a:blipFill>
              <a:blip r:embed="rId3">
                <a:alphaModFix amt="0"/>
              </a:blip>
              <a:stretch>
                <a:fillRect t="-24692" b="-24692"/>
              </a:stretch>
            </a:blipFill>
          </p:spPr>
          <p:txBody>
            <a:bodyPr/>
            <a:lstStyle/>
            <a:p>
              <a:endParaRPr lang="en-GB"/>
            </a:p>
          </p:txBody>
        </p:sp>
        <p:sp>
          <p:nvSpPr>
            <p:cNvPr id="22" name="TextBox 22"/>
            <p:cNvSpPr txBox="1"/>
            <p:nvPr/>
          </p:nvSpPr>
          <p:spPr>
            <a:xfrm>
              <a:off x="0" y="-19050"/>
              <a:ext cx="8412480" cy="2213610"/>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Organisational</a:t>
              </a:r>
            </a:p>
            <a:p>
              <a:pPr algn="ctr">
                <a:lnSpc>
                  <a:spcPts val="3120"/>
                </a:lnSpc>
              </a:pPr>
              <a:r>
                <a:rPr lang="en-US" sz="2600" b="1">
                  <a:solidFill>
                    <a:srgbClr val="FFFFFF"/>
                  </a:solidFill>
                  <a:latin typeface="Georgia Bold"/>
                  <a:ea typeface="Georgia Bold"/>
                  <a:cs typeface="Georgia Bold"/>
                  <a:sym typeface="Georgia Bold"/>
                </a:rPr>
                <a:t>Structure</a:t>
              </a:r>
            </a:p>
          </p:txBody>
        </p:sp>
      </p:grpSp>
      <p:grpSp>
        <p:nvGrpSpPr>
          <p:cNvPr id="23" name="Group 23"/>
          <p:cNvGrpSpPr/>
          <p:nvPr/>
        </p:nvGrpSpPr>
        <p:grpSpPr>
          <a:xfrm>
            <a:off x="11319510" y="4278630"/>
            <a:ext cx="6347460" cy="1684020"/>
            <a:chOff x="0" y="0"/>
            <a:chExt cx="8463280" cy="2245360"/>
          </a:xfrm>
        </p:grpSpPr>
        <p:sp>
          <p:nvSpPr>
            <p:cNvPr id="24" name="Freeform 24"/>
            <p:cNvSpPr/>
            <p:nvPr/>
          </p:nvSpPr>
          <p:spPr>
            <a:xfrm>
              <a:off x="25400" y="25400"/>
              <a:ext cx="8412480" cy="2194560"/>
            </a:xfrm>
            <a:custGeom>
              <a:avLst/>
              <a:gdLst/>
              <a:ahLst/>
              <a:cxnLst/>
              <a:rect l="l" t="t" r="r" b="b"/>
              <a:pathLst>
                <a:path w="8412480" h="2194560">
                  <a:moveTo>
                    <a:pt x="0" y="0"/>
                  </a:moveTo>
                  <a:lnTo>
                    <a:pt x="8412480" y="0"/>
                  </a:lnTo>
                  <a:lnTo>
                    <a:pt x="8412480" y="2194560"/>
                  </a:lnTo>
                  <a:lnTo>
                    <a:pt x="0" y="2194560"/>
                  </a:lnTo>
                  <a:close/>
                </a:path>
              </a:pathLst>
            </a:custGeom>
            <a:solidFill>
              <a:srgbClr val="2C4E7E"/>
            </a:solidFill>
          </p:spPr>
          <p:txBody>
            <a:bodyPr/>
            <a:lstStyle/>
            <a:p>
              <a:endParaRPr lang="en-GB"/>
            </a:p>
          </p:txBody>
        </p:sp>
        <p:sp>
          <p:nvSpPr>
            <p:cNvPr id="25" name="Freeform 25"/>
            <p:cNvSpPr/>
            <p:nvPr/>
          </p:nvSpPr>
          <p:spPr>
            <a:xfrm>
              <a:off x="0" y="0"/>
              <a:ext cx="8463280" cy="2245360"/>
            </a:xfrm>
            <a:custGeom>
              <a:avLst/>
              <a:gdLst/>
              <a:ahLst/>
              <a:cxnLst/>
              <a:rect l="l" t="t" r="r" b="b"/>
              <a:pathLst>
                <a:path w="8463280" h="2245360">
                  <a:moveTo>
                    <a:pt x="25400" y="0"/>
                  </a:moveTo>
                  <a:lnTo>
                    <a:pt x="8437880" y="0"/>
                  </a:lnTo>
                  <a:cubicBezTo>
                    <a:pt x="8451850" y="0"/>
                    <a:pt x="8463280" y="11430"/>
                    <a:pt x="8463280" y="25400"/>
                  </a:cubicBezTo>
                  <a:lnTo>
                    <a:pt x="8463280" y="2219960"/>
                  </a:lnTo>
                  <a:cubicBezTo>
                    <a:pt x="8463280" y="2233930"/>
                    <a:pt x="8451850" y="2245360"/>
                    <a:pt x="8437880" y="2245360"/>
                  </a:cubicBezTo>
                  <a:lnTo>
                    <a:pt x="25400" y="2245360"/>
                  </a:lnTo>
                  <a:cubicBezTo>
                    <a:pt x="11430" y="2245360"/>
                    <a:pt x="0" y="2233930"/>
                    <a:pt x="0" y="2219960"/>
                  </a:cubicBezTo>
                  <a:lnTo>
                    <a:pt x="0" y="25400"/>
                  </a:lnTo>
                  <a:cubicBezTo>
                    <a:pt x="0" y="11430"/>
                    <a:pt x="11430" y="0"/>
                    <a:pt x="25400" y="0"/>
                  </a:cubicBezTo>
                  <a:moveTo>
                    <a:pt x="25400" y="50800"/>
                  </a:moveTo>
                  <a:lnTo>
                    <a:pt x="25400" y="25400"/>
                  </a:lnTo>
                  <a:lnTo>
                    <a:pt x="50800" y="25400"/>
                  </a:lnTo>
                  <a:lnTo>
                    <a:pt x="50800" y="2219960"/>
                  </a:lnTo>
                  <a:lnTo>
                    <a:pt x="25400" y="2219960"/>
                  </a:lnTo>
                  <a:lnTo>
                    <a:pt x="25400" y="2194560"/>
                  </a:lnTo>
                  <a:lnTo>
                    <a:pt x="8437880" y="2194560"/>
                  </a:lnTo>
                  <a:lnTo>
                    <a:pt x="8437880" y="2219960"/>
                  </a:lnTo>
                  <a:lnTo>
                    <a:pt x="8412480" y="2219960"/>
                  </a:lnTo>
                  <a:lnTo>
                    <a:pt x="8412480" y="25400"/>
                  </a:lnTo>
                  <a:lnTo>
                    <a:pt x="8437880" y="25400"/>
                  </a:lnTo>
                  <a:lnTo>
                    <a:pt x="8437880" y="50800"/>
                  </a:lnTo>
                  <a:lnTo>
                    <a:pt x="25400" y="50800"/>
                  </a:lnTo>
                  <a:close/>
                </a:path>
              </a:pathLst>
            </a:custGeom>
            <a:solidFill>
              <a:srgbClr val="1E3A5F"/>
            </a:solidFill>
          </p:spPr>
          <p:txBody>
            <a:bodyPr/>
            <a:lstStyle/>
            <a:p>
              <a:endParaRPr lang="en-GB"/>
            </a:p>
          </p:txBody>
        </p:sp>
      </p:grpSp>
      <p:grpSp>
        <p:nvGrpSpPr>
          <p:cNvPr id="26" name="Group 26"/>
          <p:cNvGrpSpPr/>
          <p:nvPr/>
        </p:nvGrpSpPr>
        <p:grpSpPr>
          <a:xfrm>
            <a:off x="11338560" y="4297680"/>
            <a:ext cx="6309360" cy="1645920"/>
            <a:chOff x="0" y="0"/>
            <a:chExt cx="8412480" cy="2194560"/>
          </a:xfrm>
        </p:grpSpPr>
        <p:sp>
          <p:nvSpPr>
            <p:cNvPr id="27" name="Freeform 27"/>
            <p:cNvSpPr/>
            <p:nvPr/>
          </p:nvSpPr>
          <p:spPr>
            <a:xfrm>
              <a:off x="0" y="0"/>
              <a:ext cx="8412480" cy="2194560"/>
            </a:xfrm>
            <a:custGeom>
              <a:avLst/>
              <a:gdLst/>
              <a:ahLst/>
              <a:cxnLst/>
              <a:rect l="l" t="t" r="r" b="b"/>
              <a:pathLst>
                <a:path w="8412480" h="2194560">
                  <a:moveTo>
                    <a:pt x="0" y="0"/>
                  </a:moveTo>
                  <a:lnTo>
                    <a:pt x="8412480" y="0"/>
                  </a:lnTo>
                  <a:lnTo>
                    <a:pt x="8412480" y="2194560"/>
                  </a:lnTo>
                  <a:lnTo>
                    <a:pt x="0" y="2194560"/>
                  </a:lnTo>
                  <a:close/>
                </a:path>
              </a:pathLst>
            </a:custGeom>
            <a:blipFill>
              <a:blip r:embed="rId3">
                <a:alphaModFix amt="0"/>
              </a:blip>
              <a:stretch>
                <a:fillRect t="-24692" b="-24692"/>
              </a:stretch>
            </a:blipFill>
          </p:spPr>
          <p:txBody>
            <a:bodyPr/>
            <a:lstStyle/>
            <a:p>
              <a:endParaRPr lang="en-GB"/>
            </a:p>
          </p:txBody>
        </p:sp>
        <p:sp>
          <p:nvSpPr>
            <p:cNvPr id="28" name="TextBox 28"/>
            <p:cNvSpPr txBox="1"/>
            <p:nvPr/>
          </p:nvSpPr>
          <p:spPr>
            <a:xfrm>
              <a:off x="0" y="-19050"/>
              <a:ext cx="8412480" cy="2213610"/>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Organisational</a:t>
              </a:r>
            </a:p>
            <a:p>
              <a:pPr algn="ctr">
                <a:lnSpc>
                  <a:spcPts val="3120"/>
                </a:lnSpc>
              </a:pPr>
              <a:r>
                <a:rPr lang="en-US" sz="2600" b="1">
                  <a:solidFill>
                    <a:srgbClr val="FFFFFF"/>
                  </a:solidFill>
                  <a:latin typeface="Georgia Bold"/>
                  <a:ea typeface="Georgia Bold"/>
                  <a:cs typeface="Georgia Bold"/>
                  <a:sym typeface="Georgia Bold"/>
                </a:rPr>
                <a:t>Culture</a:t>
              </a:r>
            </a:p>
          </p:txBody>
        </p:sp>
      </p:grpSp>
      <p:grpSp>
        <p:nvGrpSpPr>
          <p:cNvPr id="29" name="Group 29"/>
          <p:cNvGrpSpPr/>
          <p:nvPr/>
        </p:nvGrpSpPr>
        <p:grpSpPr>
          <a:xfrm>
            <a:off x="11319510" y="6838950"/>
            <a:ext cx="6347460" cy="1684020"/>
            <a:chOff x="0" y="0"/>
            <a:chExt cx="8463280" cy="2245360"/>
          </a:xfrm>
        </p:grpSpPr>
        <p:sp>
          <p:nvSpPr>
            <p:cNvPr id="30" name="Freeform 30"/>
            <p:cNvSpPr/>
            <p:nvPr/>
          </p:nvSpPr>
          <p:spPr>
            <a:xfrm>
              <a:off x="25400" y="25400"/>
              <a:ext cx="8412480" cy="2194560"/>
            </a:xfrm>
            <a:custGeom>
              <a:avLst/>
              <a:gdLst/>
              <a:ahLst/>
              <a:cxnLst/>
              <a:rect l="l" t="t" r="r" b="b"/>
              <a:pathLst>
                <a:path w="8412480" h="2194560">
                  <a:moveTo>
                    <a:pt x="0" y="0"/>
                  </a:moveTo>
                  <a:lnTo>
                    <a:pt x="8412480" y="0"/>
                  </a:lnTo>
                  <a:lnTo>
                    <a:pt x="8412480" y="2194560"/>
                  </a:lnTo>
                  <a:lnTo>
                    <a:pt x="0" y="2194560"/>
                  </a:lnTo>
                  <a:close/>
                </a:path>
              </a:pathLst>
            </a:custGeom>
            <a:solidFill>
              <a:srgbClr val="1D4ED8"/>
            </a:solidFill>
          </p:spPr>
          <p:txBody>
            <a:bodyPr/>
            <a:lstStyle/>
            <a:p>
              <a:endParaRPr lang="en-GB"/>
            </a:p>
          </p:txBody>
        </p:sp>
        <p:sp>
          <p:nvSpPr>
            <p:cNvPr id="31" name="Freeform 31"/>
            <p:cNvSpPr/>
            <p:nvPr/>
          </p:nvSpPr>
          <p:spPr>
            <a:xfrm>
              <a:off x="0" y="0"/>
              <a:ext cx="8463280" cy="2245360"/>
            </a:xfrm>
            <a:custGeom>
              <a:avLst/>
              <a:gdLst/>
              <a:ahLst/>
              <a:cxnLst/>
              <a:rect l="l" t="t" r="r" b="b"/>
              <a:pathLst>
                <a:path w="8463280" h="2245360">
                  <a:moveTo>
                    <a:pt x="25400" y="0"/>
                  </a:moveTo>
                  <a:lnTo>
                    <a:pt x="8437880" y="0"/>
                  </a:lnTo>
                  <a:cubicBezTo>
                    <a:pt x="8451850" y="0"/>
                    <a:pt x="8463280" y="11430"/>
                    <a:pt x="8463280" y="25400"/>
                  </a:cubicBezTo>
                  <a:lnTo>
                    <a:pt x="8463280" y="2219960"/>
                  </a:lnTo>
                  <a:cubicBezTo>
                    <a:pt x="8463280" y="2233930"/>
                    <a:pt x="8451850" y="2245360"/>
                    <a:pt x="8437880" y="2245360"/>
                  </a:cubicBezTo>
                  <a:lnTo>
                    <a:pt x="25400" y="2245360"/>
                  </a:lnTo>
                  <a:cubicBezTo>
                    <a:pt x="11430" y="2245360"/>
                    <a:pt x="0" y="2233930"/>
                    <a:pt x="0" y="2219960"/>
                  </a:cubicBezTo>
                  <a:lnTo>
                    <a:pt x="0" y="25400"/>
                  </a:lnTo>
                  <a:cubicBezTo>
                    <a:pt x="0" y="11430"/>
                    <a:pt x="11430" y="0"/>
                    <a:pt x="25400" y="0"/>
                  </a:cubicBezTo>
                  <a:moveTo>
                    <a:pt x="25400" y="50800"/>
                  </a:moveTo>
                  <a:lnTo>
                    <a:pt x="25400" y="25400"/>
                  </a:lnTo>
                  <a:lnTo>
                    <a:pt x="50800" y="25400"/>
                  </a:lnTo>
                  <a:lnTo>
                    <a:pt x="50800" y="2219960"/>
                  </a:lnTo>
                  <a:lnTo>
                    <a:pt x="25400" y="2219960"/>
                  </a:lnTo>
                  <a:lnTo>
                    <a:pt x="25400" y="2194560"/>
                  </a:lnTo>
                  <a:lnTo>
                    <a:pt x="8437880" y="2194560"/>
                  </a:lnTo>
                  <a:lnTo>
                    <a:pt x="8437880" y="2219960"/>
                  </a:lnTo>
                  <a:lnTo>
                    <a:pt x="8412480" y="2219960"/>
                  </a:lnTo>
                  <a:lnTo>
                    <a:pt x="8412480" y="25400"/>
                  </a:lnTo>
                  <a:lnTo>
                    <a:pt x="8437880" y="25400"/>
                  </a:lnTo>
                  <a:lnTo>
                    <a:pt x="8437880" y="50800"/>
                  </a:lnTo>
                  <a:lnTo>
                    <a:pt x="25400" y="50800"/>
                  </a:lnTo>
                  <a:close/>
                </a:path>
              </a:pathLst>
            </a:custGeom>
            <a:solidFill>
              <a:srgbClr val="1E3A5F"/>
            </a:solidFill>
          </p:spPr>
          <p:txBody>
            <a:bodyPr/>
            <a:lstStyle/>
            <a:p>
              <a:endParaRPr lang="en-GB"/>
            </a:p>
          </p:txBody>
        </p:sp>
      </p:grpSp>
      <p:grpSp>
        <p:nvGrpSpPr>
          <p:cNvPr id="32" name="Group 32"/>
          <p:cNvGrpSpPr/>
          <p:nvPr/>
        </p:nvGrpSpPr>
        <p:grpSpPr>
          <a:xfrm>
            <a:off x="11338560" y="6858000"/>
            <a:ext cx="6309360" cy="1645920"/>
            <a:chOff x="0" y="0"/>
            <a:chExt cx="8412480" cy="2194560"/>
          </a:xfrm>
        </p:grpSpPr>
        <p:sp>
          <p:nvSpPr>
            <p:cNvPr id="33" name="Freeform 33"/>
            <p:cNvSpPr/>
            <p:nvPr/>
          </p:nvSpPr>
          <p:spPr>
            <a:xfrm>
              <a:off x="0" y="0"/>
              <a:ext cx="8412480" cy="2194560"/>
            </a:xfrm>
            <a:custGeom>
              <a:avLst/>
              <a:gdLst/>
              <a:ahLst/>
              <a:cxnLst/>
              <a:rect l="l" t="t" r="r" b="b"/>
              <a:pathLst>
                <a:path w="8412480" h="2194560">
                  <a:moveTo>
                    <a:pt x="0" y="0"/>
                  </a:moveTo>
                  <a:lnTo>
                    <a:pt x="8412480" y="0"/>
                  </a:lnTo>
                  <a:lnTo>
                    <a:pt x="8412480" y="2194560"/>
                  </a:lnTo>
                  <a:lnTo>
                    <a:pt x="0" y="2194560"/>
                  </a:lnTo>
                  <a:close/>
                </a:path>
              </a:pathLst>
            </a:custGeom>
            <a:blipFill>
              <a:blip r:embed="rId3">
                <a:alphaModFix amt="0"/>
              </a:blip>
              <a:stretch>
                <a:fillRect t="-24692" b="-24692"/>
              </a:stretch>
            </a:blipFill>
          </p:spPr>
          <p:txBody>
            <a:bodyPr/>
            <a:lstStyle/>
            <a:p>
              <a:endParaRPr lang="en-GB"/>
            </a:p>
          </p:txBody>
        </p:sp>
        <p:sp>
          <p:nvSpPr>
            <p:cNvPr id="34" name="TextBox 34"/>
            <p:cNvSpPr txBox="1"/>
            <p:nvPr/>
          </p:nvSpPr>
          <p:spPr>
            <a:xfrm>
              <a:off x="0" y="-19050"/>
              <a:ext cx="8412480" cy="2213610"/>
            </a:xfrm>
            <a:prstGeom prst="rect">
              <a:avLst/>
            </a:prstGeom>
          </p:spPr>
          <p:txBody>
            <a:bodyPr lIns="0" tIns="0" rIns="0" bIns="0" rtlCol="0" anchor="ctr"/>
            <a:lstStyle/>
            <a:p>
              <a:pPr algn="ctr">
                <a:lnSpc>
                  <a:spcPts val="3120"/>
                </a:lnSpc>
              </a:pPr>
              <a:r>
                <a:rPr lang="en-US" sz="2600" b="1">
                  <a:solidFill>
                    <a:srgbClr val="FFFFFF"/>
                  </a:solidFill>
                  <a:latin typeface="Georgia Bold"/>
                  <a:ea typeface="Georgia Bold"/>
                  <a:cs typeface="Georgia Bold"/>
                  <a:sym typeface="Georgia Bold"/>
                </a:rPr>
                <a:t>Organisational</a:t>
              </a:r>
            </a:p>
            <a:p>
              <a:pPr algn="ctr">
                <a:lnSpc>
                  <a:spcPts val="3120"/>
                </a:lnSpc>
              </a:pPr>
              <a:r>
                <a:rPr lang="en-US" sz="2600" b="1">
                  <a:solidFill>
                    <a:srgbClr val="FFFFFF"/>
                  </a:solidFill>
                  <a:latin typeface="Georgia Bold"/>
                  <a:ea typeface="Georgia Bold"/>
                  <a:cs typeface="Georgia Bold"/>
                  <a:sym typeface="Georgia Bold"/>
                </a:rPr>
                <a:t>Performance</a:t>
              </a:r>
            </a:p>
          </p:txBody>
        </p:sp>
      </p:grpSp>
      <p:grpSp>
        <p:nvGrpSpPr>
          <p:cNvPr id="35" name="Group 35"/>
          <p:cNvGrpSpPr/>
          <p:nvPr/>
        </p:nvGrpSpPr>
        <p:grpSpPr>
          <a:xfrm>
            <a:off x="14474190" y="3364230"/>
            <a:ext cx="38100" cy="952500"/>
            <a:chOff x="0" y="0"/>
            <a:chExt cx="50800" cy="1270000"/>
          </a:xfrm>
        </p:grpSpPr>
        <p:sp>
          <p:nvSpPr>
            <p:cNvPr id="36" name="Freeform 36"/>
            <p:cNvSpPr/>
            <p:nvPr/>
          </p:nvSpPr>
          <p:spPr>
            <a:xfrm>
              <a:off x="0" y="25400"/>
              <a:ext cx="50800" cy="1219200"/>
            </a:xfrm>
            <a:custGeom>
              <a:avLst/>
              <a:gdLst/>
              <a:ahLst/>
              <a:cxnLst/>
              <a:rect l="l" t="t" r="r" b="b"/>
              <a:pathLst>
                <a:path w="50800" h="1219200">
                  <a:moveTo>
                    <a:pt x="50800" y="0"/>
                  </a:moveTo>
                  <a:lnTo>
                    <a:pt x="50800" y="1219200"/>
                  </a:lnTo>
                  <a:lnTo>
                    <a:pt x="0" y="1219200"/>
                  </a:lnTo>
                  <a:lnTo>
                    <a:pt x="0" y="0"/>
                  </a:lnTo>
                  <a:close/>
                </a:path>
              </a:pathLst>
            </a:custGeom>
            <a:solidFill>
              <a:srgbClr val="1E3A5F"/>
            </a:solidFill>
          </p:spPr>
          <p:txBody>
            <a:bodyPr/>
            <a:lstStyle/>
            <a:p>
              <a:endParaRPr lang="en-GB"/>
            </a:p>
          </p:txBody>
        </p:sp>
      </p:grpSp>
      <p:grpSp>
        <p:nvGrpSpPr>
          <p:cNvPr id="37" name="Group 37"/>
          <p:cNvGrpSpPr/>
          <p:nvPr/>
        </p:nvGrpSpPr>
        <p:grpSpPr>
          <a:xfrm>
            <a:off x="14474190" y="5924550"/>
            <a:ext cx="38100" cy="952500"/>
            <a:chOff x="0" y="0"/>
            <a:chExt cx="50800" cy="1270000"/>
          </a:xfrm>
        </p:grpSpPr>
        <p:sp>
          <p:nvSpPr>
            <p:cNvPr id="38" name="Freeform 38"/>
            <p:cNvSpPr/>
            <p:nvPr/>
          </p:nvSpPr>
          <p:spPr>
            <a:xfrm>
              <a:off x="0" y="25400"/>
              <a:ext cx="50800" cy="1219200"/>
            </a:xfrm>
            <a:custGeom>
              <a:avLst/>
              <a:gdLst/>
              <a:ahLst/>
              <a:cxnLst/>
              <a:rect l="l" t="t" r="r" b="b"/>
              <a:pathLst>
                <a:path w="50800" h="1219200">
                  <a:moveTo>
                    <a:pt x="50800" y="0"/>
                  </a:moveTo>
                  <a:lnTo>
                    <a:pt x="50800" y="1219200"/>
                  </a:lnTo>
                  <a:lnTo>
                    <a:pt x="0" y="1219200"/>
                  </a:lnTo>
                  <a:lnTo>
                    <a:pt x="0" y="0"/>
                  </a:lnTo>
                  <a:close/>
                </a:path>
              </a:pathLst>
            </a:custGeom>
            <a:solidFill>
              <a:srgbClr val="1E3A5F"/>
            </a:solidFill>
          </p:spPr>
          <p:txBody>
            <a:bodyPr/>
            <a:lstStyle/>
            <a:p>
              <a:endParaRPr lang="en-GB"/>
            </a:p>
          </p:txBody>
        </p:sp>
      </p:grpSp>
      <p:grpSp>
        <p:nvGrpSpPr>
          <p:cNvPr id="39" name="Group 39"/>
          <p:cNvGrpSpPr/>
          <p:nvPr/>
        </p:nvGrpSpPr>
        <p:grpSpPr>
          <a:xfrm>
            <a:off x="14721840" y="3474720"/>
            <a:ext cx="2926080" cy="475488"/>
            <a:chOff x="0" y="0"/>
            <a:chExt cx="3901440" cy="633984"/>
          </a:xfrm>
        </p:grpSpPr>
        <p:sp>
          <p:nvSpPr>
            <p:cNvPr id="40" name="Freeform 40"/>
            <p:cNvSpPr/>
            <p:nvPr/>
          </p:nvSpPr>
          <p:spPr>
            <a:xfrm>
              <a:off x="0" y="0"/>
              <a:ext cx="3901440" cy="633984"/>
            </a:xfrm>
            <a:custGeom>
              <a:avLst/>
              <a:gdLst/>
              <a:ahLst/>
              <a:cxnLst/>
              <a:rect l="l" t="t" r="r" b="b"/>
              <a:pathLst>
                <a:path w="3901440" h="633984">
                  <a:moveTo>
                    <a:pt x="0" y="0"/>
                  </a:moveTo>
                  <a:lnTo>
                    <a:pt x="3901440" y="0"/>
                  </a:lnTo>
                  <a:lnTo>
                    <a:pt x="3901440" y="633984"/>
                  </a:lnTo>
                  <a:lnTo>
                    <a:pt x="0" y="633984"/>
                  </a:lnTo>
                  <a:close/>
                </a:path>
              </a:pathLst>
            </a:custGeom>
            <a:blipFill>
              <a:blip r:embed="rId3">
                <a:alphaModFix amt="0"/>
              </a:blip>
              <a:stretch>
                <a:fillRect t="-69907" b="-69907"/>
              </a:stretch>
            </a:blipFill>
          </p:spPr>
          <p:txBody>
            <a:bodyPr/>
            <a:lstStyle/>
            <a:p>
              <a:endParaRPr lang="en-GB"/>
            </a:p>
          </p:txBody>
        </p:sp>
        <p:sp>
          <p:nvSpPr>
            <p:cNvPr id="41" name="TextBox 41"/>
            <p:cNvSpPr txBox="1"/>
            <p:nvPr/>
          </p:nvSpPr>
          <p:spPr>
            <a:xfrm>
              <a:off x="0" y="-38100"/>
              <a:ext cx="3901440" cy="672084"/>
            </a:xfrm>
            <a:prstGeom prst="rect">
              <a:avLst/>
            </a:prstGeom>
          </p:spPr>
          <p:txBody>
            <a:bodyPr lIns="0" tIns="0" rIns="0" bIns="0" rtlCol="0" anchor="ctr"/>
            <a:lstStyle/>
            <a:p>
              <a:pPr algn="l">
                <a:lnSpc>
                  <a:spcPts val="1800"/>
                </a:lnSpc>
              </a:pPr>
              <a:r>
                <a:rPr lang="en-US" sz="1500" i="1">
                  <a:solidFill>
                    <a:srgbClr val="64748B"/>
                  </a:solidFill>
                  <a:latin typeface="Calibri (MS) Italics"/>
                  <a:ea typeface="Calibri (MS) Italics"/>
                  <a:cs typeface="Calibri (MS) Italics"/>
                  <a:sym typeface="Calibri (MS) Italics"/>
                </a:rPr>
                <a:t>shapes &amp; influences</a:t>
              </a:r>
            </a:p>
          </p:txBody>
        </p:sp>
      </p:grpSp>
      <p:grpSp>
        <p:nvGrpSpPr>
          <p:cNvPr id="42" name="Group 42"/>
          <p:cNvGrpSpPr/>
          <p:nvPr/>
        </p:nvGrpSpPr>
        <p:grpSpPr>
          <a:xfrm>
            <a:off x="14721840" y="6035040"/>
            <a:ext cx="2926080" cy="475488"/>
            <a:chOff x="0" y="0"/>
            <a:chExt cx="3901440" cy="633984"/>
          </a:xfrm>
        </p:grpSpPr>
        <p:sp>
          <p:nvSpPr>
            <p:cNvPr id="43" name="Freeform 43"/>
            <p:cNvSpPr/>
            <p:nvPr/>
          </p:nvSpPr>
          <p:spPr>
            <a:xfrm>
              <a:off x="0" y="0"/>
              <a:ext cx="3901440" cy="633984"/>
            </a:xfrm>
            <a:custGeom>
              <a:avLst/>
              <a:gdLst/>
              <a:ahLst/>
              <a:cxnLst/>
              <a:rect l="l" t="t" r="r" b="b"/>
              <a:pathLst>
                <a:path w="3901440" h="633984">
                  <a:moveTo>
                    <a:pt x="0" y="0"/>
                  </a:moveTo>
                  <a:lnTo>
                    <a:pt x="3901440" y="0"/>
                  </a:lnTo>
                  <a:lnTo>
                    <a:pt x="3901440" y="633984"/>
                  </a:lnTo>
                  <a:lnTo>
                    <a:pt x="0" y="633984"/>
                  </a:lnTo>
                  <a:close/>
                </a:path>
              </a:pathLst>
            </a:custGeom>
            <a:blipFill>
              <a:blip r:embed="rId3">
                <a:alphaModFix amt="0"/>
              </a:blip>
              <a:stretch>
                <a:fillRect t="-69907" b="-69907"/>
              </a:stretch>
            </a:blipFill>
          </p:spPr>
          <p:txBody>
            <a:bodyPr/>
            <a:lstStyle/>
            <a:p>
              <a:endParaRPr lang="en-GB"/>
            </a:p>
          </p:txBody>
        </p:sp>
        <p:sp>
          <p:nvSpPr>
            <p:cNvPr id="44" name="TextBox 44"/>
            <p:cNvSpPr txBox="1"/>
            <p:nvPr/>
          </p:nvSpPr>
          <p:spPr>
            <a:xfrm>
              <a:off x="0" y="-38100"/>
              <a:ext cx="3901440" cy="672084"/>
            </a:xfrm>
            <a:prstGeom prst="rect">
              <a:avLst/>
            </a:prstGeom>
          </p:spPr>
          <p:txBody>
            <a:bodyPr lIns="0" tIns="0" rIns="0" bIns="0" rtlCol="0" anchor="ctr"/>
            <a:lstStyle/>
            <a:p>
              <a:pPr algn="l">
                <a:lnSpc>
                  <a:spcPts val="1800"/>
                </a:lnSpc>
              </a:pPr>
              <a:r>
                <a:rPr lang="en-US" sz="1500" i="1">
                  <a:solidFill>
                    <a:srgbClr val="64748B"/>
                  </a:solidFill>
                  <a:latin typeface="Calibri (MS) Italics"/>
                  <a:ea typeface="Calibri (MS) Italics"/>
                  <a:cs typeface="Calibri (MS) Italics"/>
                  <a:sym typeface="Calibri (MS) Italics"/>
                </a:rPr>
                <a:t>drives &amp; enables</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Managerial Work and Leadership</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40080" y="9765792"/>
            <a:ext cx="17007840" cy="365760"/>
            <a:chOff x="0" y="0"/>
            <a:chExt cx="22677120" cy="487680"/>
          </a:xfrm>
        </p:grpSpPr>
        <p:sp>
          <p:nvSpPr>
            <p:cNvPr id="12" name="Freeform 12"/>
            <p:cNvSpPr/>
            <p:nvPr/>
          </p:nvSpPr>
          <p:spPr>
            <a:xfrm>
              <a:off x="0" y="0"/>
              <a:ext cx="22677120" cy="487680"/>
            </a:xfrm>
            <a:custGeom>
              <a:avLst/>
              <a:gdLst/>
              <a:ahLst/>
              <a:cxnLst/>
              <a:rect l="l" t="t" r="r" b="b"/>
              <a:pathLst>
                <a:path w="22677120" h="487680">
                  <a:moveTo>
                    <a:pt x="0" y="0"/>
                  </a:moveTo>
                  <a:lnTo>
                    <a:pt x="22677120" y="0"/>
                  </a:lnTo>
                  <a:lnTo>
                    <a:pt x="22677120" y="487680"/>
                  </a:lnTo>
                  <a:lnTo>
                    <a:pt x="0" y="487680"/>
                  </a:lnTo>
                  <a:close/>
                </a:path>
              </a:pathLst>
            </a:custGeom>
            <a:blipFill>
              <a:blip r:embed="rId3">
                <a:alphaModFix amt="0"/>
              </a:blip>
              <a:stretch>
                <a:fillRect t="-856054" b="-856054"/>
              </a:stretch>
            </a:blipFill>
          </p:spPr>
          <p:txBody>
            <a:bodyPr/>
            <a:lstStyle/>
            <a:p>
              <a:endParaRPr lang="en-GB"/>
            </a:p>
          </p:txBody>
        </p:sp>
        <p:sp>
          <p:nvSpPr>
            <p:cNvPr id="13" name="TextBox 13"/>
            <p:cNvSpPr txBox="1"/>
            <p:nvPr/>
          </p:nvSpPr>
          <p:spPr>
            <a:xfrm>
              <a:off x="0" y="-38100"/>
              <a:ext cx="22677120" cy="525780"/>
            </a:xfrm>
            <a:prstGeom prst="rect">
              <a:avLst/>
            </a:prstGeom>
          </p:spPr>
          <p:txBody>
            <a:bodyPr lIns="0" tIns="0" rIns="0" bIns="0" rtlCol="0" anchor="b"/>
            <a:lstStyle/>
            <a:p>
              <a:pPr algn="l">
                <a:lnSpc>
                  <a:spcPts val="1800"/>
                </a:lnSpc>
              </a:pPr>
              <a:r>
                <a:rPr lang="en-US" sz="1500">
                  <a:solidFill>
                    <a:srgbClr val="64748B"/>
                  </a:solidFill>
                  <a:latin typeface="Calibri (MS)"/>
                  <a:ea typeface="Calibri (MS)"/>
                  <a:cs typeface="Calibri (MS)"/>
                  <a:sym typeface="Calibri (MS)"/>
                </a:rPr>
                <a:t>LCBB4009  |  Understanding Organisational Structure and Culture  |  Marks &amp; Spencer Case Study</a:t>
              </a:r>
            </a:p>
          </p:txBody>
        </p:sp>
      </p:grpSp>
      <p:grpSp>
        <p:nvGrpSpPr>
          <p:cNvPr id="14" name="Group 14"/>
          <p:cNvGrpSpPr/>
          <p:nvPr/>
        </p:nvGrpSpPr>
        <p:grpSpPr>
          <a:xfrm>
            <a:off x="633727" y="1328671"/>
            <a:ext cx="9979657" cy="8278873"/>
            <a:chOff x="0" y="0"/>
            <a:chExt cx="13306209" cy="11038497"/>
          </a:xfrm>
        </p:grpSpPr>
        <p:sp>
          <p:nvSpPr>
            <p:cNvPr id="15" name="Freeform 15"/>
            <p:cNvSpPr/>
            <p:nvPr/>
          </p:nvSpPr>
          <p:spPr>
            <a:xfrm>
              <a:off x="8509" y="8509"/>
              <a:ext cx="13289281" cy="11021568"/>
            </a:xfrm>
            <a:custGeom>
              <a:avLst/>
              <a:gdLst/>
              <a:ahLst/>
              <a:cxnLst/>
              <a:rect l="l" t="t" r="r" b="b"/>
              <a:pathLst>
                <a:path w="13289281" h="11021568">
                  <a:moveTo>
                    <a:pt x="0" y="0"/>
                  </a:moveTo>
                  <a:lnTo>
                    <a:pt x="13289281" y="0"/>
                  </a:lnTo>
                  <a:lnTo>
                    <a:pt x="13289281" y="11021568"/>
                  </a:lnTo>
                  <a:lnTo>
                    <a:pt x="0" y="11021568"/>
                  </a:lnTo>
                  <a:close/>
                </a:path>
              </a:pathLst>
            </a:custGeom>
            <a:solidFill>
              <a:srgbClr val="F8FAFC"/>
            </a:solidFill>
          </p:spPr>
          <p:txBody>
            <a:bodyPr/>
            <a:lstStyle/>
            <a:p>
              <a:endParaRPr lang="en-GB"/>
            </a:p>
          </p:txBody>
        </p:sp>
        <p:sp>
          <p:nvSpPr>
            <p:cNvPr id="16" name="Freeform 16"/>
            <p:cNvSpPr/>
            <p:nvPr/>
          </p:nvSpPr>
          <p:spPr>
            <a:xfrm>
              <a:off x="0" y="0"/>
              <a:ext cx="13306298" cy="11038586"/>
            </a:xfrm>
            <a:custGeom>
              <a:avLst/>
              <a:gdLst/>
              <a:ahLst/>
              <a:cxnLst/>
              <a:rect l="l" t="t" r="r" b="b"/>
              <a:pathLst>
                <a:path w="13306298" h="11038586">
                  <a:moveTo>
                    <a:pt x="8509" y="0"/>
                  </a:moveTo>
                  <a:lnTo>
                    <a:pt x="13297790" y="0"/>
                  </a:lnTo>
                  <a:cubicBezTo>
                    <a:pt x="13302489" y="0"/>
                    <a:pt x="13306298" y="3810"/>
                    <a:pt x="13306298" y="8509"/>
                  </a:cubicBezTo>
                  <a:lnTo>
                    <a:pt x="13306298" y="11030077"/>
                  </a:lnTo>
                  <a:cubicBezTo>
                    <a:pt x="13306298" y="11034776"/>
                    <a:pt x="13302489" y="11038586"/>
                    <a:pt x="13297790"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13297790" y="11021568"/>
                  </a:lnTo>
                  <a:lnTo>
                    <a:pt x="13297790" y="11030077"/>
                  </a:lnTo>
                  <a:lnTo>
                    <a:pt x="13289280" y="11030077"/>
                  </a:lnTo>
                  <a:lnTo>
                    <a:pt x="13289280" y="8509"/>
                  </a:lnTo>
                  <a:lnTo>
                    <a:pt x="13297790" y="8509"/>
                  </a:lnTo>
                  <a:lnTo>
                    <a:pt x="13297790" y="17018"/>
                  </a:lnTo>
                  <a:lnTo>
                    <a:pt x="8509" y="17018"/>
                  </a:lnTo>
                  <a:close/>
                </a:path>
              </a:pathLst>
            </a:custGeom>
            <a:solidFill>
              <a:srgbClr val="E2E8F0"/>
            </a:solidFill>
          </p:spPr>
          <p:txBody>
            <a:bodyPr/>
            <a:lstStyle/>
            <a:p>
              <a:endParaRPr lang="en-GB"/>
            </a:p>
          </p:txBody>
        </p:sp>
      </p:grpSp>
      <p:sp>
        <p:nvSpPr>
          <p:cNvPr id="17" name="TextBox 17"/>
          <p:cNvSpPr txBox="1"/>
          <p:nvPr/>
        </p:nvSpPr>
        <p:spPr>
          <a:xfrm>
            <a:off x="1097280" y="1497711"/>
            <a:ext cx="9144000" cy="7911465"/>
          </a:xfrm>
          <a:prstGeom prst="rect">
            <a:avLst/>
          </a:prstGeom>
        </p:spPr>
        <p:txBody>
          <a:bodyPr lIns="0" tIns="0" rIns="0" bIns="0" rtlCol="0" anchor="t">
            <a:spAutoFit/>
          </a:bodyPr>
          <a:lstStyle/>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Core managerial functions: planning, organising, commanding, coordinating, and controlling (Conkright, 2015)</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Transformational leadership is central to building high-performance organisational cultures (Dirik, Theiakouli &amp; Efstathiou, 2026)</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M&amp;S co-CEO model (Stuart Machin &amp; Katie Bickerstaffe): an adaptive, dual-leadership framework</a:t>
            </a:r>
          </a:p>
          <a:p>
            <a:pPr marL="603250" lvl="1" indent="-301625" algn="l">
              <a:lnSpc>
                <a:spcPts val="2999"/>
              </a:lnSpc>
              <a:buFont typeface="Arial"/>
              <a:buChar char="•"/>
            </a:pPr>
            <a:r>
              <a:rPr lang="en-US" sz="2499" dirty="0">
                <a:solidFill>
                  <a:srgbClr val="1A202C"/>
                </a:solidFill>
                <a:latin typeface="Calibri (MS)"/>
                <a:ea typeface="Calibri (MS)"/>
                <a:cs typeface="Calibri (MS)"/>
                <a:sym typeface="Calibri (MS)"/>
              </a:rPr>
              <a:t>Leadership roles aligned across both divisional and functional structures to achieve cultural congruency and competitive outcomes</a:t>
            </a:r>
          </a:p>
        </p:txBody>
      </p:sp>
      <p:grpSp>
        <p:nvGrpSpPr>
          <p:cNvPr id="18" name="Group 18"/>
          <p:cNvGrpSpPr/>
          <p:nvPr/>
        </p:nvGrpSpPr>
        <p:grpSpPr>
          <a:xfrm>
            <a:off x="10960103" y="1322327"/>
            <a:ext cx="25403" cy="8291579"/>
            <a:chOff x="0" y="0"/>
            <a:chExt cx="33871" cy="11055439"/>
          </a:xfrm>
        </p:grpSpPr>
        <p:sp>
          <p:nvSpPr>
            <p:cNvPr id="19" name="Freeform 19"/>
            <p:cNvSpPr/>
            <p:nvPr/>
          </p:nvSpPr>
          <p:spPr>
            <a:xfrm>
              <a:off x="0" y="16891"/>
              <a:ext cx="33909" cy="11021568"/>
            </a:xfrm>
            <a:custGeom>
              <a:avLst/>
              <a:gdLst/>
              <a:ahLst/>
              <a:cxnLst/>
              <a:rect l="l" t="t" r="r" b="b"/>
              <a:pathLst>
                <a:path w="33909" h="11021568">
                  <a:moveTo>
                    <a:pt x="33909" y="0"/>
                  </a:moveTo>
                  <a:lnTo>
                    <a:pt x="33909" y="11021568"/>
                  </a:lnTo>
                  <a:lnTo>
                    <a:pt x="0" y="11021568"/>
                  </a:lnTo>
                  <a:lnTo>
                    <a:pt x="0" y="0"/>
                  </a:lnTo>
                  <a:close/>
                </a:path>
              </a:pathLst>
            </a:custGeom>
            <a:solidFill>
              <a:srgbClr val="E2E8F0"/>
            </a:solidFill>
          </p:spPr>
          <p:txBody>
            <a:bodyPr/>
            <a:lstStyle/>
            <a:p>
              <a:endParaRPr lang="en-GB"/>
            </a:p>
          </p:txBody>
        </p:sp>
      </p:grpSp>
      <p:grpSp>
        <p:nvGrpSpPr>
          <p:cNvPr id="20" name="Group 20"/>
          <p:cNvGrpSpPr/>
          <p:nvPr/>
        </p:nvGrpSpPr>
        <p:grpSpPr>
          <a:xfrm>
            <a:off x="11142983" y="1560071"/>
            <a:ext cx="793499" cy="793499"/>
            <a:chOff x="0" y="0"/>
            <a:chExt cx="1057999" cy="1057999"/>
          </a:xfrm>
        </p:grpSpPr>
        <p:sp>
          <p:nvSpPr>
            <p:cNvPr id="21" name="Freeform 21"/>
            <p:cNvSpPr/>
            <p:nvPr/>
          </p:nvSpPr>
          <p:spPr>
            <a:xfrm>
              <a:off x="16891" y="16891"/>
              <a:ext cx="1024128" cy="1024128"/>
            </a:xfrm>
            <a:custGeom>
              <a:avLst/>
              <a:gdLst/>
              <a:ahLst/>
              <a:cxnLst/>
              <a:rect l="l" t="t" r="r" b="b"/>
              <a:pathLst>
                <a:path w="1024128" h="1024128">
                  <a:moveTo>
                    <a:pt x="0" y="512064"/>
                  </a:moveTo>
                  <a:cubicBezTo>
                    <a:pt x="0" y="229235"/>
                    <a:pt x="229235" y="0"/>
                    <a:pt x="512064" y="0"/>
                  </a:cubicBezTo>
                  <a:cubicBezTo>
                    <a:pt x="794893" y="0"/>
                    <a:pt x="1024128" y="229362"/>
                    <a:pt x="1024128" y="512064"/>
                  </a:cubicBezTo>
                  <a:cubicBezTo>
                    <a:pt x="1024128" y="794766"/>
                    <a:pt x="794893" y="1024128"/>
                    <a:pt x="512064" y="1024128"/>
                  </a:cubicBezTo>
                  <a:cubicBezTo>
                    <a:pt x="229235" y="1024128"/>
                    <a:pt x="0" y="794893"/>
                    <a:pt x="0" y="512064"/>
                  </a:cubicBezTo>
                  <a:close/>
                </a:path>
              </a:pathLst>
            </a:custGeom>
            <a:solidFill>
              <a:srgbClr val="1E3A5F"/>
            </a:solidFill>
          </p:spPr>
          <p:txBody>
            <a:bodyPr/>
            <a:lstStyle/>
            <a:p>
              <a:endParaRPr lang="en-GB"/>
            </a:p>
          </p:txBody>
        </p:sp>
        <p:sp>
          <p:nvSpPr>
            <p:cNvPr id="22" name="Freeform 22"/>
            <p:cNvSpPr/>
            <p:nvPr/>
          </p:nvSpPr>
          <p:spPr>
            <a:xfrm>
              <a:off x="0" y="0"/>
              <a:ext cx="1057910" cy="1057910"/>
            </a:xfrm>
            <a:custGeom>
              <a:avLst/>
              <a:gdLst/>
              <a:ahLst/>
              <a:cxnLst/>
              <a:rect l="l" t="t" r="r" b="b"/>
              <a:pathLst>
                <a:path w="1057910" h="1057910">
                  <a:moveTo>
                    <a:pt x="0" y="528955"/>
                  </a:moveTo>
                  <a:cubicBezTo>
                    <a:pt x="0" y="236855"/>
                    <a:pt x="236855" y="0"/>
                    <a:pt x="528955" y="0"/>
                  </a:cubicBezTo>
                  <a:lnTo>
                    <a:pt x="528955" y="16891"/>
                  </a:lnTo>
                  <a:lnTo>
                    <a:pt x="528955" y="0"/>
                  </a:lnTo>
                  <a:cubicBezTo>
                    <a:pt x="821055" y="0"/>
                    <a:pt x="1057910" y="236855"/>
                    <a:pt x="1057910" y="528955"/>
                  </a:cubicBezTo>
                  <a:lnTo>
                    <a:pt x="1041019" y="528955"/>
                  </a:lnTo>
                  <a:lnTo>
                    <a:pt x="1057910" y="528955"/>
                  </a:lnTo>
                  <a:cubicBezTo>
                    <a:pt x="1057910" y="821055"/>
                    <a:pt x="821055" y="1057910"/>
                    <a:pt x="528955" y="1057910"/>
                  </a:cubicBezTo>
                  <a:lnTo>
                    <a:pt x="528955" y="1041019"/>
                  </a:lnTo>
                  <a:lnTo>
                    <a:pt x="528955" y="1057910"/>
                  </a:lnTo>
                  <a:cubicBezTo>
                    <a:pt x="236855" y="1058037"/>
                    <a:pt x="0" y="821182"/>
                    <a:pt x="0" y="528955"/>
                  </a:cubicBezTo>
                  <a:lnTo>
                    <a:pt x="16891" y="528955"/>
                  </a:lnTo>
                  <a:lnTo>
                    <a:pt x="33909" y="528955"/>
                  </a:lnTo>
                  <a:lnTo>
                    <a:pt x="16891" y="528955"/>
                  </a:lnTo>
                  <a:lnTo>
                    <a:pt x="0" y="528955"/>
                  </a:lnTo>
                  <a:moveTo>
                    <a:pt x="33909" y="528955"/>
                  </a:moveTo>
                  <a:cubicBezTo>
                    <a:pt x="33909" y="538353"/>
                    <a:pt x="26289" y="545846"/>
                    <a:pt x="17018" y="545846"/>
                  </a:cubicBezTo>
                  <a:cubicBezTo>
                    <a:pt x="7747" y="545846"/>
                    <a:pt x="0" y="538353"/>
                    <a:pt x="0" y="528955"/>
                  </a:cubicBezTo>
                  <a:cubicBezTo>
                    <a:pt x="0" y="519557"/>
                    <a:pt x="7620" y="512064"/>
                    <a:pt x="16891" y="512064"/>
                  </a:cubicBezTo>
                  <a:cubicBezTo>
                    <a:pt x="26162" y="512064"/>
                    <a:pt x="33782" y="519684"/>
                    <a:pt x="33782" y="528955"/>
                  </a:cubicBezTo>
                  <a:cubicBezTo>
                    <a:pt x="33782" y="802386"/>
                    <a:pt x="255397" y="1024128"/>
                    <a:pt x="528955" y="1024128"/>
                  </a:cubicBezTo>
                  <a:cubicBezTo>
                    <a:pt x="802386" y="1024128"/>
                    <a:pt x="1024128" y="802513"/>
                    <a:pt x="1024128" y="528955"/>
                  </a:cubicBezTo>
                  <a:cubicBezTo>
                    <a:pt x="1024128" y="255524"/>
                    <a:pt x="802513" y="33782"/>
                    <a:pt x="528955" y="33782"/>
                  </a:cubicBezTo>
                  <a:lnTo>
                    <a:pt x="528955" y="16891"/>
                  </a:lnTo>
                  <a:lnTo>
                    <a:pt x="528955" y="33909"/>
                  </a:lnTo>
                  <a:cubicBezTo>
                    <a:pt x="255524" y="33909"/>
                    <a:pt x="33909" y="255524"/>
                    <a:pt x="33909" y="528955"/>
                  </a:cubicBezTo>
                  <a:close/>
                </a:path>
              </a:pathLst>
            </a:custGeom>
            <a:solidFill>
              <a:srgbClr val="1E3A5F"/>
            </a:solidFill>
          </p:spPr>
          <p:txBody>
            <a:bodyPr/>
            <a:lstStyle/>
            <a:p>
              <a:endParaRPr lang="en-GB"/>
            </a:p>
          </p:txBody>
        </p:sp>
      </p:grpSp>
      <p:grpSp>
        <p:nvGrpSpPr>
          <p:cNvPr id="23" name="Group 23"/>
          <p:cNvGrpSpPr/>
          <p:nvPr/>
        </p:nvGrpSpPr>
        <p:grpSpPr>
          <a:xfrm>
            <a:off x="11155680" y="1572768"/>
            <a:ext cx="768096" cy="768096"/>
            <a:chOff x="0" y="0"/>
            <a:chExt cx="1024128" cy="1024128"/>
          </a:xfrm>
        </p:grpSpPr>
        <p:sp>
          <p:nvSpPr>
            <p:cNvPr id="24" name="Freeform 24"/>
            <p:cNvSpPr/>
            <p:nvPr/>
          </p:nvSpPr>
          <p:spPr>
            <a:xfrm>
              <a:off x="0" y="0"/>
              <a:ext cx="1024128" cy="1024128"/>
            </a:xfrm>
            <a:custGeom>
              <a:avLst/>
              <a:gdLst/>
              <a:ahLst/>
              <a:cxnLst/>
              <a:rect l="l" t="t" r="r" b="b"/>
              <a:pathLst>
                <a:path w="1024128" h="1024128">
                  <a:moveTo>
                    <a:pt x="0" y="0"/>
                  </a:moveTo>
                  <a:lnTo>
                    <a:pt x="1024128" y="0"/>
                  </a:lnTo>
                  <a:lnTo>
                    <a:pt x="1024128" y="1024128"/>
                  </a:lnTo>
                  <a:lnTo>
                    <a:pt x="0" y="1024128"/>
                  </a:lnTo>
                  <a:close/>
                </a:path>
              </a:pathLst>
            </a:custGeom>
            <a:blipFill>
              <a:blip r:embed="rId3">
                <a:alphaModFix amt="0"/>
              </a:blip>
              <a:stretch>
                <a:fillRect l="-78303" r="-78303"/>
              </a:stretch>
            </a:blipFill>
          </p:spPr>
          <p:txBody>
            <a:bodyPr/>
            <a:lstStyle/>
            <a:p>
              <a:endParaRPr lang="en-GB"/>
            </a:p>
          </p:txBody>
        </p:sp>
        <p:sp>
          <p:nvSpPr>
            <p:cNvPr id="25" name="TextBox 25"/>
            <p:cNvSpPr txBox="1"/>
            <p:nvPr/>
          </p:nvSpPr>
          <p:spPr>
            <a:xfrm>
              <a:off x="0" y="0"/>
              <a:ext cx="1024128" cy="1024128"/>
            </a:xfrm>
            <a:prstGeom prst="rect">
              <a:avLst/>
            </a:prstGeom>
          </p:spPr>
          <p:txBody>
            <a:bodyPr lIns="0" tIns="0" rIns="0" bIns="0" rtlCol="0" anchor="ctr"/>
            <a:lstStyle/>
            <a:p>
              <a:pPr algn="ctr">
                <a:lnSpc>
                  <a:spcPts val="2879"/>
                </a:lnSpc>
              </a:pPr>
              <a:r>
                <a:rPr lang="en-US" sz="2400" b="1">
                  <a:solidFill>
                    <a:srgbClr val="FFFFFF"/>
                  </a:solidFill>
                  <a:latin typeface="Georgia Bold"/>
                  <a:ea typeface="Georgia Bold"/>
                  <a:cs typeface="Georgia Bold"/>
                  <a:sym typeface="Georgia Bold"/>
                </a:rPr>
                <a:t>1</a:t>
              </a:r>
            </a:p>
          </p:txBody>
        </p:sp>
      </p:grpSp>
      <p:grpSp>
        <p:nvGrpSpPr>
          <p:cNvPr id="26" name="Group 26"/>
          <p:cNvGrpSpPr/>
          <p:nvPr/>
        </p:nvGrpSpPr>
        <p:grpSpPr>
          <a:xfrm>
            <a:off x="12106656" y="1499616"/>
            <a:ext cx="5486400" cy="512064"/>
            <a:chOff x="0" y="0"/>
            <a:chExt cx="7315200" cy="682752"/>
          </a:xfrm>
        </p:grpSpPr>
        <p:sp>
          <p:nvSpPr>
            <p:cNvPr id="27" name="Freeform 27"/>
            <p:cNvSpPr/>
            <p:nvPr/>
          </p:nvSpPr>
          <p:spPr>
            <a:xfrm>
              <a:off x="0" y="0"/>
              <a:ext cx="7315200" cy="682752"/>
            </a:xfrm>
            <a:custGeom>
              <a:avLst/>
              <a:gdLst/>
              <a:ahLst/>
              <a:cxnLst/>
              <a:rect l="l" t="t" r="r" b="b"/>
              <a:pathLst>
                <a:path w="7315200" h="682752">
                  <a:moveTo>
                    <a:pt x="0" y="0"/>
                  </a:moveTo>
                  <a:lnTo>
                    <a:pt x="7315200" y="0"/>
                  </a:lnTo>
                  <a:lnTo>
                    <a:pt x="7315200" y="682752"/>
                  </a:lnTo>
                  <a:lnTo>
                    <a:pt x="0" y="682752"/>
                  </a:lnTo>
                  <a:close/>
                </a:path>
              </a:pathLst>
            </a:custGeom>
            <a:blipFill>
              <a:blip r:embed="rId3">
                <a:alphaModFix amt="0"/>
              </a:blip>
              <a:stretch>
                <a:fillRect t="-158768" b="-158768"/>
              </a:stretch>
            </a:blipFill>
          </p:spPr>
          <p:txBody>
            <a:bodyPr/>
            <a:lstStyle/>
            <a:p>
              <a:endParaRPr lang="en-GB"/>
            </a:p>
          </p:txBody>
        </p:sp>
        <p:sp>
          <p:nvSpPr>
            <p:cNvPr id="28" name="TextBox 28"/>
            <p:cNvSpPr txBox="1"/>
            <p:nvPr/>
          </p:nvSpPr>
          <p:spPr>
            <a:xfrm>
              <a:off x="0" y="-47625"/>
              <a:ext cx="7315200" cy="730377"/>
            </a:xfrm>
            <a:prstGeom prst="rect">
              <a:avLst/>
            </a:prstGeom>
          </p:spPr>
          <p:txBody>
            <a:bodyPr lIns="0" tIns="0" rIns="0" bIns="0" rtlCol="0" anchor="ctr"/>
            <a:lstStyle/>
            <a:p>
              <a:pPr algn="l">
                <a:lnSpc>
                  <a:spcPts val="2999"/>
                </a:lnSpc>
              </a:pPr>
              <a:r>
                <a:rPr lang="en-US" sz="2499" b="1">
                  <a:solidFill>
                    <a:srgbClr val="1E3A5F"/>
                  </a:solidFill>
                  <a:latin typeface="Calibri (MS) Bold"/>
                  <a:ea typeface="Calibri (MS) Bold"/>
                  <a:cs typeface="Calibri (MS) Bold"/>
                  <a:sym typeface="Calibri (MS) Bold"/>
                </a:rPr>
                <a:t>Planning</a:t>
              </a:r>
            </a:p>
          </p:txBody>
        </p:sp>
      </p:grpSp>
      <p:grpSp>
        <p:nvGrpSpPr>
          <p:cNvPr id="29" name="Group 29"/>
          <p:cNvGrpSpPr/>
          <p:nvPr/>
        </p:nvGrpSpPr>
        <p:grpSpPr>
          <a:xfrm>
            <a:off x="12106656" y="2011680"/>
            <a:ext cx="5486400" cy="438912"/>
            <a:chOff x="0" y="0"/>
            <a:chExt cx="7315200" cy="585216"/>
          </a:xfrm>
        </p:grpSpPr>
        <p:sp>
          <p:nvSpPr>
            <p:cNvPr id="30" name="Freeform 30"/>
            <p:cNvSpPr/>
            <p:nvPr/>
          </p:nvSpPr>
          <p:spPr>
            <a:xfrm>
              <a:off x="0" y="0"/>
              <a:ext cx="7315200" cy="585216"/>
            </a:xfrm>
            <a:custGeom>
              <a:avLst/>
              <a:gdLst/>
              <a:ahLst/>
              <a:cxnLst/>
              <a:rect l="l" t="t" r="r" b="b"/>
              <a:pathLst>
                <a:path w="7315200" h="585216">
                  <a:moveTo>
                    <a:pt x="0" y="0"/>
                  </a:moveTo>
                  <a:lnTo>
                    <a:pt x="7315200" y="0"/>
                  </a:lnTo>
                  <a:lnTo>
                    <a:pt x="7315200" y="585216"/>
                  </a:lnTo>
                  <a:lnTo>
                    <a:pt x="0" y="585216"/>
                  </a:lnTo>
                  <a:close/>
                </a:path>
              </a:pathLst>
            </a:custGeom>
            <a:blipFill>
              <a:blip r:embed="rId3">
                <a:alphaModFix amt="0"/>
              </a:blip>
              <a:stretch>
                <a:fillRect t="-193562" b="-193562"/>
              </a:stretch>
            </a:blipFill>
          </p:spPr>
          <p:txBody>
            <a:bodyPr/>
            <a:lstStyle/>
            <a:p>
              <a:endParaRPr lang="en-GB"/>
            </a:p>
          </p:txBody>
        </p:sp>
        <p:sp>
          <p:nvSpPr>
            <p:cNvPr id="31" name="TextBox 31"/>
            <p:cNvSpPr txBox="1"/>
            <p:nvPr/>
          </p:nvSpPr>
          <p:spPr>
            <a:xfrm>
              <a:off x="0" y="-38100"/>
              <a:ext cx="7315200" cy="623316"/>
            </a:xfrm>
            <a:prstGeom prst="rect">
              <a:avLst/>
            </a:prstGeom>
          </p:spPr>
          <p:txBody>
            <a:bodyPr lIns="0" tIns="0" rIns="0" bIns="0" rtlCol="0" anchor="ctr"/>
            <a:lstStyle/>
            <a:p>
              <a:pPr algn="l">
                <a:lnSpc>
                  <a:spcPts val="2400"/>
                </a:lnSpc>
              </a:pPr>
              <a:r>
                <a:rPr lang="en-US" sz="2000" i="1">
                  <a:solidFill>
                    <a:srgbClr val="64748B"/>
                  </a:solidFill>
                  <a:latin typeface="Calibri (MS) Italics"/>
                  <a:ea typeface="Calibri (MS) Italics"/>
                  <a:cs typeface="Calibri (MS) Italics"/>
                  <a:sym typeface="Calibri (MS) Italics"/>
                </a:rPr>
                <a:t>Setting objectives &amp; strategies</a:t>
              </a:r>
            </a:p>
          </p:txBody>
        </p:sp>
      </p:grpSp>
      <p:grpSp>
        <p:nvGrpSpPr>
          <p:cNvPr id="32" name="Group 32"/>
          <p:cNvGrpSpPr/>
          <p:nvPr/>
        </p:nvGrpSpPr>
        <p:grpSpPr>
          <a:xfrm>
            <a:off x="11142983" y="3077975"/>
            <a:ext cx="793499" cy="793499"/>
            <a:chOff x="0" y="0"/>
            <a:chExt cx="1057999" cy="1057999"/>
          </a:xfrm>
        </p:grpSpPr>
        <p:sp>
          <p:nvSpPr>
            <p:cNvPr id="33" name="Freeform 33"/>
            <p:cNvSpPr/>
            <p:nvPr/>
          </p:nvSpPr>
          <p:spPr>
            <a:xfrm>
              <a:off x="16891" y="16891"/>
              <a:ext cx="1024128" cy="1024128"/>
            </a:xfrm>
            <a:custGeom>
              <a:avLst/>
              <a:gdLst/>
              <a:ahLst/>
              <a:cxnLst/>
              <a:rect l="l" t="t" r="r" b="b"/>
              <a:pathLst>
                <a:path w="1024128" h="1024128">
                  <a:moveTo>
                    <a:pt x="0" y="512064"/>
                  </a:moveTo>
                  <a:cubicBezTo>
                    <a:pt x="0" y="229235"/>
                    <a:pt x="229235" y="0"/>
                    <a:pt x="512064" y="0"/>
                  </a:cubicBezTo>
                  <a:cubicBezTo>
                    <a:pt x="794893" y="0"/>
                    <a:pt x="1024128" y="229362"/>
                    <a:pt x="1024128" y="512064"/>
                  </a:cubicBezTo>
                  <a:cubicBezTo>
                    <a:pt x="1024128" y="794766"/>
                    <a:pt x="794893" y="1024128"/>
                    <a:pt x="512064" y="1024128"/>
                  </a:cubicBezTo>
                  <a:cubicBezTo>
                    <a:pt x="229235" y="1024128"/>
                    <a:pt x="0" y="794893"/>
                    <a:pt x="0" y="512064"/>
                  </a:cubicBezTo>
                  <a:close/>
                </a:path>
              </a:pathLst>
            </a:custGeom>
            <a:solidFill>
              <a:srgbClr val="1E3A5F"/>
            </a:solidFill>
          </p:spPr>
          <p:txBody>
            <a:bodyPr/>
            <a:lstStyle/>
            <a:p>
              <a:endParaRPr lang="en-GB"/>
            </a:p>
          </p:txBody>
        </p:sp>
        <p:sp>
          <p:nvSpPr>
            <p:cNvPr id="34" name="Freeform 34"/>
            <p:cNvSpPr/>
            <p:nvPr/>
          </p:nvSpPr>
          <p:spPr>
            <a:xfrm>
              <a:off x="0" y="0"/>
              <a:ext cx="1057910" cy="1057910"/>
            </a:xfrm>
            <a:custGeom>
              <a:avLst/>
              <a:gdLst/>
              <a:ahLst/>
              <a:cxnLst/>
              <a:rect l="l" t="t" r="r" b="b"/>
              <a:pathLst>
                <a:path w="1057910" h="1057910">
                  <a:moveTo>
                    <a:pt x="0" y="528955"/>
                  </a:moveTo>
                  <a:cubicBezTo>
                    <a:pt x="0" y="236855"/>
                    <a:pt x="236855" y="0"/>
                    <a:pt x="528955" y="0"/>
                  </a:cubicBezTo>
                  <a:lnTo>
                    <a:pt x="528955" y="16891"/>
                  </a:lnTo>
                  <a:lnTo>
                    <a:pt x="528955" y="0"/>
                  </a:lnTo>
                  <a:cubicBezTo>
                    <a:pt x="821055" y="0"/>
                    <a:pt x="1057910" y="236855"/>
                    <a:pt x="1057910" y="528955"/>
                  </a:cubicBezTo>
                  <a:lnTo>
                    <a:pt x="1041019" y="528955"/>
                  </a:lnTo>
                  <a:lnTo>
                    <a:pt x="1057910" y="528955"/>
                  </a:lnTo>
                  <a:cubicBezTo>
                    <a:pt x="1057910" y="821055"/>
                    <a:pt x="821055" y="1057910"/>
                    <a:pt x="528955" y="1057910"/>
                  </a:cubicBezTo>
                  <a:lnTo>
                    <a:pt x="528955" y="1041019"/>
                  </a:lnTo>
                  <a:lnTo>
                    <a:pt x="528955" y="1057910"/>
                  </a:lnTo>
                  <a:cubicBezTo>
                    <a:pt x="236855" y="1058037"/>
                    <a:pt x="0" y="821182"/>
                    <a:pt x="0" y="528955"/>
                  </a:cubicBezTo>
                  <a:lnTo>
                    <a:pt x="16891" y="528955"/>
                  </a:lnTo>
                  <a:lnTo>
                    <a:pt x="33909" y="528955"/>
                  </a:lnTo>
                  <a:lnTo>
                    <a:pt x="16891" y="528955"/>
                  </a:lnTo>
                  <a:lnTo>
                    <a:pt x="0" y="528955"/>
                  </a:lnTo>
                  <a:moveTo>
                    <a:pt x="33909" y="528955"/>
                  </a:moveTo>
                  <a:cubicBezTo>
                    <a:pt x="33909" y="538353"/>
                    <a:pt x="26289" y="545846"/>
                    <a:pt x="17018" y="545846"/>
                  </a:cubicBezTo>
                  <a:cubicBezTo>
                    <a:pt x="7747" y="545846"/>
                    <a:pt x="0" y="538353"/>
                    <a:pt x="0" y="528955"/>
                  </a:cubicBezTo>
                  <a:cubicBezTo>
                    <a:pt x="0" y="519557"/>
                    <a:pt x="7620" y="512064"/>
                    <a:pt x="16891" y="512064"/>
                  </a:cubicBezTo>
                  <a:cubicBezTo>
                    <a:pt x="26162" y="512064"/>
                    <a:pt x="33782" y="519684"/>
                    <a:pt x="33782" y="528955"/>
                  </a:cubicBezTo>
                  <a:cubicBezTo>
                    <a:pt x="33782" y="802386"/>
                    <a:pt x="255397" y="1024128"/>
                    <a:pt x="528955" y="1024128"/>
                  </a:cubicBezTo>
                  <a:cubicBezTo>
                    <a:pt x="802386" y="1024128"/>
                    <a:pt x="1024128" y="802513"/>
                    <a:pt x="1024128" y="528955"/>
                  </a:cubicBezTo>
                  <a:cubicBezTo>
                    <a:pt x="1024128" y="255524"/>
                    <a:pt x="802513" y="33782"/>
                    <a:pt x="528955" y="33782"/>
                  </a:cubicBezTo>
                  <a:lnTo>
                    <a:pt x="528955" y="16891"/>
                  </a:lnTo>
                  <a:lnTo>
                    <a:pt x="528955" y="33909"/>
                  </a:lnTo>
                  <a:cubicBezTo>
                    <a:pt x="255524" y="33909"/>
                    <a:pt x="33909" y="255524"/>
                    <a:pt x="33909" y="528955"/>
                  </a:cubicBezTo>
                  <a:close/>
                </a:path>
              </a:pathLst>
            </a:custGeom>
            <a:solidFill>
              <a:srgbClr val="1E3A5F"/>
            </a:solidFill>
          </p:spPr>
          <p:txBody>
            <a:bodyPr/>
            <a:lstStyle/>
            <a:p>
              <a:endParaRPr lang="en-GB"/>
            </a:p>
          </p:txBody>
        </p:sp>
      </p:grpSp>
      <p:grpSp>
        <p:nvGrpSpPr>
          <p:cNvPr id="35" name="Group 35"/>
          <p:cNvGrpSpPr/>
          <p:nvPr/>
        </p:nvGrpSpPr>
        <p:grpSpPr>
          <a:xfrm>
            <a:off x="11155680" y="3090672"/>
            <a:ext cx="768096" cy="768096"/>
            <a:chOff x="0" y="0"/>
            <a:chExt cx="1024128" cy="1024128"/>
          </a:xfrm>
        </p:grpSpPr>
        <p:sp>
          <p:nvSpPr>
            <p:cNvPr id="36" name="Freeform 36"/>
            <p:cNvSpPr/>
            <p:nvPr/>
          </p:nvSpPr>
          <p:spPr>
            <a:xfrm>
              <a:off x="0" y="0"/>
              <a:ext cx="1024128" cy="1024128"/>
            </a:xfrm>
            <a:custGeom>
              <a:avLst/>
              <a:gdLst/>
              <a:ahLst/>
              <a:cxnLst/>
              <a:rect l="l" t="t" r="r" b="b"/>
              <a:pathLst>
                <a:path w="1024128" h="1024128">
                  <a:moveTo>
                    <a:pt x="0" y="0"/>
                  </a:moveTo>
                  <a:lnTo>
                    <a:pt x="1024128" y="0"/>
                  </a:lnTo>
                  <a:lnTo>
                    <a:pt x="1024128" y="1024128"/>
                  </a:lnTo>
                  <a:lnTo>
                    <a:pt x="0" y="1024128"/>
                  </a:lnTo>
                  <a:close/>
                </a:path>
              </a:pathLst>
            </a:custGeom>
            <a:blipFill>
              <a:blip r:embed="rId3">
                <a:alphaModFix amt="0"/>
              </a:blip>
              <a:stretch>
                <a:fillRect l="-78303" r="-78303"/>
              </a:stretch>
            </a:blipFill>
          </p:spPr>
          <p:txBody>
            <a:bodyPr/>
            <a:lstStyle/>
            <a:p>
              <a:endParaRPr lang="en-GB"/>
            </a:p>
          </p:txBody>
        </p:sp>
        <p:sp>
          <p:nvSpPr>
            <p:cNvPr id="37" name="TextBox 37"/>
            <p:cNvSpPr txBox="1"/>
            <p:nvPr/>
          </p:nvSpPr>
          <p:spPr>
            <a:xfrm>
              <a:off x="0" y="0"/>
              <a:ext cx="1024128" cy="1024128"/>
            </a:xfrm>
            <a:prstGeom prst="rect">
              <a:avLst/>
            </a:prstGeom>
          </p:spPr>
          <p:txBody>
            <a:bodyPr lIns="0" tIns="0" rIns="0" bIns="0" rtlCol="0" anchor="ctr"/>
            <a:lstStyle/>
            <a:p>
              <a:pPr algn="ctr">
                <a:lnSpc>
                  <a:spcPts val="2879"/>
                </a:lnSpc>
              </a:pPr>
              <a:r>
                <a:rPr lang="en-US" sz="2400" b="1">
                  <a:solidFill>
                    <a:srgbClr val="FFFFFF"/>
                  </a:solidFill>
                  <a:latin typeface="Georgia Bold"/>
                  <a:ea typeface="Georgia Bold"/>
                  <a:cs typeface="Georgia Bold"/>
                  <a:sym typeface="Georgia Bold"/>
                </a:rPr>
                <a:t>2</a:t>
              </a:r>
            </a:p>
          </p:txBody>
        </p:sp>
      </p:grpSp>
      <p:grpSp>
        <p:nvGrpSpPr>
          <p:cNvPr id="38" name="Group 38"/>
          <p:cNvGrpSpPr/>
          <p:nvPr/>
        </p:nvGrpSpPr>
        <p:grpSpPr>
          <a:xfrm>
            <a:off x="12106656" y="3017520"/>
            <a:ext cx="5486400" cy="512064"/>
            <a:chOff x="0" y="0"/>
            <a:chExt cx="7315200" cy="682752"/>
          </a:xfrm>
        </p:grpSpPr>
        <p:sp>
          <p:nvSpPr>
            <p:cNvPr id="39" name="Freeform 39"/>
            <p:cNvSpPr/>
            <p:nvPr/>
          </p:nvSpPr>
          <p:spPr>
            <a:xfrm>
              <a:off x="0" y="0"/>
              <a:ext cx="7315200" cy="682752"/>
            </a:xfrm>
            <a:custGeom>
              <a:avLst/>
              <a:gdLst/>
              <a:ahLst/>
              <a:cxnLst/>
              <a:rect l="l" t="t" r="r" b="b"/>
              <a:pathLst>
                <a:path w="7315200" h="682752">
                  <a:moveTo>
                    <a:pt x="0" y="0"/>
                  </a:moveTo>
                  <a:lnTo>
                    <a:pt x="7315200" y="0"/>
                  </a:lnTo>
                  <a:lnTo>
                    <a:pt x="7315200" y="682752"/>
                  </a:lnTo>
                  <a:lnTo>
                    <a:pt x="0" y="682752"/>
                  </a:lnTo>
                  <a:close/>
                </a:path>
              </a:pathLst>
            </a:custGeom>
            <a:blipFill>
              <a:blip r:embed="rId3">
                <a:alphaModFix amt="0"/>
              </a:blip>
              <a:stretch>
                <a:fillRect t="-158768" b="-158768"/>
              </a:stretch>
            </a:blipFill>
          </p:spPr>
          <p:txBody>
            <a:bodyPr/>
            <a:lstStyle/>
            <a:p>
              <a:endParaRPr lang="en-GB"/>
            </a:p>
          </p:txBody>
        </p:sp>
        <p:sp>
          <p:nvSpPr>
            <p:cNvPr id="40" name="TextBox 40"/>
            <p:cNvSpPr txBox="1"/>
            <p:nvPr/>
          </p:nvSpPr>
          <p:spPr>
            <a:xfrm>
              <a:off x="0" y="-47625"/>
              <a:ext cx="7315200" cy="730377"/>
            </a:xfrm>
            <a:prstGeom prst="rect">
              <a:avLst/>
            </a:prstGeom>
          </p:spPr>
          <p:txBody>
            <a:bodyPr lIns="0" tIns="0" rIns="0" bIns="0" rtlCol="0" anchor="ctr"/>
            <a:lstStyle/>
            <a:p>
              <a:pPr algn="l">
                <a:lnSpc>
                  <a:spcPts val="2999"/>
                </a:lnSpc>
              </a:pPr>
              <a:r>
                <a:rPr lang="en-US" sz="2499" b="1">
                  <a:solidFill>
                    <a:srgbClr val="1E3A5F"/>
                  </a:solidFill>
                  <a:latin typeface="Calibri (MS) Bold"/>
                  <a:ea typeface="Calibri (MS) Bold"/>
                  <a:cs typeface="Calibri (MS) Bold"/>
                  <a:sym typeface="Calibri (MS) Bold"/>
                </a:rPr>
                <a:t>Organising</a:t>
              </a:r>
            </a:p>
          </p:txBody>
        </p:sp>
      </p:grpSp>
      <p:grpSp>
        <p:nvGrpSpPr>
          <p:cNvPr id="41" name="Group 41"/>
          <p:cNvGrpSpPr/>
          <p:nvPr/>
        </p:nvGrpSpPr>
        <p:grpSpPr>
          <a:xfrm>
            <a:off x="12106656" y="3529584"/>
            <a:ext cx="5486400" cy="438912"/>
            <a:chOff x="0" y="0"/>
            <a:chExt cx="7315200" cy="585216"/>
          </a:xfrm>
        </p:grpSpPr>
        <p:sp>
          <p:nvSpPr>
            <p:cNvPr id="42" name="Freeform 42"/>
            <p:cNvSpPr/>
            <p:nvPr/>
          </p:nvSpPr>
          <p:spPr>
            <a:xfrm>
              <a:off x="0" y="0"/>
              <a:ext cx="7315200" cy="585216"/>
            </a:xfrm>
            <a:custGeom>
              <a:avLst/>
              <a:gdLst/>
              <a:ahLst/>
              <a:cxnLst/>
              <a:rect l="l" t="t" r="r" b="b"/>
              <a:pathLst>
                <a:path w="7315200" h="585216">
                  <a:moveTo>
                    <a:pt x="0" y="0"/>
                  </a:moveTo>
                  <a:lnTo>
                    <a:pt x="7315200" y="0"/>
                  </a:lnTo>
                  <a:lnTo>
                    <a:pt x="7315200" y="585216"/>
                  </a:lnTo>
                  <a:lnTo>
                    <a:pt x="0" y="585216"/>
                  </a:lnTo>
                  <a:close/>
                </a:path>
              </a:pathLst>
            </a:custGeom>
            <a:blipFill>
              <a:blip r:embed="rId3">
                <a:alphaModFix amt="0"/>
              </a:blip>
              <a:stretch>
                <a:fillRect t="-193562" b="-193562"/>
              </a:stretch>
            </a:blipFill>
          </p:spPr>
          <p:txBody>
            <a:bodyPr/>
            <a:lstStyle/>
            <a:p>
              <a:endParaRPr lang="en-GB"/>
            </a:p>
          </p:txBody>
        </p:sp>
        <p:sp>
          <p:nvSpPr>
            <p:cNvPr id="43" name="TextBox 43"/>
            <p:cNvSpPr txBox="1"/>
            <p:nvPr/>
          </p:nvSpPr>
          <p:spPr>
            <a:xfrm>
              <a:off x="0" y="-38100"/>
              <a:ext cx="7315200" cy="623316"/>
            </a:xfrm>
            <a:prstGeom prst="rect">
              <a:avLst/>
            </a:prstGeom>
          </p:spPr>
          <p:txBody>
            <a:bodyPr lIns="0" tIns="0" rIns="0" bIns="0" rtlCol="0" anchor="ctr"/>
            <a:lstStyle/>
            <a:p>
              <a:pPr algn="l">
                <a:lnSpc>
                  <a:spcPts val="2400"/>
                </a:lnSpc>
              </a:pPr>
              <a:r>
                <a:rPr lang="en-US" sz="2000" i="1">
                  <a:solidFill>
                    <a:srgbClr val="64748B"/>
                  </a:solidFill>
                  <a:latin typeface="Calibri (MS) Italics"/>
                  <a:ea typeface="Calibri (MS) Italics"/>
                  <a:cs typeface="Calibri (MS) Italics"/>
                  <a:sym typeface="Calibri (MS) Italics"/>
                </a:rPr>
                <a:t>Allocating resources &amp; roles</a:t>
              </a:r>
            </a:p>
          </p:txBody>
        </p:sp>
      </p:grpSp>
      <p:grpSp>
        <p:nvGrpSpPr>
          <p:cNvPr id="44" name="Group 44"/>
          <p:cNvGrpSpPr/>
          <p:nvPr/>
        </p:nvGrpSpPr>
        <p:grpSpPr>
          <a:xfrm>
            <a:off x="11142983" y="4595879"/>
            <a:ext cx="793499" cy="793499"/>
            <a:chOff x="0" y="0"/>
            <a:chExt cx="1057999" cy="1057999"/>
          </a:xfrm>
        </p:grpSpPr>
        <p:sp>
          <p:nvSpPr>
            <p:cNvPr id="45" name="Freeform 45"/>
            <p:cNvSpPr/>
            <p:nvPr/>
          </p:nvSpPr>
          <p:spPr>
            <a:xfrm>
              <a:off x="16891" y="16891"/>
              <a:ext cx="1024128" cy="1024128"/>
            </a:xfrm>
            <a:custGeom>
              <a:avLst/>
              <a:gdLst/>
              <a:ahLst/>
              <a:cxnLst/>
              <a:rect l="l" t="t" r="r" b="b"/>
              <a:pathLst>
                <a:path w="1024128" h="1024128">
                  <a:moveTo>
                    <a:pt x="0" y="512064"/>
                  </a:moveTo>
                  <a:cubicBezTo>
                    <a:pt x="0" y="229235"/>
                    <a:pt x="229235" y="0"/>
                    <a:pt x="512064" y="0"/>
                  </a:cubicBezTo>
                  <a:cubicBezTo>
                    <a:pt x="794893" y="0"/>
                    <a:pt x="1024128" y="229362"/>
                    <a:pt x="1024128" y="512064"/>
                  </a:cubicBezTo>
                  <a:cubicBezTo>
                    <a:pt x="1024128" y="794766"/>
                    <a:pt x="794893" y="1024128"/>
                    <a:pt x="512064" y="1024128"/>
                  </a:cubicBezTo>
                  <a:cubicBezTo>
                    <a:pt x="229235" y="1024128"/>
                    <a:pt x="0" y="794893"/>
                    <a:pt x="0" y="512064"/>
                  </a:cubicBezTo>
                  <a:close/>
                </a:path>
              </a:pathLst>
            </a:custGeom>
            <a:solidFill>
              <a:srgbClr val="1E3A5F"/>
            </a:solidFill>
          </p:spPr>
          <p:txBody>
            <a:bodyPr/>
            <a:lstStyle/>
            <a:p>
              <a:endParaRPr lang="en-GB"/>
            </a:p>
          </p:txBody>
        </p:sp>
        <p:sp>
          <p:nvSpPr>
            <p:cNvPr id="46" name="Freeform 46"/>
            <p:cNvSpPr/>
            <p:nvPr/>
          </p:nvSpPr>
          <p:spPr>
            <a:xfrm>
              <a:off x="0" y="0"/>
              <a:ext cx="1057910" cy="1057910"/>
            </a:xfrm>
            <a:custGeom>
              <a:avLst/>
              <a:gdLst/>
              <a:ahLst/>
              <a:cxnLst/>
              <a:rect l="l" t="t" r="r" b="b"/>
              <a:pathLst>
                <a:path w="1057910" h="1057910">
                  <a:moveTo>
                    <a:pt x="0" y="528955"/>
                  </a:moveTo>
                  <a:cubicBezTo>
                    <a:pt x="0" y="236855"/>
                    <a:pt x="236855" y="0"/>
                    <a:pt x="528955" y="0"/>
                  </a:cubicBezTo>
                  <a:lnTo>
                    <a:pt x="528955" y="16891"/>
                  </a:lnTo>
                  <a:lnTo>
                    <a:pt x="528955" y="0"/>
                  </a:lnTo>
                  <a:cubicBezTo>
                    <a:pt x="821055" y="0"/>
                    <a:pt x="1057910" y="236855"/>
                    <a:pt x="1057910" y="528955"/>
                  </a:cubicBezTo>
                  <a:lnTo>
                    <a:pt x="1041019" y="528955"/>
                  </a:lnTo>
                  <a:lnTo>
                    <a:pt x="1057910" y="528955"/>
                  </a:lnTo>
                  <a:cubicBezTo>
                    <a:pt x="1057910" y="821055"/>
                    <a:pt x="821055" y="1057910"/>
                    <a:pt x="528955" y="1057910"/>
                  </a:cubicBezTo>
                  <a:lnTo>
                    <a:pt x="528955" y="1041019"/>
                  </a:lnTo>
                  <a:lnTo>
                    <a:pt x="528955" y="1057910"/>
                  </a:lnTo>
                  <a:cubicBezTo>
                    <a:pt x="236855" y="1058037"/>
                    <a:pt x="0" y="821182"/>
                    <a:pt x="0" y="528955"/>
                  </a:cubicBezTo>
                  <a:lnTo>
                    <a:pt x="16891" y="528955"/>
                  </a:lnTo>
                  <a:lnTo>
                    <a:pt x="33909" y="528955"/>
                  </a:lnTo>
                  <a:lnTo>
                    <a:pt x="16891" y="528955"/>
                  </a:lnTo>
                  <a:lnTo>
                    <a:pt x="0" y="528955"/>
                  </a:lnTo>
                  <a:moveTo>
                    <a:pt x="33909" y="528955"/>
                  </a:moveTo>
                  <a:cubicBezTo>
                    <a:pt x="33909" y="538353"/>
                    <a:pt x="26289" y="545846"/>
                    <a:pt x="17018" y="545846"/>
                  </a:cubicBezTo>
                  <a:cubicBezTo>
                    <a:pt x="7747" y="545846"/>
                    <a:pt x="0" y="538353"/>
                    <a:pt x="0" y="528955"/>
                  </a:cubicBezTo>
                  <a:cubicBezTo>
                    <a:pt x="0" y="519557"/>
                    <a:pt x="7620" y="512064"/>
                    <a:pt x="16891" y="512064"/>
                  </a:cubicBezTo>
                  <a:cubicBezTo>
                    <a:pt x="26162" y="512064"/>
                    <a:pt x="33782" y="519684"/>
                    <a:pt x="33782" y="528955"/>
                  </a:cubicBezTo>
                  <a:cubicBezTo>
                    <a:pt x="33782" y="802386"/>
                    <a:pt x="255397" y="1024128"/>
                    <a:pt x="528955" y="1024128"/>
                  </a:cubicBezTo>
                  <a:cubicBezTo>
                    <a:pt x="802386" y="1024128"/>
                    <a:pt x="1024128" y="802513"/>
                    <a:pt x="1024128" y="528955"/>
                  </a:cubicBezTo>
                  <a:cubicBezTo>
                    <a:pt x="1024128" y="255524"/>
                    <a:pt x="802513" y="33782"/>
                    <a:pt x="528955" y="33782"/>
                  </a:cubicBezTo>
                  <a:lnTo>
                    <a:pt x="528955" y="16891"/>
                  </a:lnTo>
                  <a:lnTo>
                    <a:pt x="528955" y="33909"/>
                  </a:lnTo>
                  <a:cubicBezTo>
                    <a:pt x="255524" y="33909"/>
                    <a:pt x="33909" y="255524"/>
                    <a:pt x="33909" y="528955"/>
                  </a:cubicBezTo>
                  <a:close/>
                </a:path>
              </a:pathLst>
            </a:custGeom>
            <a:solidFill>
              <a:srgbClr val="1E3A5F"/>
            </a:solidFill>
          </p:spPr>
          <p:txBody>
            <a:bodyPr/>
            <a:lstStyle/>
            <a:p>
              <a:endParaRPr lang="en-GB"/>
            </a:p>
          </p:txBody>
        </p:sp>
      </p:grpSp>
      <p:grpSp>
        <p:nvGrpSpPr>
          <p:cNvPr id="47" name="Group 47"/>
          <p:cNvGrpSpPr/>
          <p:nvPr/>
        </p:nvGrpSpPr>
        <p:grpSpPr>
          <a:xfrm>
            <a:off x="11155680" y="4608576"/>
            <a:ext cx="768096" cy="768096"/>
            <a:chOff x="0" y="0"/>
            <a:chExt cx="1024128" cy="1024128"/>
          </a:xfrm>
        </p:grpSpPr>
        <p:sp>
          <p:nvSpPr>
            <p:cNvPr id="48" name="Freeform 48"/>
            <p:cNvSpPr/>
            <p:nvPr/>
          </p:nvSpPr>
          <p:spPr>
            <a:xfrm>
              <a:off x="0" y="0"/>
              <a:ext cx="1024128" cy="1024128"/>
            </a:xfrm>
            <a:custGeom>
              <a:avLst/>
              <a:gdLst/>
              <a:ahLst/>
              <a:cxnLst/>
              <a:rect l="l" t="t" r="r" b="b"/>
              <a:pathLst>
                <a:path w="1024128" h="1024128">
                  <a:moveTo>
                    <a:pt x="0" y="0"/>
                  </a:moveTo>
                  <a:lnTo>
                    <a:pt x="1024128" y="0"/>
                  </a:lnTo>
                  <a:lnTo>
                    <a:pt x="1024128" y="1024128"/>
                  </a:lnTo>
                  <a:lnTo>
                    <a:pt x="0" y="1024128"/>
                  </a:lnTo>
                  <a:close/>
                </a:path>
              </a:pathLst>
            </a:custGeom>
            <a:blipFill>
              <a:blip r:embed="rId3">
                <a:alphaModFix amt="0"/>
              </a:blip>
              <a:stretch>
                <a:fillRect l="-78303" r="-78303"/>
              </a:stretch>
            </a:blipFill>
          </p:spPr>
          <p:txBody>
            <a:bodyPr/>
            <a:lstStyle/>
            <a:p>
              <a:endParaRPr lang="en-GB"/>
            </a:p>
          </p:txBody>
        </p:sp>
        <p:sp>
          <p:nvSpPr>
            <p:cNvPr id="49" name="TextBox 49"/>
            <p:cNvSpPr txBox="1"/>
            <p:nvPr/>
          </p:nvSpPr>
          <p:spPr>
            <a:xfrm>
              <a:off x="0" y="0"/>
              <a:ext cx="1024128" cy="1024128"/>
            </a:xfrm>
            <a:prstGeom prst="rect">
              <a:avLst/>
            </a:prstGeom>
          </p:spPr>
          <p:txBody>
            <a:bodyPr lIns="0" tIns="0" rIns="0" bIns="0" rtlCol="0" anchor="ctr"/>
            <a:lstStyle/>
            <a:p>
              <a:pPr algn="ctr">
                <a:lnSpc>
                  <a:spcPts val="2879"/>
                </a:lnSpc>
              </a:pPr>
              <a:r>
                <a:rPr lang="en-US" sz="2400" b="1">
                  <a:solidFill>
                    <a:srgbClr val="FFFFFF"/>
                  </a:solidFill>
                  <a:latin typeface="Georgia Bold"/>
                  <a:ea typeface="Georgia Bold"/>
                  <a:cs typeface="Georgia Bold"/>
                  <a:sym typeface="Georgia Bold"/>
                </a:rPr>
                <a:t>3</a:t>
              </a:r>
            </a:p>
          </p:txBody>
        </p:sp>
      </p:grpSp>
      <p:grpSp>
        <p:nvGrpSpPr>
          <p:cNvPr id="50" name="Group 50"/>
          <p:cNvGrpSpPr/>
          <p:nvPr/>
        </p:nvGrpSpPr>
        <p:grpSpPr>
          <a:xfrm>
            <a:off x="12106656" y="4535424"/>
            <a:ext cx="5486400" cy="512064"/>
            <a:chOff x="0" y="0"/>
            <a:chExt cx="7315200" cy="682752"/>
          </a:xfrm>
        </p:grpSpPr>
        <p:sp>
          <p:nvSpPr>
            <p:cNvPr id="51" name="Freeform 51"/>
            <p:cNvSpPr/>
            <p:nvPr/>
          </p:nvSpPr>
          <p:spPr>
            <a:xfrm>
              <a:off x="0" y="0"/>
              <a:ext cx="7315200" cy="682752"/>
            </a:xfrm>
            <a:custGeom>
              <a:avLst/>
              <a:gdLst/>
              <a:ahLst/>
              <a:cxnLst/>
              <a:rect l="l" t="t" r="r" b="b"/>
              <a:pathLst>
                <a:path w="7315200" h="682752">
                  <a:moveTo>
                    <a:pt x="0" y="0"/>
                  </a:moveTo>
                  <a:lnTo>
                    <a:pt x="7315200" y="0"/>
                  </a:lnTo>
                  <a:lnTo>
                    <a:pt x="7315200" y="682752"/>
                  </a:lnTo>
                  <a:lnTo>
                    <a:pt x="0" y="682752"/>
                  </a:lnTo>
                  <a:close/>
                </a:path>
              </a:pathLst>
            </a:custGeom>
            <a:blipFill>
              <a:blip r:embed="rId3">
                <a:alphaModFix amt="0"/>
              </a:blip>
              <a:stretch>
                <a:fillRect t="-158768" b="-158768"/>
              </a:stretch>
            </a:blipFill>
          </p:spPr>
          <p:txBody>
            <a:bodyPr/>
            <a:lstStyle/>
            <a:p>
              <a:endParaRPr lang="en-GB"/>
            </a:p>
          </p:txBody>
        </p:sp>
        <p:sp>
          <p:nvSpPr>
            <p:cNvPr id="52" name="TextBox 52"/>
            <p:cNvSpPr txBox="1"/>
            <p:nvPr/>
          </p:nvSpPr>
          <p:spPr>
            <a:xfrm>
              <a:off x="0" y="-47625"/>
              <a:ext cx="7315200" cy="730377"/>
            </a:xfrm>
            <a:prstGeom prst="rect">
              <a:avLst/>
            </a:prstGeom>
          </p:spPr>
          <p:txBody>
            <a:bodyPr lIns="0" tIns="0" rIns="0" bIns="0" rtlCol="0" anchor="ctr"/>
            <a:lstStyle/>
            <a:p>
              <a:pPr algn="l">
                <a:lnSpc>
                  <a:spcPts val="2999"/>
                </a:lnSpc>
              </a:pPr>
              <a:r>
                <a:rPr lang="en-US" sz="2499" b="1">
                  <a:solidFill>
                    <a:srgbClr val="1E3A5F"/>
                  </a:solidFill>
                  <a:latin typeface="Calibri (MS) Bold"/>
                  <a:ea typeface="Calibri (MS) Bold"/>
                  <a:cs typeface="Calibri (MS) Bold"/>
                  <a:sym typeface="Calibri (MS) Bold"/>
                </a:rPr>
                <a:t>Commanding</a:t>
              </a:r>
            </a:p>
          </p:txBody>
        </p:sp>
      </p:grpSp>
      <p:grpSp>
        <p:nvGrpSpPr>
          <p:cNvPr id="53" name="Group 53"/>
          <p:cNvGrpSpPr/>
          <p:nvPr/>
        </p:nvGrpSpPr>
        <p:grpSpPr>
          <a:xfrm>
            <a:off x="12106656" y="5047488"/>
            <a:ext cx="5486400" cy="438912"/>
            <a:chOff x="0" y="0"/>
            <a:chExt cx="7315200" cy="585216"/>
          </a:xfrm>
        </p:grpSpPr>
        <p:sp>
          <p:nvSpPr>
            <p:cNvPr id="54" name="Freeform 54"/>
            <p:cNvSpPr/>
            <p:nvPr/>
          </p:nvSpPr>
          <p:spPr>
            <a:xfrm>
              <a:off x="0" y="0"/>
              <a:ext cx="7315200" cy="585216"/>
            </a:xfrm>
            <a:custGeom>
              <a:avLst/>
              <a:gdLst/>
              <a:ahLst/>
              <a:cxnLst/>
              <a:rect l="l" t="t" r="r" b="b"/>
              <a:pathLst>
                <a:path w="7315200" h="585216">
                  <a:moveTo>
                    <a:pt x="0" y="0"/>
                  </a:moveTo>
                  <a:lnTo>
                    <a:pt x="7315200" y="0"/>
                  </a:lnTo>
                  <a:lnTo>
                    <a:pt x="7315200" y="585216"/>
                  </a:lnTo>
                  <a:lnTo>
                    <a:pt x="0" y="585216"/>
                  </a:lnTo>
                  <a:close/>
                </a:path>
              </a:pathLst>
            </a:custGeom>
            <a:blipFill>
              <a:blip r:embed="rId3">
                <a:alphaModFix amt="0"/>
              </a:blip>
              <a:stretch>
                <a:fillRect t="-193562" b="-193562"/>
              </a:stretch>
            </a:blipFill>
          </p:spPr>
          <p:txBody>
            <a:bodyPr/>
            <a:lstStyle/>
            <a:p>
              <a:endParaRPr lang="en-GB"/>
            </a:p>
          </p:txBody>
        </p:sp>
        <p:sp>
          <p:nvSpPr>
            <p:cNvPr id="55" name="TextBox 55"/>
            <p:cNvSpPr txBox="1"/>
            <p:nvPr/>
          </p:nvSpPr>
          <p:spPr>
            <a:xfrm>
              <a:off x="0" y="-38100"/>
              <a:ext cx="7315200" cy="623316"/>
            </a:xfrm>
            <a:prstGeom prst="rect">
              <a:avLst/>
            </a:prstGeom>
          </p:spPr>
          <p:txBody>
            <a:bodyPr lIns="0" tIns="0" rIns="0" bIns="0" rtlCol="0" anchor="ctr"/>
            <a:lstStyle/>
            <a:p>
              <a:pPr algn="l">
                <a:lnSpc>
                  <a:spcPts val="2400"/>
                </a:lnSpc>
              </a:pPr>
              <a:r>
                <a:rPr lang="en-US" sz="2000" i="1">
                  <a:solidFill>
                    <a:srgbClr val="64748B"/>
                  </a:solidFill>
                  <a:latin typeface="Calibri (MS) Italics"/>
                  <a:ea typeface="Calibri (MS) Italics"/>
                  <a:cs typeface="Calibri (MS) Italics"/>
                  <a:sym typeface="Calibri (MS) Italics"/>
                </a:rPr>
                <a:t>Directing staff activities</a:t>
              </a:r>
            </a:p>
          </p:txBody>
        </p:sp>
      </p:grpSp>
      <p:grpSp>
        <p:nvGrpSpPr>
          <p:cNvPr id="56" name="Group 56"/>
          <p:cNvGrpSpPr/>
          <p:nvPr/>
        </p:nvGrpSpPr>
        <p:grpSpPr>
          <a:xfrm>
            <a:off x="11142983" y="6113783"/>
            <a:ext cx="793499" cy="793499"/>
            <a:chOff x="0" y="0"/>
            <a:chExt cx="1057999" cy="1057999"/>
          </a:xfrm>
        </p:grpSpPr>
        <p:sp>
          <p:nvSpPr>
            <p:cNvPr id="57" name="Freeform 57"/>
            <p:cNvSpPr/>
            <p:nvPr/>
          </p:nvSpPr>
          <p:spPr>
            <a:xfrm>
              <a:off x="16891" y="16891"/>
              <a:ext cx="1024128" cy="1024128"/>
            </a:xfrm>
            <a:custGeom>
              <a:avLst/>
              <a:gdLst/>
              <a:ahLst/>
              <a:cxnLst/>
              <a:rect l="l" t="t" r="r" b="b"/>
              <a:pathLst>
                <a:path w="1024128" h="1024128">
                  <a:moveTo>
                    <a:pt x="0" y="512064"/>
                  </a:moveTo>
                  <a:cubicBezTo>
                    <a:pt x="0" y="229235"/>
                    <a:pt x="229235" y="0"/>
                    <a:pt x="512064" y="0"/>
                  </a:cubicBezTo>
                  <a:cubicBezTo>
                    <a:pt x="794893" y="0"/>
                    <a:pt x="1024128" y="229362"/>
                    <a:pt x="1024128" y="512064"/>
                  </a:cubicBezTo>
                  <a:cubicBezTo>
                    <a:pt x="1024128" y="794766"/>
                    <a:pt x="794893" y="1024128"/>
                    <a:pt x="512064" y="1024128"/>
                  </a:cubicBezTo>
                  <a:cubicBezTo>
                    <a:pt x="229235" y="1024128"/>
                    <a:pt x="0" y="794893"/>
                    <a:pt x="0" y="512064"/>
                  </a:cubicBezTo>
                  <a:close/>
                </a:path>
              </a:pathLst>
            </a:custGeom>
            <a:solidFill>
              <a:srgbClr val="1E3A5F"/>
            </a:solidFill>
          </p:spPr>
          <p:txBody>
            <a:bodyPr/>
            <a:lstStyle/>
            <a:p>
              <a:endParaRPr lang="en-GB"/>
            </a:p>
          </p:txBody>
        </p:sp>
        <p:sp>
          <p:nvSpPr>
            <p:cNvPr id="58" name="Freeform 58"/>
            <p:cNvSpPr/>
            <p:nvPr/>
          </p:nvSpPr>
          <p:spPr>
            <a:xfrm>
              <a:off x="0" y="0"/>
              <a:ext cx="1057910" cy="1057910"/>
            </a:xfrm>
            <a:custGeom>
              <a:avLst/>
              <a:gdLst/>
              <a:ahLst/>
              <a:cxnLst/>
              <a:rect l="l" t="t" r="r" b="b"/>
              <a:pathLst>
                <a:path w="1057910" h="1057910">
                  <a:moveTo>
                    <a:pt x="0" y="528955"/>
                  </a:moveTo>
                  <a:cubicBezTo>
                    <a:pt x="0" y="236855"/>
                    <a:pt x="236855" y="0"/>
                    <a:pt x="528955" y="0"/>
                  </a:cubicBezTo>
                  <a:lnTo>
                    <a:pt x="528955" y="16891"/>
                  </a:lnTo>
                  <a:lnTo>
                    <a:pt x="528955" y="0"/>
                  </a:lnTo>
                  <a:cubicBezTo>
                    <a:pt x="821055" y="0"/>
                    <a:pt x="1057910" y="236855"/>
                    <a:pt x="1057910" y="528955"/>
                  </a:cubicBezTo>
                  <a:lnTo>
                    <a:pt x="1041019" y="528955"/>
                  </a:lnTo>
                  <a:lnTo>
                    <a:pt x="1057910" y="528955"/>
                  </a:lnTo>
                  <a:cubicBezTo>
                    <a:pt x="1057910" y="821055"/>
                    <a:pt x="821055" y="1057910"/>
                    <a:pt x="528955" y="1057910"/>
                  </a:cubicBezTo>
                  <a:lnTo>
                    <a:pt x="528955" y="1041019"/>
                  </a:lnTo>
                  <a:lnTo>
                    <a:pt x="528955" y="1057910"/>
                  </a:lnTo>
                  <a:cubicBezTo>
                    <a:pt x="236855" y="1058037"/>
                    <a:pt x="0" y="821182"/>
                    <a:pt x="0" y="528955"/>
                  </a:cubicBezTo>
                  <a:lnTo>
                    <a:pt x="16891" y="528955"/>
                  </a:lnTo>
                  <a:lnTo>
                    <a:pt x="33909" y="528955"/>
                  </a:lnTo>
                  <a:lnTo>
                    <a:pt x="16891" y="528955"/>
                  </a:lnTo>
                  <a:lnTo>
                    <a:pt x="0" y="528955"/>
                  </a:lnTo>
                  <a:moveTo>
                    <a:pt x="33909" y="528955"/>
                  </a:moveTo>
                  <a:cubicBezTo>
                    <a:pt x="33909" y="538353"/>
                    <a:pt x="26289" y="545846"/>
                    <a:pt x="17018" y="545846"/>
                  </a:cubicBezTo>
                  <a:cubicBezTo>
                    <a:pt x="7747" y="545846"/>
                    <a:pt x="0" y="538353"/>
                    <a:pt x="0" y="528955"/>
                  </a:cubicBezTo>
                  <a:cubicBezTo>
                    <a:pt x="0" y="519557"/>
                    <a:pt x="7620" y="512064"/>
                    <a:pt x="16891" y="512064"/>
                  </a:cubicBezTo>
                  <a:cubicBezTo>
                    <a:pt x="26162" y="512064"/>
                    <a:pt x="33782" y="519684"/>
                    <a:pt x="33782" y="528955"/>
                  </a:cubicBezTo>
                  <a:cubicBezTo>
                    <a:pt x="33782" y="802386"/>
                    <a:pt x="255397" y="1024128"/>
                    <a:pt x="528955" y="1024128"/>
                  </a:cubicBezTo>
                  <a:cubicBezTo>
                    <a:pt x="802386" y="1024128"/>
                    <a:pt x="1024128" y="802513"/>
                    <a:pt x="1024128" y="528955"/>
                  </a:cubicBezTo>
                  <a:cubicBezTo>
                    <a:pt x="1024128" y="255524"/>
                    <a:pt x="802513" y="33782"/>
                    <a:pt x="528955" y="33782"/>
                  </a:cubicBezTo>
                  <a:lnTo>
                    <a:pt x="528955" y="16891"/>
                  </a:lnTo>
                  <a:lnTo>
                    <a:pt x="528955" y="33909"/>
                  </a:lnTo>
                  <a:cubicBezTo>
                    <a:pt x="255524" y="33909"/>
                    <a:pt x="33909" y="255524"/>
                    <a:pt x="33909" y="528955"/>
                  </a:cubicBezTo>
                  <a:close/>
                </a:path>
              </a:pathLst>
            </a:custGeom>
            <a:solidFill>
              <a:srgbClr val="1E3A5F"/>
            </a:solidFill>
          </p:spPr>
          <p:txBody>
            <a:bodyPr/>
            <a:lstStyle/>
            <a:p>
              <a:endParaRPr lang="en-GB"/>
            </a:p>
          </p:txBody>
        </p:sp>
      </p:grpSp>
      <p:grpSp>
        <p:nvGrpSpPr>
          <p:cNvPr id="59" name="Group 59"/>
          <p:cNvGrpSpPr/>
          <p:nvPr/>
        </p:nvGrpSpPr>
        <p:grpSpPr>
          <a:xfrm>
            <a:off x="11155680" y="6126480"/>
            <a:ext cx="768096" cy="768096"/>
            <a:chOff x="0" y="0"/>
            <a:chExt cx="1024128" cy="1024128"/>
          </a:xfrm>
        </p:grpSpPr>
        <p:sp>
          <p:nvSpPr>
            <p:cNvPr id="60" name="Freeform 60"/>
            <p:cNvSpPr/>
            <p:nvPr/>
          </p:nvSpPr>
          <p:spPr>
            <a:xfrm>
              <a:off x="0" y="0"/>
              <a:ext cx="1024128" cy="1024128"/>
            </a:xfrm>
            <a:custGeom>
              <a:avLst/>
              <a:gdLst/>
              <a:ahLst/>
              <a:cxnLst/>
              <a:rect l="l" t="t" r="r" b="b"/>
              <a:pathLst>
                <a:path w="1024128" h="1024128">
                  <a:moveTo>
                    <a:pt x="0" y="0"/>
                  </a:moveTo>
                  <a:lnTo>
                    <a:pt x="1024128" y="0"/>
                  </a:lnTo>
                  <a:lnTo>
                    <a:pt x="1024128" y="1024128"/>
                  </a:lnTo>
                  <a:lnTo>
                    <a:pt x="0" y="1024128"/>
                  </a:lnTo>
                  <a:close/>
                </a:path>
              </a:pathLst>
            </a:custGeom>
            <a:blipFill>
              <a:blip r:embed="rId3">
                <a:alphaModFix amt="0"/>
              </a:blip>
              <a:stretch>
                <a:fillRect l="-78303" r="-78303"/>
              </a:stretch>
            </a:blipFill>
          </p:spPr>
          <p:txBody>
            <a:bodyPr/>
            <a:lstStyle/>
            <a:p>
              <a:endParaRPr lang="en-GB"/>
            </a:p>
          </p:txBody>
        </p:sp>
        <p:sp>
          <p:nvSpPr>
            <p:cNvPr id="61" name="TextBox 61"/>
            <p:cNvSpPr txBox="1"/>
            <p:nvPr/>
          </p:nvSpPr>
          <p:spPr>
            <a:xfrm>
              <a:off x="0" y="0"/>
              <a:ext cx="1024128" cy="1024128"/>
            </a:xfrm>
            <a:prstGeom prst="rect">
              <a:avLst/>
            </a:prstGeom>
          </p:spPr>
          <p:txBody>
            <a:bodyPr lIns="0" tIns="0" rIns="0" bIns="0" rtlCol="0" anchor="ctr"/>
            <a:lstStyle/>
            <a:p>
              <a:pPr algn="ctr">
                <a:lnSpc>
                  <a:spcPts val="2879"/>
                </a:lnSpc>
              </a:pPr>
              <a:r>
                <a:rPr lang="en-US" sz="2400" b="1">
                  <a:solidFill>
                    <a:srgbClr val="FFFFFF"/>
                  </a:solidFill>
                  <a:latin typeface="Georgia Bold"/>
                  <a:ea typeface="Georgia Bold"/>
                  <a:cs typeface="Georgia Bold"/>
                  <a:sym typeface="Georgia Bold"/>
                </a:rPr>
                <a:t>4</a:t>
              </a:r>
            </a:p>
          </p:txBody>
        </p:sp>
      </p:grpSp>
      <p:grpSp>
        <p:nvGrpSpPr>
          <p:cNvPr id="62" name="Group 62"/>
          <p:cNvGrpSpPr/>
          <p:nvPr/>
        </p:nvGrpSpPr>
        <p:grpSpPr>
          <a:xfrm>
            <a:off x="12106656" y="6053328"/>
            <a:ext cx="5486400" cy="512064"/>
            <a:chOff x="0" y="0"/>
            <a:chExt cx="7315200" cy="682752"/>
          </a:xfrm>
        </p:grpSpPr>
        <p:sp>
          <p:nvSpPr>
            <p:cNvPr id="63" name="Freeform 63"/>
            <p:cNvSpPr/>
            <p:nvPr/>
          </p:nvSpPr>
          <p:spPr>
            <a:xfrm>
              <a:off x="0" y="0"/>
              <a:ext cx="7315200" cy="682752"/>
            </a:xfrm>
            <a:custGeom>
              <a:avLst/>
              <a:gdLst/>
              <a:ahLst/>
              <a:cxnLst/>
              <a:rect l="l" t="t" r="r" b="b"/>
              <a:pathLst>
                <a:path w="7315200" h="682752">
                  <a:moveTo>
                    <a:pt x="0" y="0"/>
                  </a:moveTo>
                  <a:lnTo>
                    <a:pt x="7315200" y="0"/>
                  </a:lnTo>
                  <a:lnTo>
                    <a:pt x="7315200" y="682752"/>
                  </a:lnTo>
                  <a:lnTo>
                    <a:pt x="0" y="682752"/>
                  </a:lnTo>
                  <a:close/>
                </a:path>
              </a:pathLst>
            </a:custGeom>
            <a:blipFill>
              <a:blip r:embed="rId3">
                <a:alphaModFix amt="0"/>
              </a:blip>
              <a:stretch>
                <a:fillRect t="-158768" b="-158768"/>
              </a:stretch>
            </a:blipFill>
          </p:spPr>
          <p:txBody>
            <a:bodyPr/>
            <a:lstStyle/>
            <a:p>
              <a:endParaRPr lang="en-GB"/>
            </a:p>
          </p:txBody>
        </p:sp>
        <p:sp>
          <p:nvSpPr>
            <p:cNvPr id="64" name="TextBox 64"/>
            <p:cNvSpPr txBox="1"/>
            <p:nvPr/>
          </p:nvSpPr>
          <p:spPr>
            <a:xfrm>
              <a:off x="0" y="-47625"/>
              <a:ext cx="7315200" cy="730377"/>
            </a:xfrm>
            <a:prstGeom prst="rect">
              <a:avLst/>
            </a:prstGeom>
          </p:spPr>
          <p:txBody>
            <a:bodyPr lIns="0" tIns="0" rIns="0" bIns="0" rtlCol="0" anchor="ctr"/>
            <a:lstStyle/>
            <a:p>
              <a:pPr algn="l">
                <a:lnSpc>
                  <a:spcPts val="2999"/>
                </a:lnSpc>
              </a:pPr>
              <a:r>
                <a:rPr lang="en-US" sz="2499" b="1">
                  <a:solidFill>
                    <a:srgbClr val="1E3A5F"/>
                  </a:solidFill>
                  <a:latin typeface="Calibri (MS) Bold"/>
                  <a:ea typeface="Calibri (MS) Bold"/>
                  <a:cs typeface="Calibri (MS) Bold"/>
                  <a:sym typeface="Calibri (MS) Bold"/>
                </a:rPr>
                <a:t>Coordinating</a:t>
              </a:r>
            </a:p>
          </p:txBody>
        </p:sp>
      </p:grpSp>
      <p:grpSp>
        <p:nvGrpSpPr>
          <p:cNvPr id="65" name="Group 65"/>
          <p:cNvGrpSpPr/>
          <p:nvPr/>
        </p:nvGrpSpPr>
        <p:grpSpPr>
          <a:xfrm>
            <a:off x="12106656" y="6565392"/>
            <a:ext cx="5486400" cy="438912"/>
            <a:chOff x="0" y="0"/>
            <a:chExt cx="7315200" cy="585216"/>
          </a:xfrm>
        </p:grpSpPr>
        <p:sp>
          <p:nvSpPr>
            <p:cNvPr id="66" name="Freeform 66"/>
            <p:cNvSpPr/>
            <p:nvPr/>
          </p:nvSpPr>
          <p:spPr>
            <a:xfrm>
              <a:off x="0" y="0"/>
              <a:ext cx="7315200" cy="585216"/>
            </a:xfrm>
            <a:custGeom>
              <a:avLst/>
              <a:gdLst/>
              <a:ahLst/>
              <a:cxnLst/>
              <a:rect l="l" t="t" r="r" b="b"/>
              <a:pathLst>
                <a:path w="7315200" h="585216">
                  <a:moveTo>
                    <a:pt x="0" y="0"/>
                  </a:moveTo>
                  <a:lnTo>
                    <a:pt x="7315200" y="0"/>
                  </a:lnTo>
                  <a:lnTo>
                    <a:pt x="7315200" y="585216"/>
                  </a:lnTo>
                  <a:lnTo>
                    <a:pt x="0" y="585216"/>
                  </a:lnTo>
                  <a:close/>
                </a:path>
              </a:pathLst>
            </a:custGeom>
            <a:blipFill>
              <a:blip r:embed="rId3">
                <a:alphaModFix amt="0"/>
              </a:blip>
              <a:stretch>
                <a:fillRect t="-193562" b="-193562"/>
              </a:stretch>
            </a:blipFill>
          </p:spPr>
          <p:txBody>
            <a:bodyPr/>
            <a:lstStyle/>
            <a:p>
              <a:endParaRPr lang="en-GB"/>
            </a:p>
          </p:txBody>
        </p:sp>
        <p:sp>
          <p:nvSpPr>
            <p:cNvPr id="67" name="TextBox 67"/>
            <p:cNvSpPr txBox="1"/>
            <p:nvPr/>
          </p:nvSpPr>
          <p:spPr>
            <a:xfrm>
              <a:off x="0" y="-38100"/>
              <a:ext cx="7315200" cy="623316"/>
            </a:xfrm>
            <a:prstGeom prst="rect">
              <a:avLst/>
            </a:prstGeom>
          </p:spPr>
          <p:txBody>
            <a:bodyPr lIns="0" tIns="0" rIns="0" bIns="0" rtlCol="0" anchor="ctr"/>
            <a:lstStyle/>
            <a:p>
              <a:pPr algn="l">
                <a:lnSpc>
                  <a:spcPts val="2400"/>
                </a:lnSpc>
              </a:pPr>
              <a:r>
                <a:rPr lang="en-US" sz="2000" i="1">
                  <a:solidFill>
                    <a:srgbClr val="64748B"/>
                  </a:solidFill>
                  <a:latin typeface="Calibri (MS) Italics"/>
                  <a:ea typeface="Calibri (MS) Italics"/>
                  <a:cs typeface="Calibri (MS) Italics"/>
                  <a:sym typeface="Calibri (MS) Italics"/>
                </a:rPr>
                <a:t>Aligning departmental efforts</a:t>
              </a:r>
            </a:p>
          </p:txBody>
        </p:sp>
      </p:grpSp>
      <p:grpSp>
        <p:nvGrpSpPr>
          <p:cNvPr id="68" name="Group 68"/>
          <p:cNvGrpSpPr/>
          <p:nvPr/>
        </p:nvGrpSpPr>
        <p:grpSpPr>
          <a:xfrm>
            <a:off x="11142983" y="7631687"/>
            <a:ext cx="793499" cy="793499"/>
            <a:chOff x="0" y="0"/>
            <a:chExt cx="1057999" cy="1057999"/>
          </a:xfrm>
        </p:grpSpPr>
        <p:sp>
          <p:nvSpPr>
            <p:cNvPr id="69" name="Freeform 69"/>
            <p:cNvSpPr/>
            <p:nvPr/>
          </p:nvSpPr>
          <p:spPr>
            <a:xfrm>
              <a:off x="16891" y="16891"/>
              <a:ext cx="1024128" cy="1024128"/>
            </a:xfrm>
            <a:custGeom>
              <a:avLst/>
              <a:gdLst/>
              <a:ahLst/>
              <a:cxnLst/>
              <a:rect l="l" t="t" r="r" b="b"/>
              <a:pathLst>
                <a:path w="1024128" h="1024128">
                  <a:moveTo>
                    <a:pt x="0" y="512064"/>
                  </a:moveTo>
                  <a:cubicBezTo>
                    <a:pt x="0" y="229235"/>
                    <a:pt x="229235" y="0"/>
                    <a:pt x="512064" y="0"/>
                  </a:cubicBezTo>
                  <a:cubicBezTo>
                    <a:pt x="794893" y="0"/>
                    <a:pt x="1024128" y="229362"/>
                    <a:pt x="1024128" y="512064"/>
                  </a:cubicBezTo>
                  <a:cubicBezTo>
                    <a:pt x="1024128" y="794766"/>
                    <a:pt x="794893" y="1024128"/>
                    <a:pt x="512064" y="1024128"/>
                  </a:cubicBezTo>
                  <a:cubicBezTo>
                    <a:pt x="229235" y="1024128"/>
                    <a:pt x="0" y="794893"/>
                    <a:pt x="0" y="512064"/>
                  </a:cubicBezTo>
                  <a:close/>
                </a:path>
              </a:pathLst>
            </a:custGeom>
            <a:solidFill>
              <a:srgbClr val="1E3A5F"/>
            </a:solidFill>
          </p:spPr>
          <p:txBody>
            <a:bodyPr/>
            <a:lstStyle/>
            <a:p>
              <a:endParaRPr lang="en-GB"/>
            </a:p>
          </p:txBody>
        </p:sp>
        <p:sp>
          <p:nvSpPr>
            <p:cNvPr id="70" name="Freeform 70"/>
            <p:cNvSpPr/>
            <p:nvPr/>
          </p:nvSpPr>
          <p:spPr>
            <a:xfrm>
              <a:off x="0" y="0"/>
              <a:ext cx="1057910" cy="1057910"/>
            </a:xfrm>
            <a:custGeom>
              <a:avLst/>
              <a:gdLst/>
              <a:ahLst/>
              <a:cxnLst/>
              <a:rect l="l" t="t" r="r" b="b"/>
              <a:pathLst>
                <a:path w="1057910" h="1057910">
                  <a:moveTo>
                    <a:pt x="0" y="528955"/>
                  </a:moveTo>
                  <a:cubicBezTo>
                    <a:pt x="0" y="236855"/>
                    <a:pt x="236855" y="0"/>
                    <a:pt x="528955" y="0"/>
                  </a:cubicBezTo>
                  <a:lnTo>
                    <a:pt x="528955" y="16891"/>
                  </a:lnTo>
                  <a:lnTo>
                    <a:pt x="528955" y="0"/>
                  </a:lnTo>
                  <a:cubicBezTo>
                    <a:pt x="821055" y="0"/>
                    <a:pt x="1057910" y="236855"/>
                    <a:pt x="1057910" y="528955"/>
                  </a:cubicBezTo>
                  <a:lnTo>
                    <a:pt x="1041019" y="528955"/>
                  </a:lnTo>
                  <a:lnTo>
                    <a:pt x="1057910" y="528955"/>
                  </a:lnTo>
                  <a:cubicBezTo>
                    <a:pt x="1057910" y="821055"/>
                    <a:pt x="821055" y="1057910"/>
                    <a:pt x="528955" y="1057910"/>
                  </a:cubicBezTo>
                  <a:lnTo>
                    <a:pt x="528955" y="1041019"/>
                  </a:lnTo>
                  <a:lnTo>
                    <a:pt x="528955" y="1057910"/>
                  </a:lnTo>
                  <a:cubicBezTo>
                    <a:pt x="236855" y="1058037"/>
                    <a:pt x="0" y="821182"/>
                    <a:pt x="0" y="528955"/>
                  </a:cubicBezTo>
                  <a:lnTo>
                    <a:pt x="16891" y="528955"/>
                  </a:lnTo>
                  <a:lnTo>
                    <a:pt x="33909" y="528955"/>
                  </a:lnTo>
                  <a:lnTo>
                    <a:pt x="16891" y="528955"/>
                  </a:lnTo>
                  <a:lnTo>
                    <a:pt x="0" y="528955"/>
                  </a:lnTo>
                  <a:moveTo>
                    <a:pt x="33909" y="528955"/>
                  </a:moveTo>
                  <a:cubicBezTo>
                    <a:pt x="33909" y="538353"/>
                    <a:pt x="26289" y="545846"/>
                    <a:pt x="17018" y="545846"/>
                  </a:cubicBezTo>
                  <a:cubicBezTo>
                    <a:pt x="7747" y="545846"/>
                    <a:pt x="0" y="538353"/>
                    <a:pt x="0" y="528955"/>
                  </a:cubicBezTo>
                  <a:cubicBezTo>
                    <a:pt x="0" y="519557"/>
                    <a:pt x="7620" y="512064"/>
                    <a:pt x="16891" y="512064"/>
                  </a:cubicBezTo>
                  <a:cubicBezTo>
                    <a:pt x="26162" y="512064"/>
                    <a:pt x="33782" y="519684"/>
                    <a:pt x="33782" y="528955"/>
                  </a:cubicBezTo>
                  <a:cubicBezTo>
                    <a:pt x="33782" y="802386"/>
                    <a:pt x="255397" y="1024128"/>
                    <a:pt x="528955" y="1024128"/>
                  </a:cubicBezTo>
                  <a:cubicBezTo>
                    <a:pt x="802386" y="1024128"/>
                    <a:pt x="1024128" y="802513"/>
                    <a:pt x="1024128" y="528955"/>
                  </a:cubicBezTo>
                  <a:cubicBezTo>
                    <a:pt x="1024128" y="255524"/>
                    <a:pt x="802513" y="33782"/>
                    <a:pt x="528955" y="33782"/>
                  </a:cubicBezTo>
                  <a:lnTo>
                    <a:pt x="528955" y="16891"/>
                  </a:lnTo>
                  <a:lnTo>
                    <a:pt x="528955" y="33909"/>
                  </a:lnTo>
                  <a:cubicBezTo>
                    <a:pt x="255524" y="33909"/>
                    <a:pt x="33909" y="255524"/>
                    <a:pt x="33909" y="528955"/>
                  </a:cubicBezTo>
                  <a:close/>
                </a:path>
              </a:pathLst>
            </a:custGeom>
            <a:solidFill>
              <a:srgbClr val="1E3A5F"/>
            </a:solidFill>
          </p:spPr>
          <p:txBody>
            <a:bodyPr/>
            <a:lstStyle/>
            <a:p>
              <a:endParaRPr lang="en-GB"/>
            </a:p>
          </p:txBody>
        </p:sp>
      </p:grpSp>
      <p:grpSp>
        <p:nvGrpSpPr>
          <p:cNvPr id="71" name="Group 71"/>
          <p:cNvGrpSpPr/>
          <p:nvPr/>
        </p:nvGrpSpPr>
        <p:grpSpPr>
          <a:xfrm>
            <a:off x="11155680" y="7644384"/>
            <a:ext cx="768096" cy="768096"/>
            <a:chOff x="0" y="0"/>
            <a:chExt cx="1024128" cy="1024128"/>
          </a:xfrm>
        </p:grpSpPr>
        <p:sp>
          <p:nvSpPr>
            <p:cNvPr id="72" name="Freeform 72"/>
            <p:cNvSpPr/>
            <p:nvPr/>
          </p:nvSpPr>
          <p:spPr>
            <a:xfrm>
              <a:off x="0" y="0"/>
              <a:ext cx="1024128" cy="1024128"/>
            </a:xfrm>
            <a:custGeom>
              <a:avLst/>
              <a:gdLst/>
              <a:ahLst/>
              <a:cxnLst/>
              <a:rect l="l" t="t" r="r" b="b"/>
              <a:pathLst>
                <a:path w="1024128" h="1024128">
                  <a:moveTo>
                    <a:pt x="0" y="0"/>
                  </a:moveTo>
                  <a:lnTo>
                    <a:pt x="1024128" y="0"/>
                  </a:lnTo>
                  <a:lnTo>
                    <a:pt x="1024128" y="1024128"/>
                  </a:lnTo>
                  <a:lnTo>
                    <a:pt x="0" y="1024128"/>
                  </a:lnTo>
                  <a:close/>
                </a:path>
              </a:pathLst>
            </a:custGeom>
            <a:blipFill>
              <a:blip r:embed="rId3">
                <a:alphaModFix amt="0"/>
              </a:blip>
              <a:stretch>
                <a:fillRect l="-78303" r="-78303"/>
              </a:stretch>
            </a:blipFill>
          </p:spPr>
          <p:txBody>
            <a:bodyPr/>
            <a:lstStyle/>
            <a:p>
              <a:endParaRPr lang="en-GB"/>
            </a:p>
          </p:txBody>
        </p:sp>
        <p:sp>
          <p:nvSpPr>
            <p:cNvPr id="73" name="TextBox 73"/>
            <p:cNvSpPr txBox="1"/>
            <p:nvPr/>
          </p:nvSpPr>
          <p:spPr>
            <a:xfrm>
              <a:off x="0" y="0"/>
              <a:ext cx="1024128" cy="1024128"/>
            </a:xfrm>
            <a:prstGeom prst="rect">
              <a:avLst/>
            </a:prstGeom>
          </p:spPr>
          <p:txBody>
            <a:bodyPr lIns="0" tIns="0" rIns="0" bIns="0" rtlCol="0" anchor="ctr"/>
            <a:lstStyle/>
            <a:p>
              <a:pPr algn="ctr">
                <a:lnSpc>
                  <a:spcPts val="2879"/>
                </a:lnSpc>
              </a:pPr>
              <a:r>
                <a:rPr lang="en-US" sz="2400" b="1">
                  <a:solidFill>
                    <a:srgbClr val="FFFFFF"/>
                  </a:solidFill>
                  <a:latin typeface="Georgia Bold"/>
                  <a:ea typeface="Georgia Bold"/>
                  <a:cs typeface="Georgia Bold"/>
                  <a:sym typeface="Georgia Bold"/>
                </a:rPr>
                <a:t>5</a:t>
              </a:r>
            </a:p>
          </p:txBody>
        </p:sp>
      </p:grpSp>
      <p:grpSp>
        <p:nvGrpSpPr>
          <p:cNvPr id="74" name="Group 74"/>
          <p:cNvGrpSpPr/>
          <p:nvPr/>
        </p:nvGrpSpPr>
        <p:grpSpPr>
          <a:xfrm>
            <a:off x="12106656" y="7571232"/>
            <a:ext cx="5486400" cy="512064"/>
            <a:chOff x="0" y="0"/>
            <a:chExt cx="7315200" cy="682752"/>
          </a:xfrm>
        </p:grpSpPr>
        <p:sp>
          <p:nvSpPr>
            <p:cNvPr id="75" name="Freeform 75"/>
            <p:cNvSpPr/>
            <p:nvPr/>
          </p:nvSpPr>
          <p:spPr>
            <a:xfrm>
              <a:off x="0" y="0"/>
              <a:ext cx="7315200" cy="682752"/>
            </a:xfrm>
            <a:custGeom>
              <a:avLst/>
              <a:gdLst/>
              <a:ahLst/>
              <a:cxnLst/>
              <a:rect l="l" t="t" r="r" b="b"/>
              <a:pathLst>
                <a:path w="7315200" h="682752">
                  <a:moveTo>
                    <a:pt x="0" y="0"/>
                  </a:moveTo>
                  <a:lnTo>
                    <a:pt x="7315200" y="0"/>
                  </a:lnTo>
                  <a:lnTo>
                    <a:pt x="7315200" y="682752"/>
                  </a:lnTo>
                  <a:lnTo>
                    <a:pt x="0" y="682752"/>
                  </a:lnTo>
                  <a:close/>
                </a:path>
              </a:pathLst>
            </a:custGeom>
            <a:blipFill>
              <a:blip r:embed="rId3">
                <a:alphaModFix amt="0"/>
              </a:blip>
              <a:stretch>
                <a:fillRect t="-158768" b="-158768"/>
              </a:stretch>
            </a:blipFill>
          </p:spPr>
          <p:txBody>
            <a:bodyPr/>
            <a:lstStyle/>
            <a:p>
              <a:endParaRPr lang="en-GB"/>
            </a:p>
          </p:txBody>
        </p:sp>
        <p:sp>
          <p:nvSpPr>
            <p:cNvPr id="76" name="TextBox 76"/>
            <p:cNvSpPr txBox="1"/>
            <p:nvPr/>
          </p:nvSpPr>
          <p:spPr>
            <a:xfrm>
              <a:off x="0" y="-47625"/>
              <a:ext cx="7315200" cy="730377"/>
            </a:xfrm>
            <a:prstGeom prst="rect">
              <a:avLst/>
            </a:prstGeom>
          </p:spPr>
          <p:txBody>
            <a:bodyPr lIns="0" tIns="0" rIns="0" bIns="0" rtlCol="0" anchor="ctr"/>
            <a:lstStyle/>
            <a:p>
              <a:pPr algn="l">
                <a:lnSpc>
                  <a:spcPts val="2999"/>
                </a:lnSpc>
              </a:pPr>
              <a:r>
                <a:rPr lang="en-US" sz="2499" b="1">
                  <a:solidFill>
                    <a:srgbClr val="1E3A5F"/>
                  </a:solidFill>
                  <a:latin typeface="Calibri (MS) Bold"/>
                  <a:ea typeface="Calibri (MS) Bold"/>
                  <a:cs typeface="Calibri (MS) Bold"/>
                  <a:sym typeface="Calibri (MS) Bold"/>
                </a:rPr>
                <a:t>Controlling</a:t>
              </a:r>
            </a:p>
          </p:txBody>
        </p:sp>
      </p:grpSp>
      <p:grpSp>
        <p:nvGrpSpPr>
          <p:cNvPr id="77" name="Group 77"/>
          <p:cNvGrpSpPr/>
          <p:nvPr/>
        </p:nvGrpSpPr>
        <p:grpSpPr>
          <a:xfrm>
            <a:off x="12106656" y="8083296"/>
            <a:ext cx="5486400" cy="438912"/>
            <a:chOff x="0" y="0"/>
            <a:chExt cx="7315200" cy="585216"/>
          </a:xfrm>
        </p:grpSpPr>
        <p:sp>
          <p:nvSpPr>
            <p:cNvPr id="78" name="Freeform 78"/>
            <p:cNvSpPr/>
            <p:nvPr/>
          </p:nvSpPr>
          <p:spPr>
            <a:xfrm>
              <a:off x="0" y="0"/>
              <a:ext cx="7315200" cy="585216"/>
            </a:xfrm>
            <a:custGeom>
              <a:avLst/>
              <a:gdLst/>
              <a:ahLst/>
              <a:cxnLst/>
              <a:rect l="l" t="t" r="r" b="b"/>
              <a:pathLst>
                <a:path w="7315200" h="585216">
                  <a:moveTo>
                    <a:pt x="0" y="0"/>
                  </a:moveTo>
                  <a:lnTo>
                    <a:pt x="7315200" y="0"/>
                  </a:lnTo>
                  <a:lnTo>
                    <a:pt x="7315200" y="585216"/>
                  </a:lnTo>
                  <a:lnTo>
                    <a:pt x="0" y="585216"/>
                  </a:lnTo>
                  <a:close/>
                </a:path>
              </a:pathLst>
            </a:custGeom>
            <a:blipFill>
              <a:blip r:embed="rId3">
                <a:alphaModFix amt="0"/>
              </a:blip>
              <a:stretch>
                <a:fillRect t="-193562" b="-193562"/>
              </a:stretch>
            </a:blipFill>
          </p:spPr>
          <p:txBody>
            <a:bodyPr/>
            <a:lstStyle/>
            <a:p>
              <a:endParaRPr lang="en-GB"/>
            </a:p>
          </p:txBody>
        </p:sp>
        <p:sp>
          <p:nvSpPr>
            <p:cNvPr id="79" name="TextBox 79"/>
            <p:cNvSpPr txBox="1"/>
            <p:nvPr/>
          </p:nvSpPr>
          <p:spPr>
            <a:xfrm>
              <a:off x="0" y="-38100"/>
              <a:ext cx="7315200" cy="623316"/>
            </a:xfrm>
            <a:prstGeom prst="rect">
              <a:avLst/>
            </a:prstGeom>
          </p:spPr>
          <p:txBody>
            <a:bodyPr lIns="0" tIns="0" rIns="0" bIns="0" rtlCol="0" anchor="ctr"/>
            <a:lstStyle/>
            <a:p>
              <a:pPr algn="l">
                <a:lnSpc>
                  <a:spcPts val="2400"/>
                </a:lnSpc>
              </a:pPr>
              <a:r>
                <a:rPr lang="en-US" sz="2000" i="1">
                  <a:solidFill>
                    <a:srgbClr val="64748B"/>
                  </a:solidFill>
                  <a:latin typeface="Calibri (MS) Italics"/>
                  <a:ea typeface="Calibri (MS) Italics"/>
                  <a:cs typeface="Calibri (MS) Italics"/>
                  <a:sym typeface="Calibri (MS) Italics"/>
                </a:rPr>
                <a:t>Monitoring and corrective action</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Critical Evaluation</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33727" y="1328671"/>
            <a:ext cx="17020537" cy="8278873"/>
            <a:chOff x="0" y="0"/>
            <a:chExt cx="22694049" cy="11038497"/>
          </a:xfrm>
        </p:grpSpPr>
        <p:sp>
          <p:nvSpPr>
            <p:cNvPr id="12" name="Freeform 12"/>
            <p:cNvSpPr/>
            <p:nvPr/>
          </p:nvSpPr>
          <p:spPr>
            <a:xfrm>
              <a:off x="8509" y="8509"/>
              <a:ext cx="22677120" cy="11021568"/>
            </a:xfrm>
            <a:custGeom>
              <a:avLst/>
              <a:gdLst/>
              <a:ahLst/>
              <a:cxnLst/>
              <a:rect l="l" t="t" r="r" b="b"/>
              <a:pathLst>
                <a:path w="22677120" h="11021568">
                  <a:moveTo>
                    <a:pt x="0" y="0"/>
                  </a:moveTo>
                  <a:lnTo>
                    <a:pt x="22677120" y="0"/>
                  </a:lnTo>
                  <a:lnTo>
                    <a:pt x="22677120" y="11021568"/>
                  </a:lnTo>
                  <a:lnTo>
                    <a:pt x="0" y="11021568"/>
                  </a:lnTo>
                  <a:close/>
                </a:path>
              </a:pathLst>
            </a:custGeom>
            <a:solidFill>
              <a:srgbClr val="F8FAFC"/>
            </a:solidFill>
          </p:spPr>
          <p:txBody>
            <a:bodyPr/>
            <a:lstStyle/>
            <a:p>
              <a:endParaRPr lang="en-GB"/>
            </a:p>
          </p:txBody>
        </p:sp>
        <p:sp>
          <p:nvSpPr>
            <p:cNvPr id="13" name="Freeform 13"/>
            <p:cNvSpPr/>
            <p:nvPr/>
          </p:nvSpPr>
          <p:spPr>
            <a:xfrm>
              <a:off x="0" y="0"/>
              <a:ext cx="22694137" cy="11038586"/>
            </a:xfrm>
            <a:custGeom>
              <a:avLst/>
              <a:gdLst/>
              <a:ahLst/>
              <a:cxnLst/>
              <a:rect l="l" t="t" r="r" b="b"/>
              <a:pathLst>
                <a:path w="22694137" h="11038586">
                  <a:moveTo>
                    <a:pt x="8509" y="0"/>
                  </a:moveTo>
                  <a:lnTo>
                    <a:pt x="22685629" y="0"/>
                  </a:lnTo>
                  <a:cubicBezTo>
                    <a:pt x="22690328" y="0"/>
                    <a:pt x="22694137" y="3810"/>
                    <a:pt x="22694137" y="8509"/>
                  </a:cubicBezTo>
                  <a:lnTo>
                    <a:pt x="22694137" y="11030077"/>
                  </a:lnTo>
                  <a:cubicBezTo>
                    <a:pt x="22694137" y="11034776"/>
                    <a:pt x="22690328" y="11038586"/>
                    <a:pt x="22685629"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22685629" y="11021568"/>
                  </a:lnTo>
                  <a:lnTo>
                    <a:pt x="22685629" y="11030077"/>
                  </a:lnTo>
                  <a:lnTo>
                    <a:pt x="22677120" y="1103007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grpSp>
        <p:nvGrpSpPr>
          <p:cNvPr id="14" name="Group 14"/>
          <p:cNvGrpSpPr/>
          <p:nvPr/>
        </p:nvGrpSpPr>
        <p:grpSpPr>
          <a:xfrm>
            <a:off x="627383" y="1322327"/>
            <a:ext cx="244859" cy="8291579"/>
            <a:chOff x="0" y="0"/>
            <a:chExt cx="326479" cy="11055439"/>
          </a:xfrm>
        </p:grpSpPr>
        <p:sp>
          <p:nvSpPr>
            <p:cNvPr id="15" name="Freeform 15"/>
            <p:cNvSpPr/>
            <p:nvPr/>
          </p:nvSpPr>
          <p:spPr>
            <a:xfrm>
              <a:off x="16891" y="16891"/>
              <a:ext cx="292608" cy="11021568"/>
            </a:xfrm>
            <a:custGeom>
              <a:avLst/>
              <a:gdLst/>
              <a:ahLst/>
              <a:cxnLst/>
              <a:rect l="l" t="t" r="r" b="b"/>
              <a:pathLst>
                <a:path w="292608" h="11021568">
                  <a:moveTo>
                    <a:pt x="0" y="0"/>
                  </a:moveTo>
                  <a:lnTo>
                    <a:pt x="292608" y="0"/>
                  </a:lnTo>
                  <a:lnTo>
                    <a:pt x="292608" y="11021568"/>
                  </a:lnTo>
                  <a:lnTo>
                    <a:pt x="0" y="11021568"/>
                  </a:lnTo>
                  <a:close/>
                </a:path>
              </a:pathLst>
            </a:custGeom>
            <a:solidFill>
              <a:srgbClr val="1D4ED8"/>
            </a:solidFill>
          </p:spPr>
          <p:txBody>
            <a:bodyPr/>
            <a:lstStyle/>
            <a:p>
              <a:endParaRPr lang="en-GB"/>
            </a:p>
          </p:txBody>
        </p:sp>
        <p:sp>
          <p:nvSpPr>
            <p:cNvPr id="16" name="Freeform 16"/>
            <p:cNvSpPr/>
            <p:nvPr/>
          </p:nvSpPr>
          <p:spPr>
            <a:xfrm>
              <a:off x="0" y="0"/>
              <a:ext cx="326390" cy="11055350"/>
            </a:xfrm>
            <a:custGeom>
              <a:avLst/>
              <a:gdLst/>
              <a:ahLst/>
              <a:cxnLst/>
              <a:rect l="l" t="t" r="r" b="b"/>
              <a:pathLst>
                <a:path w="326390" h="11055350">
                  <a:moveTo>
                    <a:pt x="16891" y="0"/>
                  </a:moveTo>
                  <a:lnTo>
                    <a:pt x="309499" y="0"/>
                  </a:lnTo>
                  <a:cubicBezTo>
                    <a:pt x="318897" y="0"/>
                    <a:pt x="326390" y="7620"/>
                    <a:pt x="326390" y="16891"/>
                  </a:cubicBezTo>
                  <a:lnTo>
                    <a:pt x="326390" y="11038459"/>
                  </a:lnTo>
                  <a:cubicBezTo>
                    <a:pt x="326390" y="11047857"/>
                    <a:pt x="318770" y="11055350"/>
                    <a:pt x="309499" y="11055350"/>
                  </a:cubicBezTo>
                  <a:lnTo>
                    <a:pt x="16891" y="11055350"/>
                  </a:lnTo>
                  <a:cubicBezTo>
                    <a:pt x="7493" y="11055350"/>
                    <a:pt x="0" y="11047730"/>
                    <a:pt x="0" y="11038459"/>
                  </a:cubicBezTo>
                  <a:lnTo>
                    <a:pt x="0" y="16891"/>
                  </a:lnTo>
                  <a:cubicBezTo>
                    <a:pt x="0" y="7620"/>
                    <a:pt x="7620" y="0"/>
                    <a:pt x="16891" y="0"/>
                  </a:cubicBezTo>
                  <a:moveTo>
                    <a:pt x="16891" y="33909"/>
                  </a:moveTo>
                  <a:lnTo>
                    <a:pt x="16891" y="16891"/>
                  </a:lnTo>
                  <a:lnTo>
                    <a:pt x="33909" y="16891"/>
                  </a:lnTo>
                  <a:lnTo>
                    <a:pt x="33909" y="11038459"/>
                  </a:lnTo>
                  <a:lnTo>
                    <a:pt x="16891" y="11038459"/>
                  </a:lnTo>
                  <a:lnTo>
                    <a:pt x="16891" y="11021568"/>
                  </a:lnTo>
                  <a:lnTo>
                    <a:pt x="309499" y="11021568"/>
                  </a:lnTo>
                  <a:lnTo>
                    <a:pt x="309499" y="11038459"/>
                  </a:lnTo>
                  <a:lnTo>
                    <a:pt x="292608" y="11038459"/>
                  </a:lnTo>
                  <a:lnTo>
                    <a:pt x="292608" y="16891"/>
                  </a:lnTo>
                  <a:lnTo>
                    <a:pt x="309499" y="16891"/>
                  </a:lnTo>
                  <a:lnTo>
                    <a:pt x="309499" y="33909"/>
                  </a:lnTo>
                  <a:lnTo>
                    <a:pt x="16891" y="33909"/>
                  </a:lnTo>
                  <a:close/>
                </a:path>
              </a:pathLst>
            </a:custGeom>
            <a:solidFill>
              <a:srgbClr val="1D4ED8"/>
            </a:solidFill>
          </p:spPr>
          <p:txBody>
            <a:bodyPr/>
            <a:lstStyle/>
            <a:p>
              <a:endParaRPr lang="en-GB"/>
            </a:p>
          </p:txBody>
        </p:sp>
      </p:grpSp>
      <p:sp>
        <p:nvSpPr>
          <p:cNvPr id="17" name="TextBox 17"/>
          <p:cNvSpPr txBox="1"/>
          <p:nvPr/>
        </p:nvSpPr>
        <p:spPr>
          <a:xfrm>
            <a:off x="1280160" y="1488186"/>
            <a:ext cx="16276320" cy="7920990"/>
          </a:xfrm>
          <a:prstGeom prst="rect">
            <a:avLst/>
          </a:prstGeom>
        </p:spPr>
        <p:txBody>
          <a:bodyPr lIns="0" tIns="0" rIns="0" bIns="0" rtlCol="0" anchor="t">
            <a:spAutoFit/>
          </a:bodyPr>
          <a:lstStyle/>
          <a:p>
            <a:pPr marL="627380" lvl="1" indent="-313690" algn="l">
              <a:lnSpc>
                <a:spcPts val="3120"/>
              </a:lnSpc>
              <a:buFont typeface="Arial"/>
              <a:buChar char="•"/>
            </a:pPr>
            <a:r>
              <a:rPr lang="en-US" sz="2600" dirty="0">
                <a:solidFill>
                  <a:srgbClr val="1A202C"/>
                </a:solidFill>
                <a:latin typeface="Calibri (MS)"/>
                <a:ea typeface="Calibri (MS)"/>
                <a:cs typeface="Calibri (MS)"/>
                <a:sym typeface="Calibri (MS)"/>
              </a:rPr>
              <a:t>No universally optimal structure exists; best design is contingent on environmental conditions — structural contingency theory (Agrawal &amp; Mukherjee, 2025)</a:t>
            </a:r>
          </a:p>
          <a:p>
            <a:pPr marL="627380" lvl="1" indent="-313690" algn="l">
              <a:lnSpc>
                <a:spcPts val="3120"/>
              </a:lnSpc>
              <a:buFont typeface="Arial"/>
              <a:buChar char="•"/>
            </a:pPr>
            <a:r>
              <a:rPr lang="en-US" sz="2600" dirty="0">
                <a:solidFill>
                  <a:srgbClr val="1A202C"/>
                </a:solidFill>
                <a:latin typeface="Calibri (MS)"/>
                <a:ea typeface="Calibri (MS)"/>
                <a:cs typeface="Calibri (MS)"/>
                <a:sym typeface="Calibri (MS)"/>
              </a:rPr>
              <a:t>M&amp;S's gradual adoption of divisional and matrix elements reflects an adaptive response to competitive pressures in the UK retail sector</a:t>
            </a:r>
          </a:p>
          <a:p>
            <a:pPr marL="627380" lvl="1" indent="-313690" algn="l">
              <a:lnSpc>
                <a:spcPts val="3120"/>
              </a:lnSpc>
              <a:buFont typeface="Arial"/>
              <a:buChar char="•"/>
            </a:pPr>
            <a:r>
              <a:rPr lang="en-US" sz="2600" dirty="0">
                <a:solidFill>
                  <a:srgbClr val="1A202C"/>
                </a:solidFill>
                <a:latin typeface="Calibri (MS)"/>
                <a:ea typeface="Calibri (MS)"/>
                <a:cs typeface="Calibri (MS)"/>
                <a:sym typeface="Calibri (MS)"/>
              </a:rPr>
              <a:t>Matrix elements in M&amp;S's technology and international operations contribute to strategic responsiveness without sacrificing centralised accountability</a:t>
            </a:r>
          </a:p>
          <a:p>
            <a:pPr marL="627380" lvl="1" indent="-313690" algn="l">
              <a:lnSpc>
                <a:spcPts val="3120"/>
              </a:lnSpc>
              <a:buFont typeface="Arial"/>
              <a:buChar char="•"/>
            </a:pPr>
            <a:r>
              <a:rPr lang="en-US" sz="2600" dirty="0">
                <a:solidFill>
                  <a:srgbClr val="1A202C"/>
                </a:solidFill>
                <a:latin typeface="Calibri (MS)"/>
                <a:ea typeface="Calibri (MS)"/>
                <a:cs typeface="Calibri (MS)"/>
                <a:sym typeface="Calibri (MS)"/>
              </a:rPr>
              <a:t>Role ambiguity — a known risk in matrix designs — must be managed through clear communication structures and explicit role designations (Agrawal &amp; Mukherjee, 2025; Orgambidez &amp; Benitez, 2021)</a:t>
            </a:r>
          </a:p>
        </p:txBody>
      </p:sp>
      <p:pic>
        <p:nvPicPr>
          <p:cNvPr id="18" name="Picture 17">
            <a:extLst>
              <a:ext uri="{FF2B5EF4-FFF2-40B4-BE49-F238E27FC236}">
                <a16:creationId xmlns:a16="http://schemas.microsoft.com/office/drawing/2014/main" id="{117CF9ED-AAA7-4C47-8F83-E9058B9FB99F}"/>
              </a:ext>
            </a:extLst>
          </p:cNvPr>
          <p:cNvPicPr>
            <a:picLocks noChangeAspect="1"/>
          </p:cNvPicPr>
          <p:nvPr/>
        </p:nvPicPr>
        <p:blipFill>
          <a:blip r:embed="rId4"/>
          <a:stretch>
            <a:fillRect/>
          </a:stretch>
        </p:blipFill>
        <p:spPr>
          <a:xfrm>
            <a:off x="14020800" y="5280511"/>
            <a:ext cx="3200400" cy="3200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Conclusion</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40080" y="9765792"/>
            <a:ext cx="17007840" cy="365760"/>
            <a:chOff x="0" y="0"/>
            <a:chExt cx="22677120" cy="487680"/>
          </a:xfrm>
        </p:grpSpPr>
        <p:sp>
          <p:nvSpPr>
            <p:cNvPr id="12" name="Freeform 12"/>
            <p:cNvSpPr/>
            <p:nvPr/>
          </p:nvSpPr>
          <p:spPr>
            <a:xfrm>
              <a:off x="0" y="0"/>
              <a:ext cx="22677120" cy="487680"/>
            </a:xfrm>
            <a:custGeom>
              <a:avLst/>
              <a:gdLst/>
              <a:ahLst/>
              <a:cxnLst/>
              <a:rect l="l" t="t" r="r" b="b"/>
              <a:pathLst>
                <a:path w="22677120" h="487680">
                  <a:moveTo>
                    <a:pt x="0" y="0"/>
                  </a:moveTo>
                  <a:lnTo>
                    <a:pt x="22677120" y="0"/>
                  </a:lnTo>
                  <a:lnTo>
                    <a:pt x="22677120" y="487680"/>
                  </a:lnTo>
                  <a:lnTo>
                    <a:pt x="0" y="487680"/>
                  </a:lnTo>
                  <a:close/>
                </a:path>
              </a:pathLst>
            </a:custGeom>
            <a:blipFill>
              <a:blip r:embed="rId3">
                <a:alphaModFix amt="0"/>
              </a:blip>
              <a:stretch>
                <a:fillRect t="-856054" b="-856054"/>
              </a:stretch>
            </a:blipFill>
          </p:spPr>
          <p:txBody>
            <a:bodyPr/>
            <a:lstStyle/>
            <a:p>
              <a:endParaRPr lang="en-GB"/>
            </a:p>
          </p:txBody>
        </p:sp>
        <p:sp>
          <p:nvSpPr>
            <p:cNvPr id="13" name="TextBox 13"/>
            <p:cNvSpPr txBox="1"/>
            <p:nvPr/>
          </p:nvSpPr>
          <p:spPr>
            <a:xfrm>
              <a:off x="0" y="-38100"/>
              <a:ext cx="22677120" cy="525780"/>
            </a:xfrm>
            <a:prstGeom prst="rect">
              <a:avLst/>
            </a:prstGeom>
          </p:spPr>
          <p:txBody>
            <a:bodyPr lIns="0" tIns="0" rIns="0" bIns="0" rtlCol="0" anchor="b"/>
            <a:lstStyle/>
            <a:p>
              <a:pPr algn="l">
                <a:lnSpc>
                  <a:spcPts val="1800"/>
                </a:lnSpc>
              </a:pPr>
              <a:r>
                <a:rPr lang="en-US" sz="1500">
                  <a:solidFill>
                    <a:srgbClr val="64748B"/>
                  </a:solidFill>
                  <a:latin typeface="Calibri (MS)"/>
                  <a:ea typeface="Calibri (MS)"/>
                  <a:cs typeface="Calibri (MS)"/>
                  <a:sym typeface="Calibri (MS)"/>
                </a:rPr>
                <a:t>LCBB4009  |  Understanding Organisational Structure and Culture  |  Marks &amp; Spencer Case Study</a:t>
              </a:r>
            </a:p>
          </p:txBody>
        </p:sp>
      </p:grpSp>
      <p:grpSp>
        <p:nvGrpSpPr>
          <p:cNvPr id="14" name="Group 14"/>
          <p:cNvGrpSpPr/>
          <p:nvPr/>
        </p:nvGrpSpPr>
        <p:grpSpPr>
          <a:xfrm>
            <a:off x="629917" y="1452877"/>
            <a:ext cx="8341357" cy="3495037"/>
            <a:chOff x="0" y="0"/>
            <a:chExt cx="11121809" cy="4660049"/>
          </a:xfrm>
        </p:grpSpPr>
        <p:sp>
          <p:nvSpPr>
            <p:cNvPr id="15" name="Freeform 15"/>
            <p:cNvSpPr/>
            <p:nvPr/>
          </p:nvSpPr>
          <p:spPr>
            <a:xfrm>
              <a:off x="13589" y="13589"/>
              <a:ext cx="11094720" cy="4632960"/>
            </a:xfrm>
            <a:custGeom>
              <a:avLst/>
              <a:gdLst/>
              <a:ahLst/>
              <a:cxnLst/>
              <a:rect l="l" t="t" r="r" b="b"/>
              <a:pathLst>
                <a:path w="11094720" h="4632960">
                  <a:moveTo>
                    <a:pt x="0" y="0"/>
                  </a:moveTo>
                  <a:lnTo>
                    <a:pt x="11094720" y="0"/>
                  </a:lnTo>
                  <a:lnTo>
                    <a:pt x="11094720" y="4632960"/>
                  </a:lnTo>
                  <a:lnTo>
                    <a:pt x="0" y="4632960"/>
                  </a:lnTo>
                  <a:close/>
                </a:path>
              </a:pathLst>
            </a:custGeom>
            <a:solidFill>
              <a:srgbClr val="F8FAFC"/>
            </a:solidFill>
          </p:spPr>
          <p:txBody>
            <a:bodyPr/>
            <a:lstStyle/>
            <a:p>
              <a:endParaRPr lang="en-GB"/>
            </a:p>
          </p:txBody>
        </p:sp>
        <p:sp>
          <p:nvSpPr>
            <p:cNvPr id="16" name="Freeform 16"/>
            <p:cNvSpPr/>
            <p:nvPr/>
          </p:nvSpPr>
          <p:spPr>
            <a:xfrm>
              <a:off x="0" y="0"/>
              <a:ext cx="11121898" cy="4660138"/>
            </a:xfrm>
            <a:custGeom>
              <a:avLst/>
              <a:gdLst/>
              <a:ahLst/>
              <a:cxnLst/>
              <a:rect l="l" t="t" r="r" b="b"/>
              <a:pathLst>
                <a:path w="11121898" h="4660138">
                  <a:moveTo>
                    <a:pt x="13589" y="0"/>
                  </a:moveTo>
                  <a:lnTo>
                    <a:pt x="11108309" y="0"/>
                  </a:lnTo>
                  <a:cubicBezTo>
                    <a:pt x="11115801" y="0"/>
                    <a:pt x="11121898" y="6096"/>
                    <a:pt x="11121898" y="13589"/>
                  </a:cubicBezTo>
                  <a:lnTo>
                    <a:pt x="11121898" y="4646549"/>
                  </a:lnTo>
                  <a:cubicBezTo>
                    <a:pt x="11121898" y="4654042"/>
                    <a:pt x="11115801" y="4660138"/>
                    <a:pt x="11108309" y="4660138"/>
                  </a:cubicBezTo>
                  <a:lnTo>
                    <a:pt x="13589" y="4660138"/>
                  </a:lnTo>
                  <a:cubicBezTo>
                    <a:pt x="6096" y="4660138"/>
                    <a:pt x="0" y="4654042"/>
                    <a:pt x="0" y="4646549"/>
                  </a:cubicBezTo>
                  <a:lnTo>
                    <a:pt x="0" y="13589"/>
                  </a:lnTo>
                  <a:cubicBezTo>
                    <a:pt x="0" y="6096"/>
                    <a:pt x="6096" y="0"/>
                    <a:pt x="13589" y="0"/>
                  </a:cubicBezTo>
                  <a:moveTo>
                    <a:pt x="13589" y="27051"/>
                  </a:moveTo>
                  <a:lnTo>
                    <a:pt x="13589" y="13589"/>
                  </a:lnTo>
                  <a:lnTo>
                    <a:pt x="27051" y="13589"/>
                  </a:lnTo>
                  <a:lnTo>
                    <a:pt x="27051" y="4646549"/>
                  </a:lnTo>
                  <a:lnTo>
                    <a:pt x="13589" y="4646549"/>
                  </a:lnTo>
                  <a:lnTo>
                    <a:pt x="13589" y="4632960"/>
                  </a:lnTo>
                  <a:lnTo>
                    <a:pt x="11108309" y="4632960"/>
                  </a:lnTo>
                  <a:lnTo>
                    <a:pt x="11108309" y="4646549"/>
                  </a:lnTo>
                  <a:lnTo>
                    <a:pt x="11094720" y="4646549"/>
                  </a:lnTo>
                  <a:lnTo>
                    <a:pt x="11094720" y="13589"/>
                  </a:lnTo>
                  <a:lnTo>
                    <a:pt x="11108309" y="13589"/>
                  </a:lnTo>
                  <a:lnTo>
                    <a:pt x="11108309" y="27051"/>
                  </a:lnTo>
                  <a:lnTo>
                    <a:pt x="13589" y="27051"/>
                  </a:lnTo>
                  <a:close/>
                </a:path>
              </a:pathLst>
            </a:custGeom>
            <a:solidFill>
              <a:srgbClr val="E2E8F0"/>
            </a:solidFill>
          </p:spPr>
          <p:txBody>
            <a:bodyPr/>
            <a:lstStyle/>
            <a:p>
              <a:endParaRPr lang="en-GB"/>
            </a:p>
          </p:txBody>
        </p:sp>
      </p:grpSp>
      <p:grpSp>
        <p:nvGrpSpPr>
          <p:cNvPr id="17" name="Group 17"/>
          <p:cNvGrpSpPr/>
          <p:nvPr/>
        </p:nvGrpSpPr>
        <p:grpSpPr>
          <a:xfrm>
            <a:off x="627383" y="1450343"/>
            <a:ext cx="8346443" cy="171707"/>
            <a:chOff x="0" y="0"/>
            <a:chExt cx="11128591" cy="228943"/>
          </a:xfrm>
        </p:grpSpPr>
        <p:sp>
          <p:nvSpPr>
            <p:cNvPr id="18" name="Freeform 18"/>
            <p:cNvSpPr/>
            <p:nvPr/>
          </p:nvSpPr>
          <p:spPr>
            <a:xfrm>
              <a:off x="16891" y="16891"/>
              <a:ext cx="11094720" cy="195072"/>
            </a:xfrm>
            <a:custGeom>
              <a:avLst/>
              <a:gdLst/>
              <a:ahLst/>
              <a:cxnLst/>
              <a:rect l="l" t="t" r="r" b="b"/>
              <a:pathLst>
                <a:path w="11094720" h="195072">
                  <a:moveTo>
                    <a:pt x="0" y="0"/>
                  </a:moveTo>
                  <a:lnTo>
                    <a:pt x="11094720" y="0"/>
                  </a:lnTo>
                  <a:lnTo>
                    <a:pt x="11094720" y="195072"/>
                  </a:lnTo>
                  <a:lnTo>
                    <a:pt x="0" y="195072"/>
                  </a:lnTo>
                  <a:close/>
                </a:path>
              </a:pathLst>
            </a:custGeom>
            <a:solidFill>
              <a:srgbClr val="1E3A5F"/>
            </a:solidFill>
          </p:spPr>
          <p:txBody>
            <a:bodyPr/>
            <a:lstStyle/>
            <a:p>
              <a:endParaRPr lang="en-GB"/>
            </a:p>
          </p:txBody>
        </p:sp>
        <p:sp>
          <p:nvSpPr>
            <p:cNvPr id="19" name="Freeform 19"/>
            <p:cNvSpPr/>
            <p:nvPr/>
          </p:nvSpPr>
          <p:spPr>
            <a:xfrm>
              <a:off x="0" y="0"/>
              <a:ext cx="11128501" cy="228856"/>
            </a:xfrm>
            <a:custGeom>
              <a:avLst/>
              <a:gdLst/>
              <a:ahLst/>
              <a:cxnLst/>
              <a:rect l="l" t="t" r="r" b="b"/>
              <a:pathLst>
                <a:path w="11128501" h="228856">
                  <a:moveTo>
                    <a:pt x="16891" y="0"/>
                  </a:moveTo>
                  <a:lnTo>
                    <a:pt x="11111611" y="0"/>
                  </a:lnTo>
                  <a:cubicBezTo>
                    <a:pt x="11121009" y="0"/>
                    <a:pt x="11128501" y="7620"/>
                    <a:pt x="11128501" y="16891"/>
                  </a:cubicBezTo>
                  <a:lnTo>
                    <a:pt x="11128501" y="211963"/>
                  </a:lnTo>
                  <a:cubicBezTo>
                    <a:pt x="11128501" y="221361"/>
                    <a:pt x="11120882" y="228854"/>
                    <a:pt x="11111611" y="228854"/>
                  </a:cubicBezTo>
                  <a:lnTo>
                    <a:pt x="16891" y="228854"/>
                  </a:lnTo>
                  <a:cubicBezTo>
                    <a:pt x="7620" y="228981"/>
                    <a:pt x="0" y="221361"/>
                    <a:pt x="0" y="211963"/>
                  </a:cubicBezTo>
                  <a:lnTo>
                    <a:pt x="0" y="16891"/>
                  </a:lnTo>
                  <a:cubicBezTo>
                    <a:pt x="0" y="7620"/>
                    <a:pt x="7620" y="0"/>
                    <a:pt x="16891" y="0"/>
                  </a:cubicBezTo>
                  <a:moveTo>
                    <a:pt x="16891" y="33909"/>
                  </a:moveTo>
                  <a:lnTo>
                    <a:pt x="16891" y="16891"/>
                  </a:lnTo>
                  <a:lnTo>
                    <a:pt x="33909" y="16891"/>
                  </a:lnTo>
                  <a:lnTo>
                    <a:pt x="33909" y="211963"/>
                  </a:lnTo>
                  <a:lnTo>
                    <a:pt x="16891" y="211963"/>
                  </a:lnTo>
                  <a:lnTo>
                    <a:pt x="16891" y="195072"/>
                  </a:lnTo>
                  <a:lnTo>
                    <a:pt x="11111611" y="195072"/>
                  </a:lnTo>
                  <a:lnTo>
                    <a:pt x="11111611" y="211963"/>
                  </a:lnTo>
                  <a:lnTo>
                    <a:pt x="11094720" y="211963"/>
                  </a:lnTo>
                  <a:lnTo>
                    <a:pt x="11094720" y="16891"/>
                  </a:lnTo>
                  <a:lnTo>
                    <a:pt x="11111611" y="16891"/>
                  </a:lnTo>
                  <a:lnTo>
                    <a:pt x="11111611" y="33909"/>
                  </a:lnTo>
                  <a:lnTo>
                    <a:pt x="16891" y="33909"/>
                  </a:lnTo>
                  <a:close/>
                </a:path>
              </a:pathLst>
            </a:custGeom>
            <a:solidFill>
              <a:srgbClr val="1E3A5F"/>
            </a:solidFill>
          </p:spPr>
          <p:txBody>
            <a:bodyPr/>
            <a:lstStyle/>
            <a:p>
              <a:endParaRPr lang="en-GB"/>
            </a:p>
          </p:txBody>
        </p:sp>
      </p:grpSp>
      <p:grpSp>
        <p:nvGrpSpPr>
          <p:cNvPr id="20" name="Group 20"/>
          <p:cNvGrpSpPr/>
          <p:nvPr/>
        </p:nvGrpSpPr>
        <p:grpSpPr>
          <a:xfrm>
            <a:off x="914400" y="1700784"/>
            <a:ext cx="7772400" cy="694944"/>
            <a:chOff x="0" y="0"/>
            <a:chExt cx="10363200" cy="926592"/>
          </a:xfrm>
        </p:grpSpPr>
        <p:sp>
          <p:nvSpPr>
            <p:cNvPr id="21" name="Freeform 21"/>
            <p:cNvSpPr/>
            <p:nvPr/>
          </p:nvSpPr>
          <p:spPr>
            <a:xfrm>
              <a:off x="0" y="0"/>
              <a:ext cx="10363200" cy="926592"/>
            </a:xfrm>
            <a:custGeom>
              <a:avLst/>
              <a:gdLst/>
              <a:ahLst/>
              <a:cxnLst/>
              <a:rect l="l" t="t" r="r" b="b"/>
              <a:pathLst>
                <a:path w="10363200" h="926592">
                  <a:moveTo>
                    <a:pt x="0" y="0"/>
                  </a:moveTo>
                  <a:lnTo>
                    <a:pt x="10363200" y="0"/>
                  </a:lnTo>
                  <a:lnTo>
                    <a:pt x="10363200" y="926592"/>
                  </a:lnTo>
                  <a:lnTo>
                    <a:pt x="0" y="926592"/>
                  </a:lnTo>
                  <a:close/>
                </a:path>
              </a:pathLst>
            </a:custGeom>
            <a:blipFill>
              <a:blip r:embed="rId3">
                <a:alphaModFix amt="0"/>
              </a:blip>
              <a:stretch>
                <a:fillRect t="-167924" b="-167924"/>
              </a:stretch>
            </a:blipFill>
          </p:spPr>
          <p:txBody>
            <a:bodyPr/>
            <a:lstStyle/>
            <a:p>
              <a:endParaRPr lang="en-GB"/>
            </a:p>
          </p:txBody>
        </p:sp>
        <p:sp>
          <p:nvSpPr>
            <p:cNvPr id="22" name="TextBox 22"/>
            <p:cNvSpPr txBox="1"/>
            <p:nvPr/>
          </p:nvSpPr>
          <p:spPr>
            <a:xfrm>
              <a:off x="0" y="-19050"/>
              <a:ext cx="10363200" cy="945642"/>
            </a:xfrm>
            <a:prstGeom prst="rect">
              <a:avLst/>
            </a:prstGeom>
          </p:spPr>
          <p:txBody>
            <a:bodyPr lIns="0" tIns="0" rIns="0" bIns="0" rtlCol="0" anchor="ctr"/>
            <a:lstStyle/>
            <a:p>
              <a:pPr algn="l">
                <a:lnSpc>
                  <a:spcPts val="3120"/>
                </a:lnSpc>
              </a:pPr>
              <a:r>
                <a:rPr lang="en-US" sz="2600" b="1">
                  <a:solidFill>
                    <a:srgbClr val="1E3A5F"/>
                  </a:solidFill>
                  <a:latin typeface="Georgia Bold"/>
                  <a:ea typeface="Georgia Bold"/>
                  <a:cs typeface="Georgia Bold"/>
                  <a:sym typeface="Georgia Bold"/>
                </a:rPr>
                <a:t>Three Structural Designs</a:t>
              </a:r>
            </a:p>
          </p:txBody>
        </p:sp>
      </p:grpSp>
      <p:grpSp>
        <p:nvGrpSpPr>
          <p:cNvPr id="23" name="Group 23"/>
          <p:cNvGrpSpPr/>
          <p:nvPr/>
        </p:nvGrpSpPr>
        <p:grpSpPr>
          <a:xfrm>
            <a:off x="914400" y="2468880"/>
            <a:ext cx="7772400" cy="2194560"/>
            <a:chOff x="0" y="0"/>
            <a:chExt cx="10363200" cy="2926080"/>
          </a:xfrm>
        </p:grpSpPr>
        <p:sp>
          <p:nvSpPr>
            <p:cNvPr id="24" name="Freeform 24"/>
            <p:cNvSpPr/>
            <p:nvPr/>
          </p:nvSpPr>
          <p:spPr>
            <a:xfrm>
              <a:off x="0" y="0"/>
              <a:ext cx="10363200" cy="2926080"/>
            </a:xfrm>
            <a:custGeom>
              <a:avLst/>
              <a:gdLst/>
              <a:ahLst/>
              <a:cxnLst/>
              <a:rect l="l" t="t" r="r" b="b"/>
              <a:pathLst>
                <a:path w="10363200" h="2926080">
                  <a:moveTo>
                    <a:pt x="0" y="0"/>
                  </a:moveTo>
                  <a:lnTo>
                    <a:pt x="10363200" y="0"/>
                  </a:lnTo>
                  <a:lnTo>
                    <a:pt x="10363200" y="2926080"/>
                  </a:lnTo>
                  <a:lnTo>
                    <a:pt x="0" y="2926080"/>
                  </a:lnTo>
                  <a:close/>
                </a:path>
              </a:pathLst>
            </a:custGeom>
            <a:blipFill>
              <a:blip r:embed="rId3">
                <a:alphaModFix amt="0"/>
              </a:blip>
              <a:stretch>
                <a:fillRect t="-19009" b="-19009"/>
              </a:stretch>
            </a:blipFill>
          </p:spPr>
          <p:txBody>
            <a:bodyPr/>
            <a:lstStyle/>
            <a:p>
              <a:endParaRPr lang="en-GB"/>
            </a:p>
          </p:txBody>
        </p:sp>
        <p:sp>
          <p:nvSpPr>
            <p:cNvPr id="25" name="TextBox 25"/>
            <p:cNvSpPr txBox="1"/>
            <p:nvPr/>
          </p:nvSpPr>
          <p:spPr>
            <a:xfrm>
              <a:off x="0" y="-47625"/>
              <a:ext cx="10363200" cy="2973705"/>
            </a:xfrm>
            <a:prstGeom prst="rect">
              <a:avLst/>
            </a:prstGeom>
          </p:spPr>
          <p:txBody>
            <a:bodyPr lIns="0" tIns="0" rIns="0" bIns="0" rtlCol="0" anchor="ctr"/>
            <a:lstStyle/>
            <a:p>
              <a:pPr algn="l">
                <a:lnSpc>
                  <a:spcPts val="2760"/>
                </a:lnSpc>
              </a:pPr>
              <a:r>
                <a:rPr lang="en-US" sz="2300">
                  <a:solidFill>
                    <a:srgbClr val="1A202C"/>
                  </a:solidFill>
                  <a:latin typeface="Calibri (MS)"/>
                  <a:ea typeface="Calibri (MS)"/>
                  <a:cs typeface="Calibri (MS)"/>
                  <a:sym typeface="Calibri (MS)"/>
                </a:rPr>
                <a:t>Functional, Divisional, and Matrix structures each offer distinct advantages and limitations contingent on strategic context</a:t>
              </a:r>
            </a:p>
          </p:txBody>
        </p:sp>
      </p:grpSp>
      <p:grpSp>
        <p:nvGrpSpPr>
          <p:cNvPr id="26" name="Group 26"/>
          <p:cNvGrpSpPr/>
          <p:nvPr/>
        </p:nvGrpSpPr>
        <p:grpSpPr>
          <a:xfrm>
            <a:off x="9371581" y="1452877"/>
            <a:ext cx="8341357" cy="3495037"/>
            <a:chOff x="0" y="0"/>
            <a:chExt cx="11121809" cy="4660049"/>
          </a:xfrm>
        </p:grpSpPr>
        <p:sp>
          <p:nvSpPr>
            <p:cNvPr id="27" name="Freeform 27"/>
            <p:cNvSpPr/>
            <p:nvPr/>
          </p:nvSpPr>
          <p:spPr>
            <a:xfrm>
              <a:off x="13589" y="13589"/>
              <a:ext cx="11094720" cy="4632960"/>
            </a:xfrm>
            <a:custGeom>
              <a:avLst/>
              <a:gdLst/>
              <a:ahLst/>
              <a:cxnLst/>
              <a:rect l="l" t="t" r="r" b="b"/>
              <a:pathLst>
                <a:path w="11094720" h="4632960">
                  <a:moveTo>
                    <a:pt x="0" y="0"/>
                  </a:moveTo>
                  <a:lnTo>
                    <a:pt x="11094720" y="0"/>
                  </a:lnTo>
                  <a:lnTo>
                    <a:pt x="11094720" y="4632960"/>
                  </a:lnTo>
                  <a:lnTo>
                    <a:pt x="0" y="4632960"/>
                  </a:lnTo>
                  <a:close/>
                </a:path>
              </a:pathLst>
            </a:custGeom>
            <a:solidFill>
              <a:srgbClr val="FFFFFF"/>
            </a:solidFill>
          </p:spPr>
          <p:txBody>
            <a:bodyPr/>
            <a:lstStyle/>
            <a:p>
              <a:endParaRPr lang="en-GB"/>
            </a:p>
          </p:txBody>
        </p:sp>
        <p:sp>
          <p:nvSpPr>
            <p:cNvPr id="28" name="Freeform 28"/>
            <p:cNvSpPr/>
            <p:nvPr/>
          </p:nvSpPr>
          <p:spPr>
            <a:xfrm>
              <a:off x="0" y="0"/>
              <a:ext cx="11121898" cy="4660138"/>
            </a:xfrm>
            <a:custGeom>
              <a:avLst/>
              <a:gdLst/>
              <a:ahLst/>
              <a:cxnLst/>
              <a:rect l="l" t="t" r="r" b="b"/>
              <a:pathLst>
                <a:path w="11121898" h="4660138">
                  <a:moveTo>
                    <a:pt x="13589" y="0"/>
                  </a:moveTo>
                  <a:lnTo>
                    <a:pt x="11108309" y="0"/>
                  </a:lnTo>
                  <a:cubicBezTo>
                    <a:pt x="11115801" y="0"/>
                    <a:pt x="11121898" y="6096"/>
                    <a:pt x="11121898" y="13589"/>
                  </a:cubicBezTo>
                  <a:lnTo>
                    <a:pt x="11121898" y="4646549"/>
                  </a:lnTo>
                  <a:cubicBezTo>
                    <a:pt x="11121898" y="4654042"/>
                    <a:pt x="11115801" y="4660138"/>
                    <a:pt x="11108309" y="4660138"/>
                  </a:cubicBezTo>
                  <a:lnTo>
                    <a:pt x="13589" y="4660138"/>
                  </a:lnTo>
                  <a:cubicBezTo>
                    <a:pt x="6096" y="4660138"/>
                    <a:pt x="0" y="4654042"/>
                    <a:pt x="0" y="4646549"/>
                  </a:cubicBezTo>
                  <a:lnTo>
                    <a:pt x="0" y="13589"/>
                  </a:lnTo>
                  <a:cubicBezTo>
                    <a:pt x="0" y="6096"/>
                    <a:pt x="6096" y="0"/>
                    <a:pt x="13589" y="0"/>
                  </a:cubicBezTo>
                  <a:moveTo>
                    <a:pt x="13589" y="27051"/>
                  </a:moveTo>
                  <a:lnTo>
                    <a:pt x="13589" y="13589"/>
                  </a:lnTo>
                  <a:lnTo>
                    <a:pt x="27051" y="13589"/>
                  </a:lnTo>
                  <a:lnTo>
                    <a:pt x="27051" y="4646549"/>
                  </a:lnTo>
                  <a:lnTo>
                    <a:pt x="13589" y="4646549"/>
                  </a:lnTo>
                  <a:lnTo>
                    <a:pt x="13589" y="4632960"/>
                  </a:lnTo>
                  <a:lnTo>
                    <a:pt x="11108309" y="4632960"/>
                  </a:lnTo>
                  <a:lnTo>
                    <a:pt x="11108309" y="4646549"/>
                  </a:lnTo>
                  <a:lnTo>
                    <a:pt x="11094720" y="4646549"/>
                  </a:lnTo>
                  <a:lnTo>
                    <a:pt x="11094720" y="13589"/>
                  </a:lnTo>
                  <a:lnTo>
                    <a:pt x="11108309" y="13589"/>
                  </a:lnTo>
                  <a:lnTo>
                    <a:pt x="11108309" y="27051"/>
                  </a:lnTo>
                  <a:lnTo>
                    <a:pt x="13589" y="27051"/>
                  </a:lnTo>
                  <a:close/>
                </a:path>
              </a:pathLst>
            </a:custGeom>
            <a:solidFill>
              <a:srgbClr val="E2E8F0"/>
            </a:solidFill>
          </p:spPr>
          <p:txBody>
            <a:bodyPr/>
            <a:lstStyle/>
            <a:p>
              <a:endParaRPr lang="en-GB"/>
            </a:p>
          </p:txBody>
        </p:sp>
      </p:grpSp>
      <p:grpSp>
        <p:nvGrpSpPr>
          <p:cNvPr id="29" name="Group 29"/>
          <p:cNvGrpSpPr/>
          <p:nvPr/>
        </p:nvGrpSpPr>
        <p:grpSpPr>
          <a:xfrm>
            <a:off x="9369047" y="1450343"/>
            <a:ext cx="8346443" cy="171707"/>
            <a:chOff x="0" y="0"/>
            <a:chExt cx="11128591" cy="228943"/>
          </a:xfrm>
        </p:grpSpPr>
        <p:sp>
          <p:nvSpPr>
            <p:cNvPr id="30" name="Freeform 30"/>
            <p:cNvSpPr/>
            <p:nvPr/>
          </p:nvSpPr>
          <p:spPr>
            <a:xfrm>
              <a:off x="16891" y="16891"/>
              <a:ext cx="11094720" cy="195072"/>
            </a:xfrm>
            <a:custGeom>
              <a:avLst/>
              <a:gdLst/>
              <a:ahLst/>
              <a:cxnLst/>
              <a:rect l="l" t="t" r="r" b="b"/>
              <a:pathLst>
                <a:path w="11094720" h="195072">
                  <a:moveTo>
                    <a:pt x="0" y="0"/>
                  </a:moveTo>
                  <a:lnTo>
                    <a:pt x="11094720" y="0"/>
                  </a:lnTo>
                  <a:lnTo>
                    <a:pt x="11094720" y="195072"/>
                  </a:lnTo>
                  <a:lnTo>
                    <a:pt x="0" y="195072"/>
                  </a:lnTo>
                  <a:close/>
                </a:path>
              </a:pathLst>
            </a:custGeom>
            <a:solidFill>
              <a:srgbClr val="1D4ED8"/>
            </a:solidFill>
          </p:spPr>
          <p:txBody>
            <a:bodyPr/>
            <a:lstStyle/>
            <a:p>
              <a:endParaRPr lang="en-GB"/>
            </a:p>
          </p:txBody>
        </p:sp>
        <p:sp>
          <p:nvSpPr>
            <p:cNvPr id="31" name="Freeform 31"/>
            <p:cNvSpPr/>
            <p:nvPr/>
          </p:nvSpPr>
          <p:spPr>
            <a:xfrm>
              <a:off x="0" y="0"/>
              <a:ext cx="11128501" cy="228856"/>
            </a:xfrm>
            <a:custGeom>
              <a:avLst/>
              <a:gdLst/>
              <a:ahLst/>
              <a:cxnLst/>
              <a:rect l="l" t="t" r="r" b="b"/>
              <a:pathLst>
                <a:path w="11128501" h="228856">
                  <a:moveTo>
                    <a:pt x="16891" y="0"/>
                  </a:moveTo>
                  <a:lnTo>
                    <a:pt x="11111611" y="0"/>
                  </a:lnTo>
                  <a:cubicBezTo>
                    <a:pt x="11121009" y="0"/>
                    <a:pt x="11128501" y="7620"/>
                    <a:pt x="11128501" y="16891"/>
                  </a:cubicBezTo>
                  <a:lnTo>
                    <a:pt x="11128501" y="211963"/>
                  </a:lnTo>
                  <a:cubicBezTo>
                    <a:pt x="11128501" y="221361"/>
                    <a:pt x="11120882" y="228854"/>
                    <a:pt x="11111611" y="228854"/>
                  </a:cubicBezTo>
                  <a:lnTo>
                    <a:pt x="16891" y="228854"/>
                  </a:lnTo>
                  <a:cubicBezTo>
                    <a:pt x="7620" y="228981"/>
                    <a:pt x="0" y="221361"/>
                    <a:pt x="0" y="211963"/>
                  </a:cubicBezTo>
                  <a:lnTo>
                    <a:pt x="0" y="16891"/>
                  </a:lnTo>
                  <a:cubicBezTo>
                    <a:pt x="0" y="7620"/>
                    <a:pt x="7620" y="0"/>
                    <a:pt x="16891" y="0"/>
                  </a:cubicBezTo>
                  <a:moveTo>
                    <a:pt x="16891" y="33909"/>
                  </a:moveTo>
                  <a:lnTo>
                    <a:pt x="16891" y="16891"/>
                  </a:lnTo>
                  <a:lnTo>
                    <a:pt x="33909" y="16891"/>
                  </a:lnTo>
                  <a:lnTo>
                    <a:pt x="33909" y="211963"/>
                  </a:lnTo>
                  <a:lnTo>
                    <a:pt x="16891" y="211963"/>
                  </a:lnTo>
                  <a:lnTo>
                    <a:pt x="16891" y="195072"/>
                  </a:lnTo>
                  <a:lnTo>
                    <a:pt x="11111611" y="195072"/>
                  </a:lnTo>
                  <a:lnTo>
                    <a:pt x="11111611" y="211963"/>
                  </a:lnTo>
                  <a:lnTo>
                    <a:pt x="11094720" y="211963"/>
                  </a:lnTo>
                  <a:lnTo>
                    <a:pt x="11094720" y="16891"/>
                  </a:lnTo>
                  <a:lnTo>
                    <a:pt x="11111611" y="16891"/>
                  </a:lnTo>
                  <a:lnTo>
                    <a:pt x="11111611" y="33909"/>
                  </a:lnTo>
                  <a:lnTo>
                    <a:pt x="16891" y="33909"/>
                  </a:lnTo>
                  <a:close/>
                </a:path>
              </a:pathLst>
            </a:custGeom>
            <a:solidFill>
              <a:srgbClr val="1D4ED8"/>
            </a:solidFill>
          </p:spPr>
          <p:txBody>
            <a:bodyPr/>
            <a:lstStyle/>
            <a:p>
              <a:endParaRPr lang="en-GB"/>
            </a:p>
          </p:txBody>
        </p:sp>
      </p:grpSp>
      <p:grpSp>
        <p:nvGrpSpPr>
          <p:cNvPr id="32" name="Group 32"/>
          <p:cNvGrpSpPr/>
          <p:nvPr/>
        </p:nvGrpSpPr>
        <p:grpSpPr>
          <a:xfrm>
            <a:off x="9656064" y="1700784"/>
            <a:ext cx="7772400" cy="694944"/>
            <a:chOff x="0" y="0"/>
            <a:chExt cx="10363200" cy="926592"/>
          </a:xfrm>
        </p:grpSpPr>
        <p:sp>
          <p:nvSpPr>
            <p:cNvPr id="33" name="Freeform 33"/>
            <p:cNvSpPr/>
            <p:nvPr/>
          </p:nvSpPr>
          <p:spPr>
            <a:xfrm>
              <a:off x="0" y="0"/>
              <a:ext cx="10363200" cy="926592"/>
            </a:xfrm>
            <a:custGeom>
              <a:avLst/>
              <a:gdLst/>
              <a:ahLst/>
              <a:cxnLst/>
              <a:rect l="l" t="t" r="r" b="b"/>
              <a:pathLst>
                <a:path w="10363200" h="926592">
                  <a:moveTo>
                    <a:pt x="0" y="0"/>
                  </a:moveTo>
                  <a:lnTo>
                    <a:pt x="10363200" y="0"/>
                  </a:lnTo>
                  <a:lnTo>
                    <a:pt x="10363200" y="926592"/>
                  </a:lnTo>
                  <a:lnTo>
                    <a:pt x="0" y="926592"/>
                  </a:lnTo>
                  <a:close/>
                </a:path>
              </a:pathLst>
            </a:custGeom>
            <a:blipFill>
              <a:blip r:embed="rId3">
                <a:alphaModFix amt="0"/>
              </a:blip>
              <a:stretch>
                <a:fillRect t="-167924" b="-167924"/>
              </a:stretch>
            </a:blipFill>
          </p:spPr>
          <p:txBody>
            <a:bodyPr/>
            <a:lstStyle/>
            <a:p>
              <a:endParaRPr lang="en-GB"/>
            </a:p>
          </p:txBody>
        </p:sp>
        <p:sp>
          <p:nvSpPr>
            <p:cNvPr id="34" name="TextBox 34"/>
            <p:cNvSpPr txBox="1"/>
            <p:nvPr/>
          </p:nvSpPr>
          <p:spPr>
            <a:xfrm>
              <a:off x="0" y="-19050"/>
              <a:ext cx="10363200" cy="945642"/>
            </a:xfrm>
            <a:prstGeom prst="rect">
              <a:avLst/>
            </a:prstGeom>
          </p:spPr>
          <p:txBody>
            <a:bodyPr lIns="0" tIns="0" rIns="0" bIns="0" rtlCol="0" anchor="ctr"/>
            <a:lstStyle/>
            <a:p>
              <a:pPr algn="l">
                <a:lnSpc>
                  <a:spcPts val="3120"/>
                </a:lnSpc>
              </a:pPr>
              <a:r>
                <a:rPr lang="en-US" sz="2600" b="1">
                  <a:solidFill>
                    <a:srgbClr val="1E3A5F"/>
                  </a:solidFill>
                  <a:latin typeface="Georgia Bold"/>
                  <a:ea typeface="Georgia Bold"/>
                  <a:cs typeface="Georgia Bold"/>
                  <a:sym typeface="Georgia Bold"/>
                </a:rPr>
                <a:t>Structure–Culture Nexus</a:t>
              </a:r>
            </a:p>
          </p:txBody>
        </p:sp>
      </p:grpSp>
      <p:grpSp>
        <p:nvGrpSpPr>
          <p:cNvPr id="35" name="Group 35"/>
          <p:cNvGrpSpPr/>
          <p:nvPr/>
        </p:nvGrpSpPr>
        <p:grpSpPr>
          <a:xfrm>
            <a:off x="9656064" y="2468880"/>
            <a:ext cx="7772400" cy="2194560"/>
            <a:chOff x="0" y="0"/>
            <a:chExt cx="10363200" cy="2926080"/>
          </a:xfrm>
        </p:grpSpPr>
        <p:sp>
          <p:nvSpPr>
            <p:cNvPr id="36" name="Freeform 36"/>
            <p:cNvSpPr/>
            <p:nvPr/>
          </p:nvSpPr>
          <p:spPr>
            <a:xfrm>
              <a:off x="0" y="0"/>
              <a:ext cx="10363200" cy="2926080"/>
            </a:xfrm>
            <a:custGeom>
              <a:avLst/>
              <a:gdLst/>
              <a:ahLst/>
              <a:cxnLst/>
              <a:rect l="l" t="t" r="r" b="b"/>
              <a:pathLst>
                <a:path w="10363200" h="2926080">
                  <a:moveTo>
                    <a:pt x="0" y="0"/>
                  </a:moveTo>
                  <a:lnTo>
                    <a:pt x="10363200" y="0"/>
                  </a:lnTo>
                  <a:lnTo>
                    <a:pt x="10363200" y="2926080"/>
                  </a:lnTo>
                  <a:lnTo>
                    <a:pt x="0" y="2926080"/>
                  </a:lnTo>
                  <a:close/>
                </a:path>
              </a:pathLst>
            </a:custGeom>
            <a:blipFill>
              <a:blip r:embed="rId3">
                <a:alphaModFix amt="0"/>
              </a:blip>
              <a:stretch>
                <a:fillRect t="-19009" b="-19009"/>
              </a:stretch>
            </a:blipFill>
          </p:spPr>
          <p:txBody>
            <a:bodyPr/>
            <a:lstStyle/>
            <a:p>
              <a:endParaRPr lang="en-GB"/>
            </a:p>
          </p:txBody>
        </p:sp>
        <p:sp>
          <p:nvSpPr>
            <p:cNvPr id="37" name="TextBox 37"/>
            <p:cNvSpPr txBox="1"/>
            <p:nvPr/>
          </p:nvSpPr>
          <p:spPr>
            <a:xfrm>
              <a:off x="0" y="-47625"/>
              <a:ext cx="10363200" cy="2973705"/>
            </a:xfrm>
            <a:prstGeom prst="rect">
              <a:avLst/>
            </a:prstGeom>
          </p:spPr>
          <p:txBody>
            <a:bodyPr lIns="0" tIns="0" rIns="0" bIns="0" rtlCol="0" anchor="ctr"/>
            <a:lstStyle/>
            <a:p>
              <a:pPr algn="l">
                <a:lnSpc>
                  <a:spcPts val="2760"/>
                </a:lnSpc>
              </a:pPr>
              <a:r>
                <a:rPr lang="en-US" sz="2300">
                  <a:solidFill>
                    <a:srgbClr val="1A202C"/>
                  </a:solidFill>
                  <a:latin typeface="Calibri (MS)"/>
                  <a:ea typeface="Calibri (MS)"/>
                  <a:cs typeface="Calibri (MS)"/>
                  <a:sym typeface="Calibri (MS)"/>
                </a:rPr>
                <a:t>Organisational structure and culture are mutually interdependent; structural choices directly shape cultural norms and values</a:t>
              </a:r>
            </a:p>
          </p:txBody>
        </p:sp>
      </p:grpSp>
      <p:grpSp>
        <p:nvGrpSpPr>
          <p:cNvPr id="38" name="Group 38"/>
          <p:cNvGrpSpPr/>
          <p:nvPr/>
        </p:nvGrpSpPr>
        <p:grpSpPr>
          <a:xfrm>
            <a:off x="629917" y="5476237"/>
            <a:ext cx="8341357" cy="3495037"/>
            <a:chOff x="0" y="0"/>
            <a:chExt cx="11121809" cy="4660049"/>
          </a:xfrm>
        </p:grpSpPr>
        <p:sp>
          <p:nvSpPr>
            <p:cNvPr id="39" name="Freeform 39"/>
            <p:cNvSpPr/>
            <p:nvPr/>
          </p:nvSpPr>
          <p:spPr>
            <a:xfrm>
              <a:off x="13589" y="13589"/>
              <a:ext cx="11094720" cy="4632960"/>
            </a:xfrm>
            <a:custGeom>
              <a:avLst/>
              <a:gdLst/>
              <a:ahLst/>
              <a:cxnLst/>
              <a:rect l="l" t="t" r="r" b="b"/>
              <a:pathLst>
                <a:path w="11094720" h="4632960">
                  <a:moveTo>
                    <a:pt x="0" y="0"/>
                  </a:moveTo>
                  <a:lnTo>
                    <a:pt x="11094720" y="0"/>
                  </a:lnTo>
                  <a:lnTo>
                    <a:pt x="11094720" y="4632960"/>
                  </a:lnTo>
                  <a:lnTo>
                    <a:pt x="0" y="4632960"/>
                  </a:lnTo>
                  <a:close/>
                </a:path>
              </a:pathLst>
            </a:custGeom>
            <a:solidFill>
              <a:srgbClr val="F8FAFC"/>
            </a:solidFill>
          </p:spPr>
          <p:txBody>
            <a:bodyPr/>
            <a:lstStyle/>
            <a:p>
              <a:endParaRPr lang="en-GB"/>
            </a:p>
          </p:txBody>
        </p:sp>
        <p:sp>
          <p:nvSpPr>
            <p:cNvPr id="40" name="Freeform 40"/>
            <p:cNvSpPr/>
            <p:nvPr/>
          </p:nvSpPr>
          <p:spPr>
            <a:xfrm>
              <a:off x="0" y="0"/>
              <a:ext cx="11121898" cy="4660138"/>
            </a:xfrm>
            <a:custGeom>
              <a:avLst/>
              <a:gdLst/>
              <a:ahLst/>
              <a:cxnLst/>
              <a:rect l="l" t="t" r="r" b="b"/>
              <a:pathLst>
                <a:path w="11121898" h="4660138">
                  <a:moveTo>
                    <a:pt x="13589" y="0"/>
                  </a:moveTo>
                  <a:lnTo>
                    <a:pt x="11108309" y="0"/>
                  </a:lnTo>
                  <a:cubicBezTo>
                    <a:pt x="11115801" y="0"/>
                    <a:pt x="11121898" y="6096"/>
                    <a:pt x="11121898" y="13589"/>
                  </a:cubicBezTo>
                  <a:lnTo>
                    <a:pt x="11121898" y="4646549"/>
                  </a:lnTo>
                  <a:cubicBezTo>
                    <a:pt x="11121898" y="4654042"/>
                    <a:pt x="11115801" y="4660138"/>
                    <a:pt x="11108309" y="4660138"/>
                  </a:cubicBezTo>
                  <a:lnTo>
                    <a:pt x="13589" y="4660138"/>
                  </a:lnTo>
                  <a:cubicBezTo>
                    <a:pt x="6096" y="4660138"/>
                    <a:pt x="0" y="4654042"/>
                    <a:pt x="0" y="4646549"/>
                  </a:cubicBezTo>
                  <a:lnTo>
                    <a:pt x="0" y="13589"/>
                  </a:lnTo>
                  <a:cubicBezTo>
                    <a:pt x="0" y="6096"/>
                    <a:pt x="6096" y="0"/>
                    <a:pt x="13589" y="0"/>
                  </a:cubicBezTo>
                  <a:moveTo>
                    <a:pt x="13589" y="27051"/>
                  </a:moveTo>
                  <a:lnTo>
                    <a:pt x="13589" y="13589"/>
                  </a:lnTo>
                  <a:lnTo>
                    <a:pt x="27051" y="13589"/>
                  </a:lnTo>
                  <a:lnTo>
                    <a:pt x="27051" y="4646549"/>
                  </a:lnTo>
                  <a:lnTo>
                    <a:pt x="13589" y="4646549"/>
                  </a:lnTo>
                  <a:lnTo>
                    <a:pt x="13589" y="4632960"/>
                  </a:lnTo>
                  <a:lnTo>
                    <a:pt x="11108309" y="4632960"/>
                  </a:lnTo>
                  <a:lnTo>
                    <a:pt x="11108309" y="4646549"/>
                  </a:lnTo>
                  <a:lnTo>
                    <a:pt x="11094720" y="4646549"/>
                  </a:lnTo>
                  <a:lnTo>
                    <a:pt x="11094720" y="13589"/>
                  </a:lnTo>
                  <a:lnTo>
                    <a:pt x="11108309" y="13589"/>
                  </a:lnTo>
                  <a:lnTo>
                    <a:pt x="11108309" y="27051"/>
                  </a:lnTo>
                  <a:lnTo>
                    <a:pt x="13589" y="27051"/>
                  </a:lnTo>
                  <a:close/>
                </a:path>
              </a:pathLst>
            </a:custGeom>
            <a:solidFill>
              <a:srgbClr val="E2E8F0"/>
            </a:solidFill>
          </p:spPr>
          <p:txBody>
            <a:bodyPr/>
            <a:lstStyle/>
            <a:p>
              <a:endParaRPr lang="en-GB"/>
            </a:p>
          </p:txBody>
        </p:sp>
      </p:grpSp>
      <p:grpSp>
        <p:nvGrpSpPr>
          <p:cNvPr id="41" name="Group 41"/>
          <p:cNvGrpSpPr/>
          <p:nvPr/>
        </p:nvGrpSpPr>
        <p:grpSpPr>
          <a:xfrm>
            <a:off x="627383" y="5473703"/>
            <a:ext cx="8346443" cy="171707"/>
            <a:chOff x="0" y="0"/>
            <a:chExt cx="11128591" cy="228943"/>
          </a:xfrm>
        </p:grpSpPr>
        <p:sp>
          <p:nvSpPr>
            <p:cNvPr id="42" name="Freeform 42"/>
            <p:cNvSpPr/>
            <p:nvPr/>
          </p:nvSpPr>
          <p:spPr>
            <a:xfrm>
              <a:off x="16891" y="16891"/>
              <a:ext cx="11094720" cy="195072"/>
            </a:xfrm>
            <a:custGeom>
              <a:avLst/>
              <a:gdLst/>
              <a:ahLst/>
              <a:cxnLst/>
              <a:rect l="l" t="t" r="r" b="b"/>
              <a:pathLst>
                <a:path w="11094720" h="195072">
                  <a:moveTo>
                    <a:pt x="0" y="0"/>
                  </a:moveTo>
                  <a:lnTo>
                    <a:pt x="11094720" y="0"/>
                  </a:lnTo>
                  <a:lnTo>
                    <a:pt x="11094720" y="195072"/>
                  </a:lnTo>
                  <a:lnTo>
                    <a:pt x="0" y="195072"/>
                  </a:lnTo>
                  <a:close/>
                </a:path>
              </a:pathLst>
            </a:custGeom>
            <a:solidFill>
              <a:srgbClr val="1E3A5F"/>
            </a:solidFill>
          </p:spPr>
          <p:txBody>
            <a:bodyPr/>
            <a:lstStyle/>
            <a:p>
              <a:endParaRPr lang="en-GB"/>
            </a:p>
          </p:txBody>
        </p:sp>
        <p:sp>
          <p:nvSpPr>
            <p:cNvPr id="43" name="Freeform 43"/>
            <p:cNvSpPr/>
            <p:nvPr/>
          </p:nvSpPr>
          <p:spPr>
            <a:xfrm>
              <a:off x="0" y="0"/>
              <a:ext cx="11128501" cy="228856"/>
            </a:xfrm>
            <a:custGeom>
              <a:avLst/>
              <a:gdLst/>
              <a:ahLst/>
              <a:cxnLst/>
              <a:rect l="l" t="t" r="r" b="b"/>
              <a:pathLst>
                <a:path w="11128501" h="228856">
                  <a:moveTo>
                    <a:pt x="16891" y="0"/>
                  </a:moveTo>
                  <a:lnTo>
                    <a:pt x="11111611" y="0"/>
                  </a:lnTo>
                  <a:cubicBezTo>
                    <a:pt x="11121009" y="0"/>
                    <a:pt x="11128501" y="7620"/>
                    <a:pt x="11128501" y="16891"/>
                  </a:cubicBezTo>
                  <a:lnTo>
                    <a:pt x="11128501" y="211963"/>
                  </a:lnTo>
                  <a:cubicBezTo>
                    <a:pt x="11128501" y="221361"/>
                    <a:pt x="11120882" y="228854"/>
                    <a:pt x="11111611" y="228854"/>
                  </a:cubicBezTo>
                  <a:lnTo>
                    <a:pt x="16891" y="228854"/>
                  </a:lnTo>
                  <a:cubicBezTo>
                    <a:pt x="7620" y="228981"/>
                    <a:pt x="0" y="221361"/>
                    <a:pt x="0" y="211963"/>
                  </a:cubicBezTo>
                  <a:lnTo>
                    <a:pt x="0" y="16891"/>
                  </a:lnTo>
                  <a:cubicBezTo>
                    <a:pt x="0" y="7620"/>
                    <a:pt x="7620" y="0"/>
                    <a:pt x="16891" y="0"/>
                  </a:cubicBezTo>
                  <a:moveTo>
                    <a:pt x="16891" y="33909"/>
                  </a:moveTo>
                  <a:lnTo>
                    <a:pt x="16891" y="16891"/>
                  </a:lnTo>
                  <a:lnTo>
                    <a:pt x="33909" y="16891"/>
                  </a:lnTo>
                  <a:lnTo>
                    <a:pt x="33909" y="211963"/>
                  </a:lnTo>
                  <a:lnTo>
                    <a:pt x="16891" y="211963"/>
                  </a:lnTo>
                  <a:lnTo>
                    <a:pt x="16891" y="195072"/>
                  </a:lnTo>
                  <a:lnTo>
                    <a:pt x="11111611" y="195072"/>
                  </a:lnTo>
                  <a:lnTo>
                    <a:pt x="11111611" y="211963"/>
                  </a:lnTo>
                  <a:lnTo>
                    <a:pt x="11094720" y="211963"/>
                  </a:lnTo>
                  <a:lnTo>
                    <a:pt x="11094720" y="16891"/>
                  </a:lnTo>
                  <a:lnTo>
                    <a:pt x="11111611" y="16891"/>
                  </a:lnTo>
                  <a:lnTo>
                    <a:pt x="11111611" y="33909"/>
                  </a:lnTo>
                  <a:lnTo>
                    <a:pt x="16891" y="33909"/>
                  </a:lnTo>
                  <a:close/>
                </a:path>
              </a:pathLst>
            </a:custGeom>
            <a:solidFill>
              <a:srgbClr val="1E3A5F"/>
            </a:solidFill>
          </p:spPr>
          <p:txBody>
            <a:bodyPr/>
            <a:lstStyle/>
            <a:p>
              <a:endParaRPr lang="en-GB"/>
            </a:p>
          </p:txBody>
        </p:sp>
      </p:grpSp>
      <p:grpSp>
        <p:nvGrpSpPr>
          <p:cNvPr id="44" name="Group 44"/>
          <p:cNvGrpSpPr/>
          <p:nvPr/>
        </p:nvGrpSpPr>
        <p:grpSpPr>
          <a:xfrm>
            <a:off x="914400" y="5724144"/>
            <a:ext cx="7772400" cy="694944"/>
            <a:chOff x="0" y="0"/>
            <a:chExt cx="10363200" cy="926592"/>
          </a:xfrm>
        </p:grpSpPr>
        <p:sp>
          <p:nvSpPr>
            <p:cNvPr id="45" name="Freeform 45"/>
            <p:cNvSpPr/>
            <p:nvPr/>
          </p:nvSpPr>
          <p:spPr>
            <a:xfrm>
              <a:off x="0" y="0"/>
              <a:ext cx="10363200" cy="926592"/>
            </a:xfrm>
            <a:custGeom>
              <a:avLst/>
              <a:gdLst/>
              <a:ahLst/>
              <a:cxnLst/>
              <a:rect l="l" t="t" r="r" b="b"/>
              <a:pathLst>
                <a:path w="10363200" h="926592">
                  <a:moveTo>
                    <a:pt x="0" y="0"/>
                  </a:moveTo>
                  <a:lnTo>
                    <a:pt x="10363200" y="0"/>
                  </a:lnTo>
                  <a:lnTo>
                    <a:pt x="10363200" y="926592"/>
                  </a:lnTo>
                  <a:lnTo>
                    <a:pt x="0" y="926592"/>
                  </a:lnTo>
                  <a:close/>
                </a:path>
              </a:pathLst>
            </a:custGeom>
            <a:blipFill>
              <a:blip r:embed="rId3">
                <a:alphaModFix amt="0"/>
              </a:blip>
              <a:stretch>
                <a:fillRect t="-167924" b="-167924"/>
              </a:stretch>
            </a:blipFill>
          </p:spPr>
          <p:txBody>
            <a:bodyPr/>
            <a:lstStyle/>
            <a:p>
              <a:endParaRPr lang="en-GB"/>
            </a:p>
          </p:txBody>
        </p:sp>
        <p:sp>
          <p:nvSpPr>
            <p:cNvPr id="46" name="TextBox 46"/>
            <p:cNvSpPr txBox="1"/>
            <p:nvPr/>
          </p:nvSpPr>
          <p:spPr>
            <a:xfrm>
              <a:off x="0" y="-19050"/>
              <a:ext cx="10363200" cy="945642"/>
            </a:xfrm>
            <a:prstGeom prst="rect">
              <a:avLst/>
            </a:prstGeom>
          </p:spPr>
          <p:txBody>
            <a:bodyPr lIns="0" tIns="0" rIns="0" bIns="0" rtlCol="0" anchor="ctr"/>
            <a:lstStyle/>
            <a:p>
              <a:pPr algn="l">
                <a:lnSpc>
                  <a:spcPts val="3120"/>
                </a:lnSpc>
              </a:pPr>
              <a:r>
                <a:rPr lang="en-US" sz="2600" b="1">
                  <a:solidFill>
                    <a:srgbClr val="1E3A5F"/>
                  </a:solidFill>
                  <a:latin typeface="Georgia Bold"/>
                  <a:ea typeface="Georgia Bold"/>
                  <a:cs typeface="Georgia Bold"/>
                  <a:sym typeface="Georgia Bold"/>
                </a:rPr>
                <a:t>Adaptive Leadership</a:t>
              </a:r>
            </a:p>
          </p:txBody>
        </p:sp>
      </p:grpSp>
      <p:grpSp>
        <p:nvGrpSpPr>
          <p:cNvPr id="47" name="Group 47"/>
          <p:cNvGrpSpPr/>
          <p:nvPr/>
        </p:nvGrpSpPr>
        <p:grpSpPr>
          <a:xfrm>
            <a:off x="914400" y="6492240"/>
            <a:ext cx="7772400" cy="2194560"/>
            <a:chOff x="0" y="0"/>
            <a:chExt cx="10363200" cy="2926080"/>
          </a:xfrm>
        </p:grpSpPr>
        <p:sp>
          <p:nvSpPr>
            <p:cNvPr id="48" name="Freeform 48"/>
            <p:cNvSpPr/>
            <p:nvPr/>
          </p:nvSpPr>
          <p:spPr>
            <a:xfrm>
              <a:off x="0" y="0"/>
              <a:ext cx="10363200" cy="2926080"/>
            </a:xfrm>
            <a:custGeom>
              <a:avLst/>
              <a:gdLst/>
              <a:ahLst/>
              <a:cxnLst/>
              <a:rect l="l" t="t" r="r" b="b"/>
              <a:pathLst>
                <a:path w="10363200" h="2926080">
                  <a:moveTo>
                    <a:pt x="0" y="0"/>
                  </a:moveTo>
                  <a:lnTo>
                    <a:pt x="10363200" y="0"/>
                  </a:lnTo>
                  <a:lnTo>
                    <a:pt x="10363200" y="2926080"/>
                  </a:lnTo>
                  <a:lnTo>
                    <a:pt x="0" y="2926080"/>
                  </a:lnTo>
                  <a:close/>
                </a:path>
              </a:pathLst>
            </a:custGeom>
            <a:blipFill>
              <a:blip r:embed="rId3">
                <a:alphaModFix amt="0"/>
              </a:blip>
              <a:stretch>
                <a:fillRect t="-19009" b="-19009"/>
              </a:stretch>
            </a:blipFill>
          </p:spPr>
          <p:txBody>
            <a:bodyPr/>
            <a:lstStyle/>
            <a:p>
              <a:endParaRPr lang="en-GB"/>
            </a:p>
          </p:txBody>
        </p:sp>
        <p:sp>
          <p:nvSpPr>
            <p:cNvPr id="49" name="TextBox 49"/>
            <p:cNvSpPr txBox="1"/>
            <p:nvPr/>
          </p:nvSpPr>
          <p:spPr>
            <a:xfrm>
              <a:off x="0" y="-47625"/>
              <a:ext cx="10363200" cy="2973705"/>
            </a:xfrm>
            <a:prstGeom prst="rect">
              <a:avLst/>
            </a:prstGeom>
          </p:spPr>
          <p:txBody>
            <a:bodyPr lIns="0" tIns="0" rIns="0" bIns="0" rtlCol="0" anchor="ctr"/>
            <a:lstStyle/>
            <a:p>
              <a:pPr algn="l">
                <a:lnSpc>
                  <a:spcPts val="2760"/>
                </a:lnSpc>
              </a:pPr>
              <a:r>
                <a:rPr lang="en-US" sz="2300">
                  <a:solidFill>
                    <a:srgbClr val="1A202C"/>
                  </a:solidFill>
                  <a:latin typeface="Calibri (MS)"/>
                  <a:ea typeface="Calibri (MS)"/>
                  <a:cs typeface="Calibri (MS)"/>
                  <a:sym typeface="Calibri (MS)"/>
                </a:rPr>
                <a:t>M&amp;S's co-CEO model demonstrates how adaptive leadership mediates between structural design and cultural values</a:t>
              </a:r>
            </a:p>
          </p:txBody>
        </p:sp>
      </p:grpSp>
      <p:grpSp>
        <p:nvGrpSpPr>
          <p:cNvPr id="50" name="Group 50"/>
          <p:cNvGrpSpPr/>
          <p:nvPr/>
        </p:nvGrpSpPr>
        <p:grpSpPr>
          <a:xfrm>
            <a:off x="9371581" y="5476237"/>
            <a:ext cx="8341357" cy="3495037"/>
            <a:chOff x="0" y="0"/>
            <a:chExt cx="11121809" cy="4660049"/>
          </a:xfrm>
        </p:grpSpPr>
        <p:sp>
          <p:nvSpPr>
            <p:cNvPr id="51" name="Freeform 51"/>
            <p:cNvSpPr/>
            <p:nvPr/>
          </p:nvSpPr>
          <p:spPr>
            <a:xfrm>
              <a:off x="13589" y="13589"/>
              <a:ext cx="11094720" cy="4632960"/>
            </a:xfrm>
            <a:custGeom>
              <a:avLst/>
              <a:gdLst/>
              <a:ahLst/>
              <a:cxnLst/>
              <a:rect l="l" t="t" r="r" b="b"/>
              <a:pathLst>
                <a:path w="11094720" h="4632960">
                  <a:moveTo>
                    <a:pt x="0" y="0"/>
                  </a:moveTo>
                  <a:lnTo>
                    <a:pt x="11094720" y="0"/>
                  </a:lnTo>
                  <a:lnTo>
                    <a:pt x="11094720" y="4632960"/>
                  </a:lnTo>
                  <a:lnTo>
                    <a:pt x="0" y="4632960"/>
                  </a:lnTo>
                  <a:close/>
                </a:path>
              </a:pathLst>
            </a:custGeom>
            <a:solidFill>
              <a:srgbClr val="FFFFFF"/>
            </a:solidFill>
          </p:spPr>
          <p:txBody>
            <a:bodyPr/>
            <a:lstStyle/>
            <a:p>
              <a:endParaRPr lang="en-GB"/>
            </a:p>
          </p:txBody>
        </p:sp>
        <p:sp>
          <p:nvSpPr>
            <p:cNvPr id="52" name="Freeform 52"/>
            <p:cNvSpPr/>
            <p:nvPr/>
          </p:nvSpPr>
          <p:spPr>
            <a:xfrm>
              <a:off x="0" y="0"/>
              <a:ext cx="11121898" cy="4660138"/>
            </a:xfrm>
            <a:custGeom>
              <a:avLst/>
              <a:gdLst/>
              <a:ahLst/>
              <a:cxnLst/>
              <a:rect l="l" t="t" r="r" b="b"/>
              <a:pathLst>
                <a:path w="11121898" h="4660138">
                  <a:moveTo>
                    <a:pt x="13589" y="0"/>
                  </a:moveTo>
                  <a:lnTo>
                    <a:pt x="11108309" y="0"/>
                  </a:lnTo>
                  <a:cubicBezTo>
                    <a:pt x="11115801" y="0"/>
                    <a:pt x="11121898" y="6096"/>
                    <a:pt x="11121898" y="13589"/>
                  </a:cubicBezTo>
                  <a:lnTo>
                    <a:pt x="11121898" y="4646549"/>
                  </a:lnTo>
                  <a:cubicBezTo>
                    <a:pt x="11121898" y="4654042"/>
                    <a:pt x="11115801" y="4660138"/>
                    <a:pt x="11108309" y="4660138"/>
                  </a:cubicBezTo>
                  <a:lnTo>
                    <a:pt x="13589" y="4660138"/>
                  </a:lnTo>
                  <a:cubicBezTo>
                    <a:pt x="6096" y="4660138"/>
                    <a:pt x="0" y="4654042"/>
                    <a:pt x="0" y="4646549"/>
                  </a:cubicBezTo>
                  <a:lnTo>
                    <a:pt x="0" y="13589"/>
                  </a:lnTo>
                  <a:cubicBezTo>
                    <a:pt x="0" y="6096"/>
                    <a:pt x="6096" y="0"/>
                    <a:pt x="13589" y="0"/>
                  </a:cubicBezTo>
                  <a:moveTo>
                    <a:pt x="13589" y="27051"/>
                  </a:moveTo>
                  <a:lnTo>
                    <a:pt x="13589" y="13589"/>
                  </a:lnTo>
                  <a:lnTo>
                    <a:pt x="27051" y="13589"/>
                  </a:lnTo>
                  <a:lnTo>
                    <a:pt x="27051" y="4646549"/>
                  </a:lnTo>
                  <a:lnTo>
                    <a:pt x="13589" y="4646549"/>
                  </a:lnTo>
                  <a:lnTo>
                    <a:pt x="13589" y="4632960"/>
                  </a:lnTo>
                  <a:lnTo>
                    <a:pt x="11108309" y="4632960"/>
                  </a:lnTo>
                  <a:lnTo>
                    <a:pt x="11108309" y="4646549"/>
                  </a:lnTo>
                  <a:lnTo>
                    <a:pt x="11094720" y="4646549"/>
                  </a:lnTo>
                  <a:lnTo>
                    <a:pt x="11094720" y="13589"/>
                  </a:lnTo>
                  <a:lnTo>
                    <a:pt x="11108309" y="13589"/>
                  </a:lnTo>
                  <a:lnTo>
                    <a:pt x="11108309" y="27051"/>
                  </a:lnTo>
                  <a:lnTo>
                    <a:pt x="13589" y="27051"/>
                  </a:lnTo>
                  <a:close/>
                </a:path>
              </a:pathLst>
            </a:custGeom>
            <a:solidFill>
              <a:srgbClr val="E2E8F0"/>
            </a:solidFill>
          </p:spPr>
          <p:txBody>
            <a:bodyPr/>
            <a:lstStyle/>
            <a:p>
              <a:endParaRPr lang="en-GB"/>
            </a:p>
          </p:txBody>
        </p:sp>
      </p:grpSp>
      <p:grpSp>
        <p:nvGrpSpPr>
          <p:cNvPr id="53" name="Group 53"/>
          <p:cNvGrpSpPr/>
          <p:nvPr/>
        </p:nvGrpSpPr>
        <p:grpSpPr>
          <a:xfrm>
            <a:off x="9369047" y="5473703"/>
            <a:ext cx="8346443" cy="171707"/>
            <a:chOff x="0" y="0"/>
            <a:chExt cx="11128591" cy="228943"/>
          </a:xfrm>
        </p:grpSpPr>
        <p:sp>
          <p:nvSpPr>
            <p:cNvPr id="54" name="Freeform 54"/>
            <p:cNvSpPr/>
            <p:nvPr/>
          </p:nvSpPr>
          <p:spPr>
            <a:xfrm>
              <a:off x="16891" y="16891"/>
              <a:ext cx="11094720" cy="195072"/>
            </a:xfrm>
            <a:custGeom>
              <a:avLst/>
              <a:gdLst/>
              <a:ahLst/>
              <a:cxnLst/>
              <a:rect l="l" t="t" r="r" b="b"/>
              <a:pathLst>
                <a:path w="11094720" h="195072">
                  <a:moveTo>
                    <a:pt x="0" y="0"/>
                  </a:moveTo>
                  <a:lnTo>
                    <a:pt x="11094720" y="0"/>
                  </a:lnTo>
                  <a:lnTo>
                    <a:pt x="11094720" y="195072"/>
                  </a:lnTo>
                  <a:lnTo>
                    <a:pt x="0" y="195072"/>
                  </a:lnTo>
                  <a:close/>
                </a:path>
              </a:pathLst>
            </a:custGeom>
            <a:solidFill>
              <a:srgbClr val="1D4ED8"/>
            </a:solidFill>
          </p:spPr>
          <p:txBody>
            <a:bodyPr/>
            <a:lstStyle/>
            <a:p>
              <a:endParaRPr lang="en-GB"/>
            </a:p>
          </p:txBody>
        </p:sp>
        <p:sp>
          <p:nvSpPr>
            <p:cNvPr id="55" name="Freeform 55"/>
            <p:cNvSpPr/>
            <p:nvPr/>
          </p:nvSpPr>
          <p:spPr>
            <a:xfrm>
              <a:off x="0" y="0"/>
              <a:ext cx="11128501" cy="228856"/>
            </a:xfrm>
            <a:custGeom>
              <a:avLst/>
              <a:gdLst/>
              <a:ahLst/>
              <a:cxnLst/>
              <a:rect l="l" t="t" r="r" b="b"/>
              <a:pathLst>
                <a:path w="11128501" h="228856">
                  <a:moveTo>
                    <a:pt x="16891" y="0"/>
                  </a:moveTo>
                  <a:lnTo>
                    <a:pt x="11111611" y="0"/>
                  </a:lnTo>
                  <a:cubicBezTo>
                    <a:pt x="11121009" y="0"/>
                    <a:pt x="11128501" y="7620"/>
                    <a:pt x="11128501" y="16891"/>
                  </a:cubicBezTo>
                  <a:lnTo>
                    <a:pt x="11128501" y="211963"/>
                  </a:lnTo>
                  <a:cubicBezTo>
                    <a:pt x="11128501" y="221361"/>
                    <a:pt x="11120882" y="228854"/>
                    <a:pt x="11111611" y="228854"/>
                  </a:cubicBezTo>
                  <a:lnTo>
                    <a:pt x="16891" y="228854"/>
                  </a:lnTo>
                  <a:cubicBezTo>
                    <a:pt x="7620" y="228981"/>
                    <a:pt x="0" y="221361"/>
                    <a:pt x="0" y="211963"/>
                  </a:cubicBezTo>
                  <a:lnTo>
                    <a:pt x="0" y="16891"/>
                  </a:lnTo>
                  <a:cubicBezTo>
                    <a:pt x="0" y="7620"/>
                    <a:pt x="7620" y="0"/>
                    <a:pt x="16891" y="0"/>
                  </a:cubicBezTo>
                  <a:moveTo>
                    <a:pt x="16891" y="33909"/>
                  </a:moveTo>
                  <a:lnTo>
                    <a:pt x="16891" y="16891"/>
                  </a:lnTo>
                  <a:lnTo>
                    <a:pt x="33909" y="16891"/>
                  </a:lnTo>
                  <a:lnTo>
                    <a:pt x="33909" y="211963"/>
                  </a:lnTo>
                  <a:lnTo>
                    <a:pt x="16891" y="211963"/>
                  </a:lnTo>
                  <a:lnTo>
                    <a:pt x="16891" y="195072"/>
                  </a:lnTo>
                  <a:lnTo>
                    <a:pt x="11111611" y="195072"/>
                  </a:lnTo>
                  <a:lnTo>
                    <a:pt x="11111611" y="211963"/>
                  </a:lnTo>
                  <a:lnTo>
                    <a:pt x="11094720" y="211963"/>
                  </a:lnTo>
                  <a:lnTo>
                    <a:pt x="11094720" y="16891"/>
                  </a:lnTo>
                  <a:lnTo>
                    <a:pt x="11111611" y="16891"/>
                  </a:lnTo>
                  <a:lnTo>
                    <a:pt x="11111611" y="33909"/>
                  </a:lnTo>
                  <a:lnTo>
                    <a:pt x="16891" y="33909"/>
                  </a:lnTo>
                  <a:close/>
                </a:path>
              </a:pathLst>
            </a:custGeom>
            <a:solidFill>
              <a:srgbClr val="1D4ED8"/>
            </a:solidFill>
          </p:spPr>
          <p:txBody>
            <a:bodyPr/>
            <a:lstStyle/>
            <a:p>
              <a:endParaRPr lang="en-GB"/>
            </a:p>
          </p:txBody>
        </p:sp>
      </p:grpSp>
      <p:grpSp>
        <p:nvGrpSpPr>
          <p:cNvPr id="56" name="Group 56"/>
          <p:cNvGrpSpPr/>
          <p:nvPr/>
        </p:nvGrpSpPr>
        <p:grpSpPr>
          <a:xfrm>
            <a:off x="9656064" y="5724144"/>
            <a:ext cx="7772400" cy="694944"/>
            <a:chOff x="0" y="0"/>
            <a:chExt cx="10363200" cy="926592"/>
          </a:xfrm>
        </p:grpSpPr>
        <p:sp>
          <p:nvSpPr>
            <p:cNvPr id="57" name="Freeform 57"/>
            <p:cNvSpPr/>
            <p:nvPr/>
          </p:nvSpPr>
          <p:spPr>
            <a:xfrm>
              <a:off x="0" y="0"/>
              <a:ext cx="10363200" cy="926592"/>
            </a:xfrm>
            <a:custGeom>
              <a:avLst/>
              <a:gdLst/>
              <a:ahLst/>
              <a:cxnLst/>
              <a:rect l="l" t="t" r="r" b="b"/>
              <a:pathLst>
                <a:path w="10363200" h="926592">
                  <a:moveTo>
                    <a:pt x="0" y="0"/>
                  </a:moveTo>
                  <a:lnTo>
                    <a:pt x="10363200" y="0"/>
                  </a:lnTo>
                  <a:lnTo>
                    <a:pt x="10363200" y="926592"/>
                  </a:lnTo>
                  <a:lnTo>
                    <a:pt x="0" y="926592"/>
                  </a:lnTo>
                  <a:close/>
                </a:path>
              </a:pathLst>
            </a:custGeom>
            <a:blipFill>
              <a:blip r:embed="rId3">
                <a:alphaModFix amt="0"/>
              </a:blip>
              <a:stretch>
                <a:fillRect t="-167924" b="-167924"/>
              </a:stretch>
            </a:blipFill>
          </p:spPr>
          <p:txBody>
            <a:bodyPr/>
            <a:lstStyle/>
            <a:p>
              <a:endParaRPr lang="en-GB"/>
            </a:p>
          </p:txBody>
        </p:sp>
        <p:sp>
          <p:nvSpPr>
            <p:cNvPr id="58" name="TextBox 58"/>
            <p:cNvSpPr txBox="1"/>
            <p:nvPr/>
          </p:nvSpPr>
          <p:spPr>
            <a:xfrm>
              <a:off x="0" y="-19050"/>
              <a:ext cx="10363200" cy="945642"/>
            </a:xfrm>
            <a:prstGeom prst="rect">
              <a:avLst/>
            </a:prstGeom>
          </p:spPr>
          <p:txBody>
            <a:bodyPr lIns="0" tIns="0" rIns="0" bIns="0" rtlCol="0" anchor="ctr"/>
            <a:lstStyle/>
            <a:p>
              <a:pPr algn="l">
                <a:lnSpc>
                  <a:spcPts val="3120"/>
                </a:lnSpc>
              </a:pPr>
              <a:r>
                <a:rPr lang="en-US" sz="2600" b="1">
                  <a:solidFill>
                    <a:srgbClr val="1E3A5F"/>
                  </a:solidFill>
                  <a:latin typeface="Georgia Bold"/>
                  <a:ea typeface="Georgia Bold"/>
                  <a:cs typeface="Georgia Bold"/>
                  <a:sym typeface="Georgia Bold"/>
                </a:rPr>
                <a:t>Competitive Efficiency</a:t>
              </a:r>
            </a:p>
          </p:txBody>
        </p:sp>
      </p:grpSp>
      <p:grpSp>
        <p:nvGrpSpPr>
          <p:cNvPr id="59" name="Group 59"/>
          <p:cNvGrpSpPr/>
          <p:nvPr/>
        </p:nvGrpSpPr>
        <p:grpSpPr>
          <a:xfrm>
            <a:off x="9656064" y="6492240"/>
            <a:ext cx="7772400" cy="2194560"/>
            <a:chOff x="0" y="0"/>
            <a:chExt cx="10363200" cy="2926080"/>
          </a:xfrm>
        </p:grpSpPr>
        <p:sp>
          <p:nvSpPr>
            <p:cNvPr id="60" name="Freeform 60"/>
            <p:cNvSpPr/>
            <p:nvPr/>
          </p:nvSpPr>
          <p:spPr>
            <a:xfrm>
              <a:off x="0" y="0"/>
              <a:ext cx="10363200" cy="2926080"/>
            </a:xfrm>
            <a:custGeom>
              <a:avLst/>
              <a:gdLst/>
              <a:ahLst/>
              <a:cxnLst/>
              <a:rect l="l" t="t" r="r" b="b"/>
              <a:pathLst>
                <a:path w="10363200" h="2926080">
                  <a:moveTo>
                    <a:pt x="0" y="0"/>
                  </a:moveTo>
                  <a:lnTo>
                    <a:pt x="10363200" y="0"/>
                  </a:lnTo>
                  <a:lnTo>
                    <a:pt x="10363200" y="2926080"/>
                  </a:lnTo>
                  <a:lnTo>
                    <a:pt x="0" y="2926080"/>
                  </a:lnTo>
                  <a:close/>
                </a:path>
              </a:pathLst>
            </a:custGeom>
            <a:blipFill>
              <a:blip r:embed="rId3">
                <a:alphaModFix amt="0"/>
              </a:blip>
              <a:stretch>
                <a:fillRect t="-19009" b="-19009"/>
              </a:stretch>
            </a:blipFill>
          </p:spPr>
          <p:txBody>
            <a:bodyPr/>
            <a:lstStyle/>
            <a:p>
              <a:endParaRPr lang="en-GB"/>
            </a:p>
          </p:txBody>
        </p:sp>
        <p:sp>
          <p:nvSpPr>
            <p:cNvPr id="61" name="TextBox 61"/>
            <p:cNvSpPr txBox="1"/>
            <p:nvPr/>
          </p:nvSpPr>
          <p:spPr>
            <a:xfrm>
              <a:off x="0" y="-47625"/>
              <a:ext cx="10363200" cy="2973705"/>
            </a:xfrm>
            <a:prstGeom prst="rect">
              <a:avLst/>
            </a:prstGeom>
          </p:spPr>
          <p:txBody>
            <a:bodyPr lIns="0" tIns="0" rIns="0" bIns="0" rtlCol="0" anchor="ctr"/>
            <a:lstStyle/>
            <a:p>
              <a:pPr algn="l">
                <a:lnSpc>
                  <a:spcPts val="2760"/>
                </a:lnSpc>
              </a:pPr>
              <a:r>
                <a:rPr lang="en-US" sz="2300">
                  <a:solidFill>
                    <a:srgbClr val="1A202C"/>
                  </a:solidFill>
                  <a:latin typeface="Calibri (MS)"/>
                  <a:ea typeface="Calibri (MS)"/>
                  <a:cs typeface="Calibri (MS)"/>
                  <a:sym typeface="Calibri (MS)"/>
                </a:rPr>
                <a:t>Structural agility, supported by effective leadership, sustains competitive efficiency in the dynamic UK retail market</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97" y="-12697"/>
            <a:ext cx="18313403" cy="1159259"/>
            <a:chOff x="0" y="0"/>
            <a:chExt cx="24417871" cy="1545679"/>
          </a:xfrm>
        </p:grpSpPr>
        <p:sp>
          <p:nvSpPr>
            <p:cNvPr id="3" name="Freeform 3"/>
            <p:cNvSpPr/>
            <p:nvPr/>
          </p:nvSpPr>
          <p:spPr>
            <a:xfrm>
              <a:off x="16891" y="16891"/>
              <a:ext cx="24383999" cy="1511808"/>
            </a:xfrm>
            <a:custGeom>
              <a:avLst/>
              <a:gdLst/>
              <a:ahLst/>
              <a:cxnLst/>
              <a:rect l="l" t="t" r="r" b="b"/>
              <a:pathLst>
                <a:path w="24383999" h="1511808">
                  <a:moveTo>
                    <a:pt x="0" y="0"/>
                  </a:moveTo>
                  <a:lnTo>
                    <a:pt x="24383999" y="0"/>
                  </a:lnTo>
                  <a:lnTo>
                    <a:pt x="24383999" y="1511808"/>
                  </a:lnTo>
                  <a:lnTo>
                    <a:pt x="0" y="1511808"/>
                  </a:lnTo>
                  <a:close/>
                </a:path>
              </a:pathLst>
            </a:custGeom>
            <a:solidFill>
              <a:srgbClr val="1E3A5F"/>
            </a:solidFill>
          </p:spPr>
          <p:txBody>
            <a:bodyPr/>
            <a:lstStyle/>
            <a:p>
              <a:endParaRPr lang="en-GB"/>
            </a:p>
          </p:txBody>
        </p:sp>
        <p:sp>
          <p:nvSpPr>
            <p:cNvPr id="4" name="Freeform 4"/>
            <p:cNvSpPr/>
            <p:nvPr/>
          </p:nvSpPr>
          <p:spPr>
            <a:xfrm>
              <a:off x="0" y="0"/>
              <a:ext cx="24417782" cy="1545590"/>
            </a:xfrm>
            <a:custGeom>
              <a:avLst/>
              <a:gdLst/>
              <a:ahLst/>
              <a:cxnLst/>
              <a:rect l="l" t="t" r="r" b="b"/>
              <a:pathLst>
                <a:path w="24417782" h="1545590">
                  <a:moveTo>
                    <a:pt x="16891" y="0"/>
                  </a:moveTo>
                  <a:lnTo>
                    <a:pt x="24400890" y="0"/>
                  </a:lnTo>
                  <a:cubicBezTo>
                    <a:pt x="24410290" y="0"/>
                    <a:pt x="24417782" y="7620"/>
                    <a:pt x="24417782" y="16891"/>
                  </a:cubicBezTo>
                  <a:lnTo>
                    <a:pt x="24417782" y="1528699"/>
                  </a:lnTo>
                  <a:cubicBezTo>
                    <a:pt x="24417782" y="1538097"/>
                    <a:pt x="24410163" y="1545590"/>
                    <a:pt x="24400890" y="1545590"/>
                  </a:cubicBezTo>
                  <a:lnTo>
                    <a:pt x="16891" y="1545590"/>
                  </a:lnTo>
                  <a:cubicBezTo>
                    <a:pt x="7493" y="1545590"/>
                    <a:pt x="0" y="1537970"/>
                    <a:pt x="0" y="1528699"/>
                  </a:cubicBezTo>
                  <a:lnTo>
                    <a:pt x="0" y="16891"/>
                  </a:lnTo>
                  <a:cubicBezTo>
                    <a:pt x="0" y="7620"/>
                    <a:pt x="7620" y="0"/>
                    <a:pt x="16891" y="0"/>
                  </a:cubicBezTo>
                  <a:moveTo>
                    <a:pt x="16891" y="33909"/>
                  </a:moveTo>
                  <a:lnTo>
                    <a:pt x="16891" y="16891"/>
                  </a:lnTo>
                  <a:lnTo>
                    <a:pt x="33909" y="16891"/>
                  </a:lnTo>
                  <a:lnTo>
                    <a:pt x="33909" y="1528699"/>
                  </a:lnTo>
                  <a:lnTo>
                    <a:pt x="16891" y="1528699"/>
                  </a:lnTo>
                  <a:lnTo>
                    <a:pt x="16891" y="1511808"/>
                  </a:lnTo>
                  <a:lnTo>
                    <a:pt x="24400890" y="1511808"/>
                  </a:lnTo>
                  <a:lnTo>
                    <a:pt x="24400890" y="1528699"/>
                  </a:lnTo>
                  <a:lnTo>
                    <a:pt x="24384000" y="1528699"/>
                  </a:lnTo>
                  <a:lnTo>
                    <a:pt x="24384000" y="16891"/>
                  </a:lnTo>
                  <a:lnTo>
                    <a:pt x="24400890" y="16891"/>
                  </a:lnTo>
                  <a:lnTo>
                    <a:pt x="24400890" y="33909"/>
                  </a:lnTo>
                  <a:lnTo>
                    <a:pt x="16891" y="33909"/>
                  </a:lnTo>
                  <a:close/>
                </a:path>
              </a:pathLst>
            </a:custGeom>
            <a:solidFill>
              <a:srgbClr val="1E3A5F"/>
            </a:solidFill>
          </p:spPr>
          <p:txBody>
            <a:bodyPr/>
            <a:lstStyle/>
            <a:p>
              <a:endParaRPr lang="en-GB"/>
            </a:p>
          </p:txBody>
        </p:sp>
      </p:grpSp>
      <p:grpSp>
        <p:nvGrpSpPr>
          <p:cNvPr id="5" name="Group 5"/>
          <p:cNvGrpSpPr/>
          <p:nvPr/>
        </p:nvGrpSpPr>
        <p:grpSpPr>
          <a:xfrm>
            <a:off x="640080" y="0"/>
            <a:ext cx="17007840" cy="1133856"/>
            <a:chOff x="0" y="0"/>
            <a:chExt cx="22677120" cy="1511808"/>
          </a:xfrm>
        </p:grpSpPr>
        <p:sp>
          <p:nvSpPr>
            <p:cNvPr id="6" name="Freeform 6"/>
            <p:cNvSpPr/>
            <p:nvPr/>
          </p:nvSpPr>
          <p:spPr>
            <a:xfrm>
              <a:off x="0" y="0"/>
              <a:ext cx="22677120" cy="1511808"/>
            </a:xfrm>
            <a:custGeom>
              <a:avLst/>
              <a:gdLst/>
              <a:ahLst/>
              <a:cxnLst/>
              <a:rect l="l" t="t" r="r" b="b"/>
              <a:pathLst>
                <a:path w="22677120" h="1511808">
                  <a:moveTo>
                    <a:pt x="0" y="0"/>
                  </a:moveTo>
                  <a:lnTo>
                    <a:pt x="22677120" y="0"/>
                  </a:lnTo>
                  <a:lnTo>
                    <a:pt x="22677120" y="1511808"/>
                  </a:lnTo>
                  <a:lnTo>
                    <a:pt x="0" y="1511808"/>
                  </a:lnTo>
                  <a:close/>
                </a:path>
              </a:pathLst>
            </a:custGeom>
            <a:blipFill>
              <a:blip r:embed="rId3">
                <a:alphaModFix amt="0"/>
              </a:blip>
              <a:stretch>
                <a:fillRect t="-242275" b="-242275"/>
              </a:stretch>
            </a:blipFill>
          </p:spPr>
          <p:txBody>
            <a:bodyPr/>
            <a:lstStyle/>
            <a:p>
              <a:endParaRPr lang="en-GB"/>
            </a:p>
          </p:txBody>
        </p:sp>
        <p:sp>
          <p:nvSpPr>
            <p:cNvPr id="7" name="TextBox 7"/>
            <p:cNvSpPr txBox="1"/>
            <p:nvPr/>
          </p:nvSpPr>
          <p:spPr>
            <a:xfrm>
              <a:off x="0" y="-9525"/>
              <a:ext cx="22677120" cy="1521333"/>
            </a:xfrm>
            <a:prstGeom prst="rect">
              <a:avLst/>
            </a:prstGeom>
          </p:spPr>
          <p:txBody>
            <a:bodyPr lIns="0" tIns="0" rIns="0" bIns="0" rtlCol="0" anchor="ctr"/>
            <a:lstStyle/>
            <a:p>
              <a:pPr algn="l">
                <a:lnSpc>
                  <a:spcPts val="5040"/>
                </a:lnSpc>
              </a:pPr>
              <a:r>
                <a:rPr lang="en-US" sz="4200" b="1">
                  <a:solidFill>
                    <a:srgbClr val="FFFFFF"/>
                  </a:solidFill>
                  <a:latin typeface="Georgia Bold"/>
                  <a:ea typeface="Georgia Bold"/>
                  <a:cs typeface="Georgia Bold"/>
                  <a:sym typeface="Georgia Bold"/>
                </a:rPr>
                <a:t>References</a:t>
              </a:r>
            </a:p>
          </p:txBody>
        </p:sp>
      </p:grpSp>
      <p:grpSp>
        <p:nvGrpSpPr>
          <p:cNvPr id="8" name="Group 8"/>
          <p:cNvGrpSpPr/>
          <p:nvPr/>
        </p:nvGrpSpPr>
        <p:grpSpPr>
          <a:xfrm>
            <a:off x="-12697" y="9954263"/>
            <a:ext cx="18313403" cy="153419"/>
            <a:chOff x="0" y="0"/>
            <a:chExt cx="24417871" cy="204559"/>
          </a:xfrm>
        </p:grpSpPr>
        <p:sp>
          <p:nvSpPr>
            <p:cNvPr id="9" name="Freeform 9"/>
            <p:cNvSpPr/>
            <p:nvPr/>
          </p:nvSpPr>
          <p:spPr>
            <a:xfrm>
              <a:off x="16891" y="16891"/>
              <a:ext cx="24383999" cy="170688"/>
            </a:xfrm>
            <a:custGeom>
              <a:avLst/>
              <a:gdLst/>
              <a:ahLst/>
              <a:cxnLst/>
              <a:rect l="l" t="t" r="r" b="b"/>
              <a:pathLst>
                <a:path w="24383999" h="170688">
                  <a:moveTo>
                    <a:pt x="0" y="0"/>
                  </a:moveTo>
                  <a:lnTo>
                    <a:pt x="24383999" y="0"/>
                  </a:lnTo>
                  <a:lnTo>
                    <a:pt x="24383999" y="170688"/>
                  </a:lnTo>
                  <a:lnTo>
                    <a:pt x="0" y="170688"/>
                  </a:lnTo>
                  <a:close/>
                </a:path>
              </a:pathLst>
            </a:custGeom>
            <a:solidFill>
              <a:srgbClr val="1D4ED8"/>
            </a:solidFill>
          </p:spPr>
          <p:txBody>
            <a:bodyPr/>
            <a:lstStyle/>
            <a:p>
              <a:endParaRPr lang="en-GB"/>
            </a:p>
          </p:txBody>
        </p:sp>
        <p:sp>
          <p:nvSpPr>
            <p:cNvPr id="10" name="Freeform 10"/>
            <p:cNvSpPr/>
            <p:nvPr/>
          </p:nvSpPr>
          <p:spPr>
            <a:xfrm>
              <a:off x="0" y="0"/>
              <a:ext cx="24417782" cy="204472"/>
            </a:xfrm>
            <a:custGeom>
              <a:avLst/>
              <a:gdLst/>
              <a:ahLst/>
              <a:cxnLst/>
              <a:rect l="l" t="t" r="r" b="b"/>
              <a:pathLst>
                <a:path w="24417782" h="204472">
                  <a:moveTo>
                    <a:pt x="16891" y="0"/>
                  </a:moveTo>
                  <a:lnTo>
                    <a:pt x="24400890" y="0"/>
                  </a:lnTo>
                  <a:cubicBezTo>
                    <a:pt x="24410290" y="0"/>
                    <a:pt x="24417782" y="7620"/>
                    <a:pt x="24417782" y="16891"/>
                  </a:cubicBezTo>
                  <a:lnTo>
                    <a:pt x="24417782" y="187579"/>
                  </a:lnTo>
                  <a:cubicBezTo>
                    <a:pt x="24417782" y="196977"/>
                    <a:pt x="24410163" y="204470"/>
                    <a:pt x="24400890" y="204470"/>
                  </a:cubicBezTo>
                  <a:lnTo>
                    <a:pt x="16891" y="204470"/>
                  </a:lnTo>
                  <a:cubicBezTo>
                    <a:pt x="7620" y="204597"/>
                    <a:pt x="0" y="196977"/>
                    <a:pt x="0" y="187579"/>
                  </a:cubicBezTo>
                  <a:lnTo>
                    <a:pt x="0" y="16891"/>
                  </a:lnTo>
                  <a:cubicBezTo>
                    <a:pt x="0" y="7620"/>
                    <a:pt x="7620" y="0"/>
                    <a:pt x="16891" y="0"/>
                  </a:cubicBezTo>
                  <a:moveTo>
                    <a:pt x="16891" y="33909"/>
                  </a:moveTo>
                  <a:lnTo>
                    <a:pt x="16891" y="16891"/>
                  </a:lnTo>
                  <a:lnTo>
                    <a:pt x="33909" y="16891"/>
                  </a:lnTo>
                  <a:lnTo>
                    <a:pt x="33909" y="187579"/>
                  </a:lnTo>
                  <a:lnTo>
                    <a:pt x="16891" y="187579"/>
                  </a:lnTo>
                  <a:lnTo>
                    <a:pt x="16891" y="170688"/>
                  </a:lnTo>
                  <a:lnTo>
                    <a:pt x="24400890" y="170688"/>
                  </a:lnTo>
                  <a:lnTo>
                    <a:pt x="24400890" y="187579"/>
                  </a:lnTo>
                  <a:lnTo>
                    <a:pt x="24384000" y="187579"/>
                  </a:lnTo>
                  <a:lnTo>
                    <a:pt x="24384000" y="16891"/>
                  </a:lnTo>
                  <a:lnTo>
                    <a:pt x="24400890" y="16891"/>
                  </a:lnTo>
                  <a:lnTo>
                    <a:pt x="24400890" y="33909"/>
                  </a:lnTo>
                  <a:lnTo>
                    <a:pt x="16891" y="33909"/>
                  </a:lnTo>
                  <a:close/>
                </a:path>
              </a:pathLst>
            </a:custGeom>
            <a:solidFill>
              <a:srgbClr val="1D4ED8"/>
            </a:solidFill>
          </p:spPr>
          <p:txBody>
            <a:bodyPr/>
            <a:lstStyle/>
            <a:p>
              <a:endParaRPr lang="en-GB"/>
            </a:p>
          </p:txBody>
        </p:sp>
      </p:grpSp>
      <p:grpSp>
        <p:nvGrpSpPr>
          <p:cNvPr id="11" name="Group 11"/>
          <p:cNvGrpSpPr/>
          <p:nvPr/>
        </p:nvGrpSpPr>
        <p:grpSpPr>
          <a:xfrm>
            <a:off x="640080" y="9765792"/>
            <a:ext cx="17007840" cy="365760"/>
            <a:chOff x="0" y="0"/>
            <a:chExt cx="22677120" cy="487680"/>
          </a:xfrm>
        </p:grpSpPr>
        <p:sp>
          <p:nvSpPr>
            <p:cNvPr id="12" name="Freeform 12"/>
            <p:cNvSpPr/>
            <p:nvPr/>
          </p:nvSpPr>
          <p:spPr>
            <a:xfrm>
              <a:off x="0" y="0"/>
              <a:ext cx="22677120" cy="487680"/>
            </a:xfrm>
            <a:custGeom>
              <a:avLst/>
              <a:gdLst/>
              <a:ahLst/>
              <a:cxnLst/>
              <a:rect l="l" t="t" r="r" b="b"/>
              <a:pathLst>
                <a:path w="22677120" h="487680">
                  <a:moveTo>
                    <a:pt x="0" y="0"/>
                  </a:moveTo>
                  <a:lnTo>
                    <a:pt x="22677120" y="0"/>
                  </a:lnTo>
                  <a:lnTo>
                    <a:pt x="22677120" y="487680"/>
                  </a:lnTo>
                  <a:lnTo>
                    <a:pt x="0" y="487680"/>
                  </a:lnTo>
                  <a:close/>
                </a:path>
              </a:pathLst>
            </a:custGeom>
            <a:blipFill>
              <a:blip r:embed="rId3">
                <a:alphaModFix amt="0"/>
              </a:blip>
              <a:stretch>
                <a:fillRect t="-856054" b="-856054"/>
              </a:stretch>
            </a:blipFill>
          </p:spPr>
          <p:txBody>
            <a:bodyPr/>
            <a:lstStyle/>
            <a:p>
              <a:endParaRPr lang="en-GB"/>
            </a:p>
          </p:txBody>
        </p:sp>
        <p:sp>
          <p:nvSpPr>
            <p:cNvPr id="13" name="TextBox 13"/>
            <p:cNvSpPr txBox="1"/>
            <p:nvPr/>
          </p:nvSpPr>
          <p:spPr>
            <a:xfrm>
              <a:off x="0" y="-38100"/>
              <a:ext cx="22677120" cy="525780"/>
            </a:xfrm>
            <a:prstGeom prst="rect">
              <a:avLst/>
            </a:prstGeom>
          </p:spPr>
          <p:txBody>
            <a:bodyPr lIns="0" tIns="0" rIns="0" bIns="0" rtlCol="0" anchor="b"/>
            <a:lstStyle/>
            <a:p>
              <a:pPr algn="l">
                <a:lnSpc>
                  <a:spcPts val="1800"/>
                </a:lnSpc>
              </a:pPr>
              <a:r>
                <a:rPr lang="en-US" sz="1500">
                  <a:solidFill>
                    <a:srgbClr val="64748B"/>
                  </a:solidFill>
                  <a:latin typeface="Calibri (MS)"/>
                  <a:ea typeface="Calibri (MS)"/>
                  <a:cs typeface="Calibri (MS)"/>
                  <a:sym typeface="Calibri (MS)"/>
                </a:rPr>
                <a:t>LCBB4009  |  Understanding Organisational Structure and Culture  |  Marks &amp; Spencer Case Study</a:t>
              </a:r>
            </a:p>
          </p:txBody>
        </p:sp>
      </p:grpSp>
      <p:grpSp>
        <p:nvGrpSpPr>
          <p:cNvPr id="14" name="Group 14"/>
          <p:cNvGrpSpPr/>
          <p:nvPr/>
        </p:nvGrpSpPr>
        <p:grpSpPr>
          <a:xfrm>
            <a:off x="633727" y="1328671"/>
            <a:ext cx="17020537" cy="8278873"/>
            <a:chOff x="0" y="0"/>
            <a:chExt cx="22694049" cy="11038497"/>
          </a:xfrm>
        </p:grpSpPr>
        <p:sp>
          <p:nvSpPr>
            <p:cNvPr id="15" name="Freeform 15"/>
            <p:cNvSpPr/>
            <p:nvPr/>
          </p:nvSpPr>
          <p:spPr>
            <a:xfrm>
              <a:off x="8509" y="8509"/>
              <a:ext cx="22677120" cy="11021568"/>
            </a:xfrm>
            <a:custGeom>
              <a:avLst/>
              <a:gdLst/>
              <a:ahLst/>
              <a:cxnLst/>
              <a:rect l="l" t="t" r="r" b="b"/>
              <a:pathLst>
                <a:path w="22677120" h="11021568">
                  <a:moveTo>
                    <a:pt x="0" y="0"/>
                  </a:moveTo>
                  <a:lnTo>
                    <a:pt x="22677120" y="0"/>
                  </a:lnTo>
                  <a:lnTo>
                    <a:pt x="22677120" y="11021568"/>
                  </a:lnTo>
                  <a:lnTo>
                    <a:pt x="0" y="11021568"/>
                  </a:lnTo>
                  <a:close/>
                </a:path>
              </a:pathLst>
            </a:custGeom>
            <a:solidFill>
              <a:srgbClr val="F8FAFC"/>
            </a:solidFill>
          </p:spPr>
          <p:txBody>
            <a:bodyPr/>
            <a:lstStyle/>
            <a:p>
              <a:endParaRPr lang="en-GB"/>
            </a:p>
          </p:txBody>
        </p:sp>
        <p:sp>
          <p:nvSpPr>
            <p:cNvPr id="16" name="Freeform 16"/>
            <p:cNvSpPr/>
            <p:nvPr/>
          </p:nvSpPr>
          <p:spPr>
            <a:xfrm>
              <a:off x="0" y="0"/>
              <a:ext cx="22694137" cy="11038586"/>
            </a:xfrm>
            <a:custGeom>
              <a:avLst/>
              <a:gdLst/>
              <a:ahLst/>
              <a:cxnLst/>
              <a:rect l="l" t="t" r="r" b="b"/>
              <a:pathLst>
                <a:path w="22694137" h="11038586">
                  <a:moveTo>
                    <a:pt x="8509" y="0"/>
                  </a:moveTo>
                  <a:lnTo>
                    <a:pt x="22685629" y="0"/>
                  </a:lnTo>
                  <a:cubicBezTo>
                    <a:pt x="22690328" y="0"/>
                    <a:pt x="22694137" y="3810"/>
                    <a:pt x="22694137" y="8509"/>
                  </a:cubicBezTo>
                  <a:lnTo>
                    <a:pt x="22694137" y="11030077"/>
                  </a:lnTo>
                  <a:cubicBezTo>
                    <a:pt x="22694137" y="11034776"/>
                    <a:pt x="22690328" y="11038586"/>
                    <a:pt x="22685629" y="11038586"/>
                  </a:cubicBezTo>
                  <a:lnTo>
                    <a:pt x="8509" y="11038586"/>
                  </a:lnTo>
                  <a:cubicBezTo>
                    <a:pt x="3810" y="11038586"/>
                    <a:pt x="0" y="11034776"/>
                    <a:pt x="0" y="11030077"/>
                  </a:cubicBezTo>
                  <a:lnTo>
                    <a:pt x="0" y="8509"/>
                  </a:lnTo>
                  <a:cubicBezTo>
                    <a:pt x="0" y="3810"/>
                    <a:pt x="3810" y="0"/>
                    <a:pt x="8509" y="0"/>
                  </a:cubicBezTo>
                  <a:moveTo>
                    <a:pt x="8509" y="16891"/>
                  </a:moveTo>
                  <a:lnTo>
                    <a:pt x="8509" y="8509"/>
                  </a:lnTo>
                  <a:lnTo>
                    <a:pt x="17018" y="8509"/>
                  </a:lnTo>
                  <a:lnTo>
                    <a:pt x="17018" y="11030077"/>
                  </a:lnTo>
                  <a:lnTo>
                    <a:pt x="8509" y="11030077"/>
                  </a:lnTo>
                  <a:lnTo>
                    <a:pt x="8509" y="11021568"/>
                  </a:lnTo>
                  <a:lnTo>
                    <a:pt x="22685629" y="11021568"/>
                  </a:lnTo>
                  <a:lnTo>
                    <a:pt x="22685629" y="11030077"/>
                  </a:lnTo>
                  <a:lnTo>
                    <a:pt x="22677120" y="11030077"/>
                  </a:lnTo>
                  <a:lnTo>
                    <a:pt x="22677120" y="8509"/>
                  </a:lnTo>
                  <a:lnTo>
                    <a:pt x="22685629" y="8509"/>
                  </a:lnTo>
                  <a:lnTo>
                    <a:pt x="22685629" y="17018"/>
                  </a:lnTo>
                  <a:lnTo>
                    <a:pt x="8509" y="17018"/>
                  </a:lnTo>
                  <a:close/>
                </a:path>
              </a:pathLst>
            </a:custGeom>
            <a:solidFill>
              <a:srgbClr val="E2E8F0"/>
            </a:solidFill>
          </p:spPr>
          <p:txBody>
            <a:bodyPr/>
            <a:lstStyle/>
            <a:p>
              <a:endParaRPr lang="en-GB"/>
            </a:p>
          </p:txBody>
        </p:sp>
      </p:grpSp>
      <p:sp>
        <p:nvSpPr>
          <p:cNvPr id="17" name="TextBox 17"/>
          <p:cNvSpPr txBox="1"/>
          <p:nvPr/>
        </p:nvSpPr>
        <p:spPr>
          <a:xfrm>
            <a:off x="894428" y="1638300"/>
            <a:ext cx="16253460" cy="6732612"/>
          </a:xfrm>
          <a:prstGeom prst="rect">
            <a:avLst/>
          </a:prstGeom>
        </p:spPr>
        <p:txBody>
          <a:bodyPr lIns="0" tIns="0" rIns="0" bIns="0" rtlCol="0" anchor="t">
            <a:spAutoFit/>
          </a:bodyPr>
          <a:lstStyle/>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Agrawal, A. and Mukherjee, U.K. (2025). The Impact of a Buyer's Incentives and Organisational Structure on Suppliers' Quality. Journal of Operations Management, 71(8). doi:https://doi.org/10.1002/joom.70020 </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Conkright, T.A. (2015). Using the Four Functions of Management for Sustainable Employee Engagement. Performance Improvement, 54(8), pp.15–21. doi:https://doi.org/10.1002/pfi.21506</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Cooper, A.C.M. (2024). Overcoming Leadership Challenges in Highly Matrixed Organisations. Leader to Leader, 2025(115). doi:https://doi.org/10.1002/ltl.20860 </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Dirik, H.F., Theiakouli, C. and Efstathiou, N. (2026). The Influence of Nursing Leadership Styles on Medication Safety: a Mixed-Methods Systematic Review. PubMed, 73(1), pp.e70166–e70166. doi:https://doi.org/10.1111/inr.70166 </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Junge, S., Luger, J. and Mammen, J. (2023). The Role of Organisational Structure in Senior Managers' Selective Information Processing. Journal of Management Studies, [online] 60(5). Available at: https://onlinelibrary.wiley.com/doi/full/10.1111/joms.12918.</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Kamijo, Y. and Nakama, D. (2022). Designing Division of Labour with Strategic Uncertainty within organisations: Model Analysis and a Behavioural Experiment. Journal of Economics &amp; Management Strategy, 32(2). doi:https://doi.org/10.1111/jems.12506 </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Marks &amp; Spencer plc (2022). Marks &amp; Spencer Realigns Management Structure for Next Phase of Transformation. [online] Marks &amp; Spencer. Available at: https://corporate.marksandspencer.com/newsroom/press-releases/marks-spencer-realigns-management-structure-next-phase-transformation [Accessed 14 Mar. 2026].</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Marks &amp; Spencer plc (2023). Marks and Spencer Group Plc Annual Report &amp; Financial Statements 2023. [online] Available at: https://corporate.marksandspencer.com/sites/marksandspencer/files/2023-06/M-and-S-2023-Annual-Report.pdf.</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Orgambídez, A. and Benítez, M. (2021). Understanding the Link between Work Engagement and Affective Organisational commitment: the Moderating Effect of Role Stress. International Journal of Psychology, 56(5). doi:https://doi.org/10.1002/ijop.12741 </a:t>
            </a:r>
          </a:p>
          <a:p>
            <a:pPr marL="342900" indent="-342900" algn="just">
              <a:lnSpc>
                <a:spcPts val="2519"/>
              </a:lnSpc>
              <a:buFont typeface="Wingdings" panose="05000000000000000000" pitchFamily="2" charset="2"/>
              <a:buChar char="§"/>
            </a:pPr>
            <a:r>
              <a:rPr lang="en-US" sz="2099" dirty="0">
                <a:solidFill>
                  <a:srgbClr val="1A202C"/>
                </a:solidFill>
                <a:latin typeface="Calibri (MS)"/>
                <a:ea typeface="Calibri (MS)"/>
                <a:cs typeface="Calibri (MS)"/>
                <a:sym typeface="Calibri (MS)"/>
              </a:rPr>
              <a:t>Qureshi, J.A., Shaikh, A.M. and Seaman, C. (2021). Leadership Mindset and the Fall of Once Giant Family‐run Textile Exporting Businesses. Global Business and Organisational Excellence, 40(6). doi:https://doi.org/10.1002/joe.22129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2503</Words>
  <Application>Microsoft Office PowerPoint</Application>
  <PresentationFormat>Custom</PresentationFormat>
  <Paragraphs>217</Paragraphs>
  <Slides>12</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Georgia Bold</vt:lpstr>
      <vt:lpstr>Calibri (MS)</vt:lpstr>
      <vt:lpstr>Wingdings</vt:lpstr>
      <vt:lpstr>Poppins Ultra-Bold</vt:lpstr>
      <vt:lpstr>Calibri (MS) Bold</vt:lpstr>
      <vt:lpstr>Poppins Medium</vt:lpstr>
      <vt:lpstr>Calibri</vt:lpstr>
      <vt:lpstr>Arial</vt:lpstr>
      <vt:lpstr>Calibri (MS)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2026-03-14T17:04:52Z</dcterms:created>
  <dcterms:modified xsi:type="dcterms:W3CDTF">2026-03-25T10:49:26Z</dcterms:modified>
  <dc:identifier/>
</cp:coreProperties>
</file>