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sldIdLst>
    <p:sldId id="256"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hys Ewin" initials="RE" lastIdx="1" clrIdx="0">
    <p:extLst>
      <p:ext uri="{19B8F6BF-5375-455C-9EA6-DF929625EA0E}">
        <p15:presenceInfo xmlns:p15="http://schemas.microsoft.com/office/powerpoint/2012/main" userId="fba19a201a35e3d4"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20" d="100"/>
          <a:sy n="20" d="100"/>
        </p:scale>
        <p:origin x="2746" y="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commentAuthors" Target="commentAuthors.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12/2/2020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12/2/2020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12/2/2020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12/2/2020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12/2/2020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12/2/2020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dirty="0"/>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12/2/2020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dirty="0"/>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12/2/2020</a:t>
            </a:fld>
            <a:endParaRPr lang="en-US" dirty="0"/>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dirty="0"/>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jpg"/><Relationship Id="rId3" Type="http://schemas.openxmlformats.org/officeDocument/2006/relationships/image" Target="../media/image2.png"/><Relationship Id="rId7" Type="http://schemas.openxmlformats.org/officeDocument/2006/relationships/hyperlink" Target="https://www.johnmckown.com/bodyposition" TargetMode="External"/><Relationship Id="rId12" Type="http://schemas.openxmlformats.org/officeDocument/2006/relationships/image" Target="../media/image7.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hyperlink" Target="https://eatsleepride.com/c/121369/the_force_behind_how_a_motorcycles_leans" TargetMode="External"/><Relationship Id="rId11" Type="http://schemas.openxmlformats.org/officeDocument/2006/relationships/image" Target="../media/image6.jpg"/><Relationship Id="rId5" Type="http://schemas.openxmlformats.org/officeDocument/2006/relationships/hyperlink" Target="https://www.reddit.com/r/motogp/comments/izoj4m/quartararo_getting_his_shoulder_down_credit_to/" TargetMode="External"/><Relationship Id="rId10" Type="http://schemas.openxmlformats.org/officeDocument/2006/relationships/image" Target="../media/image5.jpg"/><Relationship Id="rId4" Type="http://schemas.openxmlformats.org/officeDocument/2006/relationships/hyperlink" Target="https://www.wired.com/2015/08/motorcycles-lean-far-without-tipping/" TargetMode="External"/><Relationship Id="rId9" Type="http://schemas.openxmlformats.org/officeDocument/2006/relationships/image" Target="../media/image4.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353316" y="2106810"/>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Motorcycle Steering</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Rhys Ewin</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Andrew Noble</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Motorcycle Engineering with Foundation</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320616" y="5535591"/>
            <a:ext cx="6858109" cy="246027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US" altLang="en-US" sz="2800" dirty="0"/>
              <a:t>Steering a motorcycle is a unique concept in vehicles. It involves many different variables such as counter steering, forces and shifting weight.</a:t>
            </a:r>
          </a:p>
          <a:p>
            <a:pPr>
              <a:spcBef>
                <a:spcPct val="50000"/>
              </a:spcBef>
            </a:pPr>
            <a:r>
              <a:rPr lang="en-US" altLang="en-US" sz="3600" b="1" dirty="0"/>
              <a:t>Leaning </a:t>
            </a:r>
            <a:r>
              <a:rPr lang="en-US" altLang="en-US" sz="2800" dirty="0"/>
              <a:t>a motorcycle is a main process in turning. The process of leaning is unbalancing the bike to rebalance in a curving path. More lean is required for higher speed or smaller turn radius cornering to balance. The more force put into steering, the faster the bike will lean over, this is due to the front wheel pushing harder to lean. Inputting too much force into the steering may cause the front tire to lose grip, “tank-slappers” happen when the bike is rolled into a turn causing less  traction from the inertia momentarily resisting gravity, essentially rendering the bike weightless for a short time. </a:t>
            </a:r>
            <a:r>
              <a:rPr lang="en-US" altLang="en-US" sz="1600" i="1" dirty="0"/>
              <a:t>(Eatsleepride, 2015) </a:t>
            </a:r>
            <a:endParaRPr lang="en-US" altLang="en-US" sz="2800" i="1" dirty="0"/>
          </a:p>
          <a:p>
            <a:pPr>
              <a:spcBef>
                <a:spcPct val="50000"/>
              </a:spcBef>
            </a:pPr>
            <a:r>
              <a:rPr lang="en-US" altLang="en-US" sz="3600" b="1" dirty="0"/>
              <a:t>Countersteering</a:t>
            </a:r>
            <a:r>
              <a:rPr lang="en-US" altLang="en-US" sz="2800" dirty="0"/>
              <a:t> involves force being applied to the right handlebar grip to turn right and the left grip to turn left, it is when gravity and gyroscopic forces push the front wheel to the opposite side of the turn causing the bike to lean the other way. When the rider countersteers the wheel slightly it shifts the point of contact away from the turn forcing the bike to lean towards the turn, tire traction then pushes against the road surface to create a curving path, the rider has to control the input of steering force to keep the bike leaning. The bike has a centrifugal force that wants to return it to a straight line, when the bike has leaned enough to complete the turn, the steering force is decreased to allow the bike to return to a straight line. </a:t>
            </a:r>
            <a:r>
              <a:rPr lang="en-US" altLang="en-US" sz="1600" i="1" dirty="0"/>
              <a:t>(Eatsleepride, 2015)</a:t>
            </a:r>
            <a:endParaRPr lang="en-US" altLang="en-US" sz="2800" i="1" dirty="0"/>
          </a:p>
          <a:p>
            <a:pPr>
              <a:spcBef>
                <a:spcPct val="50000"/>
              </a:spcBef>
            </a:pPr>
            <a:r>
              <a:rPr lang="en-US" altLang="en-US" sz="3600" b="1" dirty="0"/>
              <a:t>Body positioning </a:t>
            </a:r>
            <a:r>
              <a:rPr lang="en-US" altLang="en-US" sz="2800" dirty="0"/>
              <a:t>is the most important process in turning at speed. Looking at the destination guides the bike initially, then start to countersteer. Entering corners with the balls of the feet on the foot pegs reducing weight on the handlebars and shifting across the seat to the inside of the corner. Finally, move the chest to the corner and head towards the inside mirror dropping the torso parallel to the road. </a:t>
            </a:r>
            <a:r>
              <a:rPr lang="en-US" altLang="en-US" sz="1600" i="1" dirty="0"/>
              <a:t>(Eatsleepride, 2015)</a:t>
            </a:r>
            <a:endParaRPr lang="en-US" altLang="en-US" sz="2800" i="1" dirty="0"/>
          </a:p>
        </p:txBody>
      </p:sp>
      <p:sp>
        <p:nvSpPr>
          <p:cNvPr id="22" name="Text Box 10"/>
          <p:cNvSpPr txBox="1">
            <a:spLocks noChangeArrowheads="1"/>
          </p:cNvSpPr>
          <p:nvPr/>
        </p:nvSpPr>
        <p:spPr bwMode="auto">
          <a:xfrm>
            <a:off x="13313369" y="21581661"/>
            <a:ext cx="7047582" cy="13194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b="1" dirty="0"/>
              <a:t>Acknowledgements</a:t>
            </a:r>
          </a:p>
          <a:p>
            <a:pPr marL="457200" indent="-457200">
              <a:spcBef>
                <a:spcPct val="50000"/>
              </a:spcBef>
              <a:buFont typeface="Arial" panose="020B0604020202020204" pitchFamily="34" charset="0"/>
              <a:buChar char="•"/>
            </a:pPr>
            <a:r>
              <a:rPr lang="en-AU" altLang="en-US" sz="1800" dirty="0"/>
              <a:t>Dr Owen Williams with his lecture on how motorcycles turn.</a:t>
            </a:r>
            <a:endParaRPr lang="en-US" altLang="en-US" sz="1800" dirty="0"/>
          </a:p>
        </p:txBody>
      </p:sp>
      <p:sp>
        <p:nvSpPr>
          <p:cNvPr id="23" name="Text Box 11"/>
          <p:cNvSpPr txBox="1">
            <a:spLocks noChangeArrowheads="1"/>
          </p:cNvSpPr>
          <p:nvPr/>
        </p:nvSpPr>
        <p:spPr bwMode="auto">
          <a:xfrm>
            <a:off x="13308798" y="22641241"/>
            <a:ext cx="7810500" cy="63054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b="1" dirty="0">
                <a:ea typeface="Arial" charset="0"/>
                <a:cs typeface="Arial" charset="0"/>
              </a:rPr>
              <a:t>References</a:t>
            </a:r>
            <a:endParaRPr lang="en-AU" altLang="en-US" sz="1800" b="1" dirty="0">
              <a:ea typeface="Arial" charset="0"/>
              <a:cs typeface="Arial" charset="0"/>
            </a:endParaRPr>
          </a:p>
          <a:p>
            <a:pPr marL="457200" indent="-457200">
              <a:spcBef>
                <a:spcPct val="50000"/>
              </a:spcBef>
              <a:buFont typeface="Arial" panose="020B0604020202020204" pitchFamily="34" charset="0"/>
              <a:buChar char="•"/>
            </a:pPr>
            <a:r>
              <a:rPr lang="en-AU" altLang="en-US" sz="1800" dirty="0">
                <a:ea typeface="Arial" charset="0"/>
                <a:cs typeface="Arial" charset="0"/>
              </a:rPr>
              <a:t>Allain, R. (2015) “How do motorcycles lean so far without tipping over?” Available at: </a:t>
            </a:r>
            <a:r>
              <a:rPr lang="en-AU" altLang="en-US" sz="1800" dirty="0">
                <a:ea typeface="Arial" charset="0"/>
                <a:cs typeface="Arial" charset="0"/>
                <a:hlinkClick r:id="rId4"/>
              </a:rPr>
              <a:t>https://www.wired.com/2015/08/motorcycles-lean-far-without-tipping/</a:t>
            </a:r>
            <a:r>
              <a:rPr lang="en-AU" altLang="en-US" sz="1800" dirty="0">
                <a:ea typeface="Arial" charset="0"/>
                <a:cs typeface="Arial" charset="0"/>
              </a:rPr>
              <a:t> [Accessed 29/11/2020] </a:t>
            </a:r>
          </a:p>
          <a:p>
            <a:pPr marL="457200" indent="-457200">
              <a:spcBef>
                <a:spcPct val="50000"/>
              </a:spcBef>
              <a:buFont typeface="Arial" panose="020B0604020202020204" pitchFamily="34" charset="0"/>
              <a:buChar char="•"/>
            </a:pPr>
            <a:r>
              <a:rPr lang="en-AU" altLang="en-US" sz="1800" dirty="0">
                <a:ea typeface="Arial" charset="0"/>
                <a:cs typeface="Arial" charset="0"/>
              </a:rPr>
              <a:t>CormacGP, (2020) “Fabio Quartararo getting his shoulder down” Available at: </a:t>
            </a:r>
            <a:r>
              <a:rPr lang="en-AU" altLang="en-US" sz="1800" dirty="0">
                <a:ea typeface="Arial" charset="0"/>
                <a:cs typeface="Arial" charset="0"/>
                <a:hlinkClick r:id="rId5"/>
              </a:rPr>
              <a:t>https://www.reddit.com/r/motogp/comments/izoj4m/quartararo_getting_his_shoulder_down_credit_to/</a:t>
            </a:r>
            <a:r>
              <a:rPr lang="en-AU" altLang="en-US" sz="1800" dirty="0">
                <a:ea typeface="Arial" charset="0"/>
                <a:cs typeface="Arial" charset="0"/>
              </a:rPr>
              <a:t> [Accessed 30/11/2020]</a:t>
            </a:r>
          </a:p>
          <a:p>
            <a:pPr marL="457200" indent="-457200">
              <a:spcBef>
                <a:spcPct val="50000"/>
              </a:spcBef>
              <a:buFont typeface="Arial" panose="020B0604020202020204" pitchFamily="34" charset="0"/>
              <a:buChar char="•"/>
            </a:pPr>
            <a:r>
              <a:rPr lang="en-AU" altLang="en-US" sz="1800" dirty="0">
                <a:ea typeface="Arial" charset="0"/>
                <a:cs typeface="Arial" charset="0"/>
              </a:rPr>
              <a:t>EatSleepRide, (2015) “The force behind how a motorcycle moves” Available at: </a:t>
            </a:r>
            <a:r>
              <a:rPr lang="en-AU" altLang="en-US" sz="1800" dirty="0">
                <a:ea typeface="Arial" charset="0"/>
                <a:cs typeface="Arial" charset="0"/>
                <a:hlinkClick r:id="rId6"/>
              </a:rPr>
              <a:t>https://eatsleepride.com/c/121369/the_force_behind_how_a_motorcycles_leans</a:t>
            </a:r>
            <a:r>
              <a:rPr lang="en-AU" altLang="en-US" sz="1800" dirty="0">
                <a:ea typeface="Arial" charset="0"/>
                <a:cs typeface="Arial" charset="0"/>
              </a:rPr>
              <a:t> [Accessed 28/11/2020]</a:t>
            </a:r>
          </a:p>
          <a:p>
            <a:pPr marL="457200" indent="-457200">
              <a:spcBef>
                <a:spcPct val="50000"/>
              </a:spcBef>
              <a:buFont typeface="Arial" panose="020B0604020202020204" pitchFamily="34" charset="0"/>
              <a:buChar char="•"/>
            </a:pPr>
            <a:r>
              <a:rPr lang="en-AU" altLang="en-US" sz="1800" dirty="0">
                <a:ea typeface="Arial" charset="0"/>
                <a:cs typeface="Arial" charset="0"/>
              </a:rPr>
              <a:t>Hough, D. (2015) “Countersteering explained” Available at: </a:t>
            </a:r>
            <a:r>
              <a:rPr lang="en-AU" altLang="en-US" sz="1800" dirty="0">
                <a:ea typeface="Arial" charset="0"/>
                <a:cs typeface="Arial" charset="0"/>
                <a:hlinkClick r:id="rId6"/>
              </a:rPr>
              <a:t>https://eatsleepride.com/c/121369/the_force_behind_how_a_motorcycles_leans</a:t>
            </a:r>
            <a:r>
              <a:rPr lang="en-AU" altLang="en-US" sz="1800" dirty="0">
                <a:ea typeface="Arial" charset="0"/>
                <a:cs typeface="Arial" charset="0"/>
              </a:rPr>
              <a:t> Accessed [28/11/2020]</a:t>
            </a:r>
          </a:p>
          <a:p>
            <a:pPr marL="457200" indent="-457200">
              <a:spcBef>
                <a:spcPct val="50000"/>
              </a:spcBef>
              <a:buFont typeface="Arial" panose="020B0604020202020204" pitchFamily="34" charset="0"/>
              <a:buChar char="•"/>
            </a:pPr>
            <a:r>
              <a:rPr lang="en-AU" altLang="en-US" sz="1800" dirty="0">
                <a:ea typeface="Arial" charset="0"/>
                <a:cs typeface="Arial" charset="0"/>
              </a:rPr>
              <a:t>McKown, J. (2020) “</a:t>
            </a:r>
            <a:r>
              <a:rPr lang="en-AU" altLang="en-US" sz="1800" dirty="0">
                <a:latin typeface="Arial" panose="020B0604020202020204" pitchFamily="34" charset="0"/>
                <a:ea typeface="Arial" charset="0"/>
                <a:cs typeface="Arial" panose="020B0604020202020204" pitchFamily="34" charset="0"/>
              </a:rPr>
              <a:t>I</a:t>
            </a:r>
            <a:r>
              <a:rPr lang="en-GB" sz="1800" i="0" dirty="0">
                <a:solidFill>
                  <a:srgbClr val="1D2129"/>
                </a:solidFill>
                <a:effectLst/>
                <a:latin typeface="Arial" panose="020B0604020202020204" pitchFamily="34" charset="0"/>
                <a:cs typeface="Arial" panose="020B0604020202020204" pitchFamily="34" charset="0"/>
              </a:rPr>
              <a:t>mproving Your Motorcycle Body Position for Track Days and Racing” Available at: </a:t>
            </a:r>
            <a:r>
              <a:rPr lang="en-GB" sz="1800" i="0" dirty="0">
                <a:solidFill>
                  <a:srgbClr val="1D2129"/>
                </a:solidFill>
                <a:effectLst/>
                <a:latin typeface="Arial" panose="020B0604020202020204" pitchFamily="34" charset="0"/>
                <a:cs typeface="Arial" panose="020B0604020202020204" pitchFamily="34" charset="0"/>
                <a:hlinkClick r:id="rId7"/>
              </a:rPr>
              <a:t>https://www.johnmckown.com/bodyposition</a:t>
            </a:r>
            <a:r>
              <a:rPr lang="en-AU" sz="1800" i="0" dirty="0">
                <a:solidFill>
                  <a:srgbClr val="1D2129"/>
                </a:solidFill>
                <a:effectLst/>
                <a:latin typeface="Arial" panose="020B0604020202020204" pitchFamily="34" charset="0"/>
                <a:cs typeface="Arial" panose="020B0604020202020204" pitchFamily="34" charset="0"/>
              </a:rPr>
              <a:t> [Accessed 28/11/2020]</a:t>
            </a:r>
            <a:endParaRPr lang="en-GB" sz="1800" i="0" dirty="0">
              <a:solidFill>
                <a:srgbClr val="1D2129"/>
              </a:solidFill>
              <a:effectLst/>
              <a:latin typeface="Arial" panose="020B0604020202020204" pitchFamily="34" charset="0"/>
              <a:cs typeface="Arial" panose="020B0604020202020204" pitchFamily="34"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812" y="2967671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4852265" y="29091937"/>
            <a:ext cx="6286216"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Wales Institute for </a:t>
            </a:r>
            <a:r>
              <a:rPr lang="en-GB" altLang="en-US" sz="3200" dirty="0">
                <a:solidFill>
                  <a:srgbClr val="002060"/>
                </a:solidFill>
                <a:latin typeface="Eras Bold ITC" panose="020B0907030504020204" pitchFamily="34" charset="0"/>
                <a:ea typeface="Calibri" charset="0"/>
                <a:cs typeface="Calibri" charset="0"/>
              </a:rPr>
              <a:t>Science &amp; Art</a:t>
            </a:r>
            <a:endParaRPr lang="en-GB" sz="3200" dirty="0">
              <a:latin typeface="Eras Bold ITC" panose="020B0907030504020204" pitchFamily="34" charset="0"/>
            </a:endParaRPr>
          </a:p>
        </p:txBody>
      </p:sp>
      <p:sp>
        <p:nvSpPr>
          <p:cNvPr id="5" name="TextBox 4"/>
          <p:cNvSpPr txBox="1"/>
          <p:nvPr/>
        </p:nvSpPr>
        <p:spPr>
          <a:xfrm>
            <a:off x="499627" y="2472059"/>
            <a:ext cx="2237294" cy="1323439"/>
          </a:xfrm>
          <a:prstGeom prst="rect">
            <a:avLst/>
          </a:prstGeom>
          <a:noFill/>
        </p:spPr>
        <p:txBody>
          <a:bodyPr wrap="square" rtlCol="0">
            <a:spAutoFit/>
          </a:bodyPr>
          <a:lstStyle/>
          <a:p>
            <a:pPr algn="ctr"/>
            <a:r>
              <a:rPr lang="en-US" sz="8000" b="1" dirty="0">
                <a:solidFill>
                  <a:srgbClr val="FF0000"/>
                </a:solidFill>
              </a:rPr>
              <a:t> </a:t>
            </a:r>
          </a:p>
        </p:txBody>
      </p:sp>
      <p:pic>
        <p:nvPicPr>
          <p:cNvPr id="11" name="Picture 10">
            <a:extLst>
              <a:ext uri="{FF2B5EF4-FFF2-40B4-BE49-F238E27FC236}">
                <a16:creationId xmlns:a16="http://schemas.microsoft.com/office/drawing/2014/main" id="{44A0A86A-5D8D-4520-B172-DF6617BF0928}"/>
              </a:ext>
              <a:ext uri="{C183D7F6-B498-43B3-948B-1728B52AA6E4}">
                <adec:decorative xmlns:adec="http://schemas.microsoft.com/office/drawing/2017/decorative" val="0"/>
              </a:ext>
            </a:extLst>
          </p:cNvPr>
          <p:cNvPicPr>
            <a:picLocks noChangeAspect="1"/>
          </p:cNvPicPr>
          <p:nvPr/>
        </p:nvPicPr>
        <p:blipFill>
          <a:blip r:embed="rId8"/>
          <a:stretch>
            <a:fillRect/>
          </a:stretch>
        </p:blipFill>
        <p:spPr>
          <a:xfrm>
            <a:off x="7592741" y="10592697"/>
            <a:ext cx="4161074" cy="5925370"/>
          </a:xfrm>
          <a:prstGeom prst="rect">
            <a:avLst/>
          </a:prstGeom>
        </p:spPr>
      </p:pic>
      <p:sp>
        <p:nvSpPr>
          <p:cNvPr id="28" name="TextBox 27">
            <a:extLst>
              <a:ext uri="{FF2B5EF4-FFF2-40B4-BE49-F238E27FC236}">
                <a16:creationId xmlns:a16="http://schemas.microsoft.com/office/drawing/2014/main" id="{869FBF09-2DB6-474A-B760-7501D37E300E}"/>
              </a:ext>
            </a:extLst>
          </p:cNvPr>
          <p:cNvSpPr txBox="1"/>
          <p:nvPr/>
        </p:nvSpPr>
        <p:spPr>
          <a:xfrm>
            <a:off x="7695599" y="16545974"/>
            <a:ext cx="3820872" cy="646331"/>
          </a:xfrm>
          <a:prstGeom prst="rect">
            <a:avLst/>
          </a:prstGeom>
          <a:noFill/>
        </p:spPr>
        <p:txBody>
          <a:bodyPr wrap="square" rtlCol="0">
            <a:spAutoFit/>
          </a:bodyPr>
          <a:lstStyle/>
          <a:p>
            <a:pPr algn="ctr"/>
            <a:r>
              <a:rPr lang="en-GB" sz="1800" i="1" dirty="0"/>
              <a:t>Countersteering explained</a:t>
            </a:r>
          </a:p>
          <a:p>
            <a:pPr algn="ctr"/>
            <a:r>
              <a:rPr lang="en-GB" sz="1800" i="1" dirty="0"/>
              <a:t>(David L Hough, 2015)</a:t>
            </a:r>
          </a:p>
        </p:txBody>
      </p:sp>
      <p:pic>
        <p:nvPicPr>
          <p:cNvPr id="33" name="Picture 32">
            <a:extLst>
              <a:ext uri="{FF2B5EF4-FFF2-40B4-BE49-F238E27FC236}">
                <a16:creationId xmlns:a16="http://schemas.microsoft.com/office/drawing/2014/main" id="{6BDD370F-9531-4BB3-9DFB-5C43235B42D9}"/>
              </a:ext>
            </a:extLst>
          </p:cNvPr>
          <p:cNvPicPr>
            <a:picLocks noChangeAspect="1"/>
          </p:cNvPicPr>
          <p:nvPr/>
        </p:nvPicPr>
        <p:blipFill>
          <a:blip r:embed="rId9"/>
          <a:stretch>
            <a:fillRect/>
          </a:stretch>
        </p:blipFill>
        <p:spPr>
          <a:xfrm>
            <a:off x="6941757" y="5987357"/>
            <a:ext cx="5122840" cy="3418784"/>
          </a:xfrm>
          <a:prstGeom prst="rect">
            <a:avLst/>
          </a:prstGeom>
        </p:spPr>
      </p:pic>
      <p:sp>
        <p:nvSpPr>
          <p:cNvPr id="34" name="TextBox 33">
            <a:extLst>
              <a:ext uri="{FF2B5EF4-FFF2-40B4-BE49-F238E27FC236}">
                <a16:creationId xmlns:a16="http://schemas.microsoft.com/office/drawing/2014/main" id="{63FB9061-BAA5-499D-9979-6F8F25AFCED1}"/>
              </a:ext>
            </a:extLst>
          </p:cNvPr>
          <p:cNvSpPr txBox="1"/>
          <p:nvPr/>
        </p:nvSpPr>
        <p:spPr>
          <a:xfrm>
            <a:off x="7060241" y="9528959"/>
            <a:ext cx="4885872" cy="707886"/>
          </a:xfrm>
          <a:prstGeom prst="rect">
            <a:avLst/>
          </a:prstGeom>
          <a:noFill/>
        </p:spPr>
        <p:txBody>
          <a:bodyPr wrap="square" rtlCol="0">
            <a:spAutoFit/>
          </a:bodyPr>
          <a:lstStyle/>
          <a:p>
            <a:pPr algn="ctr"/>
            <a:r>
              <a:rPr lang="en-GB" sz="2000" i="1" dirty="0"/>
              <a:t>Fabio Quartararo getting his shoulder down at the 2020 Catalan GP (CormacGP, 2020)</a:t>
            </a:r>
          </a:p>
        </p:txBody>
      </p:sp>
      <p:pic>
        <p:nvPicPr>
          <p:cNvPr id="37" name="Picture 36">
            <a:extLst>
              <a:ext uri="{FF2B5EF4-FFF2-40B4-BE49-F238E27FC236}">
                <a16:creationId xmlns:a16="http://schemas.microsoft.com/office/drawing/2014/main" id="{24B22FBE-890E-409A-8EEC-1505DAF12783}"/>
              </a:ext>
            </a:extLst>
          </p:cNvPr>
          <p:cNvPicPr>
            <a:picLocks noChangeAspect="1"/>
          </p:cNvPicPr>
          <p:nvPr/>
        </p:nvPicPr>
        <p:blipFill rotWithShape="1">
          <a:blip r:embed="rId10"/>
          <a:srcRect l="50000" t="11706" r="15148" b="45972"/>
          <a:stretch/>
        </p:blipFill>
        <p:spPr>
          <a:xfrm>
            <a:off x="587316" y="2223869"/>
            <a:ext cx="2743821" cy="3331946"/>
          </a:xfrm>
          <a:prstGeom prst="rect">
            <a:avLst/>
          </a:prstGeom>
        </p:spPr>
      </p:pic>
      <p:sp>
        <p:nvSpPr>
          <p:cNvPr id="13" name="TextBox 12">
            <a:extLst>
              <a:ext uri="{FF2B5EF4-FFF2-40B4-BE49-F238E27FC236}">
                <a16:creationId xmlns:a16="http://schemas.microsoft.com/office/drawing/2014/main" id="{7923DC14-A0DE-4318-82E3-C256AD9C61A5}"/>
              </a:ext>
            </a:extLst>
          </p:cNvPr>
          <p:cNvSpPr txBox="1"/>
          <p:nvPr/>
        </p:nvSpPr>
        <p:spPr>
          <a:xfrm>
            <a:off x="12524866" y="5911157"/>
            <a:ext cx="7810500" cy="8833187"/>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Forces in leaning</a:t>
            </a:r>
          </a:p>
          <a:p>
            <a:r>
              <a:rPr lang="en-GB" sz="2800" dirty="0">
                <a:latin typeface="Arial" panose="020B0604020202020204" pitchFamily="34" charset="0"/>
                <a:cs typeface="Arial" panose="020B0604020202020204" pitchFamily="34" charset="0"/>
              </a:rPr>
              <a:t>Newton’s second law can be added to with a fake force to understand accelerating reference frames, this is useful in understanding why motorcycles don’t fall over when leaning. Centrifugal force is the fake force that pushes an object in the opposite direction of the acceleration in a circle, (acceleration is towards the centre of the circle). The friction force of a motorcycle is the friction between the road and the tyres, this force pushes the motorcycle towards the centre of the circle as well. When a motorcycle leans into a turn, there is a gravitational torque which balances the centrifugal force therefore meaning the net torque is zero and the net force is zero as well at the point of contact with the ground. In conclusion all the forces are balanced as a motorcycle leans into a corner preventing the bike from falling. </a:t>
            </a:r>
            <a:r>
              <a:rPr lang="en-GB" sz="1600" i="1" dirty="0">
                <a:latin typeface="Arial" panose="020B0604020202020204" pitchFamily="34" charset="0"/>
                <a:cs typeface="Arial" panose="020B0604020202020204" pitchFamily="34" charset="0"/>
              </a:rPr>
              <a:t>(Allain, R. 2015)</a:t>
            </a:r>
            <a:endParaRPr lang="en-GB" sz="2800" dirty="0">
              <a:latin typeface="Arial" panose="020B0604020202020204" pitchFamily="34" charset="0"/>
              <a:cs typeface="Arial" panose="020B0604020202020204" pitchFamily="34" charset="0"/>
            </a:endParaRPr>
          </a:p>
        </p:txBody>
      </p:sp>
      <p:pic>
        <p:nvPicPr>
          <p:cNvPr id="12" name="Picture 11">
            <a:extLst>
              <a:ext uri="{FF2B5EF4-FFF2-40B4-BE49-F238E27FC236}">
                <a16:creationId xmlns:a16="http://schemas.microsoft.com/office/drawing/2014/main" id="{B23A89CE-425D-454A-A110-A9FD62E96CB1}"/>
              </a:ext>
            </a:extLst>
          </p:cNvPr>
          <p:cNvPicPr>
            <a:picLocks noChangeAspect="1"/>
          </p:cNvPicPr>
          <p:nvPr/>
        </p:nvPicPr>
        <p:blipFill>
          <a:blip r:embed="rId11"/>
          <a:stretch>
            <a:fillRect/>
          </a:stretch>
        </p:blipFill>
        <p:spPr>
          <a:xfrm>
            <a:off x="13450682" y="14949565"/>
            <a:ext cx="5958867" cy="5256817"/>
          </a:xfrm>
          <a:prstGeom prst="rect">
            <a:avLst/>
          </a:prstGeom>
        </p:spPr>
      </p:pic>
      <p:sp>
        <p:nvSpPr>
          <p:cNvPr id="14" name="TextBox 13">
            <a:extLst>
              <a:ext uri="{FF2B5EF4-FFF2-40B4-BE49-F238E27FC236}">
                <a16:creationId xmlns:a16="http://schemas.microsoft.com/office/drawing/2014/main" id="{9C430426-1D29-4E0C-8EC5-8B07032CA0D8}"/>
              </a:ext>
            </a:extLst>
          </p:cNvPr>
          <p:cNvSpPr txBox="1"/>
          <p:nvPr/>
        </p:nvSpPr>
        <p:spPr>
          <a:xfrm>
            <a:off x="13450682" y="20300906"/>
            <a:ext cx="5958867" cy="646331"/>
          </a:xfrm>
          <a:prstGeom prst="rect">
            <a:avLst/>
          </a:prstGeom>
          <a:noFill/>
        </p:spPr>
        <p:txBody>
          <a:bodyPr wrap="square" rtlCol="0">
            <a:spAutoFit/>
          </a:bodyPr>
          <a:lstStyle/>
          <a:p>
            <a:pPr algn="ctr"/>
            <a:r>
              <a:rPr lang="en-GB" sz="1800" i="1" dirty="0"/>
              <a:t>The forces acting on a bike when it leans into a corner.           By Rhett Allain </a:t>
            </a:r>
          </a:p>
        </p:txBody>
      </p:sp>
      <p:pic>
        <p:nvPicPr>
          <p:cNvPr id="16" name="Picture 15">
            <a:extLst>
              <a:ext uri="{FF2B5EF4-FFF2-40B4-BE49-F238E27FC236}">
                <a16:creationId xmlns:a16="http://schemas.microsoft.com/office/drawing/2014/main" id="{8D64CB0D-084C-44F0-A45B-C7788F9675A8}"/>
              </a:ext>
            </a:extLst>
          </p:cNvPr>
          <p:cNvPicPr>
            <a:picLocks noChangeAspect="1"/>
          </p:cNvPicPr>
          <p:nvPr/>
        </p:nvPicPr>
        <p:blipFill>
          <a:blip r:embed="rId12"/>
          <a:stretch>
            <a:fillRect/>
          </a:stretch>
        </p:blipFill>
        <p:spPr>
          <a:xfrm>
            <a:off x="7350056" y="23764576"/>
            <a:ext cx="5647515" cy="3911772"/>
          </a:xfrm>
          <a:prstGeom prst="rect">
            <a:avLst/>
          </a:prstGeom>
        </p:spPr>
      </p:pic>
      <p:sp>
        <p:nvSpPr>
          <p:cNvPr id="25" name="TextBox 24">
            <a:extLst>
              <a:ext uri="{FF2B5EF4-FFF2-40B4-BE49-F238E27FC236}">
                <a16:creationId xmlns:a16="http://schemas.microsoft.com/office/drawing/2014/main" id="{B7E55076-4C7F-4E0A-A5D1-EA27CC4CCE9A}"/>
              </a:ext>
            </a:extLst>
          </p:cNvPr>
          <p:cNvSpPr txBox="1"/>
          <p:nvPr/>
        </p:nvSpPr>
        <p:spPr>
          <a:xfrm>
            <a:off x="7350056" y="27736212"/>
            <a:ext cx="5647516" cy="646331"/>
          </a:xfrm>
          <a:prstGeom prst="rect">
            <a:avLst/>
          </a:prstGeom>
          <a:noFill/>
        </p:spPr>
        <p:txBody>
          <a:bodyPr wrap="square" rtlCol="0">
            <a:spAutoFit/>
          </a:bodyPr>
          <a:lstStyle/>
          <a:p>
            <a:pPr algn="ctr"/>
            <a:r>
              <a:rPr lang="en-GB" sz="1800" i="1" dirty="0"/>
              <a:t>Racing body positioning</a:t>
            </a:r>
          </a:p>
          <a:p>
            <a:pPr algn="ctr"/>
            <a:r>
              <a:rPr lang="en-GB" sz="1800" i="1" dirty="0"/>
              <a:t>(McKown, J. 2020)</a:t>
            </a:r>
          </a:p>
        </p:txBody>
      </p:sp>
      <p:sp>
        <p:nvSpPr>
          <p:cNvPr id="17" name="TextBox 16">
            <a:extLst>
              <a:ext uri="{FF2B5EF4-FFF2-40B4-BE49-F238E27FC236}">
                <a16:creationId xmlns:a16="http://schemas.microsoft.com/office/drawing/2014/main" id="{952B28BB-0562-42AC-8441-22C125479D1F}"/>
              </a:ext>
            </a:extLst>
          </p:cNvPr>
          <p:cNvSpPr txBox="1"/>
          <p:nvPr/>
        </p:nvSpPr>
        <p:spPr>
          <a:xfrm>
            <a:off x="7272814" y="17884949"/>
            <a:ext cx="5958867" cy="5509200"/>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Benefits of good body positioning</a:t>
            </a:r>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More ground clearance meaning less friction as feet aren’t being dragged.</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More traction from using more of the tyre.</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Lower centre of gravity allowing for tighter and faster cornering.</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Less weight on hands allowing greater grip control on handlebars. </a:t>
            </a:r>
            <a:r>
              <a:rPr lang="en-GB" sz="1600" i="1" dirty="0">
                <a:latin typeface="Arial" panose="020B0604020202020204" pitchFamily="34" charset="0"/>
                <a:cs typeface="Arial" panose="020B0604020202020204" pitchFamily="34" charset="0"/>
              </a:rPr>
              <a:t>(McKown, J. 2020)</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B59B1840862A54D87559EB5EE4C39F9" ma:contentTypeVersion="3" ma:contentTypeDescription="Create a new document." ma:contentTypeScope="" ma:versionID="77b9193623b57f573840a061ae17c633">
  <xsd:schema xmlns:xsd="http://www.w3.org/2001/XMLSchema" xmlns:xs="http://www.w3.org/2001/XMLSchema" xmlns:p="http://schemas.microsoft.com/office/2006/metadata/properties" xmlns:ns2="0777963d-7f3d-4727-9e72-4d6490188740" targetNamespace="http://schemas.microsoft.com/office/2006/metadata/properties" ma:root="true" ma:fieldsID="eb26b7556d6f72bc4c0e10cb459a420f" ns2:_="">
    <xsd:import namespace="0777963d-7f3d-4727-9e72-4d6490188740"/>
    <xsd:element name="properties">
      <xsd:complexType>
        <xsd:sequence>
          <xsd:element name="documentManagement">
            <xsd:complexType>
              <xsd:all>
                <xsd:element ref="ns2:ReferenceId" minOccurs="0"/>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777963d-7f3d-4727-9e72-4d6490188740" elementFormDefault="qualified">
    <xsd:import namespace="http://schemas.microsoft.com/office/2006/documentManagement/types"/>
    <xsd:import namespace="http://schemas.microsoft.com/office/infopath/2007/PartnerControls"/>
    <xsd:element name="ReferenceId" ma:index="8" nillable="true" ma:displayName="ReferenceId" ma:indexed="true" ma:internalName="ReferenceId">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ReferenceId xmlns="0777963d-7f3d-4727-9e72-4d6490188740"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F0BA984-208A-4201-B257-499F2F41E9B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777963d-7f3d-4727-9e72-4d649018874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77FD30C-AD50-4D03-81AB-F75D65DA10BF}">
  <ds:schemaRefs>
    <ds:schemaRef ds:uri="http://schemas.microsoft.com/office/2006/documentManagement/types"/>
    <ds:schemaRef ds:uri="http://purl.org/dc/dcmitype/"/>
    <ds:schemaRef ds:uri="http://schemas.microsoft.com/office/2006/metadata/properties"/>
    <ds:schemaRef ds:uri="http://www.w3.org/XML/1998/namespace"/>
    <ds:schemaRef ds:uri="http://purl.org/dc/elements/1.1/"/>
    <ds:schemaRef ds:uri="0777963d-7f3d-4727-9e72-4d6490188740"/>
    <ds:schemaRef ds:uri="http://schemas.microsoft.com/office/infopath/2007/PartnerControls"/>
    <ds:schemaRef ds:uri="http://schemas.openxmlformats.org/package/2006/metadata/core-properties"/>
    <ds:schemaRef ds:uri="http://purl.org/dc/terms/"/>
  </ds:schemaRefs>
</ds:datastoreItem>
</file>

<file path=customXml/itemProps3.xml><?xml version="1.0" encoding="utf-8"?>
<ds:datastoreItem xmlns:ds="http://schemas.openxmlformats.org/officeDocument/2006/customXml" ds:itemID="{BD9FC663-7C79-417E-AABF-357732A2C53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615</TotalTime>
  <Words>893</Words>
  <Application>Microsoft Office PowerPoint</Application>
  <PresentationFormat>Custom</PresentationFormat>
  <Paragraphs>33</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Eras Bold ITC</vt:lpstr>
      <vt:lpstr>Georgia</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Rhys Ewin</cp:lastModifiedBy>
  <cp:revision>127</cp:revision>
  <dcterms:created xsi:type="dcterms:W3CDTF">2016-02-25T08:27:32Z</dcterms:created>
  <dcterms:modified xsi:type="dcterms:W3CDTF">2020-12-02T00:42:57Z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0x0101003B59B1840862A54D87559EB5EE4C39F9</vt:lpwstr>
  </property>
</Properties>
</file>