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9" roundtripDataSignature="AMtx7mizUleEzepqOhKVakFmu4ivbnuV+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976" autoAdjust="0"/>
  </p:normalViewPr>
  <p:slideViewPr>
    <p:cSldViewPr snapToGrid="0">
      <p:cViewPr varScale="1">
        <p:scale>
          <a:sx n="84" d="100"/>
          <a:sy n="84" d="100"/>
        </p:scale>
        <p:origin x="780" y="6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2686d5f57bf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2686d5f57bf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5" name="Google Shape;65;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"Green Tech Innovations Conference" presentation works hard to frame the conference's objectives and significance according to the inn business' endeavours to advance maintainability and natural mindfulness. As well as featuring Copenhagen's remaining as a centre point for manageability, it causes to notice the overall development towards reasonable practices, which is being moved by purchaser interest and stresses over environmental change. The </a:t>
            </a:r>
            <a:r>
              <a:rPr lang="en" sz="1200">
                <a:solidFill>
                  <a:schemeClr val="dk1"/>
                </a:solidFill>
                <a:latin typeface="Times New Roman"/>
                <a:ea typeface="Times New Roman"/>
                <a:cs typeface="Times New Roman"/>
                <a:sym typeface="Times New Roman"/>
              </a:rPr>
              <a:t>meeting’s e </a:t>
            </a:r>
            <a:r>
              <a:rPr lang="en" sz="1200" dirty="0">
                <a:solidFill>
                  <a:schemeClr val="dk1"/>
                </a:solidFill>
                <a:latin typeface="Times New Roman"/>
                <a:ea typeface="Times New Roman"/>
                <a:cs typeface="Times New Roman"/>
                <a:sym typeface="Times New Roman"/>
              </a:rPr>
              <a:t>on advancing eco-awareness, taking on maintainable development, and embracing innovation is all around expressed, laying the foundation for valuable change inside the area.</a:t>
            </a: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9fba433ee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g29fba433eea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Experts in the lodging industry who are acutely keen on supportable practices make up most of the "Green Tech Innovations Conference" target bunch. Inns are searching for imaginative ways and best practices to integrate supportability into their tasks because of developing client mindfulness and administrative strain. The meeting stands apart from different social events because of its attention to inventive green innovation and serviceable arrangements. It may be able to attract sponsors who share its commitment to sustainability and reach a unique audience as a result.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29fba433eea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9" name="Google Shape;79;g29fba433eea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ensure consistency with maintainability targets, setting openness for the "Green Tech Innovations Conference" in Copenhagen needs cautious consideration. It is fundamental to pick an area with a maintainable framework and open elements like bicycle racks or public travel. For effective preparation and execution, employing staff with experience in supportability and occasion the executives is essential. The occasion's devotion to maintainability is additionally shown by getting eco-accommodating supplies including privately obtained, insignificantly inefficient food, energy-productive lighting, and supportable seating choices.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9fba433eea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6" name="Google Shape;86;g29fba433eea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In looking at the expenses and incomes related to the "Green Tech Innovations Conference," a broad spending plan is fundamental. The accompanying costs are anticipated: salary for employees, environmentally friendly supplies, lodging, transportation, audio-visual equipment, marketing and promotion, environmentally friendly catering, and other things. Delegate enrollment expenses, endowments from ecological innovation organizations, piece deals, and additional administrations like systems administration, occasion tickets could all be wellsprings of income. Looking for sponsorship opens doors for green tech organizations and investigating compensations for environmental undertakings will assist with expanding,  subsidizing sources and assurance of the conference's monetary manageability.</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2686d5f57bf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2686d5f57bf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686d5f57bf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686d5f57bf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"Green Tech Innovations Conference" gets income from various sources, including show deals, awards, sponsorships, enlistment charges, and additional administrations. Awards for the climate and sponsorships from green innovation organizations assume a significant part in subsidizing, regardless of whether enlistment charges and presentation deals create direct cash. This diverse technique conforms to industry improvements and the gathering's natural targets while ensuring monetary dependability.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29fba433eea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 name="Google Shape;104;g29fba433eea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benefits of the "Green Tech Innovations Conference" incorporate its adherence to maintainability patterns, drawing in eco-mindful people, and its determination of Copenhagen, which loans authenticity to the occasion given the city's remaining as a feasible focus. On the other hand, disadvantages include the requirement for additional organizational work, limitations on funding for other fields, and potential price hikes for sustainable endeavours. The developing interest in manageable practices, the extension of occasion prospects, and the arrangement of associations with feasible associations give valuable open doors to future turn of events. Notwithstanding, gambles are looking like external monetary powers that could impact sponsorships and participation, as well as competition from neighbouring occasions that can put patrons and members down.</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6852e0f4d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 name="Google Shape;111;g26852e0f4dc_1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"Green Tech Innovations Conference" displays a proactive procedure in doing an exhaustive examination of a few variables. Strategically, adhering to regional guidelines relating to manageability and occasion sorting out procedures ensures recognition of local resolutions and laws. As far as funds, the circulation of money considers the monetary elements influencing sponsorships and interest expenses, determined to figure out some kind of harmony between availability and monetary supportability. Guaranteeing social consideration while considering the changed social foundations of members develops a climate of decency and association. Current AV innovation is utilized for live introductions and exhibits, which work on the whole insight of participants. </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6852e0f4dc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g26852e0f4dc_1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2000" b="0" i="0" dirty="0">
                <a:solidFill>
                  <a:srgbClr val="000000"/>
                </a:solidFill>
                <a:effectLst/>
                <a:latin typeface="Times New Roman" panose="02020603050405020304" pitchFamily="18" charset="0"/>
              </a:rPr>
              <a:t>Notwithstanding, gambles are looking like external monetary powers that could impact sponsorships and participation, as well as competition from neighbouring occasions that can put patrons and members down. Legitimately talking, members' well-being is ensured by following well-being and security conventions, especially during worldwide well-being crises. Regarding the conference's manageability objectives, eco-accommodating measures are taken during the occasion to diminish unfriendly impacts on the climate.</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208e8e289db_1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 name="Google Shape;125;g208e8e289db_1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0e74b2839b_3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g20e74b2839b_3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g19f6b90abdc_0_4"/>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g19f6b90abdc_0_4"/>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g19f6b90abdc_0_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g19f6b90abdc_0_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g19f6b90abdc_0_1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g19f6b90abdc_0_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g19f6b90abdc_0_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g19f6b90abdc_0_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g19f6b90abdc_0_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g19f6b90abdc_0_15"/>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g19f6b90abdc_0_15"/>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g19f6b90abdc_0_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g19f6b90abdc_0_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g19f6b90abdc_0_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g19f6b90abdc_0_2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g19f6b90abdc_0_2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g19f6b90abdc_0_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g19f6b90abdc_0_27"/>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g19f6b90abdc_0_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g19f6b90abdc_0_30"/>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g19f6b90abdc_0_30"/>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g19f6b90abdc_0_30"/>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g19f6b90abdc_0_30"/>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g19f6b90abdc_0_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g19f6b90abdc_0_36"/>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g19f6b90abdc_0_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g19f6b90abdc_0_39"/>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g19f6b90abdc_0_39"/>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g19f6b90abdc_0_3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g19f6b90abdc_0_4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g19f6b90abdc_0_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g19f6b90abdc_0_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g19f6b90abdc_0_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W4me03mgNSObM00aAhSYrJMe9x2GdGkWY1pmZYFa7bc/edit#heading=h.a506c0boy6nf" TargetMode="External"/><Relationship Id="rId13" Type="http://schemas.openxmlformats.org/officeDocument/2006/relationships/hyperlink" Target="https://docs.google.com/document/d/1W4me03mgNSObM00aAhSYrJMe9x2GdGkWY1pmZYFa7bc/edit#heading=h.35nkun2" TargetMode="External"/><Relationship Id="rId3" Type="http://schemas.openxmlformats.org/officeDocument/2006/relationships/hyperlink" Target="https://docs.google.com/document/d/1W4me03mgNSObM00aAhSYrJMe9x2GdGkWY1pmZYFa7bc/edit#heading=h.mdgwvjjd9gqy" TargetMode="External"/><Relationship Id="rId7" Type="http://schemas.openxmlformats.org/officeDocument/2006/relationships/hyperlink" Target="https://docs.google.com/document/d/1W4me03mgNSObM00aAhSYrJMe9x2GdGkWY1pmZYFa7bc/edit#heading=h.vej610gxvfcw" TargetMode="External"/><Relationship Id="rId12" Type="http://schemas.openxmlformats.org/officeDocument/2006/relationships/hyperlink" Target="https://docs.google.com/document/d/1W4me03mgNSObM00aAhSYrJMe9x2GdGkWY1pmZYFa7bc/edit#heading=h.5j698qignu7m"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docs.google.com/document/d/1W4me03mgNSObM00aAhSYrJMe9x2GdGkWY1pmZYFa7bc/edit#heading=h.oslnuryaswom" TargetMode="External"/><Relationship Id="rId11" Type="http://schemas.openxmlformats.org/officeDocument/2006/relationships/hyperlink" Target="https://docs.google.com/document/d/1W4me03mgNSObM00aAhSYrJMe9x2GdGkWY1pmZYFa7bc/edit#heading=h.qkcayvpvp2jm" TargetMode="External"/><Relationship Id="rId5" Type="http://schemas.openxmlformats.org/officeDocument/2006/relationships/hyperlink" Target="https://docs.google.com/document/d/1W4me03mgNSObM00aAhSYrJMe9x2GdGkWY1pmZYFa7bc/edit#heading=h.okfmfg7bdsjf" TargetMode="External"/><Relationship Id="rId10" Type="http://schemas.openxmlformats.org/officeDocument/2006/relationships/hyperlink" Target="https://docs.google.com/document/d/1W4me03mgNSObM00aAhSYrJMe9x2GdGkWY1pmZYFa7bc/edit#heading=h.mhhomfqa5zwr" TargetMode="External"/><Relationship Id="rId4" Type="http://schemas.openxmlformats.org/officeDocument/2006/relationships/hyperlink" Target="https://docs.google.com/document/d/1W4me03mgNSObM00aAhSYrJMe9x2GdGkWY1pmZYFa7bc/edit#heading=h.30j0zll" TargetMode="External"/><Relationship Id="rId9" Type="http://schemas.openxmlformats.org/officeDocument/2006/relationships/hyperlink" Target="https://docs.google.com/document/d/1W4me03mgNSObM00aAhSYrJMe9x2GdGkWY1pmZYFa7bc/edit#heading=h.951rvicoe6kk" TargetMode="External"/><Relationship Id="rId14" Type="http://schemas.openxmlformats.org/officeDocument/2006/relationships/hyperlink" Target="https://docs.google.com/document/d/1W4me03mgNSObM00aAhSYrJMe9x2GdGkWY1pmZYFa7bc/edit#heading=h.1ksv4uv"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abs/pii/S0969593114000274" TargetMode="External"/><Relationship Id="rId3" Type="http://schemas.openxmlformats.org/officeDocument/2006/relationships/hyperlink" Target="https://ieeexplore.ieee.org/abstract/document/9151934/" TargetMode="External"/><Relationship Id="rId7" Type="http://schemas.openxmlformats.org/officeDocument/2006/relationships/hyperlink" Target="https://www.cell.com/joule/pdf/S2542-4351(18)30562-2.pdf" TargetMode="External"/><Relationship Id="rId12" Type="http://schemas.openxmlformats.org/officeDocument/2006/relationships/hyperlink" Target="https://www.sciencedirect.com/science/article/abs/pii/S0264275121004376"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link.springer.com/article/10.1007/s12008-019-00640-0" TargetMode="External"/><Relationship Id="rId11" Type="http://schemas.openxmlformats.org/officeDocument/2006/relationships/hyperlink" Target="https://www.cell.com/one-earth/pdf/S2590-3322(20)30161-5.pdf" TargetMode="External"/><Relationship Id="rId5" Type="http://schemas.openxmlformats.org/officeDocument/2006/relationships/hyperlink" Target="https://ijtah.journals.ekb.eg/article_283564_ce9340ba3c4e8a64907131af0801d39c.pdf" TargetMode="External"/><Relationship Id="rId10" Type="http://schemas.openxmlformats.org/officeDocument/2006/relationships/hyperlink" Target="https://www.ncbi.nlm.nih.gov/pmc/articles/PMC7545501/" TargetMode="External"/><Relationship Id="rId4" Type="http://schemas.openxmlformats.org/officeDocument/2006/relationships/hyperlink" Target="https://www.taylorfrancis.com/books/mono/10.4324/9780429023002/event-studies-stephen-page-donald-getz" TargetMode="External"/><Relationship Id="rId9" Type="http://schemas.openxmlformats.org/officeDocument/2006/relationships/hyperlink" Target="https://www.researchgate.net/profile/Warwick-Pattinson/publication/341265946_Making_a_city_safe_enough_for_travel_by_bicycle_comparing_Inner_Melbourne_Amsterdam_and_Copenhagen_httpbdlhandlenet11343237541/links/5eb66368a6fdcc1f1dcafe6d/Making-a-city-safe-enough-for-travel-by-bicycle-comparing-Inner-Melbourne-Amsterdam-and-Copenhagen-http-bdlhandlenet-11343-237541.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176310" y="84434"/>
            <a:ext cx="8568900" cy="9117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SzPts val="990"/>
              <a:buNone/>
            </a:pPr>
            <a:endParaRPr sz="2040" b="1">
              <a:solidFill>
                <a:srgbClr val="222222"/>
              </a:solidFill>
              <a:highlight>
                <a:srgbClr val="00FFFF"/>
              </a:highlight>
              <a:latin typeface="Times New Roman"/>
              <a:ea typeface="Times New Roman"/>
              <a:cs typeface="Times New Roman"/>
              <a:sym typeface="Times New Roman"/>
            </a:endParaRPr>
          </a:p>
          <a:p>
            <a:pPr marL="0" lvl="0" indent="0" algn="ctr" rtl="0">
              <a:lnSpc>
                <a:spcPct val="115000"/>
              </a:lnSpc>
              <a:spcBef>
                <a:spcPts val="1200"/>
              </a:spcBef>
              <a:spcAft>
                <a:spcPts val="1200"/>
              </a:spcAft>
              <a:buClr>
                <a:schemeClr val="dk1"/>
              </a:buClr>
              <a:buSzPts val="1100"/>
              <a:buFont typeface="Arial"/>
              <a:buNone/>
            </a:pPr>
            <a:endParaRPr sz="4860" b="1">
              <a:highlight>
                <a:srgbClr val="FFF2CC"/>
              </a:highlight>
              <a:latin typeface="Times New Roman"/>
              <a:ea typeface="Times New Roman"/>
              <a:cs typeface="Times New Roman"/>
              <a:sym typeface="Times New Roman"/>
            </a:endParaRPr>
          </a:p>
        </p:txBody>
      </p:sp>
      <p:pic>
        <p:nvPicPr>
          <p:cNvPr id="55" name="Google Shape;55;p1"/>
          <p:cNvPicPr preferRelativeResize="0"/>
          <p:nvPr/>
        </p:nvPicPr>
        <p:blipFill rotWithShape="1">
          <a:blip r:embed="rId3">
            <a:alphaModFix/>
          </a:blip>
          <a:srcRect/>
          <a:stretch/>
        </p:blipFill>
        <p:spPr>
          <a:xfrm>
            <a:off x="0" y="0"/>
            <a:ext cx="9144000" cy="5143500"/>
          </a:xfrm>
          <a:prstGeom prst="rect">
            <a:avLst/>
          </a:prstGeom>
          <a:noFill/>
          <a:ln>
            <a:noFill/>
          </a:ln>
        </p:spPr>
      </p:pic>
      <p:sp>
        <p:nvSpPr>
          <p:cNvPr id="56" name="Google Shape;56;p1"/>
          <p:cNvSpPr txBox="1"/>
          <p:nvPr/>
        </p:nvSpPr>
        <p:spPr>
          <a:xfrm>
            <a:off x="470450" y="1485375"/>
            <a:ext cx="7980600" cy="3393206"/>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0"/>
              </a:spcAft>
              <a:buNone/>
            </a:pPr>
            <a:r>
              <a:rPr lang="en" sz="2300" b="1" dirty="0">
                <a:solidFill>
                  <a:schemeClr val="dk1"/>
                </a:solidFill>
                <a:highlight>
                  <a:srgbClr val="00FFFF"/>
                </a:highlight>
                <a:latin typeface="Times New Roman"/>
                <a:ea typeface="Times New Roman"/>
                <a:cs typeface="Times New Roman"/>
                <a:sym typeface="Times New Roman"/>
              </a:rPr>
              <a:t>PRESENTATION</a:t>
            </a:r>
            <a:endParaRPr sz="2300" b="1" dirty="0">
              <a:solidFill>
                <a:schemeClr val="dk1"/>
              </a:solidFill>
              <a:highlight>
                <a:srgbClr val="00FFFF"/>
              </a:highlight>
              <a:latin typeface="Times New Roman"/>
              <a:ea typeface="Times New Roman"/>
              <a:cs typeface="Times New Roman"/>
              <a:sym typeface="Times New Roman"/>
            </a:endParaRPr>
          </a:p>
          <a:p>
            <a:pPr marL="0" lvl="0" indent="0" algn="ctr" rtl="0">
              <a:lnSpc>
                <a:spcPct val="150000"/>
              </a:lnSpc>
              <a:spcBef>
                <a:spcPts val="1200"/>
              </a:spcBef>
              <a:spcAft>
                <a:spcPts val="0"/>
              </a:spcAft>
              <a:buNone/>
            </a:pPr>
            <a:r>
              <a:rPr lang="en" sz="2000" b="1" dirty="0">
                <a:solidFill>
                  <a:schemeClr val="dk1"/>
                </a:solidFill>
                <a:highlight>
                  <a:srgbClr val="00FFFF"/>
                </a:highlight>
                <a:latin typeface="Times New Roman"/>
                <a:ea typeface="Times New Roman"/>
                <a:cs typeface="Times New Roman"/>
                <a:sym typeface="Times New Roman"/>
              </a:rPr>
              <a:t>Module Code: BMIH6007</a:t>
            </a:r>
          </a:p>
          <a:p>
            <a:pPr marL="0" lvl="0" indent="0" algn="ctr" rtl="0">
              <a:lnSpc>
                <a:spcPct val="150000"/>
              </a:lnSpc>
              <a:spcBef>
                <a:spcPts val="1200"/>
              </a:spcBef>
              <a:spcAft>
                <a:spcPts val="0"/>
              </a:spcAft>
              <a:buNone/>
            </a:pPr>
            <a:r>
              <a:rPr lang="en" sz="2000" b="1" dirty="0">
                <a:solidFill>
                  <a:schemeClr val="dk1"/>
                </a:solidFill>
                <a:highlight>
                  <a:srgbClr val="00FFFF"/>
                </a:highlight>
                <a:latin typeface="Times New Roman"/>
                <a:ea typeface="Times New Roman"/>
                <a:cs typeface="Times New Roman"/>
                <a:sym typeface="Times New Roman"/>
              </a:rPr>
              <a:t>Student name: Digbijoy Roy (2117381)</a:t>
            </a:r>
          </a:p>
          <a:p>
            <a:pPr marL="0" lvl="0" indent="0" algn="ctr" rtl="0">
              <a:lnSpc>
                <a:spcPct val="150000"/>
              </a:lnSpc>
              <a:spcBef>
                <a:spcPts val="1200"/>
              </a:spcBef>
              <a:spcAft>
                <a:spcPts val="0"/>
              </a:spcAft>
              <a:buNone/>
            </a:pPr>
            <a:r>
              <a:rPr lang="en-GB" sz="1600" dirty="0">
                <a:highlight>
                  <a:srgbClr val="FFFF00"/>
                </a:highlight>
              </a:rPr>
              <a:t>Kathryn Flynn (Module Lead)</a:t>
            </a:r>
            <a:endParaRPr sz="1600" b="1" dirty="0">
              <a:solidFill>
                <a:schemeClr val="dk1"/>
              </a:solidFill>
              <a:highlight>
                <a:srgbClr val="FFFF00"/>
              </a:highlight>
              <a:latin typeface="Times New Roman"/>
              <a:ea typeface="Times New Roman"/>
              <a:cs typeface="Times New Roman"/>
              <a:sym typeface="Times New Roman"/>
            </a:endParaRPr>
          </a:p>
          <a:p>
            <a:pPr marL="0" lvl="0" indent="0" algn="ctr" rtl="0">
              <a:lnSpc>
                <a:spcPct val="150000"/>
              </a:lnSpc>
              <a:spcBef>
                <a:spcPts val="1200"/>
              </a:spcBef>
              <a:spcAft>
                <a:spcPts val="1200"/>
              </a:spcAft>
              <a:buNone/>
            </a:pPr>
            <a:r>
              <a:rPr lang="en" sz="2000" b="1" dirty="0">
                <a:solidFill>
                  <a:schemeClr val="dk1"/>
                </a:solidFill>
                <a:highlight>
                  <a:srgbClr val="00FFFF"/>
                </a:highlight>
                <a:latin typeface="Times New Roman"/>
                <a:ea typeface="Times New Roman"/>
                <a:cs typeface="Times New Roman"/>
                <a:sym typeface="Times New Roman"/>
              </a:rPr>
              <a:t>Title: International Meetings Management for the Hotel Industry</a:t>
            </a:r>
            <a:endParaRPr dirty="0">
              <a:highlight>
                <a:srgbClr val="00FFFF"/>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60"/>
        <p:cNvGrpSpPr/>
        <p:nvPr/>
      </p:nvGrpSpPr>
      <p:grpSpPr>
        <a:xfrm>
          <a:off x="0" y="0"/>
          <a:ext cx="0" cy="0"/>
          <a:chOff x="0" y="0"/>
          <a:chExt cx="0" cy="0"/>
        </a:xfrm>
      </p:grpSpPr>
      <p:sp>
        <p:nvSpPr>
          <p:cNvPr id="61" name="Google Shape;61;g2686d5f57bf_0_15"/>
          <p:cNvSpPr txBox="1">
            <a:spLocks noGrp="1"/>
          </p:cNvSpPr>
          <p:nvPr>
            <p:ph type="ctrTitle"/>
          </p:nvPr>
        </p:nvSpPr>
        <p:spPr>
          <a:xfrm>
            <a:off x="311700" y="375550"/>
            <a:ext cx="8520600" cy="482400"/>
          </a:xfrm>
          <a:prstGeom prst="rect">
            <a:avLst/>
          </a:prstGeom>
          <a:solidFill>
            <a:srgbClr val="F4CCCC"/>
          </a:solidFill>
        </p:spPr>
        <p:txBody>
          <a:bodyPr spcFirstLastPara="1" wrap="square" lIns="91425" tIns="91425" rIns="91425" bIns="91425" anchor="b" anchorCtr="0">
            <a:normAutofit/>
          </a:bodyPr>
          <a:lstStyle/>
          <a:p>
            <a:pPr marL="0" lvl="0" indent="0" algn="ctr" rtl="0">
              <a:spcBef>
                <a:spcPts val="0"/>
              </a:spcBef>
              <a:spcAft>
                <a:spcPts val="0"/>
              </a:spcAft>
              <a:buNone/>
            </a:pPr>
            <a:r>
              <a:rPr lang="en" sz="1800" b="1">
                <a:latin typeface="Times New Roman"/>
                <a:ea typeface="Times New Roman"/>
                <a:cs typeface="Times New Roman"/>
                <a:sym typeface="Times New Roman"/>
              </a:rPr>
              <a:t>Table of Contents</a:t>
            </a:r>
            <a:endParaRPr sz="1800" b="1">
              <a:latin typeface="Times New Roman"/>
              <a:ea typeface="Times New Roman"/>
              <a:cs typeface="Times New Roman"/>
              <a:sym typeface="Times New Roman"/>
            </a:endParaRPr>
          </a:p>
        </p:txBody>
      </p:sp>
      <p:sp>
        <p:nvSpPr>
          <p:cNvPr id="62" name="Google Shape;62;g2686d5f57bf_0_15"/>
          <p:cNvSpPr txBox="1"/>
          <p:nvPr/>
        </p:nvSpPr>
        <p:spPr>
          <a:xfrm>
            <a:off x="3217550" y="945650"/>
            <a:ext cx="3000000" cy="41097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Slide 1: Title and Cover Page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Slide 2: Introduction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Slide 3: Market Factors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Slide 4: Operational Factors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Slide 5: Cost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Slide 6: Predicted Revenues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Slide 7: Funding Sources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Slide 8: SWOT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Slide 9: PESTLE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Slide 10: Conclusion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Slide 11: References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Slide 12: Thank You	</a:t>
            </a:r>
            <a:endParaRPr sz="1500" b="1">
              <a:solidFill>
                <a:schemeClr val="dk1"/>
              </a:solidFill>
              <a:highlight>
                <a:srgbClr val="FCE5CD"/>
              </a:highligh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66"/>
        <p:cNvGrpSpPr/>
        <p:nvPr/>
      </p:nvGrpSpPr>
      <p:grpSpPr>
        <a:xfrm>
          <a:off x="0" y="0"/>
          <a:ext cx="0" cy="0"/>
          <a:chOff x="0" y="0"/>
          <a:chExt cx="0" cy="0"/>
        </a:xfrm>
      </p:grpSpPr>
      <p:sp>
        <p:nvSpPr>
          <p:cNvPr id="67" name="Google Shape;67;p7"/>
          <p:cNvSpPr txBox="1">
            <a:spLocks noGrp="1"/>
          </p:cNvSpPr>
          <p:nvPr>
            <p:ph type="title"/>
          </p:nvPr>
        </p:nvSpPr>
        <p:spPr>
          <a:xfrm>
            <a:off x="311700" y="121875"/>
            <a:ext cx="8520600" cy="895800"/>
          </a:xfrm>
          <a:prstGeom prst="rect">
            <a:avLst/>
          </a:prstGeom>
          <a:solidFill>
            <a:srgbClr val="CFE2F3"/>
          </a:solid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Introduction </a:t>
            </a:r>
            <a:endParaRPr sz="1800" b="1">
              <a:latin typeface="Times New Roman"/>
              <a:ea typeface="Times New Roman"/>
              <a:cs typeface="Times New Roman"/>
              <a:sym typeface="Times New Roman"/>
            </a:endParaRPr>
          </a:p>
        </p:txBody>
      </p:sp>
      <p:sp>
        <p:nvSpPr>
          <p:cNvPr id="68" name="Google Shape;68;p7"/>
          <p:cNvSpPr txBox="1">
            <a:spLocks noGrp="1"/>
          </p:cNvSpPr>
          <p:nvPr>
            <p:ph type="body" idx="1"/>
          </p:nvPr>
        </p:nvSpPr>
        <p:spPr>
          <a:xfrm>
            <a:off x="0" y="1152475"/>
            <a:ext cx="5389800" cy="34164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Framing the significance of the "Green Tech Innovations Conference" corresponding to ecological mindfulness and maintainability in the lodging area.</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Stressing Copenhagen's situation as a worldwide community for maintainability and the development towards economic practices around the world, which is being moved by buyer interest and stresses over environmental change.</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Featuring the conference's objective of progressing practical turn of events, eco-mindfulness, and specialized development to prod useful change in the area.</a:t>
            </a:r>
            <a:endParaRPr sz="1200" dirty="0">
              <a:solidFill>
                <a:schemeClr val="dk1"/>
              </a:solidFill>
              <a:latin typeface="Times New Roman"/>
              <a:ea typeface="Times New Roman"/>
              <a:cs typeface="Times New Roman"/>
              <a:sym typeface="Times New Roman"/>
            </a:endParaRPr>
          </a:p>
        </p:txBody>
      </p:sp>
      <p:pic>
        <p:nvPicPr>
          <p:cNvPr id="69" name="Google Shape;69;p7"/>
          <p:cNvPicPr preferRelativeResize="0"/>
          <p:nvPr/>
        </p:nvPicPr>
        <p:blipFill>
          <a:blip r:embed="rId3">
            <a:alphaModFix/>
          </a:blip>
          <a:stretch>
            <a:fillRect/>
          </a:stretch>
        </p:blipFill>
        <p:spPr>
          <a:xfrm>
            <a:off x="5512750" y="1397600"/>
            <a:ext cx="3319552" cy="16387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73"/>
        <p:cNvGrpSpPr/>
        <p:nvPr/>
      </p:nvGrpSpPr>
      <p:grpSpPr>
        <a:xfrm>
          <a:off x="0" y="0"/>
          <a:ext cx="0" cy="0"/>
          <a:chOff x="0" y="0"/>
          <a:chExt cx="0" cy="0"/>
        </a:xfrm>
      </p:grpSpPr>
      <p:sp>
        <p:nvSpPr>
          <p:cNvPr id="74" name="Google Shape;74;g29fba433eea_0_0"/>
          <p:cNvSpPr txBox="1">
            <a:spLocks noGrp="1"/>
          </p:cNvSpPr>
          <p:nvPr>
            <p:ph type="title"/>
          </p:nvPr>
        </p:nvSpPr>
        <p:spPr>
          <a:xfrm>
            <a:off x="311700" y="445025"/>
            <a:ext cx="8520600" cy="572700"/>
          </a:xfrm>
          <a:prstGeom prst="rect">
            <a:avLst/>
          </a:prstGeom>
          <a:solidFill>
            <a:srgbClr val="FFF2CC"/>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Market Factors</a:t>
            </a:r>
            <a:endParaRPr sz="1800"/>
          </a:p>
        </p:txBody>
      </p:sp>
      <p:sp>
        <p:nvSpPr>
          <p:cNvPr id="75" name="Google Shape;75;g29fba433eea_0_0"/>
          <p:cNvSpPr txBox="1">
            <a:spLocks noGrp="1"/>
          </p:cNvSpPr>
          <p:nvPr>
            <p:ph type="body" idx="1"/>
          </p:nvPr>
        </p:nvSpPr>
        <p:spPr>
          <a:xfrm>
            <a:off x="311700" y="1152475"/>
            <a:ext cx="47880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Target market:</a:t>
            </a:r>
            <a:r>
              <a:rPr lang="en" sz="1200">
                <a:solidFill>
                  <a:schemeClr val="dk1"/>
                </a:solidFill>
                <a:latin typeface="Times New Roman"/>
                <a:ea typeface="Times New Roman"/>
                <a:cs typeface="Times New Roman"/>
                <a:sym typeface="Times New Roman"/>
              </a:rPr>
              <a:t> Find out who might attend who works in the hotel industry and is interested in sustainability (</a:t>
            </a:r>
            <a:r>
              <a:rPr lang="en" sz="1200">
                <a:solidFill>
                  <a:srgbClr val="222222"/>
                </a:solidFill>
                <a:latin typeface="Times New Roman"/>
                <a:ea typeface="Times New Roman"/>
                <a:cs typeface="Times New Roman"/>
                <a:sym typeface="Times New Roman"/>
              </a:rPr>
              <a:t>Hernandez-de-Menendez, Escobar Díaz and Morales-Menendez, 2020)</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Demand: </a:t>
            </a:r>
            <a:r>
              <a:rPr lang="en" sz="1200">
                <a:solidFill>
                  <a:schemeClr val="dk1"/>
                </a:solidFill>
                <a:latin typeface="Times New Roman"/>
                <a:ea typeface="Times New Roman"/>
                <a:cs typeface="Times New Roman"/>
                <a:sym typeface="Times New Roman"/>
              </a:rPr>
              <a:t>There is a growing demand in the industry for events that emphasize sustainability, according to research.</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120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Competition: </a:t>
            </a:r>
            <a:r>
              <a:rPr lang="en" sz="1200">
                <a:solidFill>
                  <a:schemeClr val="dk1"/>
                </a:solidFill>
                <a:latin typeface="Times New Roman"/>
                <a:ea typeface="Times New Roman"/>
                <a:cs typeface="Times New Roman"/>
                <a:sym typeface="Times New Roman"/>
              </a:rPr>
              <a:t>Assess rival occasions and their potential impacts on sponsorships and participation (</a:t>
            </a:r>
            <a:r>
              <a:rPr lang="en" sz="1200">
                <a:solidFill>
                  <a:srgbClr val="222222"/>
                </a:solidFill>
                <a:latin typeface="Times New Roman"/>
                <a:ea typeface="Times New Roman"/>
                <a:cs typeface="Times New Roman"/>
                <a:sym typeface="Times New Roman"/>
              </a:rPr>
              <a:t>Getz and Page, 2019)</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p:txBody>
      </p:sp>
      <p:pic>
        <p:nvPicPr>
          <p:cNvPr id="76" name="Google Shape;76;g29fba433eea_0_0"/>
          <p:cNvPicPr preferRelativeResize="0"/>
          <p:nvPr/>
        </p:nvPicPr>
        <p:blipFill rotWithShape="1">
          <a:blip r:embed="rId3">
            <a:alphaModFix/>
          </a:blip>
          <a:srcRect/>
          <a:stretch/>
        </p:blipFill>
        <p:spPr>
          <a:xfrm>
            <a:off x="5252100" y="1170125"/>
            <a:ext cx="3739500" cy="18697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80"/>
        <p:cNvGrpSpPr/>
        <p:nvPr/>
      </p:nvGrpSpPr>
      <p:grpSpPr>
        <a:xfrm>
          <a:off x="0" y="0"/>
          <a:ext cx="0" cy="0"/>
          <a:chOff x="0" y="0"/>
          <a:chExt cx="0" cy="0"/>
        </a:xfrm>
      </p:grpSpPr>
      <p:sp>
        <p:nvSpPr>
          <p:cNvPr id="81" name="Google Shape;81;g29fba433eea_0_5"/>
          <p:cNvSpPr txBox="1">
            <a:spLocks noGrp="1"/>
          </p:cNvSpPr>
          <p:nvPr>
            <p:ph type="title"/>
          </p:nvPr>
        </p:nvSpPr>
        <p:spPr>
          <a:xfrm>
            <a:off x="311700" y="445025"/>
            <a:ext cx="8520600" cy="572700"/>
          </a:xfrm>
          <a:prstGeom prst="rect">
            <a:avLst/>
          </a:prstGeom>
          <a:solidFill>
            <a:srgbClr val="EAD1DC"/>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 Operational Factors</a:t>
            </a:r>
            <a:endParaRPr sz="1800"/>
          </a:p>
        </p:txBody>
      </p:sp>
      <p:sp>
        <p:nvSpPr>
          <p:cNvPr id="82" name="Google Shape;82;g29fba433eea_0_5"/>
          <p:cNvSpPr txBox="1">
            <a:spLocks noGrp="1"/>
          </p:cNvSpPr>
          <p:nvPr>
            <p:ph type="body" idx="1"/>
          </p:nvPr>
        </p:nvSpPr>
        <p:spPr>
          <a:xfrm>
            <a:off x="311700" y="1152475"/>
            <a:ext cx="42603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Setting Accessibility:</a:t>
            </a:r>
            <a:r>
              <a:rPr lang="en" sz="1200">
                <a:solidFill>
                  <a:schemeClr val="dk1"/>
                </a:solidFill>
                <a:latin typeface="Times New Roman"/>
                <a:ea typeface="Times New Roman"/>
                <a:cs typeface="Times New Roman"/>
                <a:sym typeface="Times New Roman"/>
              </a:rPr>
              <a:t> Choose a sustainable Copenhagen location that is appropriate for the event's subject.</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Required Skills:</a:t>
            </a:r>
            <a:r>
              <a:rPr lang="en" sz="1200">
                <a:solidFill>
                  <a:schemeClr val="dk1"/>
                </a:solidFill>
                <a:latin typeface="Times New Roman"/>
                <a:ea typeface="Times New Roman"/>
                <a:cs typeface="Times New Roman"/>
                <a:sym typeface="Times New Roman"/>
              </a:rPr>
              <a:t> Find and foster staff with experience in supportability and occasion the board.</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120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Assets: </a:t>
            </a:r>
            <a:r>
              <a:rPr lang="en" sz="1200">
                <a:solidFill>
                  <a:schemeClr val="dk1"/>
                </a:solidFill>
                <a:latin typeface="Times New Roman"/>
                <a:ea typeface="Times New Roman"/>
                <a:cs typeface="Times New Roman"/>
                <a:sym typeface="Times New Roman"/>
              </a:rPr>
              <a:t>Determine that harmless to the ecosystem assets like lighting, seating, and food are accessible (</a:t>
            </a:r>
            <a:r>
              <a:rPr lang="en" sz="1200">
                <a:solidFill>
                  <a:srgbClr val="222222"/>
                </a:solidFill>
                <a:latin typeface="Times New Roman"/>
                <a:ea typeface="Times New Roman"/>
                <a:cs typeface="Times New Roman"/>
                <a:sym typeface="Times New Roman"/>
              </a:rPr>
              <a:t>Park, Chidlow and Choi, 2022)</a:t>
            </a:r>
            <a:r>
              <a:rPr lang="en" sz="1200">
                <a:solidFill>
                  <a:schemeClr val="dk1"/>
                </a:solidFill>
                <a:latin typeface="Times New Roman"/>
                <a:ea typeface="Times New Roman"/>
                <a:cs typeface="Times New Roman"/>
                <a:sym typeface="Times New Roman"/>
              </a:rPr>
              <a:t>.</a:t>
            </a:r>
            <a:r>
              <a:rPr lang="en" sz="1200" b="1" i="1">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p:txBody>
      </p:sp>
      <p:pic>
        <p:nvPicPr>
          <p:cNvPr id="83" name="Google Shape;83;g29fba433eea_0_5"/>
          <p:cNvPicPr preferRelativeResize="0"/>
          <p:nvPr/>
        </p:nvPicPr>
        <p:blipFill rotWithShape="1">
          <a:blip r:embed="rId3">
            <a:alphaModFix/>
          </a:blip>
          <a:srcRect/>
          <a:stretch/>
        </p:blipFill>
        <p:spPr>
          <a:xfrm>
            <a:off x="4724400" y="1170125"/>
            <a:ext cx="4267200" cy="223316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87"/>
        <p:cNvGrpSpPr/>
        <p:nvPr/>
      </p:nvGrpSpPr>
      <p:grpSpPr>
        <a:xfrm>
          <a:off x="0" y="0"/>
          <a:ext cx="0" cy="0"/>
          <a:chOff x="0" y="0"/>
          <a:chExt cx="0" cy="0"/>
        </a:xfrm>
      </p:grpSpPr>
      <p:sp>
        <p:nvSpPr>
          <p:cNvPr id="88" name="Google Shape;88;g29fba433eea_0_10"/>
          <p:cNvSpPr txBox="1">
            <a:spLocks noGrp="1"/>
          </p:cNvSpPr>
          <p:nvPr>
            <p:ph type="title"/>
          </p:nvPr>
        </p:nvSpPr>
        <p:spPr>
          <a:xfrm>
            <a:off x="311700" y="289750"/>
            <a:ext cx="8520600" cy="572700"/>
          </a:xfrm>
          <a:prstGeom prst="rect">
            <a:avLst/>
          </a:prstGeom>
          <a:solidFill>
            <a:srgbClr val="A4C2F4"/>
          </a:solidFill>
          <a:ln>
            <a:noFill/>
          </a:ln>
        </p:spPr>
        <p:txBody>
          <a:bodyPr spcFirstLastPara="1" wrap="square" lIns="91425" tIns="91425" rIns="91425" bIns="91425" anchor="t" anchorCtr="0">
            <a:normAutofit fontScale="90000"/>
          </a:bodyPr>
          <a:lstStyle/>
          <a:p>
            <a:pPr marL="0" lvl="0" indent="0" algn="ctr" rtl="0">
              <a:lnSpc>
                <a:spcPct val="150000"/>
              </a:lnSpc>
              <a:spcBef>
                <a:spcPts val="2400"/>
              </a:spcBef>
              <a:spcAft>
                <a:spcPts val="600"/>
              </a:spcAft>
              <a:buClr>
                <a:schemeClr val="dk1"/>
              </a:buClr>
              <a:buSzPts val="1100"/>
              <a:buFont typeface="Arial"/>
              <a:buNone/>
            </a:pPr>
            <a:r>
              <a:rPr lang="en" sz="1800" b="1" dirty="0">
                <a:latin typeface="Times New Roman"/>
                <a:ea typeface="Times New Roman"/>
                <a:cs typeface="Times New Roman"/>
                <a:sym typeface="Times New Roman"/>
              </a:rPr>
              <a:t>Cost</a:t>
            </a:r>
            <a:endParaRPr sz="1800" dirty="0"/>
          </a:p>
        </p:txBody>
      </p:sp>
      <p:pic>
        <p:nvPicPr>
          <p:cNvPr id="89" name="Google Shape;89;g29fba433eea_0_10"/>
          <p:cNvPicPr preferRelativeResize="0"/>
          <p:nvPr/>
        </p:nvPicPr>
        <p:blipFill>
          <a:blip r:embed="rId3">
            <a:alphaModFix/>
          </a:blip>
          <a:stretch>
            <a:fillRect/>
          </a:stretch>
        </p:blipFill>
        <p:spPr>
          <a:xfrm>
            <a:off x="2193650" y="1244675"/>
            <a:ext cx="4341529" cy="38209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93"/>
        <p:cNvGrpSpPr/>
        <p:nvPr/>
      </p:nvGrpSpPr>
      <p:grpSpPr>
        <a:xfrm>
          <a:off x="0" y="0"/>
          <a:ext cx="0" cy="0"/>
          <a:chOff x="0" y="0"/>
          <a:chExt cx="0" cy="0"/>
        </a:xfrm>
      </p:grpSpPr>
      <p:sp>
        <p:nvSpPr>
          <p:cNvPr id="94" name="Google Shape;94;g2686d5f57bf_0_4"/>
          <p:cNvSpPr txBox="1">
            <a:spLocks noGrp="1"/>
          </p:cNvSpPr>
          <p:nvPr>
            <p:ph type="title"/>
          </p:nvPr>
        </p:nvSpPr>
        <p:spPr>
          <a:xfrm>
            <a:off x="311700" y="445025"/>
            <a:ext cx="8520600" cy="572700"/>
          </a:xfrm>
          <a:prstGeom prst="rect">
            <a:avLst/>
          </a:prstGeom>
          <a:solidFill>
            <a:srgbClr val="D9D2E9"/>
          </a:solidFill>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Predicted Revenues</a:t>
            </a:r>
            <a:endParaRPr sz="1800"/>
          </a:p>
        </p:txBody>
      </p:sp>
      <p:pic>
        <p:nvPicPr>
          <p:cNvPr id="95" name="Google Shape;95;g2686d5f57bf_0_4"/>
          <p:cNvPicPr preferRelativeResize="0"/>
          <p:nvPr/>
        </p:nvPicPr>
        <p:blipFill>
          <a:blip r:embed="rId3">
            <a:alphaModFix/>
          </a:blip>
          <a:stretch>
            <a:fillRect/>
          </a:stretch>
        </p:blipFill>
        <p:spPr>
          <a:xfrm>
            <a:off x="1797430" y="1226990"/>
            <a:ext cx="5008416" cy="38209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9D2E9"/>
        </a:solidFill>
        <a:effectLst/>
      </p:bgPr>
    </p:bg>
    <p:spTree>
      <p:nvGrpSpPr>
        <p:cNvPr id="1" name="Shape 99"/>
        <p:cNvGrpSpPr/>
        <p:nvPr/>
      </p:nvGrpSpPr>
      <p:grpSpPr>
        <a:xfrm>
          <a:off x="0" y="0"/>
          <a:ext cx="0" cy="0"/>
          <a:chOff x="0" y="0"/>
          <a:chExt cx="0" cy="0"/>
        </a:xfrm>
      </p:grpSpPr>
      <p:sp>
        <p:nvSpPr>
          <p:cNvPr id="100" name="Google Shape;100;g2686d5f57bf_0_10"/>
          <p:cNvSpPr txBox="1">
            <a:spLocks noGrp="1"/>
          </p:cNvSpPr>
          <p:nvPr>
            <p:ph type="title"/>
          </p:nvPr>
        </p:nvSpPr>
        <p:spPr>
          <a:xfrm>
            <a:off x="311700" y="445025"/>
            <a:ext cx="8520600" cy="572700"/>
          </a:xfrm>
          <a:prstGeom prst="rect">
            <a:avLst/>
          </a:prstGeom>
          <a:solidFill>
            <a:srgbClr val="EA9999"/>
          </a:solidFill>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Funding Sources</a:t>
            </a:r>
            <a:endParaRPr sz="1800"/>
          </a:p>
        </p:txBody>
      </p:sp>
      <p:sp>
        <p:nvSpPr>
          <p:cNvPr id="101" name="Google Shape;101;g2686d5f57bf_0_10"/>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Fees for Registration: </a:t>
            </a:r>
            <a:r>
              <a:rPr lang="en" sz="1200">
                <a:solidFill>
                  <a:schemeClr val="dk1"/>
                </a:solidFill>
                <a:latin typeface="Times New Roman"/>
                <a:ea typeface="Times New Roman"/>
                <a:cs typeface="Times New Roman"/>
                <a:sym typeface="Times New Roman"/>
              </a:rPr>
              <a:t>The gathering is to some extent financed by the cash gathered from exhibitor and agent enrollments (</a:t>
            </a:r>
            <a:r>
              <a:rPr lang="en" sz="1200">
                <a:solidFill>
                  <a:srgbClr val="222222"/>
                </a:solidFill>
                <a:latin typeface="Times New Roman"/>
                <a:ea typeface="Times New Roman"/>
                <a:cs typeface="Times New Roman"/>
                <a:sym typeface="Times New Roman"/>
              </a:rPr>
              <a:t>Smiley, Chen and Shao, 2022)</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Sponsorships:</a:t>
            </a:r>
            <a:r>
              <a:rPr lang="en" sz="1200">
                <a:solidFill>
                  <a:schemeClr val="dk1"/>
                </a:solidFill>
                <a:latin typeface="Times New Roman"/>
                <a:ea typeface="Times New Roman"/>
                <a:cs typeface="Times New Roman"/>
                <a:sym typeface="Times New Roman"/>
              </a:rPr>
              <a:t> The promotion of the conference's theme and the costs of the event are aided financially by sustainable energy and technology (</a:t>
            </a:r>
            <a:r>
              <a:rPr lang="en" sz="1200">
                <a:solidFill>
                  <a:srgbClr val="222222"/>
                </a:solidFill>
                <a:latin typeface="Times New Roman"/>
                <a:ea typeface="Times New Roman"/>
                <a:cs typeface="Times New Roman"/>
                <a:sym typeface="Times New Roman"/>
              </a:rPr>
              <a:t>Furstenau </a:t>
            </a:r>
            <a:r>
              <a:rPr lang="en" sz="1200" i="1">
                <a:solidFill>
                  <a:srgbClr val="222222"/>
                </a:solidFill>
                <a:latin typeface="Times New Roman"/>
                <a:ea typeface="Times New Roman"/>
                <a:cs typeface="Times New Roman"/>
                <a:sym typeface="Times New Roman"/>
              </a:rPr>
              <a:t>et al. </a:t>
            </a:r>
            <a:r>
              <a:rPr lang="en" sz="1200">
                <a:solidFill>
                  <a:srgbClr val="222222"/>
                </a:solidFill>
                <a:latin typeface="Times New Roman"/>
                <a:ea typeface="Times New Roman"/>
                <a:cs typeface="Times New Roman"/>
                <a:sym typeface="Times New Roman"/>
              </a:rPr>
              <a:t>2020)</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Grants: </a:t>
            </a:r>
            <a:r>
              <a:rPr lang="en" sz="1200">
                <a:solidFill>
                  <a:schemeClr val="dk1"/>
                </a:solidFill>
                <a:latin typeface="Times New Roman"/>
                <a:ea typeface="Times New Roman"/>
                <a:cs typeface="Times New Roman"/>
                <a:sym typeface="Times New Roman"/>
              </a:rPr>
              <a:t>Ecological awards give more ways of funding the improvement of maintainable tasks and pay for running costs.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CCCC"/>
        </a:solidFill>
        <a:effectLst/>
      </p:bgPr>
    </p:bg>
    <p:spTree>
      <p:nvGrpSpPr>
        <p:cNvPr id="1" name="Shape 105"/>
        <p:cNvGrpSpPr/>
        <p:nvPr/>
      </p:nvGrpSpPr>
      <p:grpSpPr>
        <a:xfrm>
          <a:off x="0" y="0"/>
          <a:ext cx="0" cy="0"/>
          <a:chOff x="0" y="0"/>
          <a:chExt cx="0" cy="0"/>
        </a:xfrm>
      </p:grpSpPr>
      <p:sp>
        <p:nvSpPr>
          <p:cNvPr id="106" name="Google Shape;106;g29fba433eea_0_15"/>
          <p:cNvSpPr txBox="1">
            <a:spLocks noGrp="1"/>
          </p:cNvSpPr>
          <p:nvPr>
            <p:ph type="title"/>
          </p:nvPr>
        </p:nvSpPr>
        <p:spPr>
          <a:xfrm>
            <a:off x="311700" y="445025"/>
            <a:ext cx="8520600" cy="572700"/>
          </a:xfrm>
          <a:prstGeom prst="rect">
            <a:avLst/>
          </a:prstGeom>
          <a:solidFill>
            <a:srgbClr val="D9EAD3"/>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SWOT Analysis</a:t>
            </a:r>
            <a:endParaRPr sz="1800"/>
          </a:p>
        </p:txBody>
      </p:sp>
      <p:sp>
        <p:nvSpPr>
          <p:cNvPr id="107" name="Google Shape;107;g29fba433eea_0_15"/>
          <p:cNvSpPr txBox="1">
            <a:spLocks noGrp="1"/>
          </p:cNvSpPr>
          <p:nvPr>
            <p:ph type="body" idx="1"/>
          </p:nvPr>
        </p:nvSpPr>
        <p:spPr>
          <a:xfrm>
            <a:off x="311700" y="1152475"/>
            <a:ext cx="5018700" cy="3416400"/>
          </a:xfrm>
          <a:prstGeom prst="rect">
            <a:avLst/>
          </a:prstGeom>
          <a:noFill/>
          <a:ln>
            <a:noFill/>
          </a:ln>
        </p:spPr>
        <p:txBody>
          <a:bodyPr spcFirstLastPara="1" wrap="square" lIns="91425" tIns="91425" rIns="91425" bIns="91425" anchor="t" anchorCtr="0">
            <a:normAutofit fontScale="85000" lnSpcReduction="10000"/>
          </a:bodyPr>
          <a:lstStyle/>
          <a:p>
            <a:pPr marL="457200" lvl="0" indent="-293370" algn="just" rtl="0">
              <a:lnSpc>
                <a:spcPct val="150000"/>
              </a:lnSpc>
              <a:spcBef>
                <a:spcPts val="1200"/>
              </a:spcBef>
              <a:spcAft>
                <a:spcPts val="0"/>
              </a:spcAft>
              <a:buClr>
                <a:schemeClr val="dk1"/>
              </a:buClr>
              <a:buSzPct val="100000"/>
              <a:buFont typeface="Times New Roman"/>
              <a:buChar char="●"/>
            </a:pPr>
            <a:r>
              <a:rPr lang="en" sz="1200" b="1" i="1">
                <a:solidFill>
                  <a:schemeClr val="dk1"/>
                </a:solidFill>
                <a:latin typeface="Times New Roman"/>
                <a:ea typeface="Times New Roman"/>
                <a:cs typeface="Times New Roman"/>
                <a:sym typeface="Times New Roman"/>
              </a:rPr>
              <a:t>Strengths:</a:t>
            </a:r>
            <a:r>
              <a:rPr lang="en" sz="1200">
                <a:solidFill>
                  <a:schemeClr val="dk1"/>
                </a:solidFill>
                <a:latin typeface="Times New Roman"/>
                <a:ea typeface="Times New Roman"/>
                <a:cs typeface="Times New Roman"/>
                <a:sym typeface="Times New Roman"/>
              </a:rPr>
              <a:t> The supportability subject draws individuals who care about the climate and is by industry patterns. Copenhagen was chosen to build the occasion's authenticity as a result of its remaining a feasible city (</a:t>
            </a:r>
            <a:r>
              <a:rPr lang="en" sz="1200">
                <a:solidFill>
                  <a:srgbClr val="222222"/>
                </a:solidFill>
                <a:latin typeface="Times New Roman"/>
                <a:ea typeface="Times New Roman"/>
                <a:cs typeface="Times New Roman"/>
                <a:sym typeface="Times New Roman"/>
              </a:rPr>
              <a:t>Pattinson, 2020)</a:t>
            </a:r>
            <a:r>
              <a:rPr lang="en" sz="1200">
                <a:solidFill>
                  <a:schemeClr val="dk1"/>
                </a:solidFill>
                <a:latin typeface="Times New Roman"/>
                <a:ea typeface="Times New Roman"/>
                <a:cs typeface="Times New Roman"/>
                <a:sym typeface="Times New Roman"/>
              </a:rPr>
              <a:t>.</a:t>
            </a:r>
            <a:endParaRPr sz="1200" b="1" i="1">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b="1" i="1">
                <a:solidFill>
                  <a:schemeClr val="dk1"/>
                </a:solidFill>
                <a:latin typeface="Times New Roman"/>
                <a:ea typeface="Times New Roman"/>
                <a:cs typeface="Times New Roman"/>
                <a:sym typeface="Times New Roman"/>
              </a:rPr>
              <a:t>Weaknesses:</a:t>
            </a:r>
            <a:r>
              <a:rPr lang="en" sz="1200">
                <a:solidFill>
                  <a:schemeClr val="dk1"/>
                </a:solidFill>
                <a:latin typeface="Times New Roman"/>
                <a:ea typeface="Times New Roman"/>
                <a:cs typeface="Times New Roman"/>
                <a:sym typeface="Times New Roman"/>
              </a:rPr>
              <a:t> Harmless ecosystem ventures might bring about more prominent consumptions, which could limit financing for different regions. Contrasted with regular occasions, coordinating maintainable practices includes more association and assets (</a:t>
            </a:r>
            <a:r>
              <a:rPr lang="en" sz="1200">
                <a:solidFill>
                  <a:srgbClr val="222222"/>
                </a:solidFill>
                <a:latin typeface="Times New Roman"/>
                <a:ea typeface="Times New Roman"/>
                <a:cs typeface="Times New Roman"/>
                <a:sym typeface="Times New Roman"/>
              </a:rPr>
              <a:t>Hammoud, Tawfik and Rady Mohamed, 2022)</a:t>
            </a:r>
            <a:r>
              <a:rPr lang="en" sz="1200">
                <a:solidFill>
                  <a:schemeClr val="dk1"/>
                </a:solidFill>
                <a:latin typeface="Times New Roman"/>
                <a:ea typeface="Times New Roman"/>
                <a:cs typeface="Times New Roman"/>
                <a:sym typeface="Times New Roman"/>
              </a:rPr>
              <a:t>.</a:t>
            </a:r>
            <a:endParaRPr sz="1200" b="1" i="1">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b="1" i="1">
                <a:solidFill>
                  <a:schemeClr val="dk1"/>
                </a:solidFill>
                <a:latin typeface="Times New Roman"/>
                <a:ea typeface="Times New Roman"/>
                <a:cs typeface="Times New Roman"/>
                <a:sym typeface="Times New Roman"/>
              </a:rPr>
              <a:t>Opportunities:</a:t>
            </a:r>
            <a:r>
              <a:rPr lang="en" sz="1200">
                <a:solidFill>
                  <a:schemeClr val="dk1"/>
                </a:solidFill>
                <a:latin typeface="Times New Roman"/>
                <a:ea typeface="Times New Roman"/>
                <a:cs typeface="Times New Roman"/>
                <a:sym typeface="Times New Roman"/>
              </a:rPr>
              <a:t> There is potential to develop the occasion in the next versions because of the developing interest in economic practices. Expanding occasion choices and reach by shaping collusions with adjacent supportable organizations and associations.</a:t>
            </a:r>
            <a:endParaRPr sz="1200" b="1" i="1">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1200"/>
              </a:spcAft>
              <a:buClr>
                <a:schemeClr val="dk1"/>
              </a:buClr>
              <a:buSzPct val="100000"/>
              <a:buFont typeface="Times New Roman"/>
              <a:buChar char="●"/>
            </a:pPr>
            <a:r>
              <a:rPr lang="en" sz="1200" b="1" i="1">
                <a:solidFill>
                  <a:schemeClr val="dk1"/>
                </a:solidFill>
                <a:latin typeface="Times New Roman"/>
                <a:ea typeface="Times New Roman"/>
                <a:cs typeface="Times New Roman"/>
                <a:sym typeface="Times New Roman"/>
              </a:rPr>
              <a:t>Threats: </a:t>
            </a:r>
            <a:r>
              <a:rPr lang="en" sz="1200">
                <a:solidFill>
                  <a:schemeClr val="dk1"/>
                </a:solidFill>
                <a:latin typeface="Times New Roman"/>
                <a:ea typeface="Times New Roman"/>
                <a:cs typeface="Times New Roman"/>
                <a:sym typeface="Times New Roman"/>
              </a:rPr>
              <a:t>Sponsorships and participation might be influenced by outside financial powers. Occasions of a comparative kind in the area might dismiss imminent members and backers.</a:t>
            </a:r>
            <a:endParaRPr sz="1200">
              <a:solidFill>
                <a:schemeClr val="dk1"/>
              </a:solidFill>
              <a:latin typeface="Times New Roman"/>
              <a:ea typeface="Times New Roman"/>
              <a:cs typeface="Times New Roman"/>
              <a:sym typeface="Times New Roman"/>
            </a:endParaRPr>
          </a:p>
        </p:txBody>
      </p:sp>
      <p:pic>
        <p:nvPicPr>
          <p:cNvPr id="108" name="Google Shape;108;g29fba433eea_0_15"/>
          <p:cNvPicPr preferRelativeResize="0"/>
          <p:nvPr/>
        </p:nvPicPr>
        <p:blipFill rotWithShape="1">
          <a:blip r:embed="rId3">
            <a:alphaModFix/>
          </a:blip>
          <a:srcRect/>
          <a:stretch/>
        </p:blipFill>
        <p:spPr>
          <a:xfrm>
            <a:off x="5482800" y="1170125"/>
            <a:ext cx="3508800" cy="2339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B6D7A8"/>
        </a:solidFill>
        <a:effectLst/>
      </p:bgPr>
    </p:bg>
    <p:spTree>
      <p:nvGrpSpPr>
        <p:cNvPr id="1" name="Shape 112"/>
        <p:cNvGrpSpPr/>
        <p:nvPr/>
      </p:nvGrpSpPr>
      <p:grpSpPr>
        <a:xfrm>
          <a:off x="0" y="0"/>
          <a:ext cx="0" cy="0"/>
          <a:chOff x="0" y="0"/>
          <a:chExt cx="0" cy="0"/>
        </a:xfrm>
      </p:grpSpPr>
      <p:sp>
        <p:nvSpPr>
          <p:cNvPr id="113" name="Google Shape;113;g26852e0f4dc_1_0"/>
          <p:cNvSpPr txBox="1">
            <a:spLocks noGrp="1"/>
          </p:cNvSpPr>
          <p:nvPr>
            <p:ph type="title"/>
          </p:nvPr>
        </p:nvSpPr>
        <p:spPr>
          <a:xfrm>
            <a:off x="311700" y="445025"/>
            <a:ext cx="8520600" cy="572700"/>
          </a:xfrm>
          <a:prstGeom prst="rect">
            <a:avLst/>
          </a:prstGeom>
          <a:solidFill>
            <a:srgbClr val="B4A7D6"/>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PESTLE Analysis</a:t>
            </a:r>
            <a:endParaRPr sz="1800"/>
          </a:p>
        </p:txBody>
      </p:sp>
      <p:sp>
        <p:nvSpPr>
          <p:cNvPr id="114" name="Google Shape;114;g26852e0f4dc_1_0"/>
          <p:cNvSpPr txBox="1">
            <a:spLocks noGrp="1"/>
          </p:cNvSpPr>
          <p:nvPr>
            <p:ph type="body" idx="1"/>
          </p:nvPr>
        </p:nvSpPr>
        <p:spPr>
          <a:xfrm>
            <a:off x="311700" y="1152475"/>
            <a:ext cx="48918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Political: </a:t>
            </a:r>
            <a:r>
              <a:rPr lang="en" sz="1200">
                <a:solidFill>
                  <a:schemeClr val="dk1"/>
                </a:solidFill>
                <a:latin typeface="Times New Roman"/>
                <a:ea typeface="Times New Roman"/>
                <a:cs typeface="Times New Roman"/>
                <a:sym typeface="Times New Roman"/>
              </a:rPr>
              <a:t>Adherence to territorial regulations administering manageability and occasion arranging methodology.</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Economic:</a:t>
            </a:r>
            <a:r>
              <a:rPr lang="en" sz="1200">
                <a:solidFill>
                  <a:schemeClr val="dk1"/>
                </a:solidFill>
                <a:latin typeface="Times New Roman"/>
                <a:ea typeface="Times New Roman"/>
                <a:cs typeface="Times New Roman"/>
                <a:sym typeface="Times New Roman"/>
              </a:rPr>
              <a:t> Allocation of Funds: Assessing the monetary viewpoints that impact sponsorships and participation costs.</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Social: </a:t>
            </a:r>
            <a:r>
              <a:rPr lang="en" sz="1200">
                <a:solidFill>
                  <a:schemeClr val="dk1"/>
                </a:solidFill>
                <a:latin typeface="Times New Roman"/>
                <a:ea typeface="Times New Roman"/>
                <a:cs typeface="Times New Roman"/>
                <a:sym typeface="Times New Roman"/>
              </a:rPr>
              <a:t>Guaranteeing incorporation while considering the visitors' fluctuated social foundations (</a:t>
            </a:r>
            <a:r>
              <a:rPr lang="en" sz="1200">
                <a:solidFill>
                  <a:srgbClr val="222222"/>
                </a:solidFill>
                <a:latin typeface="Times New Roman"/>
                <a:ea typeface="Times New Roman"/>
                <a:cs typeface="Times New Roman"/>
                <a:sym typeface="Times New Roman"/>
              </a:rPr>
              <a:t>Ravi</a:t>
            </a:r>
            <a:r>
              <a:rPr lang="en" sz="1200" i="1">
                <a:solidFill>
                  <a:srgbClr val="222222"/>
                </a:solidFill>
                <a:latin typeface="Times New Roman"/>
                <a:ea typeface="Times New Roman"/>
                <a:cs typeface="Times New Roman"/>
                <a:sym typeface="Times New Roman"/>
              </a:rPr>
              <a:t> et al. </a:t>
            </a:r>
            <a:r>
              <a:rPr lang="en" sz="1200">
                <a:solidFill>
                  <a:srgbClr val="222222"/>
                </a:solidFill>
                <a:latin typeface="Times New Roman"/>
                <a:ea typeface="Times New Roman"/>
                <a:cs typeface="Times New Roman"/>
                <a:sym typeface="Times New Roman"/>
              </a:rPr>
              <a:t>2020)</a:t>
            </a:r>
            <a:r>
              <a:rPr lang="en" sz="1200">
                <a:solidFill>
                  <a:schemeClr val="dk1"/>
                </a:solidFill>
                <a:latin typeface="Times New Roman"/>
                <a:ea typeface="Times New Roman"/>
                <a:cs typeface="Times New Roman"/>
                <a:sym typeface="Times New Roman"/>
              </a:rPr>
              <a:t>.</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Technological:</a:t>
            </a:r>
            <a:r>
              <a:rPr lang="en" sz="1200">
                <a:solidFill>
                  <a:schemeClr val="dk1"/>
                </a:solidFill>
                <a:latin typeface="Times New Roman"/>
                <a:ea typeface="Times New Roman"/>
                <a:cs typeface="Times New Roman"/>
                <a:sym typeface="Times New Roman"/>
              </a:rPr>
              <a:t> For live demonstrations and presentations, cutting-edge technology is utilized by AV equipment.</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Legal: </a:t>
            </a:r>
            <a:r>
              <a:rPr lang="en" sz="1200">
                <a:solidFill>
                  <a:schemeClr val="dk1"/>
                </a:solidFill>
                <a:latin typeface="Times New Roman"/>
                <a:ea typeface="Times New Roman"/>
                <a:cs typeface="Times New Roman"/>
                <a:sym typeface="Times New Roman"/>
              </a:rPr>
              <a:t>Wellbeing and Security Guidelines: Adherence to wellbeing and security estimates even with worldwide wellbeing crises.</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120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Environmental:</a:t>
            </a:r>
            <a:r>
              <a:rPr lang="en" sz="1200">
                <a:solidFill>
                  <a:schemeClr val="dk1"/>
                </a:solidFill>
                <a:latin typeface="Times New Roman"/>
                <a:ea typeface="Times New Roman"/>
                <a:cs typeface="Times New Roman"/>
                <a:sym typeface="Times New Roman"/>
              </a:rPr>
              <a:t> To lessen the occasion's negative natural impacts, eco-accommodating endeavours will be executed all through.</a:t>
            </a:r>
            <a:endParaRPr sz="1200">
              <a:solidFill>
                <a:schemeClr val="dk1"/>
              </a:solidFill>
              <a:latin typeface="Times New Roman"/>
              <a:ea typeface="Times New Roman"/>
              <a:cs typeface="Times New Roman"/>
              <a:sym typeface="Times New Roman"/>
            </a:endParaRPr>
          </a:p>
        </p:txBody>
      </p:sp>
      <p:pic>
        <p:nvPicPr>
          <p:cNvPr id="115" name="Google Shape;115;g26852e0f4dc_1_0"/>
          <p:cNvPicPr preferRelativeResize="0"/>
          <p:nvPr/>
        </p:nvPicPr>
        <p:blipFill rotWithShape="1">
          <a:blip r:embed="rId3">
            <a:alphaModFix/>
          </a:blip>
          <a:srcRect/>
          <a:stretch/>
        </p:blipFill>
        <p:spPr>
          <a:xfrm>
            <a:off x="5355900" y="1170125"/>
            <a:ext cx="3635702" cy="204508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119"/>
        <p:cNvGrpSpPr/>
        <p:nvPr/>
      </p:nvGrpSpPr>
      <p:grpSpPr>
        <a:xfrm>
          <a:off x="0" y="0"/>
          <a:ext cx="0" cy="0"/>
          <a:chOff x="0" y="0"/>
          <a:chExt cx="0" cy="0"/>
        </a:xfrm>
      </p:grpSpPr>
      <p:sp>
        <p:nvSpPr>
          <p:cNvPr id="120" name="Google Shape;120;g26852e0f4dc_1_5"/>
          <p:cNvSpPr txBox="1">
            <a:spLocks noGrp="1"/>
          </p:cNvSpPr>
          <p:nvPr>
            <p:ph type="title"/>
          </p:nvPr>
        </p:nvSpPr>
        <p:spPr>
          <a:xfrm>
            <a:off x="311700" y="445025"/>
            <a:ext cx="8520600" cy="572700"/>
          </a:xfrm>
          <a:prstGeom prst="rect">
            <a:avLst/>
          </a:prstGeom>
          <a:solidFill>
            <a:srgbClr val="B6D7A8"/>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Conclusion</a:t>
            </a:r>
            <a:endParaRPr sz="1800"/>
          </a:p>
        </p:txBody>
      </p:sp>
      <p:sp>
        <p:nvSpPr>
          <p:cNvPr id="121" name="Google Shape;121;g26852e0f4dc_1_5"/>
          <p:cNvSpPr txBox="1">
            <a:spLocks noGrp="1"/>
          </p:cNvSpPr>
          <p:nvPr>
            <p:ph type="body" idx="1"/>
          </p:nvPr>
        </p:nvSpPr>
        <p:spPr>
          <a:xfrm>
            <a:off x="311700" y="1152475"/>
            <a:ext cx="45690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presentation’s fundamental subjects, for example, market elements, functional contemplations, supporting sources, SWOT and PESTEL examinations predicted critical outcomes.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Reiterating the conference's commitment to sustainability and its capacity to inspire hospitality industry creativity and positive environmental change.</a:t>
            </a:r>
            <a:endParaRPr sz="1200">
              <a:solidFill>
                <a:schemeClr val="dk1"/>
              </a:solidFill>
              <a:latin typeface="Times New Roman"/>
              <a:ea typeface="Times New Roman"/>
              <a:cs typeface="Times New Roman"/>
              <a:sym typeface="Times New Roman"/>
            </a:endParaRPr>
          </a:p>
        </p:txBody>
      </p:sp>
      <p:pic>
        <p:nvPicPr>
          <p:cNvPr id="122" name="Google Shape;122;g26852e0f4dc_1_5"/>
          <p:cNvPicPr preferRelativeResize="0"/>
          <p:nvPr/>
        </p:nvPicPr>
        <p:blipFill rotWithShape="1">
          <a:blip r:embed="rId3">
            <a:alphaModFix/>
          </a:blip>
          <a:srcRect/>
          <a:stretch/>
        </p:blipFill>
        <p:spPr>
          <a:xfrm>
            <a:off x="5033100" y="1170125"/>
            <a:ext cx="3958500" cy="263834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126"/>
        <p:cNvGrpSpPr/>
        <p:nvPr/>
      </p:nvGrpSpPr>
      <p:grpSpPr>
        <a:xfrm>
          <a:off x="0" y="0"/>
          <a:ext cx="0" cy="0"/>
          <a:chOff x="0" y="0"/>
          <a:chExt cx="0" cy="0"/>
        </a:xfrm>
      </p:grpSpPr>
      <p:sp>
        <p:nvSpPr>
          <p:cNvPr id="127" name="Google Shape;127;g208e8e289db_1_20"/>
          <p:cNvSpPr txBox="1">
            <a:spLocks noGrp="1"/>
          </p:cNvSpPr>
          <p:nvPr>
            <p:ph type="title"/>
          </p:nvPr>
        </p:nvSpPr>
        <p:spPr>
          <a:xfrm>
            <a:off x="311700" y="138300"/>
            <a:ext cx="8520600" cy="572700"/>
          </a:xfrm>
          <a:prstGeom prst="rect">
            <a:avLst/>
          </a:prstGeom>
          <a:solidFill>
            <a:srgbClr val="A4C2F4"/>
          </a:solid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990"/>
              <a:buFont typeface="Arial"/>
              <a:buNone/>
            </a:pPr>
            <a:r>
              <a:rPr lang="en" sz="2460" b="1">
                <a:latin typeface="Times New Roman"/>
                <a:ea typeface="Times New Roman"/>
                <a:cs typeface="Times New Roman"/>
                <a:sym typeface="Times New Roman"/>
              </a:rPr>
              <a:t>References</a:t>
            </a:r>
            <a:endParaRPr sz="2460" b="1">
              <a:latin typeface="Times New Roman"/>
              <a:ea typeface="Times New Roman"/>
              <a:cs typeface="Times New Roman"/>
              <a:sym typeface="Times New Roman"/>
            </a:endParaRPr>
          </a:p>
          <a:p>
            <a:pPr marL="0" lvl="0" indent="0" algn="l" rtl="0">
              <a:lnSpc>
                <a:spcPct val="100000"/>
              </a:lnSpc>
              <a:spcBef>
                <a:spcPts val="0"/>
              </a:spcBef>
              <a:spcAft>
                <a:spcPts val="0"/>
              </a:spcAft>
              <a:buSzPts val="990"/>
              <a:buNone/>
            </a:pPr>
            <a:endParaRPr sz="2520"/>
          </a:p>
        </p:txBody>
      </p:sp>
      <p:sp>
        <p:nvSpPr>
          <p:cNvPr id="128" name="Google Shape;128;g208e8e289db_1_20"/>
          <p:cNvSpPr txBox="1">
            <a:spLocks noGrp="1"/>
          </p:cNvSpPr>
          <p:nvPr>
            <p:ph type="body" idx="1"/>
          </p:nvPr>
        </p:nvSpPr>
        <p:spPr>
          <a:xfrm>
            <a:off x="62100" y="711000"/>
            <a:ext cx="9019800" cy="35391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Furstenau, L.B., Scott, M.K., Kipper, L.M., Machado, E.L., Lopez-Robles, J.R., Dohan, M.S., Cobo, M.J., Zahid, A., Abbasi, Q.H. and Imran, M.A., 2020. The link between sustainability and industry 4.0: trends, challenges and new perspectives. </a:t>
            </a:r>
            <a:r>
              <a:rPr lang="en" sz="600" i="1">
                <a:solidFill>
                  <a:srgbClr val="222222"/>
                </a:solidFill>
                <a:latin typeface="Times New Roman"/>
                <a:ea typeface="Times New Roman"/>
                <a:cs typeface="Times New Roman"/>
                <a:sym typeface="Times New Roman"/>
              </a:rPr>
              <a:t>Ieee Access</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8</a:t>
            </a:r>
            <a:r>
              <a:rPr lang="en" sz="600">
                <a:solidFill>
                  <a:srgbClr val="222222"/>
                </a:solidFill>
                <a:latin typeface="Times New Roman"/>
                <a:ea typeface="Times New Roman"/>
                <a:cs typeface="Times New Roman"/>
                <a:sym typeface="Times New Roman"/>
              </a:rPr>
              <a:t>, pp.140079-140096. Available at: </a:t>
            </a:r>
            <a:r>
              <a:rPr lang="en" sz="6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https://ieeexplore.ieee.org/abstract/document/9151934/</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Getz, D. and Page, S.J., 2019. </a:t>
            </a:r>
            <a:r>
              <a:rPr lang="en" sz="600" i="1">
                <a:solidFill>
                  <a:srgbClr val="222222"/>
                </a:solidFill>
                <a:latin typeface="Times New Roman"/>
                <a:ea typeface="Times New Roman"/>
                <a:cs typeface="Times New Roman"/>
                <a:sym typeface="Times New Roman"/>
              </a:rPr>
              <a:t>Event studies: Theory, research and policy for planned events</a:t>
            </a:r>
            <a:r>
              <a:rPr lang="en" sz="600">
                <a:solidFill>
                  <a:srgbClr val="222222"/>
                </a:solidFill>
                <a:latin typeface="Times New Roman"/>
                <a:ea typeface="Times New Roman"/>
                <a:cs typeface="Times New Roman"/>
                <a:sym typeface="Times New Roman"/>
              </a:rPr>
              <a:t>. Routledge. Available at:  </a:t>
            </a:r>
            <a:r>
              <a:rPr lang="en" sz="6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https://www.taylorfrancis.com/books/mono/10.4324/9780429023002/event-studies-stephen-page-donald-getz</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Hammoud, G.A., Tawfik, H.F. and Rady Mohamed, S.S., 2022. Technological Innovation in Tourism and Events industry: A Hybrid Future of Events. </a:t>
            </a:r>
            <a:r>
              <a:rPr lang="en" sz="600" i="1">
                <a:solidFill>
                  <a:srgbClr val="222222"/>
                </a:solidFill>
                <a:latin typeface="Times New Roman"/>
                <a:ea typeface="Times New Roman"/>
                <a:cs typeface="Times New Roman"/>
                <a:sym typeface="Times New Roman"/>
              </a:rPr>
              <a:t>International Journal for Tourism, Archeology &amp; Hospitality (IJTAH)</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2</a:t>
            </a:r>
            <a:r>
              <a:rPr lang="en" sz="600">
                <a:solidFill>
                  <a:srgbClr val="222222"/>
                </a:solidFill>
                <a:latin typeface="Times New Roman"/>
                <a:ea typeface="Times New Roman"/>
                <a:cs typeface="Times New Roman"/>
                <a:sym typeface="Times New Roman"/>
              </a:rPr>
              <a:t>(3). Available at: </a:t>
            </a:r>
            <a:r>
              <a:rPr lang="en" sz="6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https://ijtah.journals.ekb.eg/article_283564_ce9340ba3c4e8a64907131af0801d39c.pdf</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Hernandez-de-Menendez, M., Escobar Díaz, C. and Morales-Menendez, R., 2020. Technologies for the future of learning: state of the art. </a:t>
            </a:r>
            <a:r>
              <a:rPr lang="en" sz="600" i="1">
                <a:solidFill>
                  <a:srgbClr val="222222"/>
                </a:solidFill>
                <a:latin typeface="Times New Roman"/>
                <a:ea typeface="Times New Roman"/>
                <a:cs typeface="Times New Roman"/>
                <a:sym typeface="Times New Roman"/>
              </a:rPr>
              <a:t>International Journal on Interactive Design and Manufacturing (IJIDeM)</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14</a:t>
            </a:r>
            <a:r>
              <a:rPr lang="en" sz="600">
                <a:solidFill>
                  <a:srgbClr val="222222"/>
                </a:solidFill>
                <a:latin typeface="Times New Roman"/>
                <a:ea typeface="Times New Roman"/>
                <a:cs typeface="Times New Roman"/>
                <a:sym typeface="Times New Roman"/>
              </a:rPr>
              <a:t>, pp.683-695. Available at: </a:t>
            </a:r>
            <a:r>
              <a:rPr lang="en" sz="6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https://link.springer.com/article/10.1007/s12008-019-00640-0</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Jenkins, J.D., Luke, M. and Thernstrom, S., 2018. Getting to zero carbon emissions in the electric power sector. </a:t>
            </a:r>
            <a:r>
              <a:rPr lang="en" sz="600" i="1">
                <a:solidFill>
                  <a:srgbClr val="222222"/>
                </a:solidFill>
                <a:latin typeface="Times New Roman"/>
                <a:ea typeface="Times New Roman"/>
                <a:cs typeface="Times New Roman"/>
                <a:sym typeface="Times New Roman"/>
              </a:rPr>
              <a:t>Joule</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2</a:t>
            </a:r>
            <a:r>
              <a:rPr lang="en" sz="600">
                <a:solidFill>
                  <a:srgbClr val="222222"/>
                </a:solidFill>
                <a:latin typeface="Times New Roman"/>
                <a:ea typeface="Times New Roman"/>
                <a:cs typeface="Times New Roman"/>
                <a:sym typeface="Times New Roman"/>
              </a:rPr>
              <a:t>(12), pp.2498-2510. Available at: </a:t>
            </a:r>
            <a:r>
              <a:rPr lang="en" sz="6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https://www.cell.com/joule/pdf/S2542-4351(18)30562-2.pdf</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Park, B.I., Chidlow, A. and Choi, J., 2022. Corporate social responsibility: Stakeholders influence on MNEs’ activities. </a:t>
            </a:r>
            <a:r>
              <a:rPr lang="en" sz="600" i="1">
                <a:solidFill>
                  <a:srgbClr val="222222"/>
                </a:solidFill>
                <a:latin typeface="Times New Roman"/>
                <a:ea typeface="Times New Roman"/>
                <a:cs typeface="Times New Roman"/>
                <a:sym typeface="Times New Roman"/>
              </a:rPr>
              <a:t>International Business Review</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23</a:t>
            </a:r>
            <a:r>
              <a:rPr lang="en" sz="600">
                <a:solidFill>
                  <a:srgbClr val="222222"/>
                </a:solidFill>
                <a:latin typeface="Times New Roman"/>
                <a:ea typeface="Times New Roman"/>
                <a:cs typeface="Times New Roman"/>
                <a:sym typeface="Times New Roman"/>
              </a:rPr>
              <a:t>(5), pp.966-980. Available at: </a:t>
            </a:r>
            <a:r>
              <a:rPr lang="en" sz="6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https://www.sciencedirect.com/science/article/abs/pii/S0969593114000274</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Pattinson, W.H., 2020. Making a city safe enough for travel by bicycle: comparing Inner Melbourne, Amsterdam, and Copenhagen. Available at: </a:t>
            </a:r>
            <a:r>
              <a:rPr lang="en" sz="6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researchgate.net/profile/Warwick-Pattinson/publication/341265946_Making_a_city_safe_enough_for_travel_by_bicycle_comparing_Inner_Melbourne_Amsterdam_and_Copenhagen_httpbdlhandlenet11343237541/links/5eb66368a6fdcc1f1dcafe6d/Making-a-city-safe-enough-for-travel-by-bicycle-comparing-Inner-Melbourne-Amsterdam-and-Copenhagen-http-bdlhandlenet-11343-237541.pdf</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Ravi, S.J., Warmbrod, K.L., Mullen, L., Meyer, D., Cameron, E., Bell, J., Bapat, P., Paterra, M., Machalaba, C., Nath, I. and Gostin, L.O., 2020. The value proposition of the global health security index. </a:t>
            </a:r>
            <a:r>
              <a:rPr lang="en" sz="600" i="1">
                <a:solidFill>
                  <a:srgbClr val="222222"/>
                </a:solidFill>
                <a:latin typeface="Times New Roman"/>
                <a:ea typeface="Times New Roman"/>
                <a:cs typeface="Times New Roman"/>
                <a:sym typeface="Times New Roman"/>
              </a:rPr>
              <a:t>BMJ Global Health</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5</a:t>
            </a:r>
            <a:r>
              <a:rPr lang="en" sz="600">
                <a:solidFill>
                  <a:srgbClr val="222222"/>
                </a:solidFill>
                <a:latin typeface="Times New Roman"/>
                <a:ea typeface="Times New Roman"/>
                <a:cs typeface="Times New Roman"/>
                <a:sym typeface="Times New Roman"/>
              </a:rPr>
              <a:t>(10). Available at: </a:t>
            </a:r>
            <a:r>
              <a:rPr lang="en" sz="600" u="sng">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https://www.ncbi.nlm.nih.gov/pmc/articles/PMC7545501/</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Shrivastava, P., Smith, M.S., O’Brien, K. and Zsolnai, L., 2020. Transforming sustainability science to generate positive social and environmental change globally. </a:t>
            </a:r>
            <a:r>
              <a:rPr lang="en" sz="600" i="1">
                <a:solidFill>
                  <a:srgbClr val="222222"/>
                </a:solidFill>
                <a:latin typeface="Times New Roman"/>
                <a:ea typeface="Times New Roman"/>
                <a:cs typeface="Times New Roman"/>
                <a:sym typeface="Times New Roman"/>
              </a:rPr>
              <a:t>One Earth</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2</a:t>
            </a:r>
            <a:r>
              <a:rPr lang="en" sz="600">
                <a:solidFill>
                  <a:srgbClr val="222222"/>
                </a:solidFill>
                <a:latin typeface="Times New Roman"/>
                <a:ea typeface="Times New Roman"/>
                <a:cs typeface="Times New Roman"/>
                <a:sym typeface="Times New Roman"/>
              </a:rPr>
              <a:t>(4), pp.329-340. Available at: </a:t>
            </a:r>
            <a:r>
              <a:rPr lang="en" sz="600" u="sng">
                <a:solidFill>
                  <a:srgbClr val="1155CC"/>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https://www.cell.com/one-earth/pdf/S2590-3322(20)30161-5.pdf</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Smiley, K.T., Chen, Y.A. and Shao, W., 2022. Being green in a green capital: Assessing drivers of pro-environmental behaviours in Copenhagen. </a:t>
            </a:r>
            <a:r>
              <a:rPr lang="en" sz="600" i="1">
                <a:solidFill>
                  <a:srgbClr val="222222"/>
                </a:solidFill>
                <a:latin typeface="Times New Roman"/>
                <a:ea typeface="Times New Roman"/>
                <a:cs typeface="Times New Roman"/>
                <a:sym typeface="Times New Roman"/>
              </a:rPr>
              <a:t>Cities</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122</a:t>
            </a:r>
            <a:r>
              <a:rPr lang="en" sz="600">
                <a:solidFill>
                  <a:srgbClr val="222222"/>
                </a:solidFill>
                <a:latin typeface="Times New Roman"/>
                <a:ea typeface="Times New Roman"/>
                <a:cs typeface="Times New Roman"/>
                <a:sym typeface="Times New Roman"/>
              </a:rPr>
              <a:t>, p.103538. Available at: </a:t>
            </a:r>
            <a:r>
              <a:rPr lang="en" sz="600" u="sng">
                <a:solidFill>
                  <a:srgbClr val="1155CC"/>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https://www.sciencedirect.com/science/article/abs/pii/S0264275121004376</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7200"/>
              <a:buNone/>
            </a:pPr>
            <a:endParaRPr sz="600">
              <a:solidFill>
                <a:srgbClr val="222222"/>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g20e74b2839b_3_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endParaRPr/>
          </a:p>
        </p:txBody>
      </p:sp>
      <p:sp>
        <p:nvSpPr>
          <p:cNvPr id="134" name="Google Shape;134;g20e74b2839b_3_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endParaRPr/>
          </a:p>
        </p:txBody>
      </p:sp>
      <p:pic>
        <p:nvPicPr>
          <p:cNvPr id="135" name="Google Shape;135;g20e74b2839b_3_3"/>
          <p:cNvPicPr preferRelativeResize="0"/>
          <p:nvPr/>
        </p:nvPicPr>
        <p:blipFill rotWithShape="1">
          <a:blip r:embed="rId3">
            <a:alphaModFix/>
          </a:blip>
          <a:srcRect/>
          <a:stretch/>
        </p:blipFill>
        <p:spPr>
          <a:xfrm>
            <a:off x="0" y="0"/>
            <a:ext cx="9144001" cy="51435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2231</Words>
  <Application>Microsoft Office PowerPoint</Application>
  <PresentationFormat>On-screen Show (16:9)</PresentationFormat>
  <Paragraphs>77</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Times New Roman</vt:lpstr>
      <vt:lpstr>Simple Light</vt:lpstr>
      <vt:lpstr> </vt:lpstr>
      <vt:lpstr>Table of Contents</vt:lpstr>
      <vt:lpstr>Introduction </vt:lpstr>
      <vt:lpstr>Market Factors</vt:lpstr>
      <vt:lpstr> Operational Factors</vt:lpstr>
      <vt:lpstr>Cost</vt:lpstr>
      <vt:lpstr>Predicted Revenues</vt:lpstr>
      <vt:lpstr>Funding Sources</vt:lpstr>
      <vt:lpstr>SWOT Analysis</vt:lpstr>
      <vt:lpstr>PESTLE Analysis</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cp:lastModifiedBy>Digbijoy Roy (2117381)</cp:lastModifiedBy>
  <cp:revision>3</cp:revision>
  <dcterms:modified xsi:type="dcterms:W3CDTF">2024-02-09T09:52:38Z</dcterms:modified>
</cp:coreProperties>
</file>