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708" r:id="rId1"/>
  </p:sldMasterIdLst>
  <p:sldIdLst>
    <p:sldId id="292" r:id="rId2"/>
    <p:sldId id="289" r:id="rId3"/>
    <p:sldId id="293" r:id="rId4"/>
    <p:sldId id="294" r:id="rId5"/>
    <p:sldId id="295" r:id="rId6"/>
    <p:sldId id="296" r:id="rId7"/>
    <p:sldId id="297" r:id="rId8"/>
    <p:sldId id="333" r:id="rId9"/>
    <p:sldId id="318" r:id="rId10"/>
    <p:sldId id="319" r:id="rId11"/>
    <p:sldId id="320" r:id="rId12"/>
    <p:sldId id="301" r:id="rId13"/>
    <p:sldId id="302" r:id="rId14"/>
    <p:sldId id="303" r:id="rId15"/>
    <p:sldId id="304" r:id="rId16"/>
    <p:sldId id="305" r:id="rId17"/>
    <p:sldId id="300" r:id="rId18"/>
    <p:sldId id="307" r:id="rId19"/>
    <p:sldId id="310" r:id="rId20"/>
    <p:sldId id="322" r:id="rId21"/>
    <p:sldId id="323" r:id="rId22"/>
    <p:sldId id="335" r:id="rId23"/>
    <p:sldId id="331" r:id="rId24"/>
    <p:sldId id="324" r:id="rId25"/>
    <p:sldId id="336" r:id="rId26"/>
    <p:sldId id="337" r:id="rId27"/>
    <p:sldId id="338" r:id="rId28"/>
    <p:sldId id="332" r:id="rId29"/>
    <p:sldId id="339" r:id="rId30"/>
    <p:sldId id="334" r:id="rId31"/>
    <p:sldId id="291" r:id="rId32"/>
    <p:sldId id="290" r:id="rId33"/>
  </p:sldIdLst>
  <p:sldSz cx="9144000" cy="6858000" type="screen4x3"/>
  <p:notesSz cx="6858000" cy="9144000"/>
  <p:embeddedFontLst>
    <p:embeddedFont>
      <p:font typeface="Cambria Math" panose="02040503050406030204" pitchFamily="18" charset="0"/>
      <p:regular r:id="rId34"/>
    </p:embeddedFont>
    <p:embeddedFont>
      <p:font typeface="Georgia" panose="02040502050405020303" pitchFamily="18" charset="0"/>
      <p:regular r:id="rId35"/>
      <p:bold r:id="rId36"/>
      <p:italic r:id="rId37"/>
      <p:boldItalic r:id="rId38"/>
    </p:embeddedFont>
    <p:embeddedFont>
      <p:font typeface="Trebuchet MS" panose="020B0603020202020204" pitchFamily="34" charset="0"/>
      <p:regular r:id="rId39"/>
      <p:bold r:id="rId40"/>
      <p:italic r:id="rId41"/>
      <p:boldItalic r:id="rId42"/>
    </p:embeddedFont>
    <p:embeddedFont>
      <p:font typeface="Wingdings 3" panose="05040102010807070707" pitchFamily="18" charset="2"/>
      <p:regular r:id="rId43"/>
    </p:embeddedFont>
    <p:embeddedFont>
      <p:font typeface="Wingdings 2" panose="05020102010507070707" pitchFamily="18" charset="2"/>
      <p:regular r:id="rId44"/>
    </p:embeddedFont>
  </p:embeddedFont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5.fntdata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sc-nw\Dropbox\2020-2021\Undergraduate\S2%20-%20ACDA5012%20Research%20Methods%20OME\RM%208%20-%20Demo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X</a:t>
            </a:r>
            <a:r>
              <a:rPr lang="en-US" baseline="0"/>
              <a:t> v Y</a:t>
            </a:r>
            <a:endParaRPr lang="en-US"/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Sheet1!$C$1</c:f>
              <c:strCache>
                <c:ptCount val="1"/>
                <c:pt idx="0">
                  <c:v>Y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Sheet1!$B$2:$B$6</c:f>
              <c:numCache>
                <c:formatCode>General</c:formatCode>
                <c:ptCount val="5"/>
                <c:pt idx="0">
                  <c:v>37</c:v>
                </c:pt>
                <c:pt idx="1">
                  <c:v>41</c:v>
                </c:pt>
                <c:pt idx="2">
                  <c:v>48</c:v>
                </c:pt>
                <c:pt idx="3">
                  <c:v>32</c:v>
                </c:pt>
                <c:pt idx="4">
                  <c:v>36</c:v>
                </c:pt>
              </c:numCache>
            </c:numRef>
          </c:xVal>
          <c:yVal>
            <c:numRef>
              <c:f>Sheet1!$C$2:$C$6</c:f>
              <c:numCache>
                <c:formatCode>General</c:formatCode>
                <c:ptCount val="5"/>
                <c:pt idx="0">
                  <c:v>75</c:v>
                </c:pt>
                <c:pt idx="1">
                  <c:v>78</c:v>
                </c:pt>
                <c:pt idx="2">
                  <c:v>88</c:v>
                </c:pt>
                <c:pt idx="3">
                  <c:v>80</c:v>
                </c:pt>
                <c:pt idx="4">
                  <c:v>78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8DE9-4B31-A1CB-254471B27C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41733544"/>
        <c:axId val="741729936"/>
      </c:scatterChart>
      <c:valAx>
        <c:axId val="74173354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1729936"/>
        <c:crosses val="autoZero"/>
        <c:crossBetween val="midCat"/>
      </c:valAx>
      <c:valAx>
        <c:axId val="741729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173354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443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5736"/>
            <a:ext cx="8229600" cy="608445"/>
          </a:xfrm>
        </p:spPr>
        <p:txBody>
          <a:bodyPr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1885"/>
            <a:ext cx="8229600" cy="5249443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313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125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0909"/>
            <a:ext cx="8229600" cy="10668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197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05A7C0-EFCD-4C72-9C76-B746EE1ADA98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950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369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265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923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23/03/2021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082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430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353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23/03/2021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438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Workshop 8</a:t>
            </a:r>
            <a:endParaRPr lang="en-GB" dirty="0"/>
          </a:p>
          <a:p>
            <a:r>
              <a:rPr lang="en-GB" dirty="0"/>
              <a:t>Correlation </a:t>
            </a:r>
            <a:r>
              <a:rPr lang="en-GB" dirty="0" smtClean="0"/>
              <a:t>and Regression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34478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Today we’ll look at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Pearson 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Interpreting Correlation Coefficients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Spearman Rank </a:t>
            </a:r>
            <a:r>
              <a:rPr lang="en-GB" dirty="0" smtClean="0">
                <a:sym typeface="Wingdings" panose="05000000000000000000" pitchFamily="2" charset="2"/>
              </a:rPr>
              <a:t>Correlation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Linear Regression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Standard Error</a:t>
            </a:r>
            <a:endParaRPr lang="en-GB" dirty="0">
              <a:sym typeface="Wingdings" panose="05000000000000000000" pitchFamily="2" charset="2"/>
            </a:endParaRPr>
          </a:p>
          <a:p>
            <a:endParaRPr lang="en-GB" dirty="0"/>
          </a:p>
          <a:p>
            <a:r>
              <a:rPr lang="en-GB" dirty="0"/>
              <a:t>Until now we’ve been looking at data that can be described using a single variable</a:t>
            </a:r>
          </a:p>
          <a:p>
            <a:r>
              <a:rPr lang="en-GB" dirty="0"/>
              <a:t>Today we will start to look at the relationship between two variables</a:t>
            </a:r>
          </a:p>
          <a:p>
            <a:pPr lvl="1"/>
            <a:r>
              <a:rPr lang="en-GB" dirty="0"/>
              <a:t>Is module attendance related to the final module result?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 Coefficients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533400" y="1108438"/>
            <a:ext cx="4464377" cy="538663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We can graphically relate the two variables </a:t>
            </a:r>
            <a:r>
              <a:rPr lang="en-GB" i="1" dirty="0"/>
              <a:t>Attendance</a:t>
            </a:r>
            <a:r>
              <a:rPr lang="en-GB" dirty="0"/>
              <a:t> and </a:t>
            </a:r>
            <a:r>
              <a:rPr lang="en-GB" i="1" dirty="0"/>
              <a:t>Result</a:t>
            </a:r>
            <a:r>
              <a:rPr lang="en-GB" dirty="0"/>
              <a:t> using a scatterplot</a:t>
            </a:r>
          </a:p>
          <a:p>
            <a:r>
              <a:rPr lang="en-GB" dirty="0"/>
              <a:t>Suppose we plot attendance against result</a:t>
            </a:r>
          </a:p>
          <a:p>
            <a:pPr lvl="1"/>
            <a:r>
              <a:rPr lang="en-GB" dirty="0"/>
              <a:t>If the points all fall along a straight line then we say that the two variables are </a:t>
            </a:r>
            <a:r>
              <a:rPr lang="en-GB" i="1" dirty="0"/>
              <a:t>perfectly correlated</a:t>
            </a:r>
            <a:endParaRPr lang="en-GB" dirty="0"/>
          </a:p>
          <a:p>
            <a:pPr lvl="1"/>
            <a:r>
              <a:rPr lang="en-GB" dirty="0"/>
              <a:t>If we know the value of one variable then we can calculate the value of the other variable</a:t>
            </a:r>
          </a:p>
          <a:p>
            <a:r>
              <a:rPr lang="en-GB" dirty="0"/>
              <a:t>Graphs like this are useful, but a numerical measure is better</a:t>
            </a:r>
          </a:p>
          <a:p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5476973" y="1753386"/>
            <a:ext cx="0" cy="3063711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476973" y="4817097"/>
            <a:ext cx="2978870" cy="0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259397" y="5005633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% Attendance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061634" y="1299214"/>
            <a:ext cx="1074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% Result</a:t>
            </a:r>
          </a:p>
        </p:txBody>
      </p:sp>
      <p:sp>
        <p:nvSpPr>
          <p:cNvPr id="17" name="Oval 16"/>
          <p:cNvSpPr/>
          <p:nvPr/>
        </p:nvSpPr>
        <p:spPr>
          <a:xfrm>
            <a:off x="5751921" y="438935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5980521" y="4159578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6259397" y="386420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6537685" y="356608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6793584" y="329152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7060674" y="301893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7266494" y="2795049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7494306" y="2559770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7717348" y="2340990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7942082" y="210885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" name="Straight Connector 29"/>
          <p:cNvCxnSpPr/>
          <p:nvPr/>
        </p:nvCxnSpPr>
        <p:spPr>
          <a:xfrm flipV="1">
            <a:off x="5597167" y="1934852"/>
            <a:ext cx="2600224" cy="27337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655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 Coefficients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Most methods of correlation were designed to measure the degree by which two variables are linearly related</a:t>
            </a:r>
          </a:p>
          <a:p>
            <a:pPr lvl="1"/>
            <a:r>
              <a:rPr lang="en-GB" dirty="0"/>
              <a:t>High-dimensional correlation techniques exist but are beyond the scope of this module</a:t>
            </a:r>
          </a:p>
          <a:p>
            <a:r>
              <a:rPr lang="en-GB" dirty="0"/>
              <a:t>The correlation coefficient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shows the degree of association between x and y and can take values from -1.0 to +1.0</a:t>
            </a:r>
          </a:p>
          <a:p>
            <a:r>
              <a:rPr lang="en-GB" dirty="0"/>
              <a:t>The sign of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shows how the variables are related</a:t>
            </a:r>
          </a:p>
          <a:p>
            <a:pPr lvl="1"/>
            <a:r>
              <a:rPr lang="en-GB" dirty="0"/>
              <a:t>Positive values indicate that low values in x are related to low values in y, and high values in x are related to high values in y</a:t>
            </a:r>
          </a:p>
          <a:p>
            <a:pPr lvl="1"/>
            <a:r>
              <a:rPr lang="en-GB" dirty="0"/>
              <a:t>Negative values indicate that low values in x are related to high values in y, and high values in x are related to low values in y</a:t>
            </a:r>
          </a:p>
          <a:p>
            <a:r>
              <a:rPr lang="en-GB" dirty="0"/>
              <a:t>When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= 0 no relationship exists between x and y</a:t>
            </a:r>
          </a:p>
          <a:p>
            <a:r>
              <a:rPr lang="en-GB" dirty="0"/>
              <a:t>The strength of the relationship is proportional to the absolute value of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endParaRPr lang="en-GB" dirty="0"/>
          </a:p>
          <a:p>
            <a:pPr lvl="1"/>
            <a:r>
              <a:rPr lang="en-GB" dirty="0"/>
              <a:t>The higher the value, the more strongly related the two </a:t>
            </a:r>
            <a:r>
              <a:rPr lang="en-GB" dirty="0" smtClean="0"/>
              <a:t>variables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635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 Coefficients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7"/>
            <a:ext cx="8229600" cy="17077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Correlation DOES NOT IMPLY causation</a:t>
            </a:r>
          </a:p>
          <a:p>
            <a:r>
              <a:rPr lang="en-GB" dirty="0"/>
              <a:t>It can also provide some weird results…</a:t>
            </a:r>
          </a:p>
          <a:p>
            <a:r>
              <a:rPr lang="en-GB" dirty="0"/>
              <a:t>A value of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= ±0.5 is the minimum needed to say that a relationship exists between x and 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37890" name="Picture 2" descr="http://upload.wikimedia.org/wikipedia/commons/thumb/d/d4/Correlation_examples2.svg/1000px-Correlation_examples2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92007"/>
            <a:ext cx="8422033" cy="384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199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Pearson Correlation Coefficient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84593"/>
              </a:xfrm>
            </p:spPr>
            <p:txBody>
              <a:bodyPr>
                <a:normAutofit fontScale="85000" lnSpcReduction="10000"/>
              </a:bodyPr>
              <a:lstStyle/>
              <a:p>
                <a:r>
                  <a:rPr lang="en-GB" dirty="0"/>
                  <a:t>The most commonly-used measure of correlation is the </a:t>
                </a:r>
                <a:r>
                  <a:rPr lang="en-GB" i="1" dirty="0"/>
                  <a:t>Pearson product-moment correlation coefficient, </a:t>
                </a:r>
                <a:r>
                  <a:rPr lang="en-GB" dirty="0" err="1"/>
                  <a:t>r</a:t>
                </a:r>
                <a:r>
                  <a:rPr lang="en-GB" baseline="-25000" dirty="0" err="1"/>
                  <a:t>xy</a:t>
                </a:r>
                <a:endParaRPr lang="en-GB" i="1" dirty="0"/>
              </a:p>
              <a:p>
                <a:r>
                  <a:rPr lang="en-GB" dirty="0"/>
                  <a:t>This describes the relationship between to variables x and y</a:t>
                </a:r>
              </a:p>
              <a:p>
                <a:pPr marL="0" indent="0">
                  <a:buNone/>
                </a:pPr>
                <a:r>
                  <a:rPr lang="en-GB" b="0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GB" sz="900" dirty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Where</a:t>
                </a:r>
                <a:r>
                  <a:rPr lang="en-GB" dirty="0"/>
                  <a:t>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</m:ac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)(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𝑌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ac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/>
                  <a:t> 	or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endParaRPr lang="en-GB" dirty="0"/>
              </a:p>
              <a:p>
                <a:pPr marL="457200" lvl="1" indent="0">
                  <a:buNone/>
                </a:pPr>
                <a:endParaRPr lang="en-GB" i="1" dirty="0" smtClean="0">
                  <a:latin typeface="Cambria Math" panose="02040503050406030204" pitchFamily="18" charset="0"/>
                </a:endParaRP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the deviation scores for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the deviation scores for Y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= </m:t>
                        </m:r>
                      </m:e>
                    </m:nary>
                  </m:oMath>
                </a14:m>
                <a:r>
                  <a:rPr lang="en-GB" dirty="0"/>
                  <a:t> the sum of the products of the paired deviation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𝑁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the number of pairs of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dirty="0"/>
                  <a:t>the standard deviation of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dirty="0"/>
                  <a:t>the standard deviation of Y</a:t>
                </a:r>
              </a:p>
              <a:p>
                <a:pPr marL="457200" lvl="1" indent="0">
                  <a:buNone/>
                </a:pPr>
                <a:endParaRPr lang="en-GB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84593"/>
              </a:xfrm>
              <a:blipFill>
                <a:blip r:embed="rId2"/>
                <a:stretch>
                  <a:fillRect l="-1170" t="-1528" r="-1609" b="-3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4201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3399" y="4939645"/>
            <a:ext cx="8337223" cy="168739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endParaRPr lang="en-GB" sz="24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0259970"/>
              </p:ext>
            </p:extLst>
          </p:nvPr>
        </p:nvGraphicFramePr>
        <p:xfrm>
          <a:off x="457200" y="1131888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985072034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03095303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5854715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Persons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7934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Alice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9517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03489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Charlotte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461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924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107761"/>
                  </a:ext>
                </a:extLst>
              </a:tr>
            </a:tbl>
          </a:graphicData>
        </a:graphic>
      </p:graphicFrame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4420570"/>
            <a:ext cx="3445017" cy="1960757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 smtClean="0"/>
              <a:t>First, draw a scatterplot to get a feel for the data</a:t>
            </a:r>
            <a:endParaRPr lang="en-GB" dirty="0"/>
          </a:p>
        </p:txBody>
      </p:sp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87475687"/>
              </p:ext>
            </p:extLst>
          </p:nvPr>
        </p:nvGraphicFramePr>
        <p:xfrm>
          <a:off x="4242932" y="3704194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35904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3399" y="4939645"/>
            <a:ext cx="8337223" cy="168739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endParaRPr lang="en-GB" sz="24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131888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985072034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03095303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5854715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Persons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7934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Alice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9517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03489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Charlotte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461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924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107761"/>
                  </a:ext>
                </a:extLst>
              </a:tr>
            </a:tbl>
          </a:graphicData>
        </a:graphic>
      </p:graphicFrame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3704194"/>
            <a:ext cx="8229600" cy="267713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 smtClean="0"/>
              <a:t>Now calculate the correlation coefficient</a:t>
            </a:r>
          </a:p>
          <a:p>
            <a:pPr lvl="1" fontAlgn="auto">
              <a:spcAft>
                <a:spcPts val="0"/>
              </a:spcAft>
            </a:pPr>
            <a:r>
              <a:rPr lang="en-GB" dirty="0" smtClean="0"/>
              <a:t>This can be done by hand, but in general nowadays spreadsheets or statistical packages are used instead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Correlation calculations are available via the Excel Analysis </a:t>
            </a:r>
            <a:r>
              <a:rPr lang="en-GB" dirty="0" err="1" smtClean="0"/>
              <a:t>ToolPak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7024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Correlations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the Analysis </a:t>
            </a:r>
            <a:r>
              <a:rPr lang="en-GB" dirty="0" err="1"/>
              <a:t>ToolPak</a:t>
            </a:r>
            <a:r>
              <a:rPr lang="en-GB" dirty="0"/>
              <a:t> has been added it will appear at the end of the Data tab of the ribbon</a:t>
            </a:r>
          </a:p>
          <a:p>
            <a:r>
              <a:rPr lang="en-GB" dirty="0"/>
              <a:t>Select ‘Correlation’ from the data analysis tool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6657" y="2708242"/>
            <a:ext cx="6334125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677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Correlations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Input the data range for analysis, input a location for the data to be output, and tick the labels box if appropriate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4937" y="2809874"/>
            <a:ext cx="6334125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107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Correlations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3516198"/>
            <a:ext cx="8337223" cy="3101418"/>
          </a:xfrm>
        </p:spPr>
        <p:txBody>
          <a:bodyPr>
            <a:normAutofit/>
          </a:bodyPr>
          <a:lstStyle/>
          <a:p>
            <a:r>
              <a:rPr lang="en-GB" dirty="0"/>
              <a:t>On completion, Excel will calculate the Pearson’s correlation for the </a:t>
            </a:r>
            <a:r>
              <a:rPr lang="en-GB" dirty="0" smtClean="0"/>
              <a:t>data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2203" y="1320980"/>
            <a:ext cx="4505325" cy="2047875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4788816" y="2102177"/>
            <a:ext cx="980388" cy="480767"/>
          </a:xfrm>
          <a:prstGeom prst="ellipse">
            <a:avLst/>
          </a:prstGeom>
          <a:noFill/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683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Interpreting Correlation Coefficients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Correlation does not imply causation</a:t>
            </a:r>
          </a:p>
          <a:p>
            <a:pPr lvl="1"/>
            <a:r>
              <a:rPr lang="en-GB" dirty="0"/>
              <a:t>It’s not easy to prove causality so you must have reasons for doing so</a:t>
            </a:r>
          </a:p>
          <a:p>
            <a:pPr lvl="1"/>
            <a:endParaRPr lang="en-GB" dirty="0"/>
          </a:p>
          <a:p>
            <a:r>
              <a:rPr lang="en-GB" dirty="0"/>
              <a:t>If causation exists then you can do a lot with it</a:t>
            </a:r>
          </a:p>
          <a:p>
            <a:pPr lvl="1"/>
            <a:r>
              <a:rPr lang="en-GB" dirty="0"/>
              <a:t>Promote the relationship to provide benefits</a:t>
            </a:r>
          </a:p>
          <a:p>
            <a:pPr lvl="1"/>
            <a:r>
              <a:rPr lang="en-GB" dirty="0"/>
              <a:t>Prevent the cause to avoid harmful consequences</a:t>
            </a:r>
          </a:p>
          <a:p>
            <a:pPr lvl="1"/>
            <a:r>
              <a:rPr lang="en-GB" dirty="0"/>
              <a:t>Prepare for unavoidable harmful consequences</a:t>
            </a:r>
          </a:p>
          <a:p>
            <a:pPr lvl="1"/>
            <a:r>
              <a:rPr lang="en-GB" dirty="0"/>
              <a:t>Prosecute the perpetrator of the cause</a:t>
            </a:r>
          </a:p>
          <a:p>
            <a:pPr lvl="1"/>
            <a:r>
              <a:rPr lang="en-GB" dirty="0"/>
              <a:t>Pontificate about what might happen in the future if the relationship holds over time</a:t>
            </a:r>
          </a:p>
          <a:p>
            <a:pPr lvl="1"/>
            <a:r>
              <a:rPr lang="en-GB" dirty="0"/>
              <a:t>Probe for knowledge simply out of curiosity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27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Hill’s Criteria for Causation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694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Medical statistician Austin Bradford Hill defined a set of minimal conditions necessary to accept that a causal relationship between two variables is likely: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Strength: The correlation coefficient should be large and statistically significant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Consistency: The relationship can be replicated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Specificity: If there is no other likely explanation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Temporality: The effect always occurs after the cause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Gradient: If a greater exposure leads to a greater effect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Plausibility: A plausible mechanism exists between cause and effect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Coherence: The relationship is compatible with current theory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Experiment: If the relationship can be verified experimentally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Analogy: There are proven relationships between similar causes and effects</a:t>
            </a:r>
          </a:p>
        </p:txBody>
      </p:sp>
    </p:spTree>
    <p:extLst>
      <p:ext uri="{BB962C8B-B14F-4D97-AF65-F5344CB8AC3E}">
        <p14:creationId xmlns:p14="http://schemas.microsoft.com/office/powerpoint/2010/main" val="866563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197412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Given the relationships below, discuss how far they meet Hill’s criteria:</a:t>
            </a:r>
          </a:p>
          <a:p>
            <a:pPr lvl="1"/>
            <a:r>
              <a:rPr lang="en-GB" dirty="0"/>
              <a:t>A correlation between IQ and the number of exams passed</a:t>
            </a:r>
          </a:p>
          <a:p>
            <a:pPr lvl="1"/>
            <a:r>
              <a:rPr lang="en-GB" dirty="0"/>
              <a:t>A correlation between a person carrying a particular gene and the likelihood of them getting a cancer mediated by that gene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522" y="2996042"/>
            <a:ext cx="7532016" cy="3575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786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Spurious Correlations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" y="1257300"/>
            <a:ext cx="9077325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6878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Spurious Correlations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62" y="1319212"/>
            <a:ext cx="8982075" cy="421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4479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1885"/>
            <a:ext cx="4009964" cy="5249443"/>
          </a:xfrm>
        </p:spPr>
        <p:txBody>
          <a:bodyPr/>
          <a:lstStyle/>
          <a:p>
            <a:r>
              <a:rPr lang="en-GB" dirty="0" smtClean="0"/>
              <a:t>X and Y are scores obtained by a group of participants in two separate tests</a:t>
            </a:r>
          </a:p>
          <a:p>
            <a:r>
              <a:rPr lang="en-GB" dirty="0" smtClean="0"/>
              <a:t>What is the correlation between them, and what does this mean?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8282501"/>
              </p:ext>
            </p:extLst>
          </p:nvPr>
        </p:nvGraphicFramePr>
        <p:xfrm>
          <a:off x="5946512" y="1131885"/>
          <a:ext cx="2301774" cy="43486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0887">
                  <a:extLst>
                    <a:ext uri="{9D8B030D-6E8A-4147-A177-3AD203B41FA5}">
                      <a16:colId xmlns:a16="http://schemas.microsoft.com/office/drawing/2014/main" val="3561179503"/>
                    </a:ext>
                  </a:extLst>
                </a:gridCol>
                <a:gridCol w="1150887">
                  <a:extLst>
                    <a:ext uri="{9D8B030D-6E8A-4147-A177-3AD203B41FA5}">
                      <a16:colId xmlns:a16="http://schemas.microsoft.com/office/drawing/2014/main" val="1647658986"/>
                    </a:ext>
                  </a:extLst>
                </a:gridCol>
              </a:tblGrid>
              <a:tr h="4043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604423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5583505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60666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9310396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672164434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10031712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49804767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68355216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9593783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73362202"/>
                  </a:ext>
                </a:extLst>
              </a:tr>
              <a:tr h="4043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85843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88515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Spearman Rank Correlation Coefficient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/>
          </a:bodyPr>
          <a:lstStyle/>
          <a:p>
            <a:r>
              <a:rPr lang="en-GB" dirty="0"/>
              <a:t>The Spearman rank correlation (</a:t>
            </a:r>
            <a:r>
              <a:rPr lang="en-GB" dirty="0" err="1"/>
              <a:t>r</a:t>
            </a:r>
            <a:r>
              <a:rPr lang="en-GB" baseline="-25000" dirty="0" err="1"/>
              <a:t>s</a:t>
            </a:r>
            <a:r>
              <a:rPr lang="en-GB" dirty="0"/>
              <a:t>) aka Spearman’s rho can be </a:t>
            </a:r>
            <a:r>
              <a:rPr lang="en-GB" dirty="0" smtClean="0"/>
              <a:t>used when we are looking at data ranks rather than at actual data</a:t>
            </a:r>
            <a:endParaRPr lang="en-GB" dirty="0"/>
          </a:p>
          <a:p>
            <a:r>
              <a:rPr lang="en-GB" dirty="0" smtClean="0"/>
              <a:t>The calculation is the same as for Pearson’s coefficient, but the data has to be ranked first, then the correlation calculated on the ranks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261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3399" y="3931338"/>
            <a:ext cx="8337223" cy="269570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In this case we first generate the ranks from lowest to highest</a:t>
            </a:r>
          </a:p>
          <a:p>
            <a:r>
              <a:rPr lang="en-GB" dirty="0" smtClean="0"/>
              <a:t>If two or more scores have the same values then give them the mean of the ranks</a:t>
            </a:r>
          </a:p>
          <a:p>
            <a:pPr lvl="1"/>
            <a:r>
              <a:rPr lang="en-GB" dirty="0" smtClean="0"/>
              <a:t>Two marks at equal second would take ranks 2 and 3, so would get a rank score of 2.5</a:t>
            </a:r>
          </a:p>
          <a:p>
            <a:pPr lvl="1"/>
            <a:r>
              <a:rPr lang="en-GB" dirty="0" smtClean="0"/>
              <a:t>Three marks at equal fifth would take ranks 5, 6 and 7, so would get rank 6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6059531"/>
              </p:ext>
            </p:extLst>
          </p:nvPr>
        </p:nvGraphicFramePr>
        <p:xfrm>
          <a:off x="457200" y="1131888"/>
          <a:ext cx="8229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>
                  <a:extLst>
                    <a:ext uri="{9D8B030D-6E8A-4147-A177-3AD203B41FA5}">
                      <a16:colId xmlns:a16="http://schemas.microsoft.com/office/drawing/2014/main" val="2001406556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167183861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3061923145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361341362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1742945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Persons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X</a:t>
                      </a:r>
                      <a:r>
                        <a:rPr lang="en-GB" baseline="-25000" dirty="0" err="1"/>
                        <a:t>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aseline="0" dirty="0"/>
                        <a:t>Y</a:t>
                      </a:r>
                      <a:r>
                        <a:rPr lang="en-GB" baseline="-25000" dirty="0"/>
                        <a:t>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78781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Alice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4933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78901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Charlotte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56784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98285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3860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Frank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00982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54786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1885"/>
            <a:ext cx="4009964" cy="5249443"/>
          </a:xfrm>
        </p:spPr>
        <p:txBody>
          <a:bodyPr/>
          <a:lstStyle/>
          <a:p>
            <a:r>
              <a:rPr lang="en-GB" dirty="0" smtClean="0"/>
              <a:t>X and Y are scores obtained by a group of participants in two separate tests</a:t>
            </a:r>
          </a:p>
          <a:p>
            <a:r>
              <a:rPr lang="en-GB" dirty="0" smtClean="0"/>
              <a:t>Calculate the ranked correlation</a:t>
            </a:r>
          </a:p>
          <a:p>
            <a:r>
              <a:rPr lang="en-GB" dirty="0" smtClean="0"/>
              <a:t>If this differs from the Pearson’s correlation then why </a:t>
            </a:r>
            <a:r>
              <a:rPr lang="en-GB" dirty="0" smtClean="0"/>
              <a:t>might this happen?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946512" y="1131885"/>
          <a:ext cx="2301774" cy="43486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0887">
                  <a:extLst>
                    <a:ext uri="{9D8B030D-6E8A-4147-A177-3AD203B41FA5}">
                      <a16:colId xmlns:a16="http://schemas.microsoft.com/office/drawing/2014/main" val="3561179503"/>
                    </a:ext>
                  </a:extLst>
                </a:gridCol>
                <a:gridCol w="1150887">
                  <a:extLst>
                    <a:ext uri="{9D8B030D-6E8A-4147-A177-3AD203B41FA5}">
                      <a16:colId xmlns:a16="http://schemas.microsoft.com/office/drawing/2014/main" val="1647658986"/>
                    </a:ext>
                  </a:extLst>
                </a:gridCol>
              </a:tblGrid>
              <a:tr h="4043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604423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5583505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60666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9310396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672164434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10031712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49804767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68355216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9593783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73362202"/>
                  </a:ext>
                </a:extLst>
              </a:tr>
              <a:tr h="4043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85843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17649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Making Predictions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If we know nothing about a relationship between X and Y we can only predict that a value will be close to the mean of that data range</a:t>
            </a:r>
          </a:p>
          <a:p>
            <a:r>
              <a:rPr lang="en-GB" dirty="0" smtClean="0"/>
              <a:t>Suppose </a:t>
            </a:r>
            <a:r>
              <a:rPr lang="en-GB" dirty="0" smtClean="0"/>
              <a:t>we also know that there is a strong positive correlation between scores in test X and test Y</a:t>
            </a:r>
          </a:p>
          <a:p>
            <a:pPr lvl="1"/>
            <a:r>
              <a:rPr lang="en-GB" dirty="0" smtClean="0"/>
              <a:t>People who score high in X tend to score high in Y, while people who score low in X tend to score low in Y</a:t>
            </a:r>
          </a:p>
          <a:p>
            <a:r>
              <a:rPr lang="en-GB" dirty="0" smtClean="0"/>
              <a:t>This allows us to improve our prediction </a:t>
            </a:r>
          </a:p>
          <a:p>
            <a:pPr lvl="1"/>
            <a:r>
              <a:rPr lang="en-GB" dirty="0"/>
              <a:t>If Bob scored 70 in test X we might predict that he will score 70 in test </a:t>
            </a:r>
            <a:r>
              <a:rPr lang="en-GB" dirty="0" smtClean="0"/>
              <a:t>Y</a:t>
            </a:r>
          </a:p>
          <a:p>
            <a:pPr lvl="1"/>
            <a:r>
              <a:rPr lang="en-GB" dirty="0"/>
              <a:t>If Bob scored </a:t>
            </a:r>
            <a:r>
              <a:rPr lang="en-GB" dirty="0" smtClean="0"/>
              <a:t>30 </a:t>
            </a:r>
            <a:r>
              <a:rPr lang="en-GB" dirty="0"/>
              <a:t>in test X we might predict that he will score </a:t>
            </a:r>
            <a:r>
              <a:rPr lang="en-GB" dirty="0" smtClean="0"/>
              <a:t>30 </a:t>
            </a:r>
            <a:r>
              <a:rPr lang="en-GB" dirty="0"/>
              <a:t>in test </a:t>
            </a:r>
            <a:r>
              <a:rPr lang="en-GB" dirty="0" smtClean="0"/>
              <a:t>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04434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Making Predictions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 smtClean="0"/>
              <a:t>When </a:t>
            </a:r>
            <a:r>
              <a:rPr lang="en-GB" dirty="0" smtClean="0"/>
              <a:t>two variables are correlated it is possible to use a </a:t>
            </a:r>
            <a:r>
              <a:rPr lang="en-GB" i="1" dirty="0" smtClean="0"/>
              <a:t>regression equation</a:t>
            </a:r>
            <a:r>
              <a:rPr lang="en-GB" dirty="0" smtClean="0"/>
              <a:t> to predict with greater than chance accuracy the score on one variable given the score on the other variable</a:t>
            </a:r>
          </a:p>
          <a:p>
            <a:r>
              <a:rPr lang="en-GB" dirty="0" smtClean="0"/>
              <a:t>The higher the correlation, the better the prediction will be</a:t>
            </a:r>
          </a:p>
          <a:p>
            <a:r>
              <a:rPr lang="en-GB" dirty="0" smtClean="0"/>
              <a:t>If the correlation is low then the prediction will be closer to chance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0843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Graphical 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1974127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Note that although we’ve made a prediction, we’re not likely to be exactly right</a:t>
            </a:r>
          </a:p>
          <a:p>
            <a:pPr lvl="1"/>
            <a:r>
              <a:rPr lang="en-GB" dirty="0" smtClean="0"/>
              <a:t>We just want to be closer than chance</a:t>
            </a:r>
          </a:p>
          <a:p>
            <a:r>
              <a:rPr lang="en-GB" dirty="0" smtClean="0"/>
              <a:t>We are effectively fitting a line through our correlated data and making a prediction along that line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2582946" y="3393649"/>
            <a:ext cx="0" cy="30542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582946" y="6447934"/>
            <a:ext cx="443059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/>
          <p:cNvSpPr/>
          <p:nvPr/>
        </p:nvSpPr>
        <p:spPr>
          <a:xfrm>
            <a:off x="3357515" y="5661582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3762867" y="5629373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3991467" y="5283724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3747941" y="5236590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4195715" y="5019773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4438455" y="5114041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4299410" y="4641916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4743256" y="4790388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5093618" y="4670981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5104616" y="4972639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4950645" y="4394462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5485616" y="4718115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5310041" y="4361468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5520181" y="4052740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744067" y="4392105"/>
            <a:ext cx="103695" cy="94268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 flipV="1">
            <a:off x="3035433" y="3591612"/>
            <a:ext cx="3667026" cy="2535811"/>
          </a:xfrm>
          <a:prstGeom prst="line">
            <a:avLst/>
          </a:prstGeom>
          <a:ln w="57150">
            <a:solidFill>
              <a:schemeClr val="accent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/>
          <p:cNvGrpSpPr/>
          <p:nvPr/>
        </p:nvGrpSpPr>
        <p:grpSpPr>
          <a:xfrm>
            <a:off x="2309567" y="3639531"/>
            <a:ext cx="4145439" cy="369332"/>
            <a:chOff x="2309567" y="3639531"/>
            <a:chExt cx="4145439" cy="369332"/>
          </a:xfrm>
        </p:grpSpPr>
        <p:sp>
          <p:nvSpPr>
            <p:cNvPr id="29" name="Oval 28"/>
            <p:cNvSpPr/>
            <p:nvPr/>
          </p:nvSpPr>
          <p:spPr>
            <a:xfrm>
              <a:off x="6351311" y="3743227"/>
              <a:ext cx="103695" cy="94268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37" name="Group 36"/>
            <p:cNvGrpSpPr/>
            <p:nvPr/>
          </p:nvGrpSpPr>
          <p:grpSpPr>
            <a:xfrm>
              <a:off x="2309567" y="3639531"/>
              <a:ext cx="4041744" cy="369332"/>
              <a:chOff x="2309567" y="3639531"/>
              <a:chExt cx="4041744" cy="369332"/>
            </a:xfrm>
          </p:grpSpPr>
          <p:cxnSp>
            <p:nvCxnSpPr>
              <p:cNvPr id="31" name="Straight Connector 30"/>
              <p:cNvCxnSpPr>
                <a:stCxn id="29" idx="2"/>
              </p:cNvCxnSpPr>
              <p:nvPr/>
            </p:nvCxnSpPr>
            <p:spPr>
              <a:xfrm flipH="1">
                <a:off x="2582946" y="3790361"/>
                <a:ext cx="3768365" cy="47134"/>
              </a:xfrm>
              <a:prstGeom prst="line">
                <a:avLst/>
              </a:prstGeom>
              <a:ln w="28575">
                <a:solidFill>
                  <a:schemeClr val="tx1">
                    <a:alpha val="60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" name="TextBox 34"/>
              <p:cNvSpPr txBox="1"/>
              <p:nvPr/>
            </p:nvSpPr>
            <p:spPr>
              <a:xfrm>
                <a:off x="2309567" y="3639531"/>
                <a:ext cx="3209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Y</a:t>
                </a:r>
                <a:endParaRPr lang="en-GB" dirty="0"/>
              </a:p>
            </p:txBody>
          </p:sp>
        </p:grpSp>
      </p:grpSp>
      <p:grpSp>
        <p:nvGrpSpPr>
          <p:cNvPr id="38" name="Group 37"/>
          <p:cNvGrpSpPr/>
          <p:nvPr/>
        </p:nvGrpSpPr>
        <p:grpSpPr>
          <a:xfrm>
            <a:off x="6292141" y="3837495"/>
            <a:ext cx="325730" cy="2970679"/>
            <a:chOff x="6292141" y="3837495"/>
            <a:chExt cx="325730" cy="2970679"/>
          </a:xfrm>
        </p:grpSpPr>
        <p:cxnSp>
          <p:nvCxnSpPr>
            <p:cNvPr id="32" name="Straight Connector 31"/>
            <p:cNvCxnSpPr>
              <a:stCxn id="29" idx="4"/>
            </p:cNvCxnSpPr>
            <p:nvPr/>
          </p:nvCxnSpPr>
          <p:spPr>
            <a:xfrm>
              <a:off x="6403159" y="3837495"/>
              <a:ext cx="51847" cy="2610439"/>
            </a:xfrm>
            <a:prstGeom prst="line">
              <a:avLst/>
            </a:prstGeom>
            <a:ln w="28575">
              <a:solidFill>
                <a:schemeClr val="tx1">
                  <a:alpha val="6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Box 35"/>
            <p:cNvSpPr txBox="1"/>
            <p:nvPr/>
          </p:nvSpPr>
          <p:spPr>
            <a:xfrm>
              <a:off x="6292141" y="6438842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X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05489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Regression Equations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/>
          </a:bodyPr>
          <a:lstStyle/>
          <a:p>
            <a:r>
              <a:rPr lang="en-GB" dirty="0" smtClean="0"/>
              <a:t>The</a:t>
            </a:r>
            <a:r>
              <a:rPr lang="en-GB" dirty="0" smtClean="0"/>
              <a:t> regression equation is the equation of a line fitted through all of the data points to minimise the distance between the data points and the line</a:t>
            </a:r>
          </a:p>
          <a:p>
            <a:pPr lvl="1"/>
            <a:r>
              <a:rPr lang="en-GB" dirty="0" smtClean="0"/>
              <a:t>Generally a least-squares approach</a:t>
            </a:r>
          </a:p>
          <a:p>
            <a:r>
              <a:rPr lang="en-GB" dirty="0" smtClean="0"/>
              <a:t>If we have such an equation then we can use it to predict the value of X if we know Y, and vice versa</a:t>
            </a:r>
          </a:p>
          <a:p>
            <a:r>
              <a:rPr lang="en-GB" dirty="0" smtClean="0"/>
              <a:t>Excel lets us do this by adding a </a:t>
            </a:r>
            <a:r>
              <a:rPr lang="en-GB" i="1" dirty="0" err="1" smtClean="0"/>
              <a:t>trendline</a:t>
            </a:r>
            <a:r>
              <a:rPr lang="en-GB" dirty="0" smtClean="0"/>
              <a:t> to a scatterplot and displaying its equation</a:t>
            </a:r>
          </a:p>
          <a:p>
            <a:pPr lvl="1"/>
            <a:r>
              <a:rPr lang="en-GB" dirty="0" smtClean="0"/>
              <a:t>This equation can be used to calculate X or 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75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Regression Equations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/>
          </a:bodyPr>
          <a:lstStyle/>
          <a:p>
            <a:r>
              <a:rPr lang="en-GB" dirty="0" smtClean="0"/>
              <a:t>The</a:t>
            </a:r>
            <a:r>
              <a:rPr lang="en-GB" dirty="0" smtClean="0"/>
              <a:t> regression equation is the equation of a line fitted through all of the data points to minimise the distance between the data points and the line</a:t>
            </a:r>
          </a:p>
          <a:p>
            <a:pPr lvl="1"/>
            <a:r>
              <a:rPr lang="en-GB" dirty="0" smtClean="0"/>
              <a:t>Generally a least-squares approach</a:t>
            </a:r>
          </a:p>
          <a:p>
            <a:r>
              <a:rPr lang="en-GB" dirty="0" smtClean="0"/>
              <a:t>If we have such an equation then we can use it to predict the value of X if we know Y, and vice versa</a:t>
            </a:r>
          </a:p>
          <a:p>
            <a:r>
              <a:rPr lang="en-GB" dirty="0" smtClean="0"/>
              <a:t>Excel lets us do this by adding a </a:t>
            </a:r>
            <a:r>
              <a:rPr lang="en-GB" i="1" dirty="0" err="1" smtClean="0"/>
              <a:t>trendline</a:t>
            </a:r>
            <a:r>
              <a:rPr lang="en-GB" dirty="0" smtClean="0"/>
              <a:t> to a scatterplot and displaying its equation</a:t>
            </a:r>
          </a:p>
          <a:p>
            <a:pPr lvl="1"/>
            <a:r>
              <a:rPr lang="en-GB" dirty="0" smtClean="0"/>
              <a:t>This equation can be used to calculate X or 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041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Regression Equations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622500"/>
            <a:ext cx="8229600" cy="1993796"/>
          </a:xfrm>
        </p:spPr>
        <p:txBody>
          <a:bodyPr/>
          <a:lstStyle/>
          <a:p>
            <a:r>
              <a:rPr lang="en-GB" dirty="0" smtClean="0"/>
              <a:t>Once the </a:t>
            </a:r>
            <a:r>
              <a:rPr lang="en-GB" dirty="0" err="1" smtClean="0"/>
              <a:t>trendline</a:t>
            </a:r>
            <a:r>
              <a:rPr lang="en-GB" dirty="0" smtClean="0"/>
              <a:t> has been added, the equation itself can also be shown via the More Options… dialog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21" y="1119767"/>
            <a:ext cx="8891156" cy="3502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2894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Regression Equations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857386"/>
            <a:ext cx="8229600" cy="194528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This can then be extracted to use in Excel to perform any appropriate calculations</a:t>
            </a:r>
          </a:p>
          <a:p>
            <a:r>
              <a:rPr lang="en-GB" dirty="0" smtClean="0"/>
              <a:t>R</a:t>
            </a:r>
            <a:r>
              <a:rPr lang="en-GB" baseline="30000" dirty="0" smtClean="0"/>
              <a:t>2</a:t>
            </a:r>
            <a:r>
              <a:rPr lang="en-GB" dirty="0" smtClean="0"/>
              <a:t> represents the </a:t>
            </a:r>
            <a:r>
              <a:rPr lang="en-GB" i="1" dirty="0" smtClean="0"/>
              <a:t>coefficient of determination</a:t>
            </a:r>
            <a:endParaRPr lang="en-GB" dirty="0" smtClean="0"/>
          </a:p>
          <a:p>
            <a:pPr lvl="1"/>
            <a:r>
              <a:rPr lang="en-GB" dirty="0" smtClean="0"/>
              <a:t>Goodness of fit parameter</a:t>
            </a:r>
          </a:p>
          <a:p>
            <a:pPr lvl="1"/>
            <a:r>
              <a:rPr lang="en-GB" dirty="0" smtClean="0"/>
              <a:t>95% is good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7760" y="1054181"/>
            <a:ext cx="6208480" cy="3895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4107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Standard Error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57357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R</a:t>
            </a:r>
            <a:r>
              <a:rPr lang="en-GB" baseline="30000" dirty="0"/>
              <a:t>2</a:t>
            </a:r>
            <a:r>
              <a:rPr lang="en-GB" dirty="0"/>
              <a:t> provides a general measurement of good fit, but a more useful value is the </a:t>
            </a:r>
            <a:r>
              <a:rPr lang="en-GB" i="1" dirty="0"/>
              <a:t>Standard </a:t>
            </a:r>
            <a:r>
              <a:rPr lang="en-GB" i="1" dirty="0" smtClean="0"/>
              <a:t>Error</a:t>
            </a:r>
            <a:endParaRPr lang="en-GB" dirty="0" smtClean="0"/>
          </a:p>
          <a:p>
            <a:r>
              <a:rPr lang="en-GB" dirty="0" smtClean="0"/>
              <a:t>How </a:t>
            </a:r>
            <a:r>
              <a:rPr lang="en-GB" dirty="0" smtClean="0"/>
              <a:t>likely is it that we are going to be correct in our prediction?</a:t>
            </a:r>
          </a:p>
          <a:p>
            <a:r>
              <a:rPr lang="en-GB" dirty="0" smtClean="0"/>
              <a:t>Suppose X and Y in the last question had been test scores</a:t>
            </a:r>
          </a:p>
          <a:p>
            <a:pPr lvl="1"/>
            <a:r>
              <a:rPr lang="en-GB" dirty="0" smtClean="0"/>
              <a:t>If Bob got </a:t>
            </a:r>
            <a:r>
              <a:rPr lang="en-GB" dirty="0" smtClean="0"/>
              <a:t>80 </a:t>
            </a:r>
            <a:r>
              <a:rPr lang="en-GB" dirty="0" smtClean="0"/>
              <a:t>on test Y will he definitely get </a:t>
            </a:r>
            <a:r>
              <a:rPr lang="en-GB" dirty="0" smtClean="0"/>
              <a:t>40? </a:t>
            </a:r>
            <a:r>
              <a:rPr lang="en-GB" dirty="0" smtClean="0"/>
              <a:t>in test X? No</a:t>
            </a:r>
          </a:p>
          <a:p>
            <a:r>
              <a:rPr lang="en-GB" dirty="0" smtClean="0"/>
              <a:t>Because the correlation is based on numbers that are spread about a ‘best-fit’ line, it is likely that all of the people who were predicted to get </a:t>
            </a:r>
            <a:r>
              <a:rPr lang="en-GB" dirty="0" smtClean="0"/>
              <a:t>80 </a:t>
            </a:r>
            <a:r>
              <a:rPr lang="en-GB" dirty="0" smtClean="0"/>
              <a:t>got a range of different scores</a:t>
            </a:r>
          </a:p>
          <a:p>
            <a:pPr lvl="1"/>
            <a:r>
              <a:rPr lang="en-GB" dirty="0" smtClean="0"/>
              <a:t>They would form a normal distribution around </a:t>
            </a:r>
            <a:r>
              <a:rPr lang="en-GB" dirty="0" smtClean="0"/>
              <a:t>80 </a:t>
            </a:r>
            <a:r>
              <a:rPr lang="en-GB" dirty="0" smtClean="0"/>
              <a:t>(mean of </a:t>
            </a:r>
            <a:r>
              <a:rPr lang="en-GB" dirty="0" smtClean="0"/>
              <a:t>80)</a:t>
            </a:r>
            <a:endParaRPr lang="en-GB" dirty="0" smtClean="0"/>
          </a:p>
          <a:p>
            <a:r>
              <a:rPr lang="en-GB" dirty="0" smtClean="0"/>
              <a:t>If they form a normal distribution then we can calculate the standard deviation of their distance from the mean</a:t>
            </a:r>
          </a:p>
          <a:p>
            <a:pPr lvl="1"/>
            <a:r>
              <a:rPr lang="en-GB" dirty="0" smtClean="0"/>
              <a:t>This is called the </a:t>
            </a:r>
            <a:r>
              <a:rPr lang="en-GB" i="1" dirty="0" smtClean="0"/>
              <a:t>standard error</a:t>
            </a:r>
          </a:p>
          <a:p>
            <a:r>
              <a:rPr lang="en-GB" dirty="0" smtClean="0"/>
              <a:t>About 68% of all people will fall between the standard error and the predicted value (mean ± 1 standard deviation)</a:t>
            </a:r>
          </a:p>
        </p:txBody>
      </p:sp>
    </p:spTree>
    <p:extLst>
      <p:ext uri="{BB962C8B-B14F-4D97-AF65-F5344CB8AC3E}">
        <p14:creationId xmlns:p14="http://schemas.microsoft.com/office/powerpoint/2010/main" val="263219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Standard Error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the Analysis </a:t>
            </a:r>
            <a:r>
              <a:rPr lang="en-GB" dirty="0" err="1" smtClean="0"/>
              <a:t>Toolpak</a:t>
            </a:r>
            <a:r>
              <a:rPr lang="en-GB" dirty="0" smtClean="0"/>
              <a:t> regression tool to calculate this</a:t>
            </a:r>
          </a:p>
          <a:p>
            <a:endParaRPr lang="en-GB" dirty="0"/>
          </a:p>
          <a:p>
            <a:r>
              <a:rPr lang="en-GB" dirty="0" smtClean="0"/>
              <a:t>Bob’s score could then be predicted as 40±5.0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8264" y="3258930"/>
            <a:ext cx="3792437" cy="2753529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>
            <a:off x="1956932" y="4478814"/>
            <a:ext cx="2743200" cy="0"/>
          </a:xfrm>
          <a:prstGeom prst="straightConnector1">
            <a:avLst/>
          </a:prstGeom>
          <a:ln w="38100">
            <a:tailEnd type="triangle"/>
          </a:ln>
          <a:effectLst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956932" y="4800116"/>
            <a:ext cx="2743200" cy="0"/>
          </a:xfrm>
          <a:prstGeom prst="straightConnector1">
            <a:avLst/>
          </a:prstGeom>
          <a:ln w="38100">
            <a:tailEnd type="triangle"/>
          </a:ln>
          <a:effectLst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1956932" y="5400980"/>
            <a:ext cx="2743200" cy="0"/>
          </a:xfrm>
          <a:prstGeom prst="straightConnector1">
            <a:avLst/>
          </a:prstGeom>
          <a:ln w="38100">
            <a:tailEnd type="triangle"/>
          </a:ln>
          <a:effectLst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643752" y="4270134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Correlation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65819" y="4611190"/>
            <a:ext cx="19928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Coefficient</a:t>
            </a:r>
          </a:p>
          <a:p>
            <a:r>
              <a:rPr lang="en-GB" dirty="0" smtClean="0"/>
              <a:t>Of Determination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65819" y="5203539"/>
            <a:ext cx="1120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Standard</a:t>
            </a:r>
          </a:p>
          <a:p>
            <a:r>
              <a:rPr lang="en-GB" dirty="0" smtClean="0"/>
              <a:t>Error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4985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1885"/>
            <a:ext cx="4009964" cy="5249443"/>
          </a:xfrm>
        </p:spPr>
        <p:txBody>
          <a:bodyPr/>
          <a:lstStyle/>
          <a:p>
            <a:r>
              <a:rPr lang="en-GB" dirty="0" smtClean="0"/>
              <a:t>X and Y are scores obtained by a group of participants in two separate tests</a:t>
            </a:r>
          </a:p>
          <a:p>
            <a:r>
              <a:rPr lang="en-GB" dirty="0" smtClean="0"/>
              <a:t>Calculate the linear regression function and the standard error for this relation</a:t>
            </a:r>
          </a:p>
          <a:p>
            <a:r>
              <a:rPr lang="en-GB" dirty="0" smtClean="0"/>
              <a:t>If X is 123, what is Y?</a:t>
            </a:r>
          </a:p>
          <a:p>
            <a:r>
              <a:rPr lang="en-GB" dirty="0" smtClean="0"/>
              <a:t>If Y is 21, what is X?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946512" y="1131885"/>
          <a:ext cx="2301774" cy="43486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0887">
                  <a:extLst>
                    <a:ext uri="{9D8B030D-6E8A-4147-A177-3AD203B41FA5}">
                      <a16:colId xmlns:a16="http://schemas.microsoft.com/office/drawing/2014/main" val="3561179503"/>
                    </a:ext>
                  </a:extLst>
                </a:gridCol>
                <a:gridCol w="1150887">
                  <a:extLst>
                    <a:ext uri="{9D8B030D-6E8A-4147-A177-3AD203B41FA5}">
                      <a16:colId xmlns:a16="http://schemas.microsoft.com/office/drawing/2014/main" val="1647658986"/>
                    </a:ext>
                  </a:extLst>
                </a:gridCol>
              </a:tblGrid>
              <a:tr h="4043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604423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5583505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60666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9310396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672164434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10031712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49804767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68355216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9593783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73362202"/>
                  </a:ext>
                </a:extLst>
              </a:tr>
              <a:tr h="4043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85843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65220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1885"/>
            <a:ext cx="8229600" cy="56300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Pearson 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Interpreting Correlation Coefficients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Spearman Rank </a:t>
            </a:r>
            <a:r>
              <a:rPr lang="en-GB" dirty="0" smtClean="0">
                <a:sym typeface="Wingdings" panose="05000000000000000000" pitchFamily="2" charset="2"/>
              </a:rPr>
              <a:t>Correlation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Regression Equations</a:t>
            </a:r>
          </a:p>
          <a:p>
            <a:r>
              <a:rPr lang="en-GB" dirty="0">
                <a:sym typeface="Wingdings" panose="05000000000000000000" pitchFamily="2" charset="2"/>
              </a:rPr>
              <a:t>Next </a:t>
            </a:r>
            <a:r>
              <a:rPr lang="en-GB" dirty="0" smtClean="0">
                <a:sym typeface="Wingdings" panose="05000000000000000000" pitchFamily="2" charset="2"/>
              </a:rPr>
              <a:t>session </a:t>
            </a:r>
            <a:r>
              <a:rPr lang="en-GB" dirty="0">
                <a:sym typeface="Wingdings" panose="05000000000000000000" pitchFamily="2" charset="2"/>
              </a:rPr>
              <a:t>we will cover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Sampling Experiment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Sample Values (statistics) and Population Values (Parameters)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Null Hypothesis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Type I and Type II Errors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Statistical Significance and Type I Errors</a:t>
            </a:r>
          </a:p>
          <a:p>
            <a:r>
              <a:rPr lang="en-GB" dirty="0"/>
              <a:t>Inferential statistics allow us to make predictions based upon the sampling of a large </a:t>
            </a:r>
            <a:r>
              <a:rPr lang="en-GB" dirty="0" smtClean="0"/>
              <a:t>population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 smtClean="0"/>
              <a:t>Inferential Statistics</a:t>
            </a:r>
            <a:endParaRPr lang="en-GB" dirty="0"/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14040</TotalTime>
  <Words>1946</Words>
  <Application>Microsoft Office PowerPoint</Application>
  <PresentationFormat>On-screen Show (4:3)</PresentationFormat>
  <Paragraphs>323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Cambria Math</vt:lpstr>
      <vt:lpstr>Georgia</vt:lpstr>
      <vt:lpstr>Trebuchet MS</vt:lpstr>
      <vt:lpstr>Wingdings 3</vt:lpstr>
      <vt:lpstr>Arial</vt:lpstr>
      <vt:lpstr>Wingdings</vt:lpstr>
      <vt:lpstr>Wingdings 2</vt:lpstr>
      <vt:lpstr>RM (OME)</vt:lpstr>
      <vt:lpstr>Research Methods</vt:lpstr>
      <vt:lpstr>Introduction</vt:lpstr>
      <vt:lpstr>Correlation Coefficients</vt:lpstr>
      <vt:lpstr>Correlation Coefficients</vt:lpstr>
      <vt:lpstr>Correlation Coefficients</vt:lpstr>
      <vt:lpstr>Pearson Correlation Coefficient</vt:lpstr>
      <vt:lpstr>Example</vt:lpstr>
      <vt:lpstr>Example</vt:lpstr>
      <vt:lpstr>Correlations in Excel</vt:lpstr>
      <vt:lpstr>Correlations in Excel</vt:lpstr>
      <vt:lpstr>Correlations in excel</vt:lpstr>
      <vt:lpstr>Interpreting Correlation Coefficients</vt:lpstr>
      <vt:lpstr>Hill’s Criteria for Causation</vt:lpstr>
      <vt:lpstr>Exercise</vt:lpstr>
      <vt:lpstr>Spurious Correlations</vt:lpstr>
      <vt:lpstr>Spurious Correlations</vt:lpstr>
      <vt:lpstr>Exercise</vt:lpstr>
      <vt:lpstr>Spearman Rank Correlation Coefficient</vt:lpstr>
      <vt:lpstr>Example</vt:lpstr>
      <vt:lpstr>Exercise</vt:lpstr>
      <vt:lpstr>Making Predictions</vt:lpstr>
      <vt:lpstr>Making Predictions</vt:lpstr>
      <vt:lpstr>Graphical Interpretation</vt:lpstr>
      <vt:lpstr>Regression Equations</vt:lpstr>
      <vt:lpstr>Regression Equations</vt:lpstr>
      <vt:lpstr>Regression Equations</vt:lpstr>
      <vt:lpstr>Regression Equations</vt:lpstr>
      <vt:lpstr>Standard Error</vt:lpstr>
      <vt:lpstr>Standard Error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110</cp:revision>
  <dcterms:created xsi:type="dcterms:W3CDTF">2017-06-08T10:43:23Z</dcterms:created>
  <dcterms:modified xsi:type="dcterms:W3CDTF">2021-03-23T18:19:31Z</dcterms:modified>
</cp:coreProperties>
</file>