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ink/ink1.xml" ContentType="application/inkml+xml"/>
  <Override PartName="/ppt/ink/ink2.xml" ContentType="application/inkml+xml"/>
  <Override PartName="/ppt/ink/ink3.xml" ContentType="application/inkml+xml"/>
  <Override PartName="/ppt/ink/ink4.xml" ContentType="application/inkml+xml"/>
  <Override PartName="/ppt/ink/ink5.xml" ContentType="application/inkml+xml"/>
  <Override PartName="/ppt/ink/ink6.xml" ContentType="application/inkml+xml"/>
  <Override PartName="/ppt/ink/ink7.xml" ContentType="application/inkml+xml"/>
  <Override PartName="/ppt/ink/ink8.xml" ContentType="application/inkml+xml"/>
  <Override PartName="/ppt/ink/ink9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sldIdLst>
    <p:sldId id="256" r:id="rId2"/>
    <p:sldId id="265" r:id="rId3"/>
    <p:sldId id="266" r:id="rId4"/>
    <p:sldId id="258" r:id="rId5"/>
    <p:sldId id="259" r:id="rId6"/>
    <p:sldId id="270" r:id="rId7"/>
    <p:sldId id="257" r:id="rId8"/>
    <p:sldId id="267" r:id="rId9"/>
    <p:sldId id="262" r:id="rId10"/>
    <p:sldId id="263" r:id="rId11"/>
    <p:sldId id="269" r:id="rId12"/>
    <p:sldId id="268" r:id="rId13"/>
    <p:sldId id="264" r:id="rId14"/>
    <p:sldId id="261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FF"/>
    <a:srgbClr val="ADB9CA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9" d="100"/>
          <a:sy n="59" d="100"/>
        </p:scale>
        <p:origin x="940" y="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3-02-04T16:39:05.802"/>
    </inkml:context>
    <inkml:brush xml:id="br0">
      <inkml:brushProperty name="width" value="0.1" units="cm"/>
      <inkml:brushProperty name="height" value="0.1" units="cm"/>
      <inkml:brushProperty name="ignorePressure" value="1"/>
    </inkml:brush>
  </inkml:definitions>
  <inkml:trace contextRef="#ctx0" brushRef="#br0">0 0,'0'11927,"0"-11914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3-02-04T16:39:15.027"/>
    </inkml:context>
    <inkml:brush xml:id="br0">
      <inkml:brushProperty name="width" value="0.1" units="cm"/>
      <inkml:brushProperty name="height" value="0.1" units="cm"/>
      <inkml:brushProperty name="ignorePressure" value="1"/>
    </inkml:brush>
  </inkml:definitions>
  <inkml:trace contextRef="#ctx0" brushRef="#br0">0 0,'12550'0,"-6541"0,-5991 0</inkml:trace>
</inkml:ink>
</file>

<file path=ppt/ink/ink3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3-02-04T16:39:44.150"/>
    </inkml:context>
    <inkml:brush xml:id="br0">
      <inkml:brushProperty name="width" value="0.1" units="cm"/>
      <inkml:brushProperty name="height" value="0.1" units="cm"/>
      <inkml:brushProperty name="ignorePressure" value="1"/>
    </inkml:brush>
  </inkml:definitions>
  <inkml:trace contextRef="#ctx0" brushRef="#br0">0 8063,'801'-1799,"1980"-4447,-2773 6229</inkml:trace>
</inkml:ink>
</file>

<file path=ppt/ink/ink4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</inkml:traceFormat>
        <inkml:channelProperties>
          <inkml:channelProperty channel="X" name="resolution" value="1000" units="1/cm"/>
          <inkml:channelProperty channel="Y" name="resolution" value="1000" units="1/cm"/>
        </inkml:channelProperties>
      </inkml:inkSource>
      <inkml:timestamp xml:id="ts0" timeString="2023-02-04T16:43:07.863"/>
    </inkml:context>
    <inkml:brush xml:id="br0">
      <inkml:brushProperty name="width" value="0.1" units="cm"/>
      <inkml:brushProperty name="height" value="0.1" units="cm"/>
      <inkml:brushProperty name="ignorePressure" value="1"/>
    </inkml:brush>
  </inkml:definitions>
  <inkml:trace contextRef="#ctx0" brushRef="#br0">0 1,'6175'0,"-6153"0</inkml:trace>
</inkml:ink>
</file>

<file path=ppt/ink/ink5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2-04T16:43:30.018"/>
    </inkml:context>
    <inkml:brush xml:id="br0">
      <inkml:brushProperty name="width" value="0.1" units="cm"/>
      <inkml:brushProperty name="height" value="0.1" units="cm"/>
    </inkml:brush>
  </inkml:definitions>
  <inkml:trace contextRef="#ctx0" brushRef="#br0">0 2211 24575,'11'-12'0,"1"1"0,-1 0 0,20-14 0,-3 5 0,28-28 0,-35 29 0,0 1 0,1 1 0,25-14 0,155-107 0,-117 76 0,-46 38 0,-26 18 0,-1-2 0,15-11 0,-5 1 0,-14 13 0,0-1 0,-1 0 0,11-12 0,-6 5 0,1 1 0,0 0 0,22-15 0,8-6 0,-4 2 0,1 3 0,55-31 0,-38 26 0,110-47 0,-143 71 0,323-133 0,67-63 0,-373 180 0,-29 16 0,0 1 0,1 1 0,15-7 0,262-87 0,-19 16 0,-198 57 0,-56 20 0,1 0 0,1 2 0,-1 0 0,1 1 0,20-2 0,-36 7 0,29-3 0,-1-1 0,1-1 0,0-2 0,40-14 0,47-17 0,0-1 0,227-66 0,-209 60 0,10-3 0,-21 5 0,9-2 0,3-2 0,-42 18 0,-49 13 0,1 2 0,80-12 0,15 2 0,-34 4 0,109-19 0,-39 6 0,38 16 0,-69 8 0,307-2 0,-290 13 0,455-2 0,-595 2 0,0 0 0,0 2 0,47 13 0,-45-9 0,0-2 0,50 6 0,-67-12 0,1 0 0,0 1 0,0 0 0,0 0 0,-1 1 0,1 0 0,0 1 0,15 6 0,99 43 0,-112-46-151,-1-1-1,1 0 0,0-1 0,1-1 1,-1 0-1,1-1 0,-1 0 1,24-1-1,-15-1-6674</inkml:trace>
</inkml:ink>
</file>

<file path=ppt/ink/ink6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2-04T16:43:44.232"/>
    </inkml:context>
    <inkml:brush xml:id="br0">
      <inkml:brushProperty name="width" value="0.1" units="cm"/>
      <inkml:brushProperty name="height" value="0.1" units="cm"/>
    </inkml:brush>
  </inkml:definitions>
  <inkml:trace contextRef="#ctx0" brushRef="#br0">1 0 24575,'26'1'0,"0"2"0,0 1 0,27 7 0,-31-6 0,-12-1 0,-1-1 0,0 2 0,0-1 0,0 1 0,-1 1 0,0-1 0,0 1 0,0 1 0,8 9 0,12 8 0,14 11 0,-26-21 0,-1 0 0,2-1 0,0-1 0,0 0 0,1-2 0,1 0 0,33 13 0,-40-19 0,-1 1 0,1 1 0,14 9 0,12 6 0,10 1 0,-17-9 0,0 1 0,0 2 0,-2 1 0,54 41 0,-74-51 0,0-1 0,0 0 0,1 0 0,-1-1 0,1-1 0,18 7 0,-16-7 0,0 1 0,0 0 0,0 1 0,20 14 0,-7 0 0,-3-3 0,0 0 0,47 26 0,-38-25 0,-1 1 0,-1 1 0,41 39 0,-27-23 0,32 36 0,-31-27 0,3 1 0,78 68 0,-68-66 0,67 72 0,-6-4 0,-99-95 0,0-1 0,-2 2 0,0 1 0,23 40 0,-21-31 0,40 51 0,-38-56 0,30 52 0,-3-4 0,20 28 0,-28-44 0,-28-44 0,-2 0 0,0 1 0,15 31 0,-19-36 0,-1 0 0,2-1 0,-1 0 0,2 0 0,12 14 0,-10-12 0,0 1 0,13 20 0,36 60 0,28 56 0,-78-133 0,-1 0 0,-1 1 0,0 0 0,4 20 0,-7-23 0,1 0 0,1-1 0,0 0 0,1 0 0,15 22 0,2 3 0,57 81 0,-2-4 0,37 68 0,-73-123 0,-20-30 0,-2 0 0,-1 2 0,17 38 0,20 35 0,-10-19 0,-13-21 0,-12-22 0,20 50 0,-20-18 0,2 7 0,-11-47 0,-2-4 0,30 57 0,-11-31 0,-16-29 0,18 26 0,36 56 0,-61-99 0,-1 1 0,0 0 0,-1 0 0,6 19 0,-7-17 0,1-1 0,0 1 0,12 18 0,13 15 0,-2 1 0,-3 1 0,31 82 0,-49-111 0,2-1 0,15 26 0,-14-27 0,0 1 0,10 26 0,-12-16 0,-7-22 0,1 1 0,1 0 0,-1-1 0,7 12 0,39 83 0,0-3 0,-33-64 0,39 70 0,-36-71 0,-1 0 0,-1 0 0,16 53 0,12 43 0,-5-18 0,-7-29 0,-11-34 0,22 44 0,-28-64 0,-1 2 0,16 48 0,44 143 0,-36-113 0,-22-70 0,11 45 0,-12-33 0,29 66 0,-25-73 0,-3 1 0,15 58 0,-13-28 0,4-1 0,51 115 0,-61-162 0,-3-9 0,-2 1 0,10 32 0,-8-18 0,25 56 0,-22-61 0,-2 0 0,13 51 0,0 67 0,-14-78 0,3-1 0,23 72 0,28 77 0,-30-92 0,-26-92 0,-5-28 0,35 131 0,-30-114 0,-2 1 0,5 37 0,-8-38 0,1-1 0,2 1 0,8 25 0,-7-29 0,-2 0 0,6 32 0,1 10 0,-7-49 0,0 0 0,0 0 0,1 0 0,7 10 0,-6-10 0,0 0 0,-1 1 0,4 11 0,-5-8 0,-1 1 0,2 27 0,-4-31 0,0 0 0,1 0 0,0 0 0,0-1 0,1 1 0,7 15 0,-3-10 0,-1-1 0,0 1 0,-1 0 0,6 31 0,12 58 0,-14-60 0,-2-15 0,-2 0 0,2 40 0,-5-35 0,12 55 0,-5-37 0,2-1 0,-7-35 0,0 1 0,1 23 0,-3-7 126,-2-10-499,2 0 1,0 0-1,8 31 0,-5-38-6453</inkml:trace>
</inkml:ink>
</file>

<file path=ppt/ink/ink7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2-04T16:43:49.285"/>
    </inkml:context>
    <inkml:brush xml:id="br0">
      <inkml:brushProperty name="width" value="0.2" units="cm"/>
      <inkml:brushProperty name="height" value="0.2" units="cm"/>
      <inkml:brushProperty name="color" value="#E71224"/>
    </inkml:brush>
  </inkml:definitions>
  <inkml:trace contextRef="#ctx0" brushRef="#br0">1 0 24575,'0'0'-8191</inkml:trace>
</inkml:ink>
</file>

<file path=ppt/ink/ink8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2-04T16:43:51.063"/>
    </inkml:context>
    <inkml:brush xml:id="br0">
      <inkml:brushProperty name="width" value="0.2" units="cm"/>
      <inkml:brushProperty name="height" value="0.2" units="cm"/>
      <inkml:brushProperty name="color" value="#E71224"/>
    </inkml:brush>
  </inkml:definitions>
  <inkml:trace contextRef="#ctx0" brushRef="#br0">1 0 24575,'0'0'-8191</inkml:trace>
</inkml:ink>
</file>

<file path=ppt/ink/ink9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2-04T16:43:53.384"/>
    </inkml:context>
    <inkml:brush xml:id="br0">
      <inkml:brushProperty name="width" value="0.2" units="cm"/>
      <inkml:brushProperty name="height" value="0.2" units="cm"/>
      <inkml:brushProperty name="color" value="#E71224"/>
    </inkml:brush>
  </inkml:definitions>
  <inkml:trace contextRef="#ctx0" brushRef="#br0">0 0 24575,'0'0'-8191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25887CE-1A1A-4666-B3E5-692AD424433D}" type="datetimeFigureOut">
              <a:rPr lang="en-GB" smtClean="0"/>
              <a:t>04/02/2023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759B824-4AE0-49EB-B58A-4AB9D608E7F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35636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759B824-4AE0-49EB-B58A-4AB9D608E7F4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570931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637D44-366B-1B38-5FD4-6BD90DAB583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20C5FE6-1CE6-31A4-9989-61064DD4E9F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8D5F40-8F31-0C15-AD43-87CD547C9CF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3655D0-76B0-4C0F-BA2E-BF7A47CD4DF9}" type="datetimeFigureOut">
              <a:rPr lang="en-GB" smtClean="0"/>
              <a:t>04/02/2023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EDC457-FC40-9DF3-0A91-D21B270EA3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AEFD10-5E88-3358-7C51-E4487724E2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FF927-7F93-4E49-A764-9C72F797C7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48593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07E829-D52B-0BB6-2684-66396489FC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7A1E54-A86D-FF43-3756-96825BB9A3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18228-1195-C23F-1C7D-349BD960DC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3655D0-76B0-4C0F-BA2E-BF7A47CD4DF9}" type="datetimeFigureOut">
              <a:rPr lang="en-GB" smtClean="0"/>
              <a:t>04/02/2023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FA0262-5323-9D82-360D-EB04151308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F06994-5803-B920-4B92-8BEC2B999DD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FF927-7F93-4E49-A764-9C72F797C7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3543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1D7EC8-AA1B-7703-75B5-8060C3DE1F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301FD1F-A09A-7BA6-D03F-73E1850C6D4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87BCDCC-A991-36FA-AECC-43D3B7240D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3655D0-76B0-4C0F-BA2E-BF7A47CD4DF9}" type="datetimeFigureOut">
              <a:rPr lang="en-GB" smtClean="0"/>
              <a:t>04/02/2023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4C0009E-8B98-42B4-DEED-C24768F801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54D9E1-4FB9-D63F-E2C5-C629A1D09D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FF927-7F93-4E49-A764-9C72F797C7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7776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A93DE0-9567-1759-EA68-96DBE9F53C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0DCFA8-9963-700A-5406-8716AB35345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B2186C5-57C7-7542-087F-11C41FE7E9B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1642D2E-7BCA-8AA6-353F-C15EA1FB18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3655D0-76B0-4C0F-BA2E-BF7A47CD4DF9}" type="datetimeFigureOut">
              <a:rPr lang="en-GB" smtClean="0"/>
              <a:t>04/02/2023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23952E9-6CE2-B266-DB88-1A6003B72A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E0C33AE-79B6-AA41-8006-F50320C9D8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FF927-7F93-4E49-A764-9C72F797C7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951358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3C8332-A0A6-0BB0-0D73-7CE0A89721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B009956-EB16-AE6F-A9FE-341A73F9145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49D6ABA-4B58-1DD8-2A34-C3B7D19AE7C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8E910AD-391E-6275-2C0B-8769806F766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7B9D419F-5B07-8E17-8D12-CB8779576DB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6627AF4-2444-55AE-869E-4D39E29D7A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3655D0-76B0-4C0F-BA2E-BF7A47CD4DF9}" type="datetimeFigureOut">
              <a:rPr lang="en-GB" smtClean="0"/>
              <a:t>04/02/2023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CB3834C-1566-BA9F-8926-2E787DF7EC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54F4ABB-9949-82C5-5DDD-C3FB1F63F7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FF927-7F93-4E49-A764-9C72F797C7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58101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343D42-8840-15FA-E41A-E4C2E3CFC8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2E1B62D-F730-042C-0C1C-0A5E39C9FB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3655D0-76B0-4C0F-BA2E-BF7A47CD4DF9}" type="datetimeFigureOut">
              <a:rPr lang="en-GB" smtClean="0"/>
              <a:t>04/02/2023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539A237-9242-453E-E4AB-8820439D9B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5BD30F3-40CB-E1AF-1433-A71C48B952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FF927-7F93-4E49-A764-9C72F797C7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51355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E055733-F6B0-495E-FBEE-800C929845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3655D0-76B0-4C0F-BA2E-BF7A47CD4DF9}" type="datetimeFigureOut">
              <a:rPr lang="en-GB" smtClean="0"/>
              <a:t>04/02/2023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AB525DA-1087-D37E-0188-33C77E5F51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36223B5-02A8-0058-1F72-05AA173FB0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FF927-7F93-4E49-A764-9C72F797C7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725141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22F4E1-E946-6659-CD7E-4495504D97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508BAE-6062-D37B-8012-0B966082BC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FF479AA-D0BA-F0B0-74BC-73B2D835530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1FC211-51F6-FD62-3976-F398598A0D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3655D0-76B0-4C0F-BA2E-BF7A47CD4DF9}" type="datetimeFigureOut">
              <a:rPr lang="en-GB" smtClean="0"/>
              <a:t>04/02/2023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CA1CED-D0A2-7D0B-EEAE-9F3FE489E8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0AC99DE-0A45-AE5C-56F6-46CD7D3B82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FF927-7F93-4E49-A764-9C72F797C7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739493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6BD4F4-0BFC-7427-6226-6C9D03CA22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3C64D63-AC37-3ED0-EFDB-73C5521EE31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6A2EEC1-1A4C-7B6A-76E6-E1FB5EC3FB0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DC72254-8B42-F65C-06AC-66CC3C8E05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3655D0-76B0-4C0F-BA2E-BF7A47CD4DF9}" type="datetimeFigureOut">
              <a:rPr lang="en-GB" smtClean="0"/>
              <a:t>04/02/2023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B961220-0F84-B1F7-2482-7489B55143D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A5D857-360E-8F53-8CD8-6C137F3577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FF927-7F93-4E49-A764-9C72F797C7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405789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84CF55-D7DB-72E0-BBBF-80B08E7F61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E1259F3-9C95-10C3-8585-CD8CF61E310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F08DD34-493C-2903-5297-CF586B8FA8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3655D0-76B0-4C0F-BA2E-BF7A47CD4DF9}" type="datetimeFigureOut">
              <a:rPr lang="en-GB" smtClean="0"/>
              <a:t>04/02/2023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C203266-BD6F-F597-BC1F-FFACFACE75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3C1A51-9349-1F2F-5D73-4C17E34169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FF927-7F93-4E49-A764-9C72F797C7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25977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40E8836-E13B-BF15-359D-BB05995FEA7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A514FFE-6409-7F3C-6D28-FA8BCE27C1A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00E4BE3-71B9-54D6-1B56-17F084C8F0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3655D0-76B0-4C0F-BA2E-BF7A47CD4DF9}" type="datetimeFigureOut">
              <a:rPr lang="en-GB" smtClean="0"/>
              <a:t>04/02/2023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816E68A-9D7D-8A95-31AF-4D3C70B5E6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07BC23-A80F-C712-39BF-1E12BBA17D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EBFF927-7F93-4E49-A764-9C72F797C7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894359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5A7BD49-8BD1-86E5-C620-47C281CCB9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96F28D-B4E4-5FF3-612D-F073C61C29F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EB932D-7DEC-345B-6C87-E8A3DF99C38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23655D0-76B0-4C0F-BA2E-BF7A47CD4DF9}" type="datetimeFigureOut">
              <a:rPr lang="en-GB" smtClean="0"/>
              <a:t>04/02/2023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F691F0-8FBE-7A79-5B85-13BFD3A655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ED6CCC-FA37-D299-FA3E-2390C25F8E8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EBFF927-7F93-4E49-A764-9C72F797C7A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9601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13" Type="http://schemas.openxmlformats.org/officeDocument/2006/relationships/customXml" Target="../ink/ink6.xml"/><Relationship Id="rId18" Type="http://schemas.openxmlformats.org/officeDocument/2006/relationships/customXml" Target="../ink/ink9.xml"/><Relationship Id="rId3" Type="http://schemas.openxmlformats.org/officeDocument/2006/relationships/customXml" Target="../ink/ink1.xml"/><Relationship Id="rId21" Type="http://schemas.openxmlformats.org/officeDocument/2006/relationships/image" Target="../media/image16.png"/><Relationship Id="rId7" Type="http://schemas.openxmlformats.org/officeDocument/2006/relationships/customXml" Target="../ink/ink3.xml"/><Relationship Id="rId12" Type="http://schemas.openxmlformats.org/officeDocument/2006/relationships/image" Target="../media/image13.png"/><Relationship Id="rId17" Type="http://schemas.openxmlformats.org/officeDocument/2006/relationships/customXml" Target="../ink/ink8.xml"/><Relationship Id="rId2" Type="http://schemas.openxmlformats.org/officeDocument/2006/relationships/notesSlide" Target="../notesSlides/notesSlide1.xml"/><Relationship Id="rId16" Type="http://schemas.openxmlformats.org/officeDocument/2006/relationships/image" Target="../media/image15.png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11" Type="http://schemas.openxmlformats.org/officeDocument/2006/relationships/customXml" Target="../ink/ink5.xml"/><Relationship Id="rId5" Type="http://schemas.openxmlformats.org/officeDocument/2006/relationships/customXml" Target="../ink/ink2.xml"/><Relationship Id="rId15" Type="http://schemas.openxmlformats.org/officeDocument/2006/relationships/customXml" Target="../ink/ink7.xml"/><Relationship Id="rId10" Type="http://schemas.openxmlformats.org/officeDocument/2006/relationships/image" Target="../media/image12.png"/><Relationship Id="rId19" Type="http://schemas.openxmlformats.org/officeDocument/2006/relationships/image" Target="../media/image1.png"/><Relationship Id="rId4" Type="http://schemas.openxmlformats.org/officeDocument/2006/relationships/image" Target="../media/image9.png"/><Relationship Id="rId9" Type="http://schemas.openxmlformats.org/officeDocument/2006/relationships/customXml" Target="../ink/ink4.xml"/><Relationship Id="rId14" Type="http://schemas.openxmlformats.org/officeDocument/2006/relationships/image" Target="../media/image14.png"/><Relationship Id="rId22" Type="http://schemas.openxmlformats.org/officeDocument/2006/relationships/image" Target="../media/image17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byjus.com/physics/stress/" TargetMode="External"/><Relationship Id="rId2" Type="http://schemas.openxmlformats.org/officeDocument/2006/relationships/hyperlink" Target="https://mechcontent.com/modulus-of-elasticity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abaqus-docs.mit.edu/2017/English/SIMACAEMATRefMap/simamat-c-johnsoncook.ht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AE0047-6A25-E357-6B17-0F04394448E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665163"/>
            <a:ext cx="9144000" cy="2387600"/>
          </a:xfrm>
        </p:spPr>
        <p:txBody>
          <a:bodyPr/>
          <a:lstStyle/>
          <a:p>
            <a:r>
              <a:rPr lang="en-GB" b="1" dirty="0"/>
              <a:t>6 Stress and strain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B89CDAA-413F-FBB5-1BC0-0E7831FC46A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96343" y="3188379"/>
            <a:ext cx="9144000" cy="4518705"/>
          </a:xfrm>
        </p:spPr>
        <p:txBody>
          <a:bodyPr>
            <a:normAutofit/>
          </a:bodyPr>
          <a:lstStyle/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Stress and strain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Stress strain graphs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Modulus of elasticity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Elastic deformation and plastic deformation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Strain rate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Direct and shear stresses and strains</a:t>
            </a:r>
          </a:p>
          <a:p>
            <a:pPr marL="342900" indent="-342900" algn="l">
              <a:buFont typeface="Arial" panose="020B0604020202020204" pitchFamily="34" charset="0"/>
              <a:buChar char="•"/>
            </a:pPr>
            <a:r>
              <a:rPr lang="en-GB" dirty="0"/>
              <a:t>Johnson-cook</a:t>
            </a:r>
          </a:p>
        </p:txBody>
      </p:sp>
    </p:spTree>
    <p:extLst>
      <p:ext uri="{BB962C8B-B14F-4D97-AF65-F5344CB8AC3E}">
        <p14:creationId xmlns:p14="http://schemas.microsoft.com/office/powerpoint/2010/main" val="13658196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79925B-D9B9-1E35-DFD0-2A7AF42BB34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Material properties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CF1D72-C5FA-B2CC-9EB8-AF8223133A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4351338"/>
          </a:xfrm>
        </p:spPr>
        <p:txBody>
          <a:bodyPr/>
          <a:lstStyle/>
          <a:p>
            <a:pPr marL="360" indent="0">
              <a:spcBef>
                <a:spcPts val="561"/>
              </a:spcBef>
              <a:buClr>
                <a:srgbClr val="C0504D"/>
              </a:buClr>
              <a:buNone/>
            </a:pPr>
            <a:r>
              <a:rPr lang="en-US" sz="2800" spc="-1" dirty="0">
                <a:latin typeface="Calibri"/>
              </a:rPr>
              <a:t>Elastic stiffness – how much does the material stretch for a given load  ( but returns to  original state when load is removed)</a:t>
            </a:r>
          </a:p>
          <a:p>
            <a:pPr marL="360" indent="0">
              <a:spcBef>
                <a:spcPts val="561"/>
              </a:spcBef>
              <a:buClr>
                <a:srgbClr val="C0504D"/>
              </a:buClr>
              <a:buNone/>
            </a:pPr>
            <a:endParaRPr lang="en-US" sz="2800" spc="-1" dirty="0">
              <a:latin typeface="Calibri"/>
            </a:endParaRPr>
          </a:p>
          <a:p>
            <a:pPr marL="360" indent="0">
              <a:spcBef>
                <a:spcPts val="561"/>
              </a:spcBef>
              <a:buClr>
                <a:srgbClr val="C0504D"/>
              </a:buClr>
              <a:buNone/>
            </a:pPr>
            <a:r>
              <a:rPr lang="en-US" sz="2800" spc="-1" dirty="0">
                <a:latin typeface="Calibri"/>
              </a:rPr>
              <a:t>Plasticity – permanent deformation under load</a:t>
            </a:r>
          </a:p>
          <a:p>
            <a:pPr marL="360" indent="0">
              <a:spcBef>
                <a:spcPts val="561"/>
              </a:spcBef>
              <a:buClr>
                <a:srgbClr val="C0504D"/>
              </a:buClr>
              <a:buNone/>
            </a:pPr>
            <a:endParaRPr lang="en-US" sz="2800" spc="-1" dirty="0">
              <a:latin typeface="Calibri"/>
            </a:endParaRPr>
          </a:p>
          <a:p>
            <a:pPr marL="360" indent="0">
              <a:spcBef>
                <a:spcPts val="561"/>
              </a:spcBef>
              <a:buClr>
                <a:srgbClr val="C0504D"/>
              </a:buClr>
              <a:buNone/>
            </a:pPr>
            <a:r>
              <a:rPr lang="en-US" sz="2800" spc="-1" dirty="0">
                <a:latin typeface="Calibri"/>
              </a:rPr>
              <a:t>Strength –  the stress threshold when material changes </a:t>
            </a:r>
            <a:r>
              <a:rPr lang="en-US" sz="2800" spc="-1" dirty="0" err="1">
                <a:latin typeface="Calibri"/>
              </a:rPr>
              <a:t>behaviour</a:t>
            </a:r>
            <a:r>
              <a:rPr lang="en-US" sz="2800" spc="-1" dirty="0">
                <a:latin typeface="Calibri"/>
              </a:rPr>
              <a:t> </a:t>
            </a:r>
            <a:r>
              <a:rPr lang="en-US" sz="2800" spc="-1" dirty="0" err="1">
                <a:latin typeface="Calibri"/>
              </a:rPr>
              <a:t>eg</a:t>
            </a:r>
            <a:r>
              <a:rPr lang="en-US" sz="2800" spc="-1" dirty="0">
                <a:latin typeface="Calibri"/>
              </a:rPr>
              <a:t> elastic to plastic </a:t>
            </a:r>
          </a:p>
          <a:p>
            <a:pPr marL="360" indent="0">
              <a:spcBef>
                <a:spcPts val="561"/>
              </a:spcBef>
              <a:buClr>
                <a:srgbClr val="C0504D"/>
              </a:buClr>
              <a:buNone/>
            </a:pPr>
            <a:endParaRPr lang="en-US" sz="2800" b="0" strike="noStrike" spc="-1" dirty="0">
              <a:latin typeface="Calibri"/>
            </a:endParaRPr>
          </a:p>
          <a:p>
            <a:pPr marL="360" indent="0">
              <a:spcBef>
                <a:spcPts val="561"/>
              </a:spcBef>
              <a:buClr>
                <a:srgbClr val="C0504D"/>
              </a:buClr>
              <a:buNone/>
            </a:pPr>
            <a:r>
              <a:rPr lang="en-US" sz="2800" b="0" strike="noStrike" spc="-1" dirty="0">
                <a:latin typeface="Calibri"/>
              </a:rPr>
              <a:t>Hardness – resistance to indentation or scratching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7241536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AF32A4-0214-B256-2A72-65F2A9A83A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Types of loading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85D1F9-5BFF-B2DF-4662-75A31BDBAD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360" indent="0">
              <a:lnSpc>
                <a:spcPct val="100000"/>
              </a:lnSpc>
              <a:spcBef>
                <a:spcPts val="561"/>
              </a:spcBef>
              <a:buNone/>
            </a:pPr>
            <a:r>
              <a:rPr lang="en-US" sz="2800" b="0" strike="noStrike" spc="-1" dirty="0">
                <a:latin typeface="Calibri"/>
              </a:rPr>
              <a:t>Typical loading types include:</a:t>
            </a:r>
          </a:p>
          <a:p>
            <a:pPr marL="360" indent="0">
              <a:lnSpc>
                <a:spcPct val="100000"/>
              </a:lnSpc>
              <a:spcBef>
                <a:spcPts val="561"/>
              </a:spcBef>
              <a:buClr>
                <a:srgbClr val="C0504D"/>
              </a:buClr>
              <a:buNone/>
            </a:pPr>
            <a:r>
              <a:rPr lang="en-US" sz="2800" b="0" i="1" strike="noStrike" spc="-1" dirty="0">
                <a:latin typeface="Calibri"/>
              </a:rPr>
              <a:t>Static – </a:t>
            </a:r>
            <a:r>
              <a:rPr lang="en-US" sz="2800" b="0" strike="noStrike" spc="-1" dirty="0">
                <a:latin typeface="Calibri"/>
              </a:rPr>
              <a:t>non-fluctuating loads</a:t>
            </a:r>
          </a:p>
          <a:p>
            <a:pPr marL="360" indent="0">
              <a:lnSpc>
                <a:spcPct val="100000"/>
              </a:lnSpc>
              <a:spcBef>
                <a:spcPts val="561"/>
              </a:spcBef>
              <a:buClr>
                <a:srgbClr val="C0504D"/>
              </a:buClr>
              <a:buNone/>
            </a:pPr>
            <a:endParaRPr lang="en-US" sz="2800" b="0" strike="noStrike" spc="-1" dirty="0">
              <a:latin typeface="Calibri"/>
            </a:endParaRPr>
          </a:p>
          <a:p>
            <a:pPr marL="360" indent="0">
              <a:lnSpc>
                <a:spcPct val="100000"/>
              </a:lnSpc>
              <a:spcBef>
                <a:spcPts val="561"/>
              </a:spcBef>
              <a:buClr>
                <a:srgbClr val="C0504D"/>
              </a:buClr>
              <a:buNone/>
            </a:pPr>
            <a:r>
              <a:rPr lang="en-US" sz="2800" b="0" i="1" strike="noStrike" spc="-1" dirty="0">
                <a:latin typeface="Calibri"/>
              </a:rPr>
              <a:t>Live </a:t>
            </a:r>
            <a:r>
              <a:rPr lang="en-US" sz="2800" b="0" strike="noStrike" spc="-1" dirty="0">
                <a:latin typeface="Calibri"/>
              </a:rPr>
              <a:t>– produced by, for example, cars crossing over a bridge</a:t>
            </a:r>
          </a:p>
          <a:p>
            <a:pPr marL="360" indent="0">
              <a:lnSpc>
                <a:spcPct val="100000"/>
              </a:lnSpc>
              <a:spcBef>
                <a:spcPts val="561"/>
              </a:spcBef>
              <a:buClr>
                <a:srgbClr val="C0504D"/>
              </a:buClr>
              <a:buNone/>
            </a:pPr>
            <a:endParaRPr lang="en-US" sz="2800" b="0" i="1" strike="noStrike" spc="-1" dirty="0">
              <a:latin typeface="Calibri"/>
            </a:endParaRPr>
          </a:p>
          <a:p>
            <a:pPr marL="360" indent="0">
              <a:lnSpc>
                <a:spcPct val="100000"/>
              </a:lnSpc>
              <a:spcBef>
                <a:spcPts val="561"/>
              </a:spcBef>
              <a:buClr>
                <a:srgbClr val="C0504D"/>
              </a:buClr>
              <a:buNone/>
            </a:pPr>
            <a:r>
              <a:rPr lang="en-US" sz="2800" b="0" i="1" strike="noStrike" spc="-1" dirty="0">
                <a:latin typeface="Calibri"/>
              </a:rPr>
              <a:t>Impact </a:t>
            </a:r>
            <a:r>
              <a:rPr lang="en-US" sz="2800" b="0" strike="noStrike" spc="-1" dirty="0">
                <a:latin typeface="Calibri"/>
              </a:rPr>
              <a:t>or </a:t>
            </a:r>
            <a:r>
              <a:rPr lang="en-US" sz="2800" b="0" i="1" strike="noStrike" spc="-1" dirty="0">
                <a:latin typeface="Calibri"/>
              </a:rPr>
              <a:t>shock</a:t>
            </a:r>
            <a:r>
              <a:rPr lang="en-US" sz="2800" b="0" strike="noStrike" spc="-1" dirty="0">
                <a:latin typeface="Calibri"/>
              </a:rPr>
              <a:t> loads caused by sudden blows</a:t>
            </a:r>
          </a:p>
          <a:p>
            <a:pPr marL="360" indent="0">
              <a:lnSpc>
                <a:spcPct val="100000"/>
              </a:lnSpc>
              <a:spcBef>
                <a:spcPts val="561"/>
              </a:spcBef>
              <a:buClr>
                <a:srgbClr val="C0504D"/>
              </a:buClr>
              <a:buNone/>
            </a:pPr>
            <a:endParaRPr lang="en-US" sz="2800" b="0" i="1" strike="noStrike" spc="-1" dirty="0">
              <a:latin typeface="Calibri"/>
            </a:endParaRPr>
          </a:p>
          <a:p>
            <a:pPr marL="360" indent="0">
              <a:lnSpc>
                <a:spcPct val="100000"/>
              </a:lnSpc>
              <a:spcBef>
                <a:spcPts val="561"/>
              </a:spcBef>
              <a:buClr>
                <a:srgbClr val="C0504D"/>
              </a:buClr>
              <a:buNone/>
            </a:pPr>
            <a:r>
              <a:rPr lang="en-US" sz="2800" b="0" i="1" strike="noStrike" spc="-1" dirty="0">
                <a:latin typeface="Calibri"/>
              </a:rPr>
              <a:t>Fatigue, fluctuating </a:t>
            </a:r>
            <a:r>
              <a:rPr lang="en-US" sz="2800" b="0" strike="noStrike" spc="-1" dirty="0">
                <a:latin typeface="Calibri"/>
              </a:rPr>
              <a:t>or </a:t>
            </a:r>
            <a:r>
              <a:rPr lang="en-US" sz="2800" b="0" i="1" strike="noStrike" spc="-1" dirty="0">
                <a:latin typeface="Calibri"/>
              </a:rPr>
              <a:t>alternating </a:t>
            </a:r>
            <a:r>
              <a:rPr lang="en-US" sz="2800" b="0" strike="noStrike" spc="-1" dirty="0">
                <a:latin typeface="Calibri"/>
              </a:rPr>
              <a:t>loads – the magnitude and sign of the load changing with time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443412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6ECCDF-B315-E58A-ED9C-FCF5F113E9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Stress and strain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324306-7051-9861-9A56-F8BB39A278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Stress is represented by the Greek letter sigma:</a:t>
            </a:r>
          </a:p>
          <a:p>
            <a:pPr marL="0" indent="0">
              <a:buNone/>
            </a:pPr>
            <a:r>
              <a:rPr lang="en-GB" dirty="0"/>
              <a:t>It is a pressure which is a force over a given area</a:t>
            </a:r>
          </a:p>
          <a:p>
            <a:pPr marL="0" indent="0">
              <a:buNone/>
            </a:pPr>
            <a:endParaRPr lang="en-GB" b="1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Strain is represented by the Greek letter epsilon:</a:t>
            </a:r>
          </a:p>
          <a:p>
            <a:pPr marL="0" indent="0">
              <a:buNone/>
            </a:pPr>
            <a:r>
              <a:rPr lang="en-GB" dirty="0"/>
              <a:t>It is the proportion of the change in length of the original length(also called natural length).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A8D8B87-49D0-39EB-7566-928F16E201E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31362" y="1825625"/>
            <a:ext cx="382818" cy="382818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C9D1D6E9-02C9-8A8A-5709-A59E03F1878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9514" y="2854749"/>
            <a:ext cx="1321272" cy="1011786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F4E8F58A-8646-48FC-4C38-65B7F3FBC49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022771" y="3866535"/>
            <a:ext cx="496666" cy="376261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0C318279-E08F-7E52-DD29-B95AA4504EED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89515" y="5302335"/>
            <a:ext cx="1321271" cy="9181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077226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2C86FA-DFB8-D506-B2E8-9D08A2AB0B4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Modulus of elasticity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17BDFE-7A28-CC27-A42E-EF4F27F893B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The modulus of elasticity is a property of the material. </a:t>
            </a:r>
          </a:p>
          <a:p>
            <a:pPr marL="0" indent="0">
              <a:buNone/>
            </a:pPr>
            <a:r>
              <a:rPr lang="en-GB" dirty="0"/>
              <a:t>It describes the rate at which increasing stress stretches the material.</a:t>
            </a:r>
          </a:p>
          <a:p>
            <a:pPr marL="0" indent="0">
              <a:buNone/>
            </a:pPr>
            <a:r>
              <a:rPr lang="en-GB" dirty="0"/>
              <a:t>It is defined as: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DA484C9-BB47-35D1-5964-F0DD1FE86B5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45973" y="3429000"/>
            <a:ext cx="1595920" cy="10981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535665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CC271A-D82B-64BF-DC44-B8E74B37C0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Exercises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7581F02-D822-E649-A668-69A043B5ADA3}"/>
              </a:ext>
            </a:extLst>
          </p:cNvPr>
          <p:cNvSpPr txBox="1"/>
          <p:nvPr/>
        </p:nvSpPr>
        <p:spPr>
          <a:xfrm>
            <a:off x="1023258" y="1426029"/>
            <a:ext cx="942702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/>
              <a:t>If a uniform wire of cross sectional area 0.5cm^2 hangs vertically and has a modulus of elasticity 200x10^9 Pa. What force must be exerted to the end of the wire for it to experience a strain of 0.01?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E7E5D96E-C767-3517-BE16-60AD1873A25B}"/>
              </a:ext>
            </a:extLst>
          </p:cNvPr>
          <p:cNvSpPr txBox="1"/>
          <p:nvPr/>
        </p:nvSpPr>
        <p:spPr>
          <a:xfrm>
            <a:off x="1023258" y="4040632"/>
            <a:ext cx="1129937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A 1m long beam is extended by 0.5cm under a stress of 350MPa. Find the modulus of elasticity of the beam.</a:t>
            </a:r>
          </a:p>
        </p:txBody>
      </p:sp>
    </p:spTree>
    <p:extLst>
      <p:ext uri="{BB962C8B-B14F-4D97-AF65-F5344CB8AC3E}">
        <p14:creationId xmlns:p14="http://schemas.microsoft.com/office/powerpoint/2010/main" val="13506399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B8B50E-41C6-83B7-44EA-7BE0CEECFA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Elastic vs plastic deformation</a:t>
            </a:r>
          </a:p>
        </p:txBody>
      </p:sp>
      <p:grpSp>
        <p:nvGrpSpPr>
          <p:cNvPr id="24" name="Group 23">
            <a:extLst>
              <a:ext uri="{FF2B5EF4-FFF2-40B4-BE49-F238E27FC236}">
                <a16:creationId xmlns:a16="http://schemas.microsoft.com/office/drawing/2014/main" id="{FE5AF03C-D94A-C65D-EDE5-22102A263729}"/>
              </a:ext>
            </a:extLst>
          </p:cNvPr>
          <p:cNvGrpSpPr/>
          <p:nvPr/>
        </p:nvGrpSpPr>
        <p:grpSpPr>
          <a:xfrm>
            <a:off x="924891" y="1556657"/>
            <a:ext cx="9492737" cy="4657749"/>
            <a:chOff x="598320" y="1557360"/>
            <a:chExt cx="7547400" cy="4417560"/>
          </a:xfrm>
        </p:grpSpPr>
        <p:sp>
          <p:nvSpPr>
            <p:cNvPr id="4" name="Line 2">
              <a:extLst>
                <a:ext uri="{FF2B5EF4-FFF2-40B4-BE49-F238E27FC236}">
                  <a16:creationId xmlns:a16="http://schemas.microsoft.com/office/drawing/2014/main" id="{A26AA42D-90A8-5E2F-14D5-23338811EAC2}"/>
                </a:ext>
              </a:extLst>
            </p:cNvPr>
            <p:cNvSpPr/>
            <p:nvPr/>
          </p:nvSpPr>
          <p:spPr>
            <a:xfrm>
              <a:off x="1618920" y="5589360"/>
              <a:ext cx="4680000" cy="360"/>
            </a:xfrm>
            <a:prstGeom prst="line">
              <a:avLst/>
            </a:prstGeom>
            <a:ln w="9360">
              <a:solidFill>
                <a:schemeClr val="tx1"/>
              </a:solidFill>
              <a:round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</p:sp>
        <p:sp>
          <p:nvSpPr>
            <p:cNvPr id="5" name="CustomShape 3">
              <a:extLst>
                <a:ext uri="{FF2B5EF4-FFF2-40B4-BE49-F238E27FC236}">
                  <a16:creationId xmlns:a16="http://schemas.microsoft.com/office/drawing/2014/main" id="{CB3EC55E-7616-5E78-B28F-801DBD63246C}"/>
                </a:ext>
              </a:extLst>
            </p:cNvPr>
            <p:cNvSpPr/>
            <p:nvPr/>
          </p:nvSpPr>
          <p:spPr>
            <a:xfrm>
              <a:off x="598320" y="1557360"/>
              <a:ext cx="879120" cy="639000"/>
            </a:xfrm>
            <a:prstGeom prst="rect">
              <a:avLst/>
            </a:prstGeom>
            <a:noFill/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wrap="none" lIns="90000" tIns="45000" rIns="90000" bIns="45000"/>
            <a:lstStyle/>
            <a:p>
              <a:pPr>
                <a:lnSpc>
                  <a:spcPct val="100000"/>
                </a:lnSpc>
              </a:pPr>
              <a:r>
                <a:rPr lang="en-GB" sz="1800" b="0" strike="noStrike" spc="-1" dirty="0">
                  <a:solidFill>
                    <a:srgbClr val="000000"/>
                  </a:solidFill>
                  <a:latin typeface="Calibri"/>
                </a:rPr>
                <a:t>Load or</a:t>
              </a:r>
              <a:endParaRPr lang="en-GB" sz="1800" b="0" strike="noStrike" spc="-1" dirty="0">
                <a:latin typeface="Arial"/>
              </a:endParaRPr>
            </a:p>
            <a:p>
              <a:pPr>
                <a:lnSpc>
                  <a:spcPct val="100000"/>
                </a:lnSpc>
              </a:pPr>
              <a:r>
                <a:rPr lang="en-GB" sz="1800" b="0" strike="noStrike" spc="-1" dirty="0">
                  <a:solidFill>
                    <a:srgbClr val="000000"/>
                  </a:solidFill>
                  <a:latin typeface="Calibri"/>
                </a:rPr>
                <a:t>stress</a:t>
              </a:r>
              <a:endParaRPr lang="en-GB" sz="1800" b="0" strike="noStrike" spc="-1" dirty="0">
                <a:latin typeface="Arial"/>
              </a:endParaRPr>
            </a:p>
          </p:txBody>
        </p:sp>
        <p:sp>
          <p:nvSpPr>
            <p:cNvPr id="6" name="CustomShape 4">
              <a:extLst>
                <a:ext uri="{FF2B5EF4-FFF2-40B4-BE49-F238E27FC236}">
                  <a16:creationId xmlns:a16="http://schemas.microsoft.com/office/drawing/2014/main" id="{47073116-658A-241A-EFF5-6A4421C45684}"/>
                </a:ext>
              </a:extLst>
            </p:cNvPr>
            <p:cNvSpPr/>
            <p:nvPr/>
          </p:nvSpPr>
          <p:spPr>
            <a:xfrm>
              <a:off x="5505480" y="5610240"/>
              <a:ext cx="1924560" cy="364680"/>
            </a:xfrm>
            <a:prstGeom prst="rect">
              <a:avLst/>
            </a:prstGeom>
            <a:noFill/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wrap="none" lIns="90000" tIns="45000" rIns="90000" bIns="45000"/>
            <a:lstStyle/>
            <a:p>
              <a:pPr>
                <a:lnSpc>
                  <a:spcPct val="100000"/>
                </a:lnSpc>
              </a:pPr>
              <a:r>
                <a:rPr lang="en-GB" sz="1800" b="0" strike="noStrike" spc="-1">
                  <a:solidFill>
                    <a:srgbClr val="000000"/>
                  </a:solidFill>
                  <a:latin typeface="Calibri"/>
                </a:rPr>
                <a:t>Extension or Strain</a:t>
              </a:r>
              <a:endParaRPr lang="en-GB" sz="1800" b="0" strike="noStrike" spc="-1">
                <a:latin typeface="Arial"/>
              </a:endParaRPr>
            </a:p>
          </p:txBody>
        </p:sp>
        <p:sp>
          <p:nvSpPr>
            <p:cNvPr id="7" name="Line 5">
              <a:extLst>
                <a:ext uri="{FF2B5EF4-FFF2-40B4-BE49-F238E27FC236}">
                  <a16:creationId xmlns:a16="http://schemas.microsoft.com/office/drawing/2014/main" id="{61C17BC4-5287-73F7-6E6F-9D5D3B38A1A2}"/>
                </a:ext>
              </a:extLst>
            </p:cNvPr>
            <p:cNvSpPr/>
            <p:nvPr/>
          </p:nvSpPr>
          <p:spPr>
            <a:xfrm flipV="1">
              <a:off x="1618920" y="3284280"/>
              <a:ext cx="792360" cy="2305080"/>
            </a:xfrm>
            <a:prstGeom prst="line">
              <a:avLst/>
            </a:prstGeom>
            <a:ln w="9360">
              <a:solidFill>
                <a:srgbClr val="FF0000"/>
              </a:solidFill>
              <a:round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</p:sp>
        <p:sp>
          <p:nvSpPr>
            <p:cNvPr id="8" name="CustomShape 6">
              <a:extLst>
                <a:ext uri="{FF2B5EF4-FFF2-40B4-BE49-F238E27FC236}">
                  <a16:creationId xmlns:a16="http://schemas.microsoft.com/office/drawing/2014/main" id="{E1B145AD-4156-CE28-962F-2C2DDD8457C9}"/>
                </a:ext>
              </a:extLst>
            </p:cNvPr>
            <p:cNvSpPr/>
            <p:nvPr/>
          </p:nvSpPr>
          <p:spPr>
            <a:xfrm flipH="1">
              <a:off x="2411280" y="2781360"/>
              <a:ext cx="1296720" cy="502920"/>
            </a:xfrm>
            <a:custGeom>
              <a:avLst/>
              <a:gdLst/>
              <a:ahLst/>
              <a:cxnLst/>
              <a:rect l="l" t="t" r="r" b="b"/>
              <a:pathLst>
                <a:path w="21600" h="21600">
                  <a:moveTo>
                    <a:pt x="0" y="0"/>
                  </a:moveTo>
                  <a:cubicBezTo>
                    <a:pt x="11929" y="0"/>
                    <a:pt x="21600" y="9670"/>
                    <a:pt x="21600" y="21600"/>
                  </a:cubicBezTo>
                  <a:moveTo>
                    <a:pt x="0" y="0"/>
                  </a:moveTo>
                  <a:cubicBezTo>
                    <a:pt x="11929" y="0"/>
                    <a:pt x="21600" y="9670"/>
                    <a:pt x="21600" y="21600"/>
                  </a:cubicBezTo>
                  <a:lnTo>
                    <a:pt x="0" y="21600"/>
                  </a:lnTo>
                  <a:close/>
                </a:path>
              </a:pathLst>
            </a:custGeom>
            <a:noFill/>
            <a:ln w="9360">
              <a:solidFill>
                <a:srgbClr val="FF0000"/>
              </a:solidFill>
              <a:round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</p:sp>
        <p:sp>
          <p:nvSpPr>
            <p:cNvPr id="9" name="CustomShape 7">
              <a:extLst>
                <a:ext uri="{FF2B5EF4-FFF2-40B4-BE49-F238E27FC236}">
                  <a16:creationId xmlns:a16="http://schemas.microsoft.com/office/drawing/2014/main" id="{C4162FEE-E455-4674-59F6-4FFDB8C1BDFB}"/>
                </a:ext>
              </a:extLst>
            </p:cNvPr>
            <p:cNvSpPr/>
            <p:nvPr/>
          </p:nvSpPr>
          <p:spPr>
            <a:xfrm>
              <a:off x="3708360" y="2781360"/>
              <a:ext cx="1150560" cy="431280"/>
            </a:xfrm>
            <a:custGeom>
              <a:avLst/>
              <a:gdLst/>
              <a:ahLst/>
              <a:cxnLst/>
              <a:rect l="l" t="t" r="r" b="b"/>
              <a:pathLst>
                <a:path w="21600" h="21600">
                  <a:moveTo>
                    <a:pt x="0" y="0"/>
                  </a:moveTo>
                  <a:cubicBezTo>
                    <a:pt x="11929" y="0"/>
                    <a:pt x="21600" y="9670"/>
                    <a:pt x="21600" y="21600"/>
                  </a:cubicBezTo>
                  <a:moveTo>
                    <a:pt x="0" y="0"/>
                  </a:moveTo>
                  <a:cubicBezTo>
                    <a:pt x="11929" y="0"/>
                    <a:pt x="21600" y="9670"/>
                    <a:pt x="21600" y="21600"/>
                  </a:cubicBezTo>
                  <a:lnTo>
                    <a:pt x="0" y="21600"/>
                  </a:lnTo>
                  <a:close/>
                </a:path>
              </a:pathLst>
            </a:custGeom>
            <a:noFill/>
            <a:ln w="9360">
              <a:solidFill>
                <a:srgbClr val="FF0000"/>
              </a:solidFill>
              <a:round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</p:sp>
        <p:sp>
          <p:nvSpPr>
            <p:cNvPr id="10" name="Line 8">
              <a:extLst>
                <a:ext uri="{FF2B5EF4-FFF2-40B4-BE49-F238E27FC236}">
                  <a16:creationId xmlns:a16="http://schemas.microsoft.com/office/drawing/2014/main" id="{FB190008-6F99-051E-B93C-E860EA46337C}"/>
                </a:ext>
              </a:extLst>
            </p:cNvPr>
            <p:cNvSpPr/>
            <p:nvPr/>
          </p:nvSpPr>
          <p:spPr>
            <a:xfrm flipV="1">
              <a:off x="1618920" y="1628640"/>
              <a:ext cx="71640" cy="3960720"/>
            </a:xfrm>
            <a:prstGeom prst="line">
              <a:avLst/>
            </a:prstGeom>
            <a:ln w="9360">
              <a:solidFill>
                <a:schemeClr val="tx1"/>
              </a:solidFill>
              <a:round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</p:sp>
        <p:sp>
          <p:nvSpPr>
            <p:cNvPr id="11" name="Line 9">
              <a:extLst>
                <a:ext uri="{FF2B5EF4-FFF2-40B4-BE49-F238E27FC236}">
                  <a16:creationId xmlns:a16="http://schemas.microsoft.com/office/drawing/2014/main" id="{87A91C41-7183-F3D4-5206-2F8C6BFB344B}"/>
                </a:ext>
              </a:extLst>
            </p:cNvPr>
            <p:cNvSpPr/>
            <p:nvPr/>
          </p:nvSpPr>
          <p:spPr>
            <a:xfrm flipH="1">
              <a:off x="1618920" y="3284280"/>
              <a:ext cx="792360" cy="360"/>
            </a:xfrm>
            <a:prstGeom prst="line">
              <a:avLst/>
            </a:prstGeom>
            <a:ln w="9360" cap="rnd">
              <a:solidFill>
                <a:schemeClr val="tx1"/>
              </a:solidFill>
              <a:custDash>
                <a:ds d="500000" sp="400000"/>
              </a:custDash>
              <a:round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</p:sp>
        <p:sp>
          <p:nvSpPr>
            <p:cNvPr id="12" name="CustomShape 10">
              <a:extLst>
                <a:ext uri="{FF2B5EF4-FFF2-40B4-BE49-F238E27FC236}">
                  <a16:creationId xmlns:a16="http://schemas.microsoft.com/office/drawing/2014/main" id="{E1F56EB3-1B3C-376A-9458-5119F4B688C8}"/>
                </a:ext>
              </a:extLst>
            </p:cNvPr>
            <p:cNvSpPr/>
            <p:nvPr/>
          </p:nvSpPr>
          <p:spPr>
            <a:xfrm>
              <a:off x="1231200" y="3068640"/>
              <a:ext cx="362520" cy="402120"/>
            </a:xfrm>
            <a:prstGeom prst="rect">
              <a:avLst/>
            </a:prstGeom>
            <a:noFill/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wrap="none" lIns="90000" tIns="45000" rIns="90000" bIns="45000"/>
            <a:lstStyle/>
            <a:p>
              <a:pPr>
                <a:lnSpc>
                  <a:spcPct val="100000"/>
                </a:lnSpc>
              </a:pPr>
              <a:r>
                <a:rPr lang="en-GB" sz="1800" b="0" strike="noStrike" spc="-1">
                  <a:solidFill>
                    <a:srgbClr val="000000"/>
                  </a:solidFill>
                  <a:latin typeface="Calibri"/>
                </a:rPr>
                <a:t>σ</a:t>
              </a:r>
              <a:r>
                <a:rPr lang="en-GB" sz="1800" b="0" strike="noStrike" spc="-1" baseline="-25000">
                  <a:solidFill>
                    <a:srgbClr val="000000"/>
                  </a:solidFill>
                  <a:latin typeface="Calibri"/>
                </a:rPr>
                <a:t>y</a:t>
              </a:r>
              <a:endParaRPr lang="en-GB" sz="1800" b="0" strike="noStrike" spc="-1">
                <a:latin typeface="Arial"/>
              </a:endParaRPr>
            </a:p>
          </p:txBody>
        </p:sp>
        <p:sp>
          <p:nvSpPr>
            <p:cNvPr id="13" name="Line 11">
              <a:extLst>
                <a:ext uri="{FF2B5EF4-FFF2-40B4-BE49-F238E27FC236}">
                  <a16:creationId xmlns:a16="http://schemas.microsoft.com/office/drawing/2014/main" id="{BB09F029-E4F3-C8BF-B45B-190C471DB660}"/>
                </a:ext>
              </a:extLst>
            </p:cNvPr>
            <p:cNvSpPr/>
            <p:nvPr/>
          </p:nvSpPr>
          <p:spPr>
            <a:xfrm flipH="1">
              <a:off x="1692000" y="2781000"/>
              <a:ext cx="2017800" cy="360"/>
            </a:xfrm>
            <a:prstGeom prst="line">
              <a:avLst/>
            </a:prstGeom>
            <a:ln w="9360" cap="rnd">
              <a:solidFill>
                <a:schemeClr val="tx1"/>
              </a:solidFill>
              <a:custDash>
                <a:ds d="500000" sp="400000"/>
              </a:custDash>
              <a:round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</p:sp>
        <p:sp>
          <p:nvSpPr>
            <p:cNvPr id="14" name="CustomShape 12">
              <a:extLst>
                <a:ext uri="{FF2B5EF4-FFF2-40B4-BE49-F238E27FC236}">
                  <a16:creationId xmlns:a16="http://schemas.microsoft.com/office/drawing/2014/main" id="{DCE7ED1A-4B89-CCE2-A712-AFD419A05705}"/>
                </a:ext>
              </a:extLst>
            </p:cNvPr>
            <p:cNvSpPr/>
            <p:nvPr/>
          </p:nvSpPr>
          <p:spPr>
            <a:xfrm>
              <a:off x="1216440" y="2565360"/>
              <a:ext cx="347400" cy="402120"/>
            </a:xfrm>
            <a:prstGeom prst="rect">
              <a:avLst/>
            </a:prstGeom>
            <a:noFill/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wrap="none" lIns="90000" tIns="45000" rIns="90000" bIns="45000"/>
            <a:lstStyle/>
            <a:p>
              <a:pPr>
                <a:lnSpc>
                  <a:spcPct val="100000"/>
                </a:lnSpc>
              </a:pPr>
              <a:r>
                <a:rPr lang="en-GB" sz="1800" b="0" strike="noStrike" spc="-1">
                  <a:solidFill>
                    <a:srgbClr val="000000"/>
                  </a:solidFill>
                  <a:latin typeface="Calibri"/>
                </a:rPr>
                <a:t>σ</a:t>
              </a:r>
              <a:r>
                <a:rPr lang="en-GB" sz="1800" b="0" strike="noStrike" spc="-1" baseline="-25000">
                  <a:solidFill>
                    <a:srgbClr val="000000"/>
                  </a:solidFill>
                  <a:latin typeface="Calibri"/>
                </a:rPr>
                <a:t>t</a:t>
              </a:r>
              <a:endParaRPr lang="en-GB" sz="1800" b="0" strike="noStrike" spc="-1">
                <a:latin typeface="Arial"/>
              </a:endParaRPr>
            </a:p>
          </p:txBody>
        </p:sp>
        <p:sp>
          <p:nvSpPr>
            <p:cNvPr id="15" name="Line 13">
              <a:extLst>
                <a:ext uri="{FF2B5EF4-FFF2-40B4-BE49-F238E27FC236}">
                  <a16:creationId xmlns:a16="http://schemas.microsoft.com/office/drawing/2014/main" id="{8D4BA248-4F45-78AE-A0CD-C703B644497A}"/>
                </a:ext>
              </a:extLst>
            </p:cNvPr>
            <p:cNvSpPr/>
            <p:nvPr/>
          </p:nvSpPr>
          <p:spPr>
            <a:xfrm>
              <a:off x="2411280" y="3284280"/>
              <a:ext cx="1079280" cy="505080"/>
            </a:xfrm>
            <a:prstGeom prst="line">
              <a:avLst/>
            </a:prstGeom>
            <a:ln w="9360">
              <a:solidFill>
                <a:schemeClr val="tx1"/>
              </a:solidFill>
              <a:round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</p:sp>
        <p:sp>
          <p:nvSpPr>
            <p:cNvPr id="16" name="CustomShape 14">
              <a:extLst>
                <a:ext uri="{FF2B5EF4-FFF2-40B4-BE49-F238E27FC236}">
                  <a16:creationId xmlns:a16="http://schemas.microsoft.com/office/drawing/2014/main" id="{C73D743F-3B04-54C2-BB02-F0AAFED350F7}"/>
                </a:ext>
              </a:extLst>
            </p:cNvPr>
            <p:cNvSpPr/>
            <p:nvPr/>
          </p:nvSpPr>
          <p:spPr>
            <a:xfrm>
              <a:off x="3690360" y="3645000"/>
              <a:ext cx="1165680" cy="364680"/>
            </a:xfrm>
            <a:prstGeom prst="rect">
              <a:avLst/>
            </a:prstGeom>
            <a:noFill/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wrap="none" lIns="90000" tIns="45000" rIns="90000" bIns="45000"/>
            <a:lstStyle/>
            <a:p>
              <a:pPr>
                <a:lnSpc>
                  <a:spcPct val="100000"/>
                </a:lnSpc>
              </a:pPr>
              <a:r>
                <a:rPr lang="en-GB" sz="1800" b="0" strike="noStrike" spc="-1">
                  <a:solidFill>
                    <a:srgbClr val="000000"/>
                  </a:solidFill>
                  <a:latin typeface="Calibri"/>
                </a:rPr>
                <a:t>Yield point</a:t>
              </a:r>
              <a:endParaRPr lang="en-GB" sz="1800" b="0" strike="noStrike" spc="-1">
                <a:latin typeface="Arial"/>
              </a:endParaRPr>
            </a:p>
          </p:txBody>
        </p:sp>
        <p:sp>
          <p:nvSpPr>
            <p:cNvPr id="17" name="CustomShape 15">
              <a:extLst>
                <a:ext uri="{FF2B5EF4-FFF2-40B4-BE49-F238E27FC236}">
                  <a16:creationId xmlns:a16="http://schemas.microsoft.com/office/drawing/2014/main" id="{9FBCA7A4-E38A-8D3F-0311-C6E4D6C47970}"/>
                </a:ext>
              </a:extLst>
            </p:cNvPr>
            <p:cNvSpPr/>
            <p:nvPr/>
          </p:nvSpPr>
          <p:spPr>
            <a:xfrm>
              <a:off x="5307840" y="2421000"/>
              <a:ext cx="2837880" cy="713880"/>
            </a:xfrm>
            <a:prstGeom prst="rect">
              <a:avLst/>
            </a:prstGeom>
            <a:noFill/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wrap="none" lIns="90000" tIns="45000" rIns="90000" bIns="45000"/>
            <a:lstStyle/>
            <a:p>
              <a:pPr>
                <a:lnSpc>
                  <a:spcPct val="100000"/>
                </a:lnSpc>
              </a:pPr>
              <a:r>
                <a:rPr lang="en-GB" sz="1800" b="0" strike="noStrike" spc="-1">
                  <a:solidFill>
                    <a:srgbClr val="C0504D"/>
                  </a:solidFill>
                  <a:latin typeface="Calibri"/>
                </a:rPr>
                <a:t>σ</a:t>
              </a:r>
              <a:r>
                <a:rPr lang="en-GB" sz="1800" b="0" strike="noStrike" spc="-1" baseline="-25000">
                  <a:solidFill>
                    <a:srgbClr val="C0504D"/>
                  </a:solidFill>
                  <a:latin typeface="Calibri"/>
                </a:rPr>
                <a:t>y</a:t>
              </a:r>
              <a:r>
                <a:rPr lang="en-GB" sz="1800" b="0" strike="noStrike" spc="-1">
                  <a:solidFill>
                    <a:srgbClr val="C0504D"/>
                  </a:solidFill>
                  <a:latin typeface="Calibri"/>
                </a:rPr>
                <a:t> = yield stress</a:t>
              </a:r>
              <a:endParaRPr lang="en-GB" sz="1800" b="0" strike="noStrike" spc="-1">
                <a:latin typeface="Arial"/>
              </a:endParaRPr>
            </a:p>
            <a:p>
              <a:pPr>
                <a:lnSpc>
                  <a:spcPct val="100000"/>
                </a:lnSpc>
              </a:pPr>
              <a:r>
                <a:rPr lang="en-GB" sz="1800" b="0" strike="noStrike" spc="-1">
                  <a:solidFill>
                    <a:srgbClr val="C0504D"/>
                  </a:solidFill>
                  <a:latin typeface="Calibri"/>
                </a:rPr>
                <a:t>σ</a:t>
              </a:r>
              <a:r>
                <a:rPr lang="en-GB" sz="1800" b="0" strike="noStrike" spc="-1" baseline="-25000">
                  <a:solidFill>
                    <a:srgbClr val="C0504D"/>
                  </a:solidFill>
                  <a:latin typeface="Calibri"/>
                </a:rPr>
                <a:t>t</a:t>
              </a:r>
              <a:r>
                <a:rPr lang="en-GB" sz="1800" b="0" strike="noStrike" spc="-1">
                  <a:solidFill>
                    <a:srgbClr val="C0504D"/>
                  </a:solidFill>
                  <a:latin typeface="Calibri"/>
                </a:rPr>
                <a:t> = ultimate tensile strength</a:t>
              </a:r>
              <a:endParaRPr lang="en-GB" sz="1800" b="0" strike="noStrike" spc="-1">
                <a:latin typeface="Arial"/>
              </a:endParaRPr>
            </a:p>
          </p:txBody>
        </p:sp>
        <p:sp>
          <p:nvSpPr>
            <p:cNvPr id="18" name="CustomShape 16">
              <a:extLst>
                <a:ext uri="{FF2B5EF4-FFF2-40B4-BE49-F238E27FC236}">
                  <a16:creationId xmlns:a16="http://schemas.microsoft.com/office/drawing/2014/main" id="{DC267235-9F27-105E-B2FF-2685BCBC2170}"/>
                </a:ext>
              </a:extLst>
            </p:cNvPr>
            <p:cNvSpPr/>
            <p:nvPr/>
          </p:nvSpPr>
          <p:spPr>
            <a:xfrm>
              <a:off x="1310760" y="5394240"/>
              <a:ext cx="331920" cy="364680"/>
            </a:xfrm>
            <a:prstGeom prst="rect">
              <a:avLst/>
            </a:prstGeom>
            <a:noFill/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wrap="none" lIns="90000" tIns="45000" rIns="90000" bIns="45000"/>
            <a:lstStyle/>
            <a:p>
              <a:pPr>
                <a:lnSpc>
                  <a:spcPct val="100000"/>
                </a:lnSpc>
              </a:pPr>
              <a:r>
                <a:rPr lang="en-GB" sz="1800" b="0" strike="noStrike" spc="-1">
                  <a:solidFill>
                    <a:srgbClr val="000000"/>
                  </a:solidFill>
                  <a:latin typeface="Calibri"/>
                </a:rPr>
                <a:t>O</a:t>
              </a:r>
              <a:endParaRPr lang="en-GB" sz="1800" b="0" strike="noStrike" spc="-1">
                <a:latin typeface="Arial"/>
              </a:endParaRPr>
            </a:p>
          </p:txBody>
        </p:sp>
        <p:sp>
          <p:nvSpPr>
            <p:cNvPr id="19" name="CustomShape 17">
              <a:extLst>
                <a:ext uri="{FF2B5EF4-FFF2-40B4-BE49-F238E27FC236}">
                  <a16:creationId xmlns:a16="http://schemas.microsoft.com/office/drawing/2014/main" id="{6B4BB3B3-FB60-7FE3-82AB-CD7343BD044F}"/>
                </a:ext>
              </a:extLst>
            </p:cNvPr>
            <p:cNvSpPr/>
            <p:nvPr/>
          </p:nvSpPr>
          <p:spPr>
            <a:xfrm>
              <a:off x="2169360" y="2924280"/>
              <a:ext cx="313560" cy="364680"/>
            </a:xfrm>
            <a:prstGeom prst="rect">
              <a:avLst/>
            </a:prstGeom>
            <a:noFill/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wrap="none" lIns="90000" tIns="45000" rIns="90000" bIns="45000"/>
            <a:lstStyle/>
            <a:p>
              <a:pPr>
                <a:lnSpc>
                  <a:spcPct val="100000"/>
                </a:lnSpc>
              </a:pPr>
              <a:r>
                <a:rPr lang="en-GB" sz="1800" b="0" strike="noStrike" spc="-1">
                  <a:solidFill>
                    <a:srgbClr val="000000"/>
                  </a:solidFill>
                  <a:latin typeface="Calibri"/>
                </a:rPr>
                <a:t>A</a:t>
              </a:r>
              <a:endParaRPr lang="en-GB" sz="1800" b="0" strike="noStrike" spc="-1">
                <a:latin typeface="Arial"/>
              </a:endParaRPr>
            </a:p>
          </p:txBody>
        </p:sp>
        <p:sp>
          <p:nvSpPr>
            <p:cNvPr id="20" name="CustomShape 18">
              <a:extLst>
                <a:ext uri="{FF2B5EF4-FFF2-40B4-BE49-F238E27FC236}">
                  <a16:creationId xmlns:a16="http://schemas.microsoft.com/office/drawing/2014/main" id="{3EA5FB99-D42B-1440-C3A9-7C310A9D5829}"/>
                </a:ext>
              </a:extLst>
            </p:cNvPr>
            <p:cNvSpPr/>
            <p:nvPr/>
          </p:nvSpPr>
          <p:spPr>
            <a:xfrm>
              <a:off x="3532680" y="2421000"/>
              <a:ext cx="306000" cy="364680"/>
            </a:xfrm>
            <a:prstGeom prst="rect">
              <a:avLst/>
            </a:prstGeom>
            <a:noFill/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wrap="none" lIns="90000" tIns="45000" rIns="90000" bIns="45000"/>
            <a:lstStyle/>
            <a:p>
              <a:pPr>
                <a:lnSpc>
                  <a:spcPct val="100000"/>
                </a:lnSpc>
              </a:pPr>
              <a:r>
                <a:rPr lang="en-GB" sz="1800" b="0" strike="noStrike" spc="-1">
                  <a:solidFill>
                    <a:srgbClr val="000000"/>
                  </a:solidFill>
                  <a:latin typeface="Calibri"/>
                </a:rPr>
                <a:t>B</a:t>
              </a:r>
              <a:endParaRPr lang="en-GB" sz="1800" b="0" strike="noStrike" spc="-1">
                <a:latin typeface="Arial"/>
              </a:endParaRPr>
            </a:p>
          </p:txBody>
        </p:sp>
        <p:sp>
          <p:nvSpPr>
            <p:cNvPr id="21" name="CustomShape 19">
              <a:extLst>
                <a:ext uri="{FF2B5EF4-FFF2-40B4-BE49-F238E27FC236}">
                  <a16:creationId xmlns:a16="http://schemas.microsoft.com/office/drawing/2014/main" id="{868D12DD-03E3-4113-B858-AA29B35F1C82}"/>
                </a:ext>
              </a:extLst>
            </p:cNvPr>
            <p:cNvSpPr/>
            <p:nvPr/>
          </p:nvSpPr>
          <p:spPr>
            <a:xfrm>
              <a:off x="4829760" y="3068640"/>
              <a:ext cx="303120" cy="364680"/>
            </a:xfrm>
            <a:prstGeom prst="rect">
              <a:avLst/>
            </a:prstGeom>
            <a:noFill/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wrap="none" lIns="90000" tIns="45000" rIns="90000" bIns="45000"/>
            <a:lstStyle/>
            <a:p>
              <a:pPr>
                <a:lnSpc>
                  <a:spcPct val="100000"/>
                </a:lnSpc>
              </a:pPr>
              <a:r>
                <a:rPr lang="en-GB" sz="1800" b="0" strike="noStrike" spc="-1">
                  <a:solidFill>
                    <a:srgbClr val="000000"/>
                  </a:solidFill>
                  <a:latin typeface="Calibri"/>
                </a:rPr>
                <a:t>C</a:t>
              </a:r>
              <a:endParaRPr lang="en-GB" sz="1800" b="0" strike="noStrike" spc="-1">
                <a:latin typeface="Arial"/>
              </a:endParaRPr>
            </a:p>
          </p:txBody>
        </p:sp>
        <p:sp>
          <p:nvSpPr>
            <p:cNvPr id="22" name="CustomShape 20">
              <a:extLst>
                <a:ext uri="{FF2B5EF4-FFF2-40B4-BE49-F238E27FC236}">
                  <a16:creationId xmlns:a16="http://schemas.microsoft.com/office/drawing/2014/main" id="{CC0B4FFC-90FA-EFEE-28B1-157B5AD73E2F}"/>
                </a:ext>
              </a:extLst>
            </p:cNvPr>
            <p:cNvSpPr/>
            <p:nvPr/>
          </p:nvSpPr>
          <p:spPr>
            <a:xfrm>
              <a:off x="5449680" y="3789360"/>
              <a:ext cx="2358720" cy="639000"/>
            </a:xfrm>
            <a:prstGeom prst="rect">
              <a:avLst/>
            </a:prstGeom>
            <a:noFill/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wrap="none" lIns="90000" tIns="45000" rIns="90000" bIns="45000"/>
            <a:lstStyle/>
            <a:p>
              <a:pPr>
                <a:lnSpc>
                  <a:spcPct val="100000"/>
                </a:lnSpc>
              </a:pPr>
              <a:r>
                <a:rPr lang="en-GB" sz="1800" b="0" strike="noStrike" spc="-1">
                  <a:solidFill>
                    <a:srgbClr val="C0504D"/>
                  </a:solidFill>
                  <a:latin typeface="Calibri"/>
                </a:rPr>
                <a:t>OA = elastic behaviour</a:t>
              </a:r>
              <a:endParaRPr lang="en-GB" sz="1800" b="0" strike="noStrike" spc="-1">
                <a:latin typeface="Arial"/>
              </a:endParaRPr>
            </a:p>
            <a:p>
              <a:pPr>
                <a:lnSpc>
                  <a:spcPct val="100000"/>
                </a:lnSpc>
              </a:pPr>
              <a:r>
                <a:rPr lang="en-GB" sz="1800" b="0" strike="noStrike" spc="-1">
                  <a:solidFill>
                    <a:srgbClr val="C0504D"/>
                  </a:solidFill>
                  <a:latin typeface="Calibri"/>
                </a:rPr>
                <a:t>ABC = plastic behaviour</a:t>
              </a:r>
              <a:endParaRPr lang="en-GB" sz="1800" b="0" strike="noStrike" spc="-1">
                <a:latin typeface="Arial"/>
              </a:endParaRPr>
            </a:p>
          </p:txBody>
        </p:sp>
        <p:sp>
          <p:nvSpPr>
            <p:cNvPr id="23" name="Trójkąt równoramienny 26">
              <a:extLst>
                <a:ext uri="{FF2B5EF4-FFF2-40B4-BE49-F238E27FC236}">
                  <a16:creationId xmlns:a16="http://schemas.microsoft.com/office/drawing/2014/main" id="{A5C24E4D-2AD0-8CC3-7597-6D294170CD16}"/>
                </a:ext>
              </a:extLst>
            </p:cNvPr>
            <p:cNvSpPr/>
            <p:nvPr/>
          </p:nvSpPr>
          <p:spPr>
            <a:xfrm rot="10800000">
              <a:off x="7754494" y="5808190"/>
              <a:ext cx="0" cy="0"/>
            </a:xfrm>
            <a:prstGeom prst="triangle">
              <a:avLst/>
            </a:prstGeom>
            <a:solidFill>
              <a:srgbClr val="FF0000">
                <a:alpha val="5000"/>
              </a:srgbClr>
            </a:solidFill>
            <a:ln w="19051"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none" rtlCol="0" anchor="ctr" anchorCtr="1"/>
            <a:lstStyle/>
            <a:p>
              <a:endParaRPr lang="de-DE">
                <a:solidFill>
                  <a:srgbClr val="FF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87717366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7D3891-F735-DE5B-B53B-622D1FE6EAE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Examples of other tensile curves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09088D59-4B93-FA3F-68D0-DA6DBB60824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8200" y="1654925"/>
            <a:ext cx="2808008" cy="238860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C183FB00-2188-22BC-BF06-E14986BD48C8}"/>
              </a:ext>
            </a:extLst>
          </p:cNvPr>
          <p:cNvSpPr txBox="1"/>
          <p:nvPr/>
        </p:nvSpPr>
        <p:spPr>
          <a:xfrm>
            <a:off x="2117929" y="1690688"/>
            <a:ext cx="197082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Stiff brittle material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B2AEB8D-B144-F742-433C-91E0EEA9849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32841" y="1502359"/>
            <a:ext cx="3963016" cy="254117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3A7D890D-7DAE-1575-3A3F-4D7E0FD5F469}"/>
              </a:ext>
            </a:extLst>
          </p:cNvPr>
          <p:cNvSpPr txBox="1"/>
          <p:nvPr/>
        </p:nvSpPr>
        <p:spPr>
          <a:xfrm>
            <a:off x="7864676" y="1356640"/>
            <a:ext cx="1970821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Low stiffness, highly elastic material</a:t>
            </a:r>
          </a:p>
        </p:txBody>
      </p:sp>
      <p:grpSp>
        <p:nvGrpSpPr>
          <p:cNvPr id="23" name="Group 22">
            <a:extLst>
              <a:ext uri="{FF2B5EF4-FFF2-40B4-BE49-F238E27FC236}">
                <a16:creationId xmlns:a16="http://schemas.microsoft.com/office/drawing/2014/main" id="{5F9B4D77-38C3-711D-0C21-79756E6BFF54}"/>
              </a:ext>
            </a:extLst>
          </p:cNvPr>
          <p:cNvGrpSpPr/>
          <p:nvPr/>
        </p:nvGrpSpPr>
        <p:grpSpPr>
          <a:xfrm>
            <a:off x="1042919" y="4365359"/>
            <a:ext cx="3583509" cy="2127515"/>
            <a:chOff x="1042920" y="4365360"/>
            <a:chExt cx="3024000" cy="1800720"/>
          </a:xfrm>
        </p:grpSpPr>
        <p:sp>
          <p:nvSpPr>
            <p:cNvPr id="18" name="Line 10">
              <a:extLst>
                <a:ext uri="{FF2B5EF4-FFF2-40B4-BE49-F238E27FC236}">
                  <a16:creationId xmlns:a16="http://schemas.microsoft.com/office/drawing/2014/main" id="{C419B9C2-2E12-5EFA-0739-6929A6818CA4}"/>
                </a:ext>
              </a:extLst>
            </p:cNvPr>
            <p:cNvSpPr/>
            <p:nvPr/>
          </p:nvSpPr>
          <p:spPr>
            <a:xfrm>
              <a:off x="1042920" y="4365360"/>
              <a:ext cx="360" cy="1800360"/>
            </a:xfrm>
            <a:prstGeom prst="line">
              <a:avLst/>
            </a:prstGeom>
            <a:ln w="9360">
              <a:solidFill>
                <a:schemeClr val="tx1"/>
              </a:solidFill>
              <a:round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</p:sp>
        <p:sp>
          <p:nvSpPr>
            <p:cNvPr id="19" name="Line 11">
              <a:extLst>
                <a:ext uri="{FF2B5EF4-FFF2-40B4-BE49-F238E27FC236}">
                  <a16:creationId xmlns:a16="http://schemas.microsoft.com/office/drawing/2014/main" id="{71BE54FE-26B6-1C26-D7F2-0B7CF3F3B172}"/>
                </a:ext>
              </a:extLst>
            </p:cNvPr>
            <p:cNvSpPr/>
            <p:nvPr/>
          </p:nvSpPr>
          <p:spPr>
            <a:xfrm>
              <a:off x="1042920" y="6165720"/>
              <a:ext cx="3024000" cy="360"/>
            </a:xfrm>
            <a:prstGeom prst="line">
              <a:avLst/>
            </a:prstGeom>
            <a:ln w="9360">
              <a:solidFill>
                <a:schemeClr val="tx1"/>
              </a:solidFill>
              <a:round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</p:sp>
        <p:sp>
          <p:nvSpPr>
            <p:cNvPr id="20" name="Line 12">
              <a:extLst>
                <a:ext uri="{FF2B5EF4-FFF2-40B4-BE49-F238E27FC236}">
                  <a16:creationId xmlns:a16="http://schemas.microsoft.com/office/drawing/2014/main" id="{99F2CE51-2C89-8DEC-19BF-1EBADF0BFC89}"/>
                </a:ext>
              </a:extLst>
            </p:cNvPr>
            <p:cNvSpPr/>
            <p:nvPr/>
          </p:nvSpPr>
          <p:spPr>
            <a:xfrm flipV="1">
              <a:off x="1042920" y="5661000"/>
              <a:ext cx="360360" cy="504720"/>
            </a:xfrm>
            <a:prstGeom prst="line">
              <a:avLst/>
            </a:prstGeom>
            <a:ln w="9360">
              <a:solidFill>
                <a:srgbClr val="FF0000"/>
              </a:solidFill>
              <a:round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</p:sp>
        <p:sp>
          <p:nvSpPr>
            <p:cNvPr id="21" name="CustomShape 13">
              <a:extLst>
                <a:ext uri="{FF2B5EF4-FFF2-40B4-BE49-F238E27FC236}">
                  <a16:creationId xmlns:a16="http://schemas.microsoft.com/office/drawing/2014/main" id="{CBD05D73-7481-1A05-3312-769BB6D60354}"/>
                </a:ext>
              </a:extLst>
            </p:cNvPr>
            <p:cNvSpPr/>
            <p:nvPr/>
          </p:nvSpPr>
          <p:spPr>
            <a:xfrm flipH="1">
              <a:off x="1403280" y="5157720"/>
              <a:ext cx="2304720" cy="502920"/>
            </a:xfrm>
            <a:custGeom>
              <a:avLst/>
              <a:gdLst/>
              <a:ahLst/>
              <a:cxnLst/>
              <a:rect l="l" t="t" r="r" b="b"/>
              <a:pathLst>
                <a:path w="21600" h="21600">
                  <a:moveTo>
                    <a:pt x="0" y="0"/>
                  </a:moveTo>
                  <a:cubicBezTo>
                    <a:pt x="11929" y="0"/>
                    <a:pt x="21600" y="9670"/>
                    <a:pt x="21600" y="21600"/>
                  </a:cubicBezTo>
                  <a:moveTo>
                    <a:pt x="0" y="0"/>
                  </a:moveTo>
                  <a:cubicBezTo>
                    <a:pt x="11929" y="0"/>
                    <a:pt x="21600" y="9670"/>
                    <a:pt x="21600" y="21600"/>
                  </a:cubicBezTo>
                  <a:lnTo>
                    <a:pt x="0" y="21600"/>
                  </a:lnTo>
                  <a:close/>
                </a:path>
              </a:pathLst>
            </a:custGeom>
            <a:noFill/>
            <a:ln w="9360">
              <a:solidFill>
                <a:srgbClr val="FF0000"/>
              </a:solidFill>
              <a:round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</p:sp>
        <p:sp>
          <p:nvSpPr>
            <p:cNvPr id="22" name="CustomShape 14">
              <a:extLst>
                <a:ext uri="{FF2B5EF4-FFF2-40B4-BE49-F238E27FC236}">
                  <a16:creationId xmlns:a16="http://schemas.microsoft.com/office/drawing/2014/main" id="{DD125B23-F2CA-4235-EB73-8785C1417719}"/>
                </a:ext>
              </a:extLst>
            </p:cNvPr>
            <p:cNvSpPr/>
            <p:nvPr/>
          </p:nvSpPr>
          <p:spPr>
            <a:xfrm>
              <a:off x="1635480" y="4365720"/>
              <a:ext cx="2302560" cy="364680"/>
            </a:xfrm>
            <a:prstGeom prst="rect">
              <a:avLst/>
            </a:prstGeom>
            <a:noFill/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  <p:txBody>
            <a:bodyPr wrap="none" lIns="90000" tIns="45000" rIns="90000" bIns="45000"/>
            <a:lstStyle/>
            <a:p>
              <a:pPr>
                <a:lnSpc>
                  <a:spcPct val="100000"/>
                </a:lnSpc>
              </a:pPr>
              <a:r>
                <a:rPr lang="en-GB" sz="1800" b="0" strike="noStrike" spc="-1">
                  <a:solidFill>
                    <a:srgbClr val="C0504D"/>
                  </a:solidFill>
                  <a:latin typeface="Calibri"/>
                </a:rPr>
                <a:t>High plasticity material</a:t>
              </a:r>
              <a:endParaRPr lang="en-GB" sz="1800" b="0" strike="noStrike" spc="-1">
                <a:latin typeface="Arial"/>
              </a:endParaRPr>
            </a:p>
          </p:txBody>
        </p:sp>
      </p:grpSp>
      <p:sp>
        <p:nvSpPr>
          <p:cNvPr id="24" name="Oval 23">
            <a:extLst>
              <a:ext uri="{FF2B5EF4-FFF2-40B4-BE49-F238E27FC236}">
                <a16:creationId xmlns:a16="http://schemas.microsoft.com/office/drawing/2014/main" id="{256C7864-F3C3-FC88-8EDE-8EC03AB4BD4D}"/>
              </a:ext>
            </a:extLst>
          </p:cNvPr>
          <p:cNvSpPr/>
          <p:nvPr/>
        </p:nvSpPr>
        <p:spPr>
          <a:xfrm>
            <a:off x="1480840" y="5290631"/>
            <a:ext cx="7607877" cy="1200968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grpSp>
        <p:nvGrpSpPr>
          <p:cNvPr id="31" name="Group 30">
            <a:extLst>
              <a:ext uri="{FF2B5EF4-FFF2-40B4-BE49-F238E27FC236}">
                <a16:creationId xmlns:a16="http://schemas.microsoft.com/office/drawing/2014/main" id="{71DD5605-5EEB-CB92-E000-03D75CAAF989}"/>
              </a:ext>
            </a:extLst>
          </p:cNvPr>
          <p:cNvGrpSpPr/>
          <p:nvPr/>
        </p:nvGrpSpPr>
        <p:grpSpPr>
          <a:xfrm>
            <a:off x="6432839" y="4155972"/>
            <a:ext cx="3754794" cy="2267617"/>
            <a:chOff x="4787640" y="4221000"/>
            <a:chExt cx="3024360" cy="1945080"/>
          </a:xfrm>
        </p:grpSpPr>
        <p:sp>
          <p:nvSpPr>
            <p:cNvPr id="25" name="Line 15">
              <a:extLst>
                <a:ext uri="{FF2B5EF4-FFF2-40B4-BE49-F238E27FC236}">
                  <a16:creationId xmlns:a16="http://schemas.microsoft.com/office/drawing/2014/main" id="{513FD641-0C82-A5AB-A067-73959936320D}"/>
                </a:ext>
              </a:extLst>
            </p:cNvPr>
            <p:cNvSpPr/>
            <p:nvPr/>
          </p:nvSpPr>
          <p:spPr>
            <a:xfrm>
              <a:off x="4787640" y="4292280"/>
              <a:ext cx="360" cy="1873440"/>
            </a:xfrm>
            <a:prstGeom prst="line">
              <a:avLst/>
            </a:prstGeom>
            <a:ln w="9360">
              <a:solidFill>
                <a:schemeClr val="tx1"/>
              </a:solidFill>
              <a:round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</p:sp>
        <p:sp>
          <p:nvSpPr>
            <p:cNvPr id="26" name="Line 16">
              <a:extLst>
                <a:ext uri="{FF2B5EF4-FFF2-40B4-BE49-F238E27FC236}">
                  <a16:creationId xmlns:a16="http://schemas.microsoft.com/office/drawing/2014/main" id="{8C169A52-920E-50A1-96F1-58E819E52287}"/>
                </a:ext>
              </a:extLst>
            </p:cNvPr>
            <p:cNvSpPr/>
            <p:nvPr/>
          </p:nvSpPr>
          <p:spPr>
            <a:xfrm>
              <a:off x="4787640" y="6165720"/>
              <a:ext cx="3024360" cy="360"/>
            </a:xfrm>
            <a:prstGeom prst="line">
              <a:avLst/>
            </a:prstGeom>
            <a:ln w="9360">
              <a:solidFill>
                <a:schemeClr val="tx1"/>
              </a:solidFill>
              <a:round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</p:sp>
        <p:sp>
          <p:nvSpPr>
            <p:cNvPr id="27" name="Line 17">
              <a:extLst>
                <a:ext uri="{FF2B5EF4-FFF2-40B4-BE49-F238E27FC236}">
                  <a16:creationId xmlns:a16="http://schemas.microsoft.com/office/drawing/2014/main" id="{29A6C2B2-4549-5D96-86D2-A45FF3FB1A98}"/>
                </a:ext>
              </a:extLst>
            </p:cNvPr>
            <p:cNvSpPr/>
            <p:nvPr/>
          </p:nvSpPr>
          <p:spPr>
            <a:xfrm flipV="1">
              <a:off x="4787640" y="4652640"/>
              <a:ext cx="360360" cy="1513080"/>
            </a:xfrm>
            <a:prstGeom prst="line">
              <a:avLst/>
            </a:prstGeom>
            <a:ln w="9360">
              <a:solidFill>
                <a:srgbClr val="FF0000"/>
              </a:solidFill>
              <a:round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</p:sp>
        <p:sp>
          <p:nvSpPr>
            <p:cNvPr id="28" name="Line 18">
              <a:extLst>
                <a:ext uri="{FF2B5EF4-FFF2-40B4-BE49-F238E27FC236}">
                  <a16:creationId xmlns:a16="http://schemas.microsoft.com/office/drawing/2014/main" id="{FAB0B827-141A-E649-1176-004FE71D22D0}"/>
                </a:ext>
              </a:extLst>
            </p:cNvPr>
            <p:cNvSpPr/>
            <p:nvPr/>
          </p:nvSpPr>
          <p:spPr>
            <a:xfrm>
              <a:off x="5148000" y="4652640"/>
              <a:ext cx="71640" cy="144720"/>
            </a:xfrm>
            <a:prstGeom prst="line">
              <a:avLst/>
            </a:prstGeom>
            <a:ln w="9360">
              <a:solidFill>
                <a:srgbClr val="FF0000"/>
              </a:solidFill>
              <a:round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</p:sp>
        <p:sp>
          <p:nvSpPr>
            <p:cNvPr id="29" name="CustomShape 19">
              <a:extLst>
                <a:ext uri="{FF2B5EF4-FFF2-40B4-BE49-F238E27FC236}">
                  <a16:creationId xmlns:a16="http://schemas.microsoft.com/office/drawing/2014/main" id="{C87211A6-DAAD-9B44-B700-F034ED41E159}"/>
                </a:ext>
              </a:extLst>
            </p:cNvPr>
            <p:cNvSpPr/>
            <p:nvPr/>
          </p:nvSpPr>
          <p:spPr>
            <a:xfrm flipH="1">
              <a:off x="5218920" y="4221000"/>
              <a:ext cx="1439640" cy="576000"/>
            </a:xfrm>
            <a:custGeom>
              <a:avLst/>
              <a:gdLst/>
              <a:ahLst/>
              <a:cxnLst/>
              <a:rect l="l" t="t" r="r" b="b"/>
              <a:pathLst>
                <a:path w="21600" h="21600">
                  <a:moveTo>
                    <a:pt x="0" y="0"/>
                  </a:moveTo>
                  <a:cubicBezTo>
                    <a:pt x="11929" y="0"/>
                    <a:pt x="21600" y="9670"/>
                    <a:pt x="21600" y="21600"/>
                  </a:cubicBezTo>
                  <a:moveTo>
                    <a:pt x="0" y="0"/>
                  </a:moveTo>
                  <a:cubicBezTo>
                    <a:pt x="11929" y="0"/>
                    <a:pt x="21600" y="9670"/>
                    <a:pt x="21600" y="21600"/>
                  </a:cubicBezTo>
                  <a:lnTo>
                    <a:pt x="0" y="21600"/>
                  </a:lnTo>
                  <a:close/>
                </a:path>
              </a:pathLst>
            </a:custGeom>
            <a:noFill/>
            <a:ln w="9360">
              <a:solidFill>
                <a:srgbClr val="FF0000"/>
              </a:solidFill>
              <a:round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/>
          </p:style>
        </p:sp>
      </p:grpSp>
      <p:sp>
        <p:nvSpPr>
          <p:cNvPr id="32" name="Oval 31">
            <a:extLst>
              <a:ext uri="{FF2B5EF4-FFF2-40B4-BE49-F238E27FC236}">
                <a16:creationId xmlns:a16="http://schemas.microsoft.com/office/drawing/2014/main" id="{175F668F-0D24-7EE3-DA3C-ECFF838AC0B5}"/>
              </a:ext>
            </a:extLst>
          </p:cNvPr>
          <p:cNvSpPr/>
          <p:nvPr/>
        </p:nvSpPr>
        <p:spPr>
          <a:xfrm>
            <a:off x="6987598" y="4155122"/>
            <a:ext cx="4386806" cy="1276226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33" name="CustomShape 20">
            <a:extLst>
              <a:ext uri="{FF2B5EF4-FFF2-40B4-BE49-F238E27FC236}">
                <a16:creationId xmlns:a16="http://schemas.microsoft.com/office/drawing/2014/main" id="{9DE5B2A4-DC05-8194-DE6E-7D2407051536}"/>
              </a:ext>
            </a:extLst>
          </p:cNvPr>
          <p:cNvSpPr/>
          <p:nvPr/>
        </p:nvSpPr>
        <p:spPr>
          <a:xfrm>
            <a:off x="8619344" y="4365359"/>
            <a:ext cx="2487702" cy="425152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/>
          <a:lstStyle/>
          <a:p>
            <a:pPr>
              <a:lnSpc>
                <a:spcPct val="100000"/>
              </a:lnSpc>
            </a:pPr>
            <a:r>
              <a:rPr lang="en-GB" sz="1800" b="0" strike="noStrike" spc="-1" dirty="0">
                <a:solidFill>
                  <a:srgbClr val="C0504D"/>
                </a:solidFill>
                <a:latin typeface="Calibri"/>
              </a:rPr>
              <a:t>Typical carbon steel</a:t>
            </a:r>
            <a:endParaRPr lang="en-GB" sz="1800" b="0" strike="noStrike" spc="-1" dirty="0">
              <a:latin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0241972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4F8CE5-A82B-AA74-C96B-121534F6C1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Strain Rate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50A77D1-E64D-2306-6EB0-AB610251CF3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This is the rate of change in strain over time.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4760FAA-E696-089A-BC89-15377A38A73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39886" y="3028741"/>
            <a:ext cx="1514494" cy="1164995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4C87C5B9-3709-214E-C353-4D7F27DDD856}"/>
              </a:ext>
            </a:extLst>
          </p:cNvPr>
          <p:cNvSpPr txBox="1"/>
          <p:nvPr/>
        </p:nvSpPr>
        <p:spPr>
          <a:xfrm>
            <a:off x="7641771" y="2558142"/>
            <a:ext cx="315685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Materials under high strain rate are subject to fast deformations.</a:t>
            </a:r>
          </a:p>
        </p:txBody>
      </p:sp>
    </p:spTree>
    <p:extLst>
      <p:ext uri="{BB962C8B-B14F-4D97-AF65-F5344CB8AC3E}">
        <p14:creationId xmlns:p14="http://schemas.microsoft.com/office/powerpoint/2010/main" val="387316654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5208E-1B25-57B0-707D-71C437771B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2731" y="266665"/>
            <a:ext cx="10515600" cy="1325563"/>
          </a:xfrm>
        </p:spPr>
        <p:txBody>
          <a:bodyPr/>
          <a:lstStyle/>
          <a:p>
            <a:r>
              <a:rPr lang="en-GB" b="1" dirty="0"/>
              <a:t>Direct vs shear stresses and strains</a:t>
            </a:r>
          </a:p>
        </p:txBody>
      </p:sp>
      <p:sp>
        <p:nvSpPr>
          <p:cNvPr id="4" name="CustomShape 2">
            <a:extLst>
              <a:ext uri="{FF2B5EF4-FFF2-40B4-BE49-F238E27FC236}">
                <a16:creationId xmlns:a16="http://schemas.microsoft.com/office/drawing/2014/main" id="{DE974843-B25D-0267-0980-DD015EEB6E05}"/>
              </a:ext>
            </a:extLst>
          </p:cNvPr>
          <p:cNvSpPr/>
          <p:nvPr/>
        </p:nvSpPr>
        <p:spPr>
          <a:xfrm>
            <a:off x="783771" y="2390528"/>
            <a:ext cx="1347480" cy="574200"/>
          </a:xfrm>
          <a:prstGeom prst="ellipse">
            <a:avLst/>
          </a:prstGeom>
          <a:solidFill>
            <a:schemeClr val="accent1"/>
          </a:solidFill>
          <a:ln w="9360">
            <a:solidFill>
              <a:schemeClr val="tx1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5" name="CustomShape 3">
            <a:extLst>
              <a:ext uri="{FF2B5EF4-FFF2-40B4-BE49-F238E27FC236}">
                <a16:creationId xmlns:a16="http://schemas.microsoft.com/office/drawing/2014/main" id="{AD1BF76C-EB72-63CB-8AEB-B853C95F5D34}"/>
              </a:ext>
            </a:extLst>
          </p:cNvPr>
          <p:cNvSpPr/>
          <p:nvPr/>
        </p:nvSpPr>
        <p:spPr>
          <a:xfrm>
            <a:off x="783771" y="4478168"/>
            <a:ext cx="1347480" cy="574200"/>
          </a:xfrm>
          <a:prstGeom prst="ellipse">
            <a:avLst/>
          </a:prstGeom>
          <a:solidFill>
            <a:schemeClr val="accent1"/>
          </a:solidFill>
          <a:ln w="9360">
            <a:solidFill>
              <a:schemeClr val="tx1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6" name="CustomShape 4">
            <a:extLst>
              <a:ext uri="{FF2B5EF4-FFF2-40B4-BE49-F238E27FC236}">
                <a16:creationId xmlns:a16="http://schemas.microsoft.com/office/drawing/2014/main" id="{7FA7EFBC-3515-F858-FFE0-B233C6F96489}"/>
              </a:ext>
            </a:extLst>
          </p:cNvPr>
          <p:cNvSpPr/>
          <p:nvPr/>
        </p:nvSpPr>
        <p:spPr>
          <a:xfrm>
            <a:off x="4816131" y="2390528"/>
            <a:ext cx="1347480" cy="574200"/>
          </a:xfrm>
          <a:prstGeom prst="ellipse">
            <a:avLst/>
          </a:prstGeom>
          <a:solidFill>
            <a:schemeClr val="accent1"/>
          </a:solidFill>
          <a:ln w="9360">
            <a:solidFill>
              <a:schemeClr val="tx1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7" name="CustomShape 5">
            <a:extLst>
              <a:ext uri="{FF2B5EF4-FFF2-40B4-BE49-F238E27FC236}">
                <a16:creationId xmlns:a16="http://schemas.microsoft.com/office/drawing/2014/main" id="{66B542FC-BF51-2A97-4510-DA11EBACBD61}"/>
              </a:ext>
            </a:extLst>
          </p:cNvPr>
          <p:cNvSpPr/>
          <p:nvPr/>
        </p:nvSpPr>
        <p:spPr>
          <a:xfrm>
            <a:off x="4816131" y="4333808"/>
            <a:ext cx="1347480" cy="574200"/>
          </a:xfrm>
          <a:prstGeom prst="ellipse">
            <a:avLst/>
          </a:prstGeom>
          <a:solidFill>
            <a:schemeClr val="accent1"/>
          </a:solidFill>
          <a:ln w="9360">
            <a:solidFill>
              <a:schemeClr val="tx1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8" name="Line 6">
            <a:extLst>
              <a:ext uri="{FF2B5EF4-FFF2-40B4-BE49-F238E27FC236}">
                <a16:creationId xmlns:a16="http://schemas.microsoft.com/office/drawing/2014/main" id="{5E511585-BDB3-4077-F214-C90E3467F84F}"/>
              </a:ext>
            </a:extLst>
          </p:cNvPr>
          <p:cNvSpPr/>
          <p:nvPr/>
        </p:nvSpPr>
        <p:spPr>
          <a:xfrm>
            <a:off x="783771" y="2677808"/>
            <a:ext cx="360" cy="2016000"/>
          </a:xfrm>
          <a:prstGeom prst="line">
            <a:avLst/>
          </a:prstGeom>
          <a:ln w="9360">
            <a:solidFill>
              <a:schemeClr val="tx1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9" name="Line 7">
            <a:extLst>
              <a:ext uri="{FF2B5EF4-FFF2-40B4-BE49-F238E27FC236}">
                <a16:creationId xmlns:a16="http://schemas.microsoft.com/office/drawing/2014/main" id="{A48F0302-12ED-98AB-17E3-9DF3E8E3EE1B}"/>
              </a:ext>
            </a:extLst>
          </p:cNvPr>
          <p:cNvSpPr/>
          <p:nvPr/>
        </p:nvSpPr>
        <p:spPr>
          <a:xfrm>
            <a:off x="2152131" y="2677808"/>
            <a:ext cx="360" cy="2087640"/>
          </a:xfrm>
          <a:prstGeom prst="line">
            <a:avLst/>
          </a:prstGeom>
          <a:ln w="9360">
            <a:solidFill>
              <a:schemeClr val="tx1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10" name="Line 8">
            <a:extLst>
              <a:ext uri="{FF2B5EF4-FFF2-40B4-BE49-F238E27FC236}">
                <a16:creationId xmlns:a16="http://schemas.microsoft.com/office/drawing/2014/main" id="{91E2AB68-13A5-C1C6-078B-C6008C51C635}"/>
              </a:ext>
            </a:extLst>
          </p:cNvPr>
          <p:cNvSpPr/>
          <p:nvPr/>
        </p:nvSpPr>
        <p:spPr>
          <a:xfrm>
            <a:off x="4815771" y="2749088"/>
            <a:ext cx="360" cy="1873440"/>
          </a:xfrm>
          <a:prstGeom prst="line">
            <a:avLst/>
          </a:prstGeom>
          <a:ln w="9360">
            <a:solidFill>
              <a:schemeClr val="tx1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11" name="Line 9">
            <a:extLst>
              <a:ext uri="{FF2B5EF4-FFF2-40B4-BE49-F238E27FC236}">
                <a16:creationId xmlns:a16="http://schemas.microsoft.com/office/drawing/2014/main" id="{B8E8832B-BA2F-145F-689A-A59A3FBF79B1}"/>
              </a:ext>
            </a:extLst>
          </p:cNvPr>
          <p:cNvSpPr/>
          <p:nvPr/>
        </p:nvSpPr>
        <p:spPr>
          <a:xfrm>
            <a:off x="6184491" y="2677808"/>
            <a:ext cx="360" cy="1871640"/>
          </a:xfrm>
          <a:prstGeom prst="line">
            <a:avLst/>
          </a:prstGeom>
          <a:ln w="9360">
            <a:solidFill>
              <a:schemeClr val="tx1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12" name="Line 10">
            <a:extLst>
              <a:ext uri="{FF2B5EF4-FFF2-40B4-BE49-F238E27FC236}">
                <a16:creationId xmlns:a16="http://schemas.microsoft.com/office/drawing/2014/main" id="{2EE4F025-81DB-317C-9315-DC5C87ACDF41}"/>
              </a:ext>
            </a:extLst>
          </p:cNvPr>
          <p:cNvSpPr/>
          <p:nvPr/>
        </p:nvSpPr>
        <p:spPr>
          <a:xfrm flipV="1">
            <a:off x="1431411" y="1957088"/>
            <a:ext cx="360" cy="719280"/>
          </a:xfrm>
          <a:prstGeom prst="line">
            <a:avLst/>
          </a:prstGeom>
          <a:ln w="9360">
            <a:solidFill>
              <a:schemeClr val="tx1"/>
            </a:solidFill>
            <a:round/>
            <a:tailEnd type="triangl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13" name="Line 11">
            <a:extLst>
              <a:ext uri="{FF2B5EF4-FFF2-40B4-BE49-F238E27FC236}">
                <a16:creationId xmlns:a16="http://schemas.microsoft.com/office/drawing/2014/main" id="{20387ABB-DDFB-F720-C6BB-7C1F686BD5A4}"/>
              </a:ext>
            </a:extLst>
          </p:cNvPr>
          <p:cNvSpPr/>
          <p:nvPr/>
        </p:nvSpPr>
        <p:spPr>
          <a:xfrm>
            <a:off x="1431411" y="5054168"/>
            <a:ext cx="360" cy="432000"/>
          </a:xfrm>
          <a:prstGeom prst="line">
            <a:avLst/>
          </a:prstGeom>
          <a:ln w="9360">
            <a:solidFill>
              <a:schemeClr val="tx1"/>
            </a:solidFill>
            <a:round/>
            <a:tailEnd type="triangl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14" name="Line 12">
            <a:extLst>
              <a:ext uri="{FF2B5EF4-FFF2-40B4-BE49-F238E27FC236}">
                <a16:creationId xmlns:a16="http://schemas.microsoft.com/office/drawing/2014/main" id="{BBB0CB5E-C887-71E6-481D-061312B4D1FA}"/>
              </a:ext>
            </a:extLst>
          </p:cNvPr>
          <p:cNvSpPr/>
          <p:nvPr/>
        </p:nvSpPr>
        <p:spPr>
          <a:xfrm>
            <a:off x="5463771" y="1814168"/>
            <a:ext cx="360" cy="863640"/>
          </a:xfrm>
          <a:prstGeom prst="line">
            <a:avLst/>
          </a:prstGeom>
          <a:ln w="9360">
            <a:solidFill>
              <a:schemeClr val="tx1"/>
            </a:solidFill>
            <a:round/>
            <a:tailEnd type="triangl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15" name="Line 13">
            <a:extLst>
              <a:ext uri="{FF2B5EF4-FFF2-40B4-BE49-F238E27FC236}">
                <a16:creationId xmlns:a16="http://schemas.microsoft.com/office/drawing/2014/main" id="{D767D946-8ABD-1858-AD82-5A184A7B8EF8}"/>
              </a:ext>
            </a:extLst>
          </p:cNvPr>
          <p:cNvSpPr/>
          <p:nvPr/>
        </p:nvSpPr>
        <p:spPr>
          <a:xfrm flipV="1">
            <a:off x="5536491" y="4909808"/>
            <a:ext cx="360" cy="504720"/>
          </a:xfrm>
          <a:prstGeom prst="line">
            <a:avLst/>
          </a:prstGeom>
          <a:ln w="9360">
            <a:solidFill>
              <a:schemeClr val="tx1"/>
            </a:solidFill>
            <a:round/>
            <a:tailEnd type="triangl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16" name="CustomShape 14">
            <a:extLst>
              <a:ext uri="{FF2B5EF4-FFF2-40B4-BE49-F238E27FC236}">
                <a16:creationId xmlns:a16="http://schemas.microsoft.com/office/drawing/2014/main" id="{3AFBD814-6397-3517-5C50-41630409CDC6}"/>
              </a:ext>
            </a:extLst>
          </p:cNvPr>
          <p:cNvSpPr/>
          <p:nvPr/>
        </p:nvSpPr>
        <p:spPr>
          <a:xfrm>
            <a:off x="1647411" y="1761968"/>
            <a:ext cx="550440" cy="36468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lIns="90000" tIns="45000" rIns="90000" bIns="45000"/>
          <a:lstStyle/>
          <a:p>
            <a:pPr>
              <a:lnSpc>
                <a:spcPct val="100000"/>
              </a:lnSpc>
            </a:pPr>
            <a:r>
              <a:rPr lang="en-GB" sz="1800" b="0" strike="noStrike" spc="-1">
                <a:solidFill>
                  <a:srgbClr val="000000"/>
                </a:solidFill>
                <a:latin typeface="Calibri"/>
              </a:rPr>
              <a:t>F</a:t>
            </a:r>
            <a:endParaRPr lang="en-GB" sz="1800" b="0" strike="noStrike" spc="-1">
              <a:latin typeface="Arial"/>
            </a:endParaRPr>
          </a:p>
        </p:txBody>
      </p:sp>
      <p:sp>
        <p:nvSpPr>
          <p:cNvPr id="17" name="CustomShape 15">
            <a:extLst>
              <a:ext uri="{FF2B5EF4-FFF2-40B4-BE49-F238E27FC236}">
                <a16:creationId xmlns:a16="http://schemas.microsoft.com/office/drawing/2014/main" id="{E02A9B11-42C9-2F02-155A-3DC5048D2766}"/>
              </a:ext>
            </a:extLst>
          </p:cNvPr>
          <p:cNvSpPr/>
          <p:nvPr/>
        </p:nvSpPr>
        <p:spPr>
          <a:xfrm>
            <a:off x="1680891" y="5125808"/>
            <a:ext cx="286200" cy="36468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/>
          <a:lstStyle/>
          <a:p>
            <a:pPr>
              <a:lnSpc>
                <a:spcPct val="100000"/>
              </a:lnSpc>
            </a:pPr>
            <a:r>
              <a:rPr lang="en-GB" sz="1800" b="0" strike="noStrike" spc="-1">
                <a:solidFill>
                  <a:srgbClr val="000000"/>
                </a:solidFill>
                <a:latin typeface="Calibri"/>
              </a:rPr>
              <a:t>F</a:t>
            </a:r>
            <a:endParaRPr lang="en-GB" sz="1800" b="0" strike="noStrike" spc="-1">
              <a:latin typeface="Arial"/>
            </a:endParaRPr>
          </a:p>
        </p:txBody>
      </p:sp>
      <p:sp>
        <p:nvSpPr>
          <p:cNvPr id="18" name="CustomShape 16">
            <a:extLst>
              <a:ext uri="{FF2B5EF4-FFF2-40B4-BE49-F238E27FC236}">
                <a16:creationId xmlns:a16="http://schemas.microsoft.com/office/drawing/2014/main" id="{5378C4FF-68B7-B5F6-843B-9945737372C5}"/>
              </a:ext>
            </a:extLst>
          </p:cNvPr>
          <p:cNvSpPr/>
          <p:nvPr/>
        </p:nvSpPr>
        <p:spPr>
          <a:xfrm>
            <a:off x="5621091" y="1690688"/>
            <a:ext cx="286200" cy="36468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/>
          <a:lstStyle/>
          <a:p>
            <a:pPr>
              <a:lnSpc>
                <a:spcPct val="100000"/>
              </a:lnSpc>
            </a:pPr>
            <a:r>
              <a:rPr lang="en-GB" sz="1800" b="0" strike="noStrike" spc="-1" dirty="0">
                <a:solidFill>
                  <a:srgbClr val="000000"/>
                </a:solidFill>
                <a:latin typeface="Calibri"/>
              </a:rPr>
              <a:t>F</a:t>
            </a:r>
            <a:endParaRPr lang="en-GB" sz="1800" b="0" strike="noStrike" spc="-1" dirty="0">
              <a:latin typeface="Arial"/>
            </a:endParaRPr>
          </a:p>
        </p:txBody>
      </p:sp>
      <p:sp>
        <p:nvSpPr>
          <p:cNvPr id="19" name="CustomShape 17">
            <a:extLst>
              <a:ext uri="{FF2B5EF4-FFF2-40B4-BE49-F238E27FC236}">
                <a16:creationId xmlns:a16="http://schemas.microsoft.com/office/drawing/2014/main" id="{6C8C4E99-1C83-3207-ED2A-A2B21AF331F0}"/>
              </a:ext>
            </a:extLst>
          </p:cNvPr>
          <p:cNvSpPr/>
          <p:nvPr/>
        </p:nvSpPr>
        <p:spPr>
          <a:xfrm>
            <a:off x="5694171" y="5001968"/>
            <a:ext cx="286200" cy="36468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/>
          <a:lstStyle/>
          <a:p>
            <a:pPr>
              <a:lnSpc>
                <a:spcPct val="100000"/>
              </a:lnSpc>
            </a:pPr>
            <a:r>
              <a:rPr lang="en-GB" sz="1800" b="0" strike="noStrike" spc="-1">
                <a:solidFill>
                  <a:srgbClr val="000000"/>
                </a:solidFill>
                <a:latin typeface="Calibri"/>
              </a:rPr>
              <a:t>F</a:t>
            </a:r>
            <a:endParaRPr lang="en-GB" sz="1800" b="0" strike="noStrike" spc="-1">
              <a:latin typeface="Arial"/>
            </a:endParaRPr>
          </a:p>
        </p:txBody>
      </p:sp>
      <p:sp>
        <p:nvSpPr>
          <p:cNvPr id="20" name="CustomShape 18">
            <a:extLst>
              <a:ext uri="{FF2B5EF4-FFF2-40B4-BE49-F238E27FC236}">
                <a16:creationId xmlns:a16="http://schemas.microsoft.com/office/drawing/2014/main" id="{DAC50C45-B939-DDA4-97FF-BB0EB8180B39}"/>
              </a:ext>
            </a:extLst>
          </p:cNvPr>
          <p:cNvSpPr/>
          <p:nvPr/>
        </p:nvSpPr>
        <p:spPr>
          <a:xfrm>
            <a:off x="6247738" y="1761968"/>
            <a:ext cx="613800" cy="36468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/>
          <a:lstStyle/>
          <a:p>
            <a:pPr>
              <a:lnSpc>
                <a:spcPct val="100000"/>
              </a:lnSpc>
            </a:pPr>
            <a:r>
              <a:rPr lang="en-GB" sz="1800" b="0" strike="noStrike" spc="-1" dirty="0">
                <a:solidFill>
                  <a:srgbClr val="000000"/>
                </a:solidFill>
                <a:latin typeface="Calibri"/>
              </a:rPr>
              <a:t>Area</a:t>
            </a:r>
            <a:endParaRPr lang="en-GB" sz="1800" b="0" strike="noStrike" spc="-1" dirty="0">
              <a:latin typeface="Arial"/>
            </a:endParaRPr>
          </a:p>
        </p:txBody>
      </p:sp>
      <p:sp>
        <p:nvSpPr>
          <p:cNvPr id="21" name="Line 19">
            <a:extLst>
              <a:ext uri="{FF2B5EF4-FFF2-40B4-BE49-F238E27FC236}">
                <a16:creationId xmlns:a16="http://schemas.microsoft.com/office/drawing/2014/main" id="{F491FCF9-1E60-A02F-0F44-5B67B06B489C}"/>
              </a:ext>
            </a:extLst>
          </p:cNvPr>
          <p:cNvSpPr/>
          <p:nvPr/>
        </p:nvSpPr>
        <p:spPr>
          <a:xfrm flipH="1">
            <a:off x="5752491" y="2030168"/>
            <a:ext cx="503280" cy="503280"/>
          </a:xfrm>
          <a:prstGeom prst="line">
            <a:avLst/>
          </a:prstGeom>
          <a:ln w="9360">
            <a:solidFill>
              <a:schemeClr val="tx1"/>
            </a:solidFill>
            <a:round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22" name="CustomShape 20">
            <a:extLst>
              <a:ext uri="{FF2B5EF4-FFF2-40B4-BE49-F238E27FC236}">
                <a16:creationId xmlns:a16="http://schemas.microsoft.com/office/drawing/2014/main" id="{940EB0DD-EA07-B704-163C-628FD468F1F6}"/>
              </a:ext>
            </a:extLst>
          </p:cNvPr>
          <p:cNvSpPr/>
          <p:nvPr/>
        </p:nvSpPr>
        <p:spPr>
          <a:xfrm>
            <a:off x="2748291" y="2893808"/>
            <a:ext cx="1227960" cy="6390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/>
          <a:lstStyle/>
          <a:p>
            <a:pPr>
              <a:lnSpc>
                <a:spcPct val="100000"/>
              </a:lnSpc>
            </a:pPr>
            <a:r>
              <a:rPr lang="en-GB" sz="1800" b="0" strike="noStrike" spc="-1" dirty="0">
                <a:solidFill>
                  <a:srgbClr val="C0504D"/>
                </a:solidFill>
                <a:latin typeface="Calibri"/>
              </a:rPr>
              <a:t>Stress σ = </a:t>
            </a:r>
            <a:r>
              <a:rPr lang="en-GB" sz="1800" b="0" u="sng" strike="noStrike" spc="-1" dirty="0">
                <a:solidFill>
                  <a:srgbClr val="C0504D"/>
                </a:solidFill>
                <a:uFillTx/>
                <a:latin typeface="Calibri"/>
              </a:rPr>
              <a:t>F</a:t>
            </a:r>
            <a:endParaRPr lang="en-GB" sz="1800" b="0" strike="noStrike" spc="-1" dirty="0">
              <a:latin typeface="Arial"/>
            </a:endParaRPr>
          </a:p>
          <a:p>
            <a:pPr>
              <a:lnSpc>
                <a:spcPct val="100000"/>
              </a:lnSpc>
            </a:pPr>
            <a:r>
              <a:rPr lang="en-GB" sz="1800" b="0" strike="noStrike" spc="-1" dirty="0">
                <a:solidFill>
                  <a:srgbClr val="C0504D"/>
                </a:solidFill>
                <a:latin typeface="Calibri"/>
              </a:rPr>
              <a:t>                 A</a:t>
            </a:r>
            <a:endParaRPr lang="en-GB" sz="1800" b="0" strike="noStrike" spc="-1" dirty="0">
              <a:latin typeface="Arial"/>
            </a:endParaRPr>
          </a:p>
        </p:txBody>
      </p:sp>
      <p:sp>
        <p:nvSpPr>
          <p:cNvPr id="23" name="CustomShape 21">
            <a:extLst>
              <a:ext uri="{FF2B5EF4-FFF2-40B4-BE49-F238E27FC236}">
                <a16:creationId xmlns:a16="http://schemas.microsoft.com/office/drawing/2014/main" id="{4846F2FB-30C8-253A-350F-1FC198F6581E}"/>
              </a:ext>
            </a:extLst>
          </p:cNvPr>
          <p:cNvSpPr/>
          <p:nvPr/>
        </p:nvSpPr>
        <p:spPr>
          <a:xfrm>
            <a:off x="973851" y="5722688"/>
            <a:ext cx="889920" cy="36468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/>
          <a:lstStyle/>
          <a:p>
            <a:pPr>
              <a:lnSpc>
                <a:spcPct val="100000"/>
              </a:lnSpc>
            </a:pPr>
            <a:r>
              <a:rPr lang="en-GB" sz="1800" b="0" strike="noStrike" spc="-1">
                <a:solidFill>
                  <a:srgbClr val="C0504D"/>
                </a:solidFill>
                <a:latin typeface="Calibri"/>
              </a:rPr>
              <a:t>Tension</a:t>
            </a:r>
            <a:endParaRPr lang="en-GB" sz="1800" b="0" strike="noStrike" spc="-1">
              <a:latin typeface="Arial"/>
            </a:endParaRPr>
          </a:p>
        </p:txBody>
      </p:sp>
      <p:sp>
        <p:nvSpPr>
          <p:cNvPr id="24" name="CustomShape 22">
            <a:extLst>
              <a:ext uri="{FF2B5EF4-FFF2-40B4-BE49-F238E27FC236}">
                <a16:creationId xmlns:a16="http://schemas.microsoft.com/office/drawing/2014/main" id="{35DDE34B-0F08-6F55-A58D-BCE4D271BE1B}"/>
              </a:ext>
            </a:extLst>
          </p:cNvPr>
          <p:cNvSpPr/>
          <p:nvPr/>
        </p:nvSpPr>
        <p:spPr>
          <a:xfrm>
            <a:off x="4945731" y="5702168"/>
            <a:ext cx="1389600" cy="36468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/>
          <a:lstStyle/>
          <a:p>
            <a:pPr>
              <a:lnSpc>
                <a:spcPct val="100000"/>
              </a:lnSpc>
            </a:pPr>
            <a:r>
              <a:rPr lang="en-GB" sz="1800" b="0" strike="noStrike" spc="-1">
                <a:solidFill>
                  <a:srgbClr val="C0504D"/>
                </a:solidFill>
                <a:latin typeface="Calibri"/>
              </a:rPr>
              <a:t>Compression</a:t>
            </a:r>
            <a:endParaRPr lang="en-GB" sz="1800" b="0" strike="noStrike" spc="-1">
              <a:latin typeface="Arial"/>
            </a:endParaRPr>
          </a:p>
        </p:txBody>
      </p:sp>
      <p:sp>
        <p:nvSpPr>
          <p:cNvPr id="25" name="CustomShape 23">
            <a:extLst>
              <a:ext uri="{FF2B5EF4-FFF2-40B4-BE49-F238E27FC236}">
                <a16:creationId xmlns:a16="http://schemas.microsoft.com/office/drawing/2014/main" id="{0A487BA3-01C5-210D-A59F-645FCF6C9F0C}"/>
              </a:ext>
            </a:extLst>
          </p:cNvPr>
          <p:cNvSpPr/>
          <p:nvPr/>
        </p:nvSpPr>
        <p:spPr>
          <a:xfrm>
            <a:off x="2488011" y="4046528"/>
            <a:ext cx="1906200" cy="91332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/>
          <a:lstStyle/>
          <a:p>
            <a:pPr>
              <a:lnSpc>
                <a:spcPct val="100000"/>
              </a:lnSpc>
            </a:pPr>
            <a:r>
              <a:rPr lang="en-GB" sz="1800" b="0" strike="noStrike" spc="-1">
                <a:solidFill>
                  <a:srgbClr val="C0504D"/>
                </a:solidFill>
                <a:latin typeface="Calibri"/>
              </a:rPr>
              <a:t>Stress is measured</a:t>
            </a:r>
            <a:endParaRPr lang="en-GB" sz="1800" b="0" strike="noStrike" spc="-1">
              <a:latin typeface="Arial"/>
            </a:endParaRPr>
          </a:p>
          <a:p>
            <a:pPr>
              <a:lnSpc>
                <a:spcPct val="100000"/>
              </a:lnSpc>
            </a:pPr>
            <a:r>
              <a:rPr lang="en-GB" sz="1800" b="0" strike="noStrike" spc="-1">
                <a:solidFill>
                  <a:srgbClr val="C0504D"/>
                </a:solidFill>
                <a:latin typeface="Calibri"/>
              </a:rPr>
              <a:t>in Nm</a:t>
            </a:r>
            <a:r>
              <a:rPr lang="en-GB" sz="1800" b="0" strike="noStrike" spc="-1" baseline="30000">
                <a:solidFill>
                  <a:srgbClr val="C0504D"/>
                </a:solidFill>
                <a:latin typeface="Calibri"/>
              </a:rPr>
              <a:t>-2</a:t>
            </a:r>
            <a:r>
              <a:rPr lang="en-GB" sz="1800" b="0" strike="noStrike" spc="-1">
                <a:solidFill>
                  <a:srgbClr val="C0504D"/>
                </a:solidFill>
                <a:latin typeface="Calibri"/>
              </a:rPr>
              <a:t> or pascals</a:t>
            </a:r>
            <a:endParaRPr lang="en-GB" sz="1800" b="0" strike="noStrike" spc="-1">
              <a:latin typeface="Arial"/>
            </a:endParaRPr>
          </a:p>
          <a:p>
            <a:pPr>
              <a:lnSpc>
                <a:spcPct val="100000"/>
              </a:lnSpc>
            </a:pPr>
            <a:r>
              <a:rPr lang="en-GB" sz="1800" b="0" strike="noStrike" spc="-1">
                <a:solidFill>
                  <a:srgbClr val="C0504D"/>
                </a:solidFill>
                <a:latin typeface="Calibri"/>
              </a:rPr>
              <a:t>(Pa)</a:t>
            </a:r>
            <a:r>
              <a:rPr lang="en-GB" sz="1800" b="0" strike="noStrike" spc="-1">
                <a:solidFill>
                  <a:srgbClr val="000000"/>
                </a:solidFill>
                <a:latin typeface="Calibri"/>
              </a:rPr>
              <a:t>  </a:t>
            </a:r>
            <a:endParaRPr lang="en-GB" sz="1800" b="0" strike="noStrike" spc="-1">
              <a:latin typeface="Arial"/>
            </a:endParaRP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88F1B3C3-C56F-51D9-34F8-6B957440B197}"/>
              </a:ext>
            </a:extLst>
          </p:cNvPr>
          <p:cNvSpPr txBox="1"/>
          <p:nvPr/>
        </p:nvSpPr>
        <p:spPr>
          <a:xfrm>
            <a:off x="2748291" y="1560059"/>
            <a:ext cx="20160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Direct stress</a:t>
            </a:r>
            <a:endParaRPr lang="en-GB" sz="2400" dirty="0"/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E5C63D68-D4BE-96A0-2CCB-68468977AB24}"/>
              </a:ext>
            </a:extLst>
          </p:cNvPr>
          <p:cNvSpPr txBox="1"/>
          <p:nvPr/>
        </p:nvSpPr>
        <p:spPr>
          <a:xfrm>
            <a:off x="8612628" y="851444"/>
            <a:ext cx="201600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Shear stress</a:t>
            </a:r>
            <a:endParaRPr lang="en-GB" sz="2800" dirty="0"/>
          </a:p>
        </p:txBody>
      </p:sp>
      <p:sp>
        <p:nvSpPr>
          <p:cNvPr id="50" name="Parallelogram 49">
            <a:extLst>
              <a:ext uri="{FF2B5EF4-FFF2-40B4-BE49-F238E27FC236}">
                <a16:creationId xmlns:a16="http://schemas.microsoft.com/office/drawing/2014/main" id="{6D1F9662-4633-227D-60E0-CD4D05EDFBAA}"/>
              </a:ext>
            </a:extLst>
          </p:cNvPr>
          <p:cNvSpPr/>
          <p:nvPr/>
        </p:nvSpPr>
        <p:spPr>
          <a:xfrm>
            <a:off x="8577943" y="2676368"/>
            <a:ext cx="2829926" cy="2690280"/>
          </a:xfrm>
          <a:prstGeom prst="parallelogram">
            <a:avLst/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1" name="Parallelogram 50">
            <a:extLst>
              <a:ext uri="{FF2B5EF4-FFF2-40B4-BE49-F238E27FC236}">
                <a16:creationId xmlns:a16="http://schemas.microsoft.com/office/drawing/2014/main" id="{1C32074A-25FA-300D-4A41-0FA35ECB5579}"/>
              </a:ext>
            </a:extLst>
          </p:cNvPr>
          <p:cNvSpPr/>
          <p:nvPr/>
        </p:nvSpPr>
        <p:spPr>
          <a:xfrm flipH="1">
            <a:off x="8960028" y="1491351"/>
            <a:ext cx="2472251" cy="1174357"/>
          </a:xfrm>
          <a:prstGeom prst="parallelogram">
            <a:avLst/>
          </a:prstGeom>
          <a:solidFill>
            <a:schemeClr val="accent1"/>
          </a:solidFill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2" name="Parallelogram 51">
            <a:extLst>
              <a:ext uri="{FF2B5EF4-FFF2-40B4-BE49-F238E27FC236}">
                <a16:creationId xmlns:a16="http://schemas.microsoft.com/office/drawing/2014/main" id="{C31C81C5-B144-920F-C021-7133F58BE050}"/>
              </a:ext>
            </a:extLst>
          </p:cNvPr>
          <p:cNvSpPr/>
          <p:nvPr/>
        </p:nvSpPr>
        <p:spPr>
          <a:xfrm rot="4585052" flipH="1">
            <a:off x="6926994" y="2806723"/>
            <a:ext cx="3699652" cy="1233894"/>
          </a:xfrm>
          <a:prstGeom prst="parallelogram">
            <a:avLst>
              <a:gd name="adj" fmla="val 188870"/>
            </a:avLst>
          </a:prstGeom>
          <a:noFill/>
          <a:ln w="3810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3" name="Rectangle 52">
            <a:extLst>
              <a:ext uri="{FF2B5EF4-FFF2-40B4-BE49-F238E27FC236}">
                <a16:creationId xmlns:a16="http://schemas.microsoft.com/office/drawing/2014/main" id="{954697C9-A451-C085-8BD1-3F3466866F88}"/>
              </a:ext>
            </a:extLst>
          </p:cNvPr>
          <p:cNvSpPr/>
          <p:nvPr/>
        </p:nvSpPr>
        <p:spPr>
          <a:xfrm>
            <a:off x="8577943" y="2676367"/>
            <a:ext cx="2182286" cy="2700942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4" name="Parallelogram 53">
            <a:extLst>
              <a:ext uri="{FF2B5EF4-FFF2-40B4-BE49-F238E27FC236}">
                <a16:creationId xmlns:a16="http://schemas.microsoft.com/office/drawing/2014/main" id="{5FFC2FD8-5B1D-F7E7-F998-01E3E1D0C1CD}"/>
              </a:ext>
            </a:extLst>
          </p:cNvPr>
          <p:cNvSpPr/>
          <p:nvPr/>
        </p:nvSpPr>
        <p:spPr>
          <a:xfrm flipH="1">
            <a:off x="8299477" y="1491349"/>
            <a:ext cx="2472251" cy="1174357"/>
          </a:xfrm>
          <a:prstGeom prst="parallelogram">
            <a:avLst/>
          </a:prstGeom>
          <a:noFill/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58" name="Straight Connector 57">
            <a:extLst>
              <a:ext uri="{FF2B5EF4-FFF2-40B4-BE49-F238E27FC236}">
                <a16:creationId xmlns:a16="http://schemas.microsoft.com/office/drawing/2014/main" id="{5343E00A-8FDC-0950-9986-CFDF4411C616}"/>
              </a:ext>
            </a:extLst>
          </p:cNvPr>
          <p:cNvCxnSpPr/>
          <p:nvPr/>
        </p:nvCxnSpPr>
        <p:spPr>
          <a:xfrm>
            <a:off x="8299477" y="1480691"/>
            <a:ext cx="0" cy="2565837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9" name="CustomShape 18">
            <a:extLst>
              <a:ext uri="{FF2B5EF4-FFF2-40B4-BE49-F238E27FC236}">
                <a16:creationId xmlns:a16="http://schemas.microsoft.com/office/drawing/2014/main" id="{11065FDB-7DE8-B141-37F2-5267E3ECBC69}"/>
              </a:ext>
            </a:extLst>
          </p:cNvPr>
          <p:cNvSpPr/>
          <p:nvPr/>
        </p:nvSpPr>
        <p:spPr>
          <a:xfrm>
            <a:off x="9336368" y="1686942"/>
            <a:ext cx="613800" cy="36468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/>
          <a:lstStyle/>
          <a:p>
            <a:pPr>
              <a:lnSpc>
                <a:spcPct val="100000"/>
              </a:lnSpc>
            </a:pPr>
            <a:r>
              <a:rPr lang="en-GB" sz="1800" b="0" strike="noStrike" spc="-1" dirty="0">
                <a:solidFill>
                  <a:srgbClr val="000000"/>
                </a:solidFill>
                <a:latin typeface="Calibri"/>
              </a:rPr>
              <a:t>Area</a:t>
            </a:r>
            <a:endParaRPr lang="en-GB" sz="1800" b="0" strike="noStrike" spc="-1" dirty="0">
              <a:latin typeface="Arial"/>
            </a:endParaRPr>
          </a:p>
        </p:txBody>
      </p:sp>
      <p:sp>
        <p:nvSpPr>
          <p:cNvPr id="60" name="CustomShape 16">
            <a:extLst>
              <a:ext uri="{FF2B5EF4-FFF2-40B4-BE49-F238E27FC236}">
                <a16:creationId xmlns:a16="http://schemas.microsoft.com/office/drawing/2014/main" id="{DC8D82A8-DC30-864D-668F-2FBD602985C6}"/>
              </a:ext>
            </a:extLst>
          </p:cNvPr>
          <p:cNvSpPr/>
          <p:nvPr/>
        </p:nvSpPr>
        <p:spPr>
          <a:xfrm>
            <a:off x="10243238" y="1510093"/>
            <a:ext cx="286200" cy="36468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/>
          <a:lstStyle/>
          <a:p>
            <a:pPr>
              <a:lnSpc>
                <a:spcPct val="100000"/>
              </a:lnSpc>
            </a:pPr>
            <a:r>
              <a:rPr lang="en-GB" sz="2800" b="1" strike="noStrike" spc="-1" dirty="0">
                <a:solidFill>
                  <a:srgbClr val="000000"/>
                </a:solidFill>
                <a:latin typeface="Calibri"/>
              </a:rPr>
              <a:t>F</a:t>
            </a:r>
            <a:endParaRPr lang="en-GB" sz="1800" b="1" strike="noStrike" spc="-1" dirty="0">
              <a:latin typeface="Arial"/>
            </a:endParaRPr>
          </a:p>
        </p:txBody>
      </p:sp>
      <p:sp>
        <p:nvSpPr>
          <p:cNvPr id="61" name="Line 12">
            <a:extLst>
              <a:ext uri="{FF2B5EF4-FFF2-40B4-BE49-F238E27FC236}">
                <a16:creationId xmlns:a16="http://schemas.microsoft.com/office/drawing/2014/main" id="{2828F601-3AE4-2A7E-3485-113930083BA9}"/>
              </a:ext>
            </a:extLst>
          </p:cNvPr>
          <p:cNvSpPr/>
          <p:nvPr/>
        </p:nvSpPr>
        <p:spPr>
          <a:xfrm>
            <a:off x="10369437" y="2022813"/>
            <a:ext cx="1550419" cy="7355"/>
          </a:xfrm>
          <a:prstGeom prst="line">
            <a:avLst/>
          </a:prstGeom>
          <a:ln w="76200">
            <a:solidFill>
              <a:schemeClr val="tx1"/>
            </a:solidFill>
            <a:round/>
            <a:tailEnd type="triangl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</p:spTree>
    <p:extLst>
      <p:ext uri="{BB962C8B-B14F-4D97-AF65-F5344CB8AC3E}">
        <p14:creationId xmlns:p14="http://schemas.microsoft.com/office/powerpoint/2010/main" val="63928014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6" name="TextShape 1"/>
          <p:cNvSpPr txBox="1"/>
          <p:nvPr/>
        </p:nvSpPr>
        <p:spPr>
          <a:xfrm>
            <a:off x="1981200" y="209366"/>
            <a:ext cx="8229240" cy="114264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/>
          <a:p>
            <a:pPr algn="ctr">
              <a:lnSpc>
                <a:spcPct val="100000"/>
              </a:lnSpc>
            </a:pPr>
            <a:r>
              <a:rPr lang="en-US" sz="4400" spc="-1">
                <a:solidFill>
                  <a:srgbClr val="FF0000"/>
                </a:solidFill>
                <a:latin typeface="Calibri"/>
              </a:rPr>
              <a:t>Poisson’s Ratio</a:t>
            </a:r>
            <a:endParaRPr lang="en-US" sz="4400" spc="-1">
              <a:solidFill>
                <a:srgbClr val="000000"/>
              </a:solidFill>
              <a:latin typeface="Calibri"/>
            </a:endParaRPr>
          </a:p>
        </p:txBody>
      </p:sp>
      <p:sp>
        <p:nvSpPr>
          <p:cNvPr id="217" name="CustomShape 2"/>
          <p:cNvSpPr/>
          <p:nvPr/>
        </p:nvSpPr>
        <p:spPr>
          <a:xfrm flipH="1">
            <a:off x="5664360" y="2349360"/>
            <a:ext cx="2088720" cy="1439640"/>
          </a:xfrm>
          <a:prstGeom prst="cube">
            <a:avLst>
              <a:gd name="adj" fmla="val 25000"/>
            </a:avLst>
          </a:prstGeom>
          <a:solidFill>
            <a:srgbClr val="FFFFFF"/>
          </a:solidFill>
          <a:ln w="9360">
            <a:solidFill>
              <a:schemeClr val="tx1"/>
            </a:solidFill>
            <a:miter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218" name="CustomShape 3"/>
          <p:cNvSpPr/>
          <p:nvPr/>
        </p:nvSpPr>
        <p:spPr>
          <a:xfrm flipH="1">
            <a:off x="5088000" y="2637000"/>
            <a:ext cx="863280" cy="863280"/>
          </a:xfrm>
          <a:prstGeom prst="cube">
            <a:avLst>
              <a:gd name="adj" fmla="val 25000"/>
            </a:avLst>
          </a:prstGeom>
          <a:solidFill>
            <a:srgbClr val="FF0000"/>
          </a:solidFill>
          <a:ln w="9360">
            <a:solidFill>
              <a:schemeClr val="tx1"/>
            </a:solidFill>
            <a:miter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219" name="Line 4"/>
          <p:cNvSpPr/>
          <p:nvPr/>
        </p:nvSpPr>
        <p:spPr>
          <a:xfrm flipH="1">
            <a:off x="4511640" y="3068280"/>
            <a:ext cx="647640" cy="360"/>
          </a:xfrm>
          <a:prstGeom prst="line">
            <a:avLst/>
          </a:prstGeom>
          <a:ln w="9360">
            <a:solidFill>
              <a:schemeClr val="tx1"/>
            </a:solidFill>
            <a:round/>
            <a:tailEnd type="triangl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220" name="Line 5"/>
          <p:cNvSpPr/>
          <p:nvPr/>
        </p:nvSpPr>
        <p:spPr>
          <a:xfrm>
            <a:off x="7751640" y="3068280"/>
            <a:ext cx="936720" cy="360"/>
          </a:xfrm>
          <a:prstGeom prst="line">
            <a:avLst/>
          </a:prstGeom>
          <a:ln w="9360">
            <a:solidFill>
              <a:schemeClr val="tx1"/>
            </a:solidFill>
            <a:round/>
            <a:tailEnd type="triangl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221" name="CustomShape 6"/>
          <p:cNvSpPr/>
          <p:nvPr/>
        </p:nvSpPr>
        <p:spPr>
          <a:xfrm>
            <a:off x="4178640" y="2781360"/>
            <a:ext cx="298440" cy="36468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/>
          <a:lstStyle/>
          <a:p>
            <a:pPr>
              <a:lnSpc>
                <a:spcPct val="100000"/>
              </a:lnSpc>
            </a:pPr>
            <a:r>
              <a:rPr lang="en-GB" spc="-1">
                <a:solidFill>
                  <a:srgbClr val="000000"/>
                </a:solidFill>
                <a:latin typeface="Calibri"/>
              </a:rPr>
              <a:t>P</a:t>
            </a:r>
            <a:endParaRPr lang="en-GB" spc="-1">
              <a:latin typeface="Arial"/>
            </a:endParaRPr>
          </a:p>
        </p:txBody>
      </p:sp>
      <p:sp>
        <p:nvSpPr>
          <p:cNvPr id="222" name="CustomShape 7"/>
          <p:cNvSpPr/>
          <p:nvPr/>
        </p:nvSpPr>
        <p:spPr>
          <a:xfrm>
            <a:off x="8684040" y="2873520"/>
            <a:ext cx="298440" cy="36468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/>
          <a:lstStyle/>
          <a:p>
            <a:pPr>
              <a:lnSpc>
                <a:spcPct val="100000"/>
              </a:lnSpc>
            </a:pPr>
            <a:r>
              <a:rPr lang="en-GB" spc="-1">
                <a:solidFill>
                  <a:srgbClr val="000000"/>
                </a:solidFill>
                <a:latin typeface="Calibri"/>
              </a:rPr>
              <a:t>P</a:t>
            </a:r>
            <a:endParaRPr lang="en-GB" spc="-1">
              <a:latin typeface="Arial"/>
            </a:endParaRPr>
          </a:p>
        </p:txBody>
      </p:sp>
      <p:sp>
        <p:nvSpPr>
          <p:cNvPr id="223" name="Line 8"/>
          <p:cNvSpPr/>
          <p:nvPr/>
        </p:nvSpPr>
        <p:spPr>
          <a:xfrm>
            <a:off x="5087640" y="2133360"/>
            <a:ext cx="360" cy="432000"/>
          </a:xfrm>
          <a:prstGeom prst="line">
            <a:avLst/>
          </a:prstGeom>
          <a:ln w="9360">
            <a:solidFill>
              <a:schemeClr val="accent2"/>
            </a:solidFill>
            <a:round/>
            <a:tailEnd type="triangl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224" name="Line 9"/>
          <p:cNvSpPr/>
          <p:nvPr/>
        </p:nvSpPr>
        <p:spPr>
          <a:xfrm flipV="1">
            <a:off x="5087640" y="3357360"/>
            <a:ext cx="360" cy="503280"/>
          </a:xfrm>
          <a:prstGeom prst="line">
            <a:avLst/>
          </a:prstGeom>
          <a:ln w="9360">
            <a:solidFill>
              <a:schemeClr val="accent2"/>
            </a:solidFill>
            <a:round/>
            <a:tailEnd type="triangl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225" name="Line 10"/>
          <p:cNvSpPr/>
          <p:nvPr/>
        </p:nvSpPr>
        <p:spPr>
          <a:xfrm>
            <a:off x="4727280" y="2997000"/>
            <a:ext cx="289080" cy="289080"/>
          </a:xfrm>
          <a:prstGeom prst="line">
            <a:avLst/>
          </a:prstGeom>
          <a:ln w="9360">
            <a:solidFill>
              <a:schemeClr val="accent2"/>
            </a:solidFill>
            <a:round/>
            <a:tailEnd type="triangl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226" name="Line 11"/>
          <p:cNvSpPr/>
          <p:nvPr/>
        </p:nvSpPr>
        <p:spPr>
          <a:xfrm flipH="1" flipV="1">
            <a:off x="5303640" y="3500280"/>
            <a:ext cx="287280" cy="289080"/>
          </a:xfrm>
          <a:prstGeom prst="line">
            <a:avLst/>
          </a:prstGeom>
          <a:ln w="9360">
            <a:solidFill>
              <a:schemeClr val="accent2"/>
            </a:solidFill>
            <a:round/>
            <a:tailEnd type="triangl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227" name="Line 12"/>
          <p:cNvSpPr/>
          <p:nvPr/>
        </p:nvSpPr>
        <p:spPr>
          <a:xfrm>
            <a:off x="4656000" y="2636640"/>
            <a:ext cx="431640" cy="360"/>
          </a:xfrm>
          <a:prstGeom prst="line">
            <a:avLst/>
          </a:prstGeom>
          <a:ln w="9360">
            <a:solidFill>
              <a:schemeClr val="accent2"/>
            </a:solidFill>
            <a:round/>
            <a:tailEnd type="triangl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228" name="Line 13"/>
          <p:cNvSpPr/>
          <p:nvPr/>
        </p:nvSpPr>
        <p:spPr>
          <a:xfrm flipH="1">
            <a:off x="5808360" y="2636640"/>
            <a:ext cx="287640" cy="360"/>
          </a:xfrm>
          <a:prstGeom prst="line">
            <a:avLst/>
          </a:prstGeom>
          <a:ln w="9360">
            <a:solidFill>
              <a:schemeClr val="accent2"/>
            </a:solidFill>
            <a:round/>
            <a:tailEnd type="triangle" w="med" len="me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</p:sp>
      <p:sp>
        <p:nvSpPr>
          <p:cNvPr id="229" name="CustomShape 14"/>
          <p:cNvSpPr/>
          <p:nvPr/>
        </p:nvSpPr>
        <p:spPr>
          <a:xfrm>
            <a:off x="4198080" y="4724280"/>
            <a:ext cx="3552120" cy="639000"/>
          </a:xfrm>
          <a:prstGeom prst="rect">
            <a:avLst/>
          </a:prstGeom>
          <a:noFill/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/>
        </p:style>
        <p:txBody>
          <a:bodyPr wrap="none" lIns="90000" tIns="45000" rIns="90000" bIns="45000"/>
          <a:lstStyle/>
          <a:p>
            <a:pPr>
              <a:lnSpc>
                <a:spcPct val="100000"/>
              </a:lnSpc>
            </a:pPr>
            <a:r>
              <a:rPr lang="en-GB" spc="-1">
                <a:solidFill>
                  <a:srgbClr val="C0504D"/>
                </a:solidFill>
                <a:latin typeface="Calibri"/>
              </a:rPr>
              <a:t>Poisson’s ratio ν = </a:t>
            </a:r>
            <a:r>
              <a:rPr lang="en-GB" u="sng" spc="-1">
                <a:solidFill>
                  <a:srgbClr val="C0504D"/>
                </a:solidFill>
                <a:latin typeface="Calibri"/>
              </a:rPr>
              <a:t>    lateral strain     .</a:t>
            </a:r>
            <a:endParaRPr lang="en-GB" spc="-1">
              <a:latin typeface="Arial"/>
            </a:endParaRPr>
          </a:p>
          <a:p>
            <a:pPr>
              <a:lnSpc>
                <a:spcPct val="100000"/>
              </a:lnSpc>
            </a:pPr>
            <a:r>
              <a:rPr lang="en-GB" spc="-1">
                <a:solidFill>
                  <a:srgbClr val="C0504D"/>
                </a:solidFill>
                <a:latin typeface="Calibri"/>
              </a:rPr>
              <a:t>                               longitudinal strain</a:t>
            </a:r>
            <a:endParaRPr lang="en-GB" spc="-1">
              <a:latin typeface="Arial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7A92E9-BBB4-02CB-A89A-EFB9F5FB55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Material damage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3">
            <p14:nvContentPartPr>
              <p14:cNvPr id="25" name="Ink 24">
                <a:extLst>
                  <a:ext uri="{FF2B5EF4-FFF2-40B4-BE49-F238E27FC236}">
                    <a16:creationId xmlns:a16="http://schemas.microsoft.com/office/drawing/2014/main" id="{5DEA4270-D3EC-646B-D103-D242992E9583}"/>
                  </a:ext>
                </a:extLst>
              </p14:cNvPr>
              <p14:cNvContentPartPr/>
              <p14:nvPr/>
            </p14:nvContentPartPr>
            <p14:xfrm>
              <a:off x="1762577" y="1665600"/>
              <a:ext cx="360" cy="4298760"/>
            </p14:xfrm>
          </p:contentPart>
        </mc:Choice>
        <mc:Fallback xmlns="">
          <p:pic>
            <p:nvPicPr>
              <p:cNvPr id="25" name="Ink 24">
                <a:extLst>
                  <a:ext uri="{FF2B5EF4-FFF2-40B4-BE49-F238E27FC236}">
                    <a16:creationId xmlns:a16="http://schemas.microsoft.com/office/drawing/2014/main" id="{5DEA4270-D3EC-646B-D103-D242992E9583}"/>
                  </a:ext>
                </a:extLst>
              </p:cNvPr>
              <p:cNvPicPr/>
              <p:nvPr/>
            </p:nvPicPr>
            <p:blipFill>
              <a:blip r:embed="rId4"/>
              <a:stretch>
                <a:fillRect/>
              </a:stretch>
            </p:blipFill>
            <p:spPr>
              <a:xfrm>
                <a:off x="1744577" y="1647600"/>
                <a:ext cx="36000" cy="43344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5">
            <p14:nvContentPartPr>
              <p14:cNvPr id="26" name="Ink 25">
                <a:extLst>
                  <a:ext uri="{FF2B5EF4-FFF2-40B4-BE49-F238E27FC236}">
                    <a16:creationId xmlns:a16="http://schemas.microsoft.com/office/drawing/2014/main" id="{40B8F273-0DF7-8AA8-AF20-0B958835F2F2}"/>
                  </a:ext>
                </a:extLst>
              </p14:cNvPr>
              <p14:cNvContentPartPr/>
              <p14:nvPr/>
            </p14:nvContentPartPr>
            <p14:xfrm>
              <a:off x="1763297" y="5976960"/>
              <a:ext cx="6688080" cy="360"/>
            </p14:xfrm>
          </p:contentPart>
        </mc:Choice>
        <mc:Fallback xmlns="">
          <p:pic>
            <p:nvPicPr>
              <p:cNvPr id="26" name="Ink 25">
                <a:extLst>
                  <a:ext uri="{FF2B5EF4-FFF2-40B4-BE49-F238E27FC236}">
                    <a16:creationId xmlns:a16="http://schemas.microsoft.com/office/drawing/2014/main" id="{40B8F273-0DF7-8AA8-AF20-0B958835F2F2}"/>
                  </a:ext>
                </a:extLst>
              </p:cNvPr>
              <p:cNvPicPr/>
              <p:nvPr/>
            </p:nvPicPr>
            <p:blipFill>
              <a:blip r:embed="rId6"/>
              <a:stretch>
                <a:fillRect/>
              </a:stretch>
            </p:blipFill>
            <p:spPr>
              <a:xfrm>
                <a:off x="1745297" y="5958960"/>
                <a:ext cx="6723720" cy="3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7">
            <p14:nvContentPartPr>
              <p14:cNvPr id="28" name="Ink 27">
                <a:extLst>
                  <a:ext uri="{FF2B5EF4-FFF2-40B4-BE49-F238E27FC236}">
                    <a16:creationId xmlns:a16="http://schemas.microsoft.com/office/drawing/2014/main" id="{07ED4BE8-150D-F88F-087C-267A472F80B6}"/>
                  </a:ext>
                </a:extLst>
              </p14:cNvPr>
              <p14:cNvContentPartPr/>
              <p14:nvPr/>
            </p14:nvContentPartPr>
            <p14:xfrm>
              <a:off x="1774817" y="3073920"/>
              <a:ext cx="1292760" cy="2902680"/>
            </p14:xfrm>
          </p:contentPart>
        </mc:Choice>
        <mc:Fallback xmlns="">
          <p:pic>
            <p:nvPicPr>
              <p:cNvPr id="28" name="Ink 27">
                <a:extLst>
                  <a:ext uri="{FF2B5EF4-FFF2-40B4-BE49-F238E27FC236}">
                    <a16:creationId xmlns:a16="http://schemas.microsoft.com/office/drawing/2014/main" id="{07ED4BE8-150D-F88F-087C-267A472F80B6}"/>
                  </a:ext>
                </a:extLst>
              </p:cNvPr>
              <p:cNvPicPr/>
              <p:nvPr/>
            </p:nvPicPr>
            <p:blipFill>
              <a:blip r:embed="rId8"/>
              <a:stretch>
                <a:fillRect/>
              </a:stretch>
            </p:blipFill>
            <p:spPr>
              <a:xfrm>
                <a:off x="1756817" y="3056280"/>
                <a:ext cx="1328400" cy="293832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9">
            <p14:nvContentPartPr>
              <p14:cNvPr id="38" name="Ink 37">
                <a:extLst>
                  <a:ext uri="{FF2B5EF4-FFF2-40B4-BE49-F238E27FC236}">
                    <a16:creationId xmlns:a16="http://schemas.microsoft.com/office/drawing/2014/main" id="{B501876A-1E17-6F5F-D8EE-3F690179D7C9}"/>
                  </a:ext>
                </a:extLst>
              </p14:cNvPr>
              <p14:cNvContentPartPr/>
              <p14:nvPr/>
            </p14:nvContentPartPr>
            <p14:xfrm>
              <a:off x="8458128" y="5971104"/>
              <a:ext cx="2231280" cy="360"/>
            </p14:xfrm>
          </p:contentPart>
        </mc:Choice>
        <mc:Fallback xmlns="">
          <p:pic>
            <p:nvPicPr>
              <p:cNvPr id="38" name="Ink 37">
                <a:extLst>
                  <a:ext uri="{FF2B5EF4-FFF2-40B4-BE49-F238E27FC236}">
                    <a16:creationId xmlns:a16="http://schemas.microsoft.com/office/drawing/2014/main" id="{B501876A-1E17-6F5F-D8EE-3F690179D7C9}"/>
                  </a:ext>
                </a:extLst>
              </p:cNvPr>
              <p:cNvPicPr/>
              <p:nvPr/>
            </p:nvPicPr>
            <p:blipFill>
              <a:blip r:embed="rId10"/>
              <a:stretch>
                <a:fillRect/>
              </a:stretch>
            </p:blipFill>
            <p:spPr>
              <a:xfrm>
                <a:off x="8440128" y="5953464"/>
                <a:ext cx="2266920" cy="36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1">
            <p14:nvContentPartPr>
              <p14:cNvPr id="40" name="Ink 39">
                <a:extLst>
                  <a:ext uri="{FF2B5EF4-FFF2-40B4-BE49-F238E27FC236}">
                    <a16:creationId xmlns:a16="http://schemas.microsoft.com/office/drawing/2014/main" id="{01A5B6DF-3665-D070-5816-48DBB4D94819}"/>
                  </a:ext>
                </a:extLst>
              </p14:cNvPr>
              <p14:cNvContentPartPr/>
              <p14:nvPr/>
            </p14:nvContentPartPr>
            <p14:xfrm>
              <a:off x="3081528" y="2276424"/>
              <a:ext cx="2732760" cy="796320"/>
            </p14:xfrm>
          </p:contentPart>
        </mc:Choice>
        <mc:Fallback xmlns="">
          <p:pic>
            <p:nvPicPr>
              <p:cNvPr id="40" name="Ink 39">
                <a:extLst>
                  <a:ext uri="{FF2B5EF4-FFF2-40B4-BE49-F238E27FC236}">
                    <a16:creationId xmlns:a16="http://schemas.microsoft.com/office/drawing/2014/main" id="{01A5B6DF-3665-D070-5816-48DBB4D94819}"/>
                  </a:ext>
                </a:extLst>
              </p:cNvPr>
              <p:cNvPicPr/>
              <p:nvPr/>
            </p:nvPicPr>
            <p:blipFill>
              <a:blip r:embed="rId12"/>
              <a:stretch>
                <a:fillRect/>
              </a:stretch>
            </p:blipFill>
            <p:spPr>
              <a:xfrm>
                <a:off x="3063528" y="2258424"/>
                <a:ext cx="2768400" cy="83196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3">
            <p14:nvContentPartPr>
              <p14:cNvPr id="41" name="Ink 40">
                <a:extLst>
                  <a:ext uri="{FF2B5EF4-FFF2-40B4-BE49-F238E27FC236}">
                    <a16:creationId xmlns:a16="http://schemas.microsoft.com/office/drawing/2014/main" id="{CE17C754-153F-7392-0CE8-063ECD5DF5C8}"/>
                  </a:ext>
                </a:extLst>
              </p14:cNvPr>
              <p14:cNvContentPartPr/>
              <p14:nvPr/>
            </p14:nvContentPartPr>
            <p14:xfrm>
              <a:off x="5824368" y="2340864"/>
              <a:ext cx="1982880" cy="3603960"/>
            </p14:xfrm>
          </p:contentPart>
        </mc:Choice>
        <mc:Fallback xmlns="">
          <p:pic>
            <p:nvPicPr>
              <p:cNvPr id="41" name="Ink 40">
                <a:extLst>
                  <a:ext uri="{FF2B5EF4-FFF2-40B4-BE49-F238E27FC236}">
                    <a16:creationId xmlns:a16="http://schemas.microsoft.com/office/drawing/2014/main" id="{CE17C754-153F-7392-0CE8-063ECD5DF5C8}"/>
                  </a:ext>
                </a:extLst>
              </p:cNvPr>
              <p:cNvPicPr/>
              <p:nvPr/>
            </p:nvPicPr>
            <p:blipFill>
              <a:blip r:embed="rId14"/>
              <a:stretch>
                <a:fillRect/>
              </a:stretch>
            </p:blipFill>
            <p:spPr>
              <a:xfrm>
                <a:off x="5806728" y="2322864"/>
                <a:ext cx="2018520" cy="36396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5">
            <p14:nvContentPartPr>
              <p14:cNvPr id="42" name="Ink 41">
                <a:extLst>
                  <a:ext uri="{FF2B5EF4-FFF2-40B4-BE49-F238E27FC236}">
                    <a16:creationId xmlns:a16="http://schemas.microsoft.com/office/drawing/2014/main" id="{0CBA2B06-CDD8-D809-A3A9-3A03CE9EBBF0}"/>
                  </a:ext>
                </a:extLst>
              </p14:cNvPr>
              <p14:cNvContentPartPr/>
              <p14:nvPr/>
            </p14:nvContentPartPr>
            <p14:xfrm>
              <a:off x="3072168" y="3099744"/>
              <a:ext cx="360" cy="360"/>
            </p14:xfrm>
          </p:contentPart>
        </mc:Choice>
        <mc:Fallback xmlns="">
          <p:pic>
            <p:nvPicPr>
              <p:cNvPr id="42" name="Ink 41">
                <a:extLst>
                  <a:ext uri="{FF2B5EF4-FFF2-40B4-BE49-F238E27FC236}">
                    <a16:creationId xmlns:a16="http://schemas.microsoft.com/office/drawing/2014/main" id="{0CBA2B06-CDD8-D809-A3A9-3A03CE9EBBF0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3036528" y="3063744"/>
                <a:ext cx="72000" cy="72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7">
            <p14:nvContentPartPr>
              <p14:cNvPr id="43" name="Ink 42">
                <a:extLst>
                  <a:ext uri="{FF2B5EF4-FFF2-40B4-BE49-F238E27FC236}">
                    <a16:creationId xmlns:a16="http://schemas.microsoft.com/office/drawing/2014/main" id="{CD6DC3DF-4B67-4978-6EB3-933E2D2D768F}"/>
                  </a:ext>
                </a:extLst>
              </p14:cNvPr>
              <p14:cNvContentPartPr/>
              <p14:nvPr/>
            </p14:nvContentPartPr>
            <p14:xfrm>
              <a:off x="5916168" y="2377584"/>
              <a:ext cx="360" cy="360"/>
            </p14:xfrm>
          </p:contentPart>
        </mc:Choice>
        <mc:Fallback xmlns="">
          <p:pic>
            <p:nvPicPr>
              <p:cNvPr id="43" name="Ink 42">
                <a:extLst>
                  <a:ext uri="{FF2B5EF4-FFF2-40B4-BE49-F238E27FC236}">
                    <a16:creationId xmlns:a16="http://schemas.microsoft.com/office/drawing/2014/main" id="{CD6DC3DF-4B67-4978-6EB3-933E2D2D768F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5880528" y="2341584"/>
                <a:ext cx="72000" cy="72000"/>
              </a:xfrm>
              <a:prstGeom prst="rect">
                <a:avLst/>
              </a:prstGeom>
            </p:spPr>
          </p:pic>
        </mc:Fallback>
      </mc:AlternateContent>
      <mc:AlternateContent xmlns:mc="http://schemas.openxmlformats.org/markup-compatibility/2006" xmlns:p14="http://schemas.microsoft.com/office/powerpoint/2010/main">
        <mc:Choice Requires="p14">
          <p:contentPart p14:bwMode="auto" r:id="rId18">
            <p14:nvContentPartPr>
              <p14:cNvPr id="44" name="Ink 43">
                <a:extLst>
                  <a:ext uri="{FF2B5EF4-FFF2-40B4-BE49-F238E27FC236}">
                    <a16:creationId xmlns:a16="http://schemas.microsoft.com/office/drawing/2014/main" id="{E85B752B-8C56-A366-52B8-7AB300EF88FC}"/>
                  </a:ext>
                </a:extLst>
              </p14:cNvPr>
              <p14:cNvContentPartPr/>
              <p14:nvPr/>
            </p14:nvContentPartPr>
            <p14:xfrm>
              <a:off x="7809048" y="5925024"/>
              <a:ext cx="360" cy="360"/>
            </p14:xfrm>
          </p:contentPart>
        </mc:Choice>
        <mc:Fallback xmlns="">
          <p:pic>
            <p:nvPicPr>
              <p:cNvPr id="44" name="Ink 43">
                <a:extLst>
                  <a:ext uri="{FF2B5EF4-FFF2-40B4-BE49-F238E27FC236}">
                    <a16:creationId xmlns:a16="http://schemas.microsoft.com/office/drawing/2014/main" id="{E85B752B-8C56-A366-52B8-7AB300EF88FC}"/>
                  </a:ext>
                </a:extLst>
              </p:cNvPr>
              <p:cNvPicPr/>
              <p:nvPr/>
            </p:nvPicPr>
            <p:blipFill>
              <a:blip r:embed="rId16"/>
              <a:stretch>
                <a:fillRect/>
              </a:stretch>
            </p:blipFill>
            <p:spPr>
              <a:xfrm>
                <a:off x="7773048" y="5889024"/>
                <a:ext cx="72000" cy="72000"/>
              </a:xfrm>
              <a:prstGeom prst="rect">
                <a:avLst/>
              </a:prstGeom>
            </p:spPr>
          </p:pic>
        </mc:Fallback>
      </mc:AlternateContent>
      <p:pic>
        <p:nvPicPr>
          <p:cNvPr id="45" name="Picture 44">
            <a:extLst>
              <a:ext uri="{FF2B5EF4-FFF2-40B4-BE49-F238E27FC236}">
                <a16:creationId xmlns:a16="http://schemas.microsoft.com/office/drawing/2014/main" id="{734FE3D5-ABD4-6132-6C0E-2C756F28AAA9}"/>
              </a:ext>
            </a:extLst>
          </p:cNvPr>
          <p:cNvPicPr>
            <a:picLocks noChangeAspect="1"/>
          </p:cNvPicPr>
          <p:nvPr/>
        </p:nvPicPr>
        <p:blipFill>
          <a:blip r:embed="rId19"/>
          <a:stretch>
            <a:fillRect/>
          </a:stretch>
        </p:blipFill>
        <p:spPr>
          <a:xfrm>
            <a:off x="1194650" y="1665600"/>
            <a:ext cx="382818" cy="382818"/>
          </a:xfrm>
          <a:prstGeom prst="rect">
            <a:avLst/>
          </a:prstGeom>
        </p:spPr>
      </p:pic>
      <p:pic>
        <p:nvPicPr>
          <p:cNvPr id="46" name="Picture 45">
            <a:extLst>
              <a:ext uri="{FF2B5EF4-FFF2-40B4-BE49-F238E27FC236}">
                <a16:creationId xmlns:a16="http://schemas.microsoft.com/office/drawing/2014/main" id="{E6A2A37F-24C2-396F-E4D3-F6FB0C5920A5}"/>
              </a:ext>
            </a:extLst>
          </p:cNvPr>
          <p:cNvPicPr>
            <a:picLocks noChangeAspect="1"/>
          </p:cNvPicPr>
          <p:nvPr/>
        </p:nvPicPr>
        <p:blipFill>
          <a:blip r:embed="rId20"/>
          <a:stretch>
            <a:fillRect/>
          </a:stretch>
        </p:blipFill>
        <p:spPr>
          <a:xfrm>
            <a:off x="9325435" y="6042807"/>
            <a:ext cx="496666" cy="376261"/>
          </a:xfrm>
          <a:prstGeom prst="rect">
            <a:avLst/>
          </a:prstGeom>
        </p:spPr>
      </p:pic>
      <p:sp>
        <p:nvSpPr>
          <p:cNvPr id="47" name="TextBox 46">
            <a:extLst>
              <a:ext uri="{FF2B5EF4-FFF2-40B4-BE49-F238E27FC236}">
                <a16:creationId xmlns:a16="http://schemas.microsoft.com/office/drawing/2014/main" id="{E0AB93F5-FA2E-D368-9196-D0D9DE9C9235}"/>
              </a:ext>
            </a:extLst>
          </p:cNvPr>
          <p:cNvSpPr txBox="1"/>
          <p:nvPr/>
        </p:nvSpPr>
        <p:spPr>
          <a:xfrm>
            <a:off x="5773220" y="1798890"/>
            <a:ext cx="24746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D=0 Damage initiation</a:t>
            </a:r>
          </a:p>
        </p:txBody>
      </p:sp>
      <p:sp>
        <p:nvSpPr>
          <p:cNvPr id="48" name="TextBox 47">
            <a:extLst>
              <a:ext uri="{FF2B5EF4-FFF2-40B4-BE49-F238E27FC236}">
                <a16:creationId xmlns:a16="http://schemas.microsoft.com/office/drawing/2014/main" id="{BDA6F332-142C-D487-5CF5-A49E8D9E04E3}"/>
              </a:ext>
            </a:extLst>
          </p:cNvPr>
          <p:cNvSpPr txBox="1"/>
          <p:nvPr/>
        </p:nvSpPr>
        <p:spPr>
          <a:xfrm>
            <a:off x="7925544" y="5530429"/>
            <a:ext cx="26335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D=1 fully damaged</a:t>
            </a:r>
          </a:p>
        </p:txBody>
      </p:sp>
      <p:sp>
        <p:nvSpPr>
          <p:cNvPr id="49" name="TextBox 48">
            <a:extLst>
              <a:ext uri="{FF2B5EF4-FFF2-40B4-BE49-F238E27FC236}">
                <a16:creationId xmlns:a16="http://schemas.microsoft.com/office/drawing/2014/main" id="{68F9B096-61CF-421D-11A7-EB482C9A0663}"/>
              </a:ext>
            </a:extLst>
          </p:cNvPr>
          <p:cNvSpPr txBox="1"/>
          <p:nvPr/>
        </p:nvSpPr>
        <p:spPr>
          <a:xfrm>
            <a:off x="7679232" y="3010349"/>
            <a:ext cx="107157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Damage region</a:t>
            </a:r>
          </a:p>
        </p:txBody>
      </p:sp>
      <p:cxnSp>
        <p:nvCxnSpPr>
          <p:cNvPr id="51" name="Straight Connector 50">
            <a:extLst>
              <a:ext uri="{FF2B5EF4-FFF2-40B4-BE49-F238E27FC236}">
                <a16:creationId xmlns:a16="http://schemas.microsoft.com/office/drawing/2014/main" id="{35A103B7-E453-861A-9BC9-5988085F13F7}"/>
              </a:ext>
            </a:extLst>
          </p:cNvPr>
          <p:cNvCxnSpPr/>
          <p:nvPr/>
        </p:nvCxnSpPr>
        <p:spPr>
          <a:xfrm flipH="1">
            <a:off x="4937760" y="2340864"/>
            <a:ext cx="978408" cy="3603960"/>
          </a:xfrm>
          <a:prstGeom prst="line">
            <a:avLst/>
          </a:prstGeom>
          <a:ln w="38100">
            <a:solidFill>
              <a:schemeClr val="tx1"/>
            </a:solidFill>
            <a:prstDash val="dash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52" name="TextBox 51">
            <a:extLst>
              <a:ext uri="{FF2B5EF4-FFF2-40B4-BE49-F238E27FC236}">
                <a16:creationId xmlns:a16="http://schemas.microsoft.com/office/drawing/2014/main" id="{D11A39AF-E00A-9593-0A07-C0120C158629}"/>
              </a:ext>
            </a:extLst>
          </p:cNvPr>
          <p:cNvSpPr txBox="1"/>
          <p:nvPr/>
        </p:nvSpPr>
        <p:spPr>
          <a:xfrm>
            <a:off x="2381957" y="4340186"/>
            <a:ext cx="1371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 gradient</a:t>
            </a:r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F84F8B46-65DB-458A-880A-29039B952E3C}"/>
              </a:ext>
            </a:extLst>
          </p:cNvPr>
          <p:cNvSpPr txBox="1"/>
          <p:nvPr/>
        </p:nvSpPr>
        <p:spPr>
          <a:xfrm>
            <a:off x="4393152" y="3498438"/>
            <a:ext cx="13712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 gradient</a:t>
            </a:r>
          </a:p>
        </p:txBody>
      </p:sp>
      <p:cxnSp>
        <p:nvCxnSpPr>
          <p:cNvPr id="55" name="Straight Connector 54">
            <a:extLst>
              <a:ext uri="{FF2B5EF4-FFF2-40B4-BE49-F238E27FC236}">
                <a16:creationId xmlns:a16="http://schemas.microsoft.com/office/drawing/2014/main" id="{3FFF8D24-1396-0917-AF06-0F6FDE3672AC}"/>
              </a:ext>
            </a:extLst>
          </p:cNvPr>
          <p:cNvCxnSpPr/>
          <p:nvPr/>
        </p:nvCxnSpPr>
        <p:spPr>
          <a:xfrm flipV="1">
            <a:off x="5639320" y="2761531"/>
            <a:ext cx="772253" cy="419415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6" name="Straight Connector 55">
            <a:extLst>
              <a:ext uri="{FF2B5EF4-FFF2-40B4-BE49-F238E27FC236}">
                <a16:creationId xmlns:a16="http://schemas.microsoft.com/office/drawing/2014/main" id="{26EE49D1-283E-0B3C-79F7-4E9826A399BE}"/>
              </a:ext>
            </a:extLst>
          </p:cNvPr>
          <p:cNvCxnSpPr>
            <a:cxnSpLocks/>
          </p:cNvCxnSpPr>
          <p:nvPr/>
        </p:nvCxnSpPr>
        <p:spPr>
          <a:xfrm flipV="1">
            <a:off x="5675864" y="2913931"/>
            <a:ext cx="888109" cy="496691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58" name="Straight Connector 57">
            <a:extLst>
              <a:ext uri="{FF2B5EF4-FFF2-40B4-BE49-F238E27FC236}">
                <a16:creationId xmlns:a16="http://schemas.microsoft.com/office/drawing/2014/main" id="{6D6E63B6-004E-CCFB-CE13-8D27440B9BD2}"/>
              </a:ext>
            </a:extLst>
          </p:cNvPr>
          <p:cNvCxnSpPr>
            <a:cxnSpLocks/>
          </p:cNvCxnSpPr>
          <p:nvPr/>
        </p:nvCxnSpPr>
        <p:spPr>
          <a:xfrm flipV="1">
            <a:off x="5589190" y="3079023"/>
            <a:ext cx="1135775" cy="604081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0" name="Straight Connector 59">
            <a:extLst>
              <a:ext uri="{FF2B5EF4-FFF2-40B4-BE49-F238E27FC236}">
                <a16:creationId xmlns:a16="http://schemas.microsoft.com/office/drawing/2014/main" id="{C7AFED9D-C907-4E2F-EBCF-663A485D7853}"/>
              </a:ext>
            </a:extLst>
          </p:cNvPr>
          <p:cNvCxnSpPr>
            <a:cxnSpLocks/>
          </p:cNvCxnSpPr>
          <p:nvPr/>
        </p:nvCxnSpPr>
        <p:spPr>
          <a:xfrm flipV="1">
            <a:off x="5773220" y="2549038"/>
            <a:ext cx="469057" cy="212493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2" name="Straight Connector 61">
            <a:extLst>
              <a:ext uri="{FF2B5EF4-FFF2-40B4-BE49-F238E27FC236}">
                <a16:creationId xmlns:a16="http://schemas.microsoft.com/office/drawing/2014/main" id="{31D22BDE-A6DF-A8F5-BE73-7B966A5CBE52}"/>
              </a:ext>
            </a:extLst>
          </p:cNvPr>
          <p:cNvCxnSpPr>
            <a:cxnSpLocks/>
          </p:cNvCxnSpPr>
          <p:nvPr/>
        </p:nvCxnSpPr>
        <p:spPr>
          <a:xfrm flipV="1">
            <a:off x="5514872" y="3295825"/>
            <a:ext cx="1324635" cy="687864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4" name="Straight Connector 63">
            <a:extLst>
              <a:ext uri="{FF2B5EF4-FFF2-40B4-BE49-F238E27FC236}">
                <a16:creationId xmlns:a16="http://schemas.microsoft.com/office/drawing/2014/main" id="{652610AF-E12F-83A8-84D4-09FDE3154322}"/>
              </a:ext>
            </a:extLst>
          </p:cNvPr>
          <p:cNvCxnSpPr>
            <a:cxnSpLocks/>
          </p:cNvCxnSpPr>
          <p:nvPr/>
        </p:nvCxnSpPr>
        <p:spPr>
          <a:xfrm flipV="1">
            <a:off x="5349777" y="3466971"/>
            <a:ext cx="1621540" cy="873215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6" name="Straight Connector 65">
            <a:extLst>
              <a:ext uri="{FF2B5EF4-FFF2-40B4-BE49-F238E27FC236}">
                <a16:creationId xmlns:a16="http://schemas.microsoft.com/office/drawing/2014/main" id="{0C15449D-645C-1483-F82A-849F4612109A}"/>
              </a:ext>
            </a:extLst>
          </p:cNvPr>
          <p:cNvCxnSpPr>
            <a:cxnSpLocks/>
          </p:cNvCxnSpPr>
          <p:nvPr/>
        </p:nvCxnSpPr>
        <p:spPr>
          <a:xfrm flipV="1">
            <a:off x="5289319" y="3652788"/>
            <a:ext cx="1775740" cy="966237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68" name="Straight Connector 67">
            <a:extLst>
              <a:ext uri="{FF2B5EF4-FFF2-40B4-BE49-F238E27FC236}">
                <a16:creationId xmlns:a16="http://schemas.microsoft.com/office/drawing/2014/main" id="{6E67A7A0-8AF7-0B72-A4F5-86119BFFAA4A}"/>
              </a:ext>
            </a:extLst>
          </p:cNvPr>
          <p:cNvCxnSpPr>
            <a:cxnSpLocks/>
          </p:cNvCxnSpPr>
          <p:nvPr/>
        </p:nvCxnSpPr>
        <p:spPr>
          <a:xfrm flipV="1">
            <a:off x="5230480" y="3850583"/>
            <a:ext cx="1909358" cy="1045011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0" name="Straight Connector 69">
            <a:extLst>
              <a:ext uri="{FF2B5EF4-FFF2-40B4-BE49-F238E27FC236}">
                <a16:creationId xmlns:a16="http://schemas.microsoft.com/office/drawing/2014/main" id="{1666F0FC-3252-C448-C4D0-10CCB129BCD4}"/>
              </a:ext>
            </a:extLst>
          </p:cNvPr>
          <p:cNvCxnSpPr>
            <a:cxnSpLocks/>
          </p:cNvCxnSpPr>
          <p:nvPr/>
        </p:nvCxnSpPr>
        <p:spPr>
          <a:xfrm flipV="1">
            <a:off x="5155701" y="4010968"/>
            <a:ext cx="2086241" cy="1124244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2" name="Straight Connector 71">
            <a:extLst>
              <a:ext uri="{FF2B5EF4-FFF2-40B4-BE49-F238E27FC236}">
                <a16:creationId xmlns:a16="http://schemas.microsoft.com/office/drawing/2014/main" id="{FFFC5FE7-75A7-39D1-975E-2DFCBC0B9C08}"/>
              </a:ext>
            </a:extLst>
          </p:cNvPr>
          <p:cNvCxnSpPr>
            <a:cxnSpLocks/>
          </p:cNvCxnSpPr>
          <p:nvPr/>
        </p:nvCxnSpPr>
        <p:spPr>
          <a:xfrm flipV="1">
            <a:off x="5107337" y="4254698"/>
            <a:ext cx="2193753" cy="1153840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4" name="Straight Connector 73">
            <a:extLst>
              <a:ext uri="{FF2B5EF4-FFF2-40B4-BE49-F238E27FC236}">
                <a16:creationId xmlns:a16="http://schemas.microsoft.com/office/drawing/2014/main" id="{9A9AC96D-A9F6-794A-47B9-D618A248794C}"/>
              </a:ext>
            </a:extLst>
          </p:cNvPr>
          <p:cNvCxnSpPr>
            <a:cxnSpLocks/>
          </p:cNvCxnSpPr>
          <p:nvPr/>
        </p:nvCxnSpPr>
        <p:spPr>
          <a:xfrm flipV="1">
            <a:off x="5048189" y="4443162"/>
            <a:ext cx="2322348" cy="1222585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6" name="Straight Connector 75">
            <a:extLst>
              <a:ext uri="{FF2B5EF4-FFF2-40B4-BE49-F238E27FC236}">
                <a16:creationId xmlns:a16="http://schemas.microsoft.com/office/drawing/2014/main" id="{37EBE433-57BC-7B71-8649-70DD6573284C}"/>
              </a:ext>
            </a:extLst>
          </p:cNvPr>
          <p:cNvCxnSpPr>
            <a:cxnSpLocks/>
          </p:cNvCxnSpPr>
          <p:nvPr/>
        </p:nvCxnSpPr>
        <p:spPr>
          <a:xfrm flipV="1">
            <a:off x="5024604" y="4625405"/>
            <a:ext cx="2444165" cy="132946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78" name="Straight Connector 77">
            <a:extLst>
              <a:ext uri="{FF2B5EF4-FFF2-40B4-BE49-F238E27FC236}">
                <a16:creationId xmlns:a16="http://schemas.microsoft.com/office/drawing/2014/main" id="{7FBA05B8-26EC-0E9A-8FBA-5549ED8A70BD}"/>
              </a:ext>
            </a:extLst>
          </p:cNvPr>
          <p:cNvCxnSpPr>
            <a:cxnSpLocks/>
          </p:cNvCxnSpPr>
          <p:nvPr/>
        </p:nvCxnSpPr>
        <p:spPr>
          <a:xfrm flipV="1">
            <a:off x="5431971" y="4814483"/>
            <a:ext cx="2087371" cy="1156621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0" name="Straight Connector 79">
            <a:extLst>
              <a:ext uri="{FF2B5EF4-FFF2-40B4-BE49-F238E27FC236}">
                <a16:creationId xmlns:a16="http://schemas.microsoft.com/office/drawing/2014/main" id="{54089CC2-5A2C-27A9-F0AC-8824FBAA4C43}"/>
              </a:ext>
            </a:extLst>
          </p:cNvPr>
          <p:cNvCxnSpPr>
            <a:cxnSpLocks/>
          </p:cNvCxnSpPr>
          <p:nvPr/>
        </p:nvCxnSpPr>
        <p:spPr>
          <a:xfrm flipV="1">
            <a:off x="6510056" y="5379849"/>
            <a:ext cx="1135775" cy="604081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1" name="Straight Connector 80">
            <a:extLst>
              <a:ext uri="{FF2B5EF4-FFF2-40B4-BE49-F238E27FC236}">
                <a16:creationId xmlns:a16="http://schemas.microsoft.com/office/drawing/2014/main" id="{88DCD06B-F72A-C077-D3A3-576A802D2311}"/>
              </a:ext>
            </a:extLst>
          </p:cNvPr>
          <p:cNvCxnSpPr>
            <a:cxnSpLocks/>
          </p:cNvCxnSpPr>
          <p:nvPr/>
        </p:nvCxnSpPr>
        <p:spPr>
          <a:xfrm flipV="1">
            <a:off x="7241942" y="5655336"/>
            <a:ext cx="486427" cy="269688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82" name="Straight Connector 81">
            <a:extLst>
              <a:ext uri="{FF2B5EF4-FFF2-40B4-BE49-F238E27FC236}">
                <a16:creationId xmlns:a16="http://schemas.microsoft.com/office/drawing/2014/main" id="{C347A1F6-E08F-EDEE-7929-BF197A4D3C62}"/>
              </a:ext>
            </a:extLst>
          </p:cNvPr>
          <p:cNvCxnSpPr>
            <a:cxnSpLocks/>
          </p:cNvCxnSpPr>
          <p:nvPr/>
        </p:nvCxnSpPr>
        <p:spPr>
          <a:xfrm flipV="1">
            <a:off x="6019800" y="5113242"/>
            <a:ext cx="1562786" cy="831582"/>
          </a:xfrm>
          <a:prstGeom prst="lin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cxnSp>
        <p:nvCxnSpPr>
          <p:cNvPr id="9" name="Straight Arrow Connector 8">
            <a:extLst>
              <a:ext uri="{FF2B5EF4-FFF2-40B4-BE49-F238E27FC236}">
                <a16:creationId xmlns:a16="http://schemas.microsoft.com/office/drawing/2014/main" id="{22043790-C376-162A-422A-7D59A2A70977}"/>
              </a:ext>
            </a:extLst>
          </p:cNvPr>
          <p:cNvCxnSpPr/>
          <p:nvPr/>
        </p:nvCxnSpPr>
        <p:spPr>
          <a:xfrm flipH="1">
            <a:off x="6411573" y="4103914"/>
            <a:ext cx="3287598" cy="870857"/>
          </a:xfrm>
          <a:prstGeom prst="straightConnector1">
            <a:avLst/>
          </a:prstGeom>
          <a:ln w="5715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Box 9">
            <a:extLst>
              <a:ext uri="{FF2B5EF4-FFF2-40B4-BE49-F238E27FC236}">
                <a16:creationId xmlns:a16="http://schemas.microsoft.com/office/drawing/2014/main" id="{E4E26BB5-6C74-24F1-15BD-CA74D81B02AD}"/>
              </a:ext>
            </a:extLst>
          </p:cNvPr>
          <p:cNvSpPr txBox="1"/>
          <p:nvPr/>
        </p:nvSpPr>
        <p:spPr>
          <a:xfrm>
            <a:off x="10014857" y="3850583"/>
            <a:ext cx="18396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Fracture Energy 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12049583-1FD0-4C74-45C1-8EBC135155E9}"/>
              </a:ext>
            </a:extLst>
          </p:cNvPr>
          <p:cNvPicPr>
            <a:picLocks noChangeAspect="1"/>
          </p:cNvPicPr>
          <p:nvPr/>
        </p:nvPicPr>
        <p:blipFill>
          <a:blip r:embed="rId21"/>
          <a:stretch>
            <a:fillRect/>
          </a:stretch>
        </p:blipFill>
        <p:spPr>
          <a:xfrm>
            <a:off x="4611677" y="6051015"/>
            <a:ext cx="652165" cy="545253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383B1DCA-CA2B-8574-8425-AF7F998C133C}"/>
              </a:ext>
            </a:extLst>
          </p:cNvPr>
          <p:cNvPicPr>
            <a:picLocks noChangeAspect="1"/>
          </p:cNvPicPr>
          <p:nvPr/>
        </p:nvPicPr>
        <p:blipFill>
          <a:blip r:embed="rId22"/>
          <a:stretch>
            <a:fillRect/>
          </a:stretch>
        </p:blipFill>
        <p:spPr>
          <a:xfrm>
            <a:off x="7539130" y="5991629"/>
            <a:ext cx="536235" cy="6355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5392768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3978E3-E8B0-093E-D0B2-5E83770C477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Johnson-Cook equations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7826CC6-2D38-2B1F-1122-2E4D9207A5E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/>
              <a:t>For high strain rate(&gt;103s^-1) where we find explosive loading of ductile materials, a very popular model is the Johnson-Cook model that is better for modelling plastic behaviour under dynamic loading.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48B5898-16BA-1743-E5A7-54C67717B11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95563" y="3058885"/>
            <a:ext cx="8316435" cy="1168868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F2A5F14-7F86-173F-D778-519B9427A1FC}"/>
              </a:ext>
            </a:extLst>
          </p:cNvPr>
          <p:cNvSpPr txBox="1"/>
          <p:nvPr/>
        </p:nvSpPr>
        <p:spPr>
          <a:xfrm>
            <a:off x="925286" y="4227753"/>
            <a:ext cx="1034142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b="1" dirty="0"/>
              <a:t>It also predicts the damage initiation criterion, when does plastic strain start damage?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6DBAEC90-835D-CC21-3136-43563FFE12A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95563" y="4736719"/>
            <a:ext cx="7999397" cy="10107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5600188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F0028E-17B6-F57F-025F-6E36489BC6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Further Revision Material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F25E25-882B-4BB2-06F3-6B2F293437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>
                <a:hlinkClick r:id="rId2"/>
              </a:rPr>
              <a:t>Modulus of elasticity: Definition, Equation, Units, Examples with Pdf (mechcontent.com)</a:t>
            </a:r>
            <a:endParaRPr lang="en-GB" dirty="0"/>
          </a:p>
          <a:p>
            <a:pPr marL="0" indent="0">
              <a:buNone/>
            </a:pPr>
            <a:r>
              <a:rPr lang="en-GB" dirty="0">
                <a:hlinkClick r:id="rId3"/>
              </a:rPr>
              <a:t>Stress - Definition, Types, Units, Formula, Examples (byjus.com)</a:t>
            </a: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Beyond the course but interesting:</a:t>
            </a:r>
          </a:p>
          <a:p>
            <a:pPr marL="0" indent="0">
              <a:buNone/>
            </a:pPr>
            <a:r>
              <a:rPr lang="en-GB" dirty="0">
                <a:hlinkClick r:id="rId4"/>
              </a:rPr>
              <a:t>Johnson-Cook plasticity (mit.edu)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9372703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234</TotalTime>
  <Words>531</Words>
  <Application>Microsoft Office PowerPoint</Application>
  <PresentationFormat>Widescreen</PresentationFormat>
  <Paragraphs>101</Paragraphs>
  <Slides>14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Calibri</vt:lpstr>
      <vt:lpstr>Calibri Light</vt:lpstr>
      <vt:lpstr>Office Theme</vt:lpstr>
      <vt:lpstr>6 Stress and strain</vt:lpstr>
      <vt:lpstr>Material properties</vt:lpstr>
      <vt:lpstr>Types of loading</vt:lpstr>
      <vt:lpstr>Stress and strain</vt:lpstr>
      <vt:lpstr>Modulus of elasticity</vt:lpstr>
      <vt:lpstr>Exercises</vt:lpstr>
      <vt:lpstr>Elastic vs plastic deformation</vt:lpstr>
      <vt:lpstr>Examples of other tensile curves</vt:lpstr>
      <vt:lpstr>Strain Rate</vt:lpstr>
      <vt:lpstr>Direct vs shear stresses and strains</vt:lpstr>
      <vt:lpstr>PowerPoint Presentation</vt:lpstr>
      <vt:lpstr>Material damage</vt:lpstr>
      <vt:lpstr>Johnson-Cook equations</vt:lpstr>
      <vt:lpstr>Further Revision Material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Chris Sandever</dc:creator>
  <cp:lastModifiedBy>Chris Sandever</cp:lastModifiedBy>
  <cp:revision>53</cp:revision>
  <dcterms:created xsi:type="dcterms:W3CDTF">2023-01-07T19:33:38Z</dcterms:created>
  <dcterms:modified xsi:type="dcterms:W3CDTF">2023-02-04T17:30:56Z</dcterms:modified>
</cp:coreProperties>
</file>