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6" r:id="rId2"/>
    <p:sldId id="288" r:id="rId3"/>
    <p:sldId id="289" r:id="rId4"/>
    <p:sldId id="290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4" r:id="rId14"/>
    <p:sldId id="300" r:id="rId15"/>
    <p:sldId id="301" r:id="rId16"/>
    <p:sldId id="302" r:id="rId17"/>
    <p:sldId id="303" r:id="rId18"/>
    <p:sldId id="272" r:id="rId19"/>
    <p:sldId id="27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95" autoAdjust="0"/>
  </p:normalViewPr>
  <p:slideViewPr>
    <p:cSldViewPr snapToGrid="0">
      <p:cViewPr varScale="1">
        <p:scale>
          <a:sx n="81" d="100"/>
          <a:sy n="81" d="100"/>
        </p:scale>
        <p:origin x="96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BFC9CA-FAF6-44AA-9667-C8D3F3CB5DFE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5EF69-6282-41D6-98DF-E801433AB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621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5EF69-6282-41D6-98DF-E801433ABD8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819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A1D5A-B4DE-4495-87D7-10128F3E8567}" type="datetime1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638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DC4C6-A5FB-4D7F-BB56-829BB6A453CF}" type="datetime1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68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7B8BF-4F97-416D-806A-570BCA7F1669}" type="datetime1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934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26360-56EC-4818-B65E-119984CDA527}" type="datetime1">
              <a:rPr lang="en-GB" smtClean="0"/>
              <a:t>22/10/2018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26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747EC-408B-46F1-B369-E0CAB103DF09}" type="datetime1">
              <a:rPr lang="en-GB" smtClean="0"/>
              <a:t>22/10/2018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75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EC7CE-CF6C-4DD1-84ED-F569D2264EC5}" type="datetime1">
              <a:rPr lang="en-GB" smtClean="0"/>
              <a:t>22/10/2018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050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E54B3-0987-4AFB-AB02-8BBB4AB5F2D4}" type="datetime1">
              <a:rPr lang="en-GB" smtClean="0"/>
              <a:t>22/10/2018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095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CD009-430F-45AB-A6BB-9DE49D6E2B5D}" type="datetime1">
              <a:rPr lang="en-GB" smtClean="0"/>
              <a:t>22/10/2018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30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C2EA4-4D2E-4D1E-8FD6-1C4F94412698}" type="datetime1">
              <a:rPr lang="en-GB" smtClean="0"/>
              <a:t>22/10/2018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411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E6990-058C-4533-A140-928C20BD5CEA}" type="datetime1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44559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E6990-058C-4533-A140-928C20BD5CEA}" type="datetime1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7514382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E6990-058C-4533-A140-928C20BD5CEA}" type="datetime1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190952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E6990-058C-4533-A140-928C20BD5CEA}" type="datetime1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7324073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E6990-058C-4533-A140-928C20BD5CEA}" type="datetime1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184879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5A8AB-A542-41D7-A8B0-0E92D08BFD55}" type="datetime1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3462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6571A-5A0B-45BB-B545-E1AE02DC7F6C}" type="datetime1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001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E6990-058C-4533-A140-928C20BD5CEA}" type="datetime1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DFEDB64-84C3-4240-BCBA-134AE1D90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656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bbc.co.uk/news/uk-3466547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acas.org.uk/index.aspx?articleid=1461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uc.org.uk/our-history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news.sky.com/story/sexual-harassment-poll-more-than-half-of-women-say-they-have-been-victims-11097511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ADFFC45-3DC9-4433-926F-043E879D9DF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5F26A87-0610-435F-AA13-BD658385C9D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67230" y="-8468"/>
            <a:ext cx="4763558" cy="6866467"/>
            <a:chOff x="67175" y="-8467"/>
            <a:chExt cx="4763558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6321436-5AAD-4FB6-BB0D-316D4540E82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448300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4B0BD33-3D46-4F43-947A-825DFEF6106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7175" y="3681413"/>
              <a:ext cx="4763558" cy="3176587"/>
            </a:xfrm>
            <a:prstGeom prst="line">
              <a:avLst/>
            </a:prstGeom>
            <a:ln w="9525">
              <a:solidFill>
                <a:schemeClr val="tx1">
                  <a:lumMod val="50000"/>
                  <a:lumOff val="50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92E26C27-E1F5-47DC-9F83-469D196C55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58764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95F944E7-2B4E-4AE2-B4DB-846FF8AE0B7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0730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F14952D-390F-46CC-B302-73DDD9C4160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9621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867CDE55-B22A-40D0-882A-9452919EEC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11788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8C409231-C942-4808-B529-DAC32A7DB00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8954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2402" y="1282701"/>
            <a:ext cx="5270993" cy="4307148"/>
          </a:xfrm>
        </p:spPr>
        <p:txBody>
          <a:bodyPr anchor="ctr">
            <a:normAutofit/>
          </a:bodyPr>
          <a:lstStyle/>
          <a:p>
            <a:pPr algn="l"/>
            <a:r>
              <a:rPr lang="en-GB" dirty="0" smtClean="0"/>
              <a:t>Equality Law</a:t>
            </a:r>
            <a:endParaRPr lang="en-GB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9370F01-B8C9-4CE4-824C-92B2792E6E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36497" y="-8468"/>
            <a:ext cx="5074930" cy="6866468"/>
          </a:xfrm>
          <a:custGeom>
            <a:avLst/>
            <a:gdLst>
              <a:gd name="connsiteX0" fmla="*/ 0 w 5074930"/>
              <a:gd name="connsiteY0" fmla="*/ 0 h 6858000"/>
              <a:gd name="connsiteX1" fmla="*/ 1249825 w 5074930"/>
              <a:gd name="connsiteY1" fmla="*/ 0 h 6858000"/>
              <a:gd name="connsiteX2" fmla="*/ 1249825 w 5074930"/>
              <a:gd name="connsiteY2" fmla="*/ 8457 h 6858000"/>
              <a:gd name="connsiteX3" fmla="*/ 5074930 w 5074930"/>
              <a:gd name="connsiteY3" fmla="*/ 8457 h 6858000"/>
              <a:gd name="connsiteX4" fmla="*/ 5074930 w 5074930"/>
              <a:gd name="connsiteY4" fmla="*/ 6858000 h 6858000"/>
              <a:gd name="connsiteX5" fmla="*/ 1249825 w 5074930"/>
              <a:gd name="connsiteY5" fmla="*/ 6858000 h 6858000"/>
              <a:gd name="connsiteX6" fmla="*/ 1109383 w 507493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074930" h="6858000">
                <a:moveTo>
                  <a:pt x="0" y="0"/>
                </a:moveTo>
                <a:lnTo>
                  <a:pt x="1249825" y="0"/>
                </a:lnTo>
                <a:lnTo>
                  <a:pt x="1249825" y="8457"/>
                </a:lnTo>
                <a:lnTo>
                  <a:pt x="5074930" y="8457"/>
                </a:lnTo>
                <a:lnTo>
                  <a:pt x="5074930" y="6858000"/>
                </a:lnTo>
                <a:lnTo>
                  <a:pt x="1249825" y="6858000"/>
                </a:lnTo>
                <a:lnTo>
                  <a:pt x="1109383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29600" y="5589850"/>
            <a:ext cx="3946525" cy="1224956"/>
          </a:xfrm>
        </p:spPr>
        <p:txBody>
          <a:bodyPr anchor="b">
            <a:normAutofit/>
          </a:bodyPr>
          <a:lstStyle/>
          <a:p>
            <a:pPr algn="ctr"/>
            <a:r>
              <a:rPr lang="en-GB" sz="3600" dirty="0" err="1">
                <a:solidFill>
                  <a:schemeClr val="bg1"/>
                </a:solidFill>
              </a:rPr>
              <a:t>Brayne</a:t>
            </a:r>
            <a:r>
              <a:rPr lang="en-GB" sz="3600" dirty="0">
                <a:solidFill>
                  <a:schemeClr val="bg1"/>
                </a:solidFill>
              </a:rPr>
              <a:t> and </a:t>
            </a:r>
            <a:r>
              <a:rPr lang="en-GB" sz="3600" dirty="0" err="1">
                <a:solidFill>
                  <a:schemeClr val="bg1"/>
                </a:solidFill>
              </a:rPr>
              <a:t>Carr</a:t>
            </a:r>
            <a:r>
              <a:rPr lang="en-GB" sz="3600" dirty="0">
                <a:solidFill>
                  <a:schemeClr val="bg1"/>
                </a:solidFill>
              </a:rPr>
              <a:t> (2013: 95-110)</a:t>
            </a:r>
          </a:p>
        </p:txBody>
      </p:sp>
      <p:pic>
        <p:nvPicPr>
          <p:cNvPr id="1026" name="Picture 2" descr="Image result for uwtsd logo">
            <a:extLst>
              <a:ext uri="{FF2B5EF4-FFF2-40B4-BE49-F238E27FC236}">
                <a16:creationId xmlns:a16="http://schemas.microsoft.com/office/drawing/2014/main" id="{7CC71A0F-38C3-4E91-B49F-7707C4943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598" y="149376"/>
            <a:ext cx="3810000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21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981201" y="274638"/>
            <a:ext cx="5458691" cy="6397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29.10.15</a:t>
            </a:r>
            <a:endParaRPr lang="en-GB" dirty="0"/>
          </a:p>
        </p:txBody>
      </p:sp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830" y="1169146"/>
            <a:ext cx="5709666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61554" y="1733006"/>
            <a:ext cx="49290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"You don't have to be a wallflower, you don't have to be a shrinking violet, you can report this kind of behaviour. As it said in the final order, it is </a:t>
            </a:r>
            <a:r>
              <a:rPr lang="en-GB" sz="2400" b="1" dirty="0"/>
              <a:t>'unlawful direct discrimination'. </a:t>
            </a:r>
            <a:r>
              <a:rPr lang="en-GB" sz="2400" dirty="0"/>
              <a:t>I think those three words sum it up," he says.</a:t>
            </a:r>
          </a:p>
        </p:txBody>
      </p:sp>
    </p:spTree>
    <p:extLst>
      <p:ext uri="{BB962C8B-B14F-4D97-AF65-F5344CB8AC3E}">
        <p14:creationId xmlns:p14="http://schemas.microsoft.com/office/powerpoint/2010/main" val="33609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77334" y="1645920"/>
            <a:ext cx="8596668" cy="4450080"/>
          </a:xfrm>
        </p:spPr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en-GB" sz="3500" b="1" dirty="0"/>
              <a:t>Discrimination arising from a disability</a:t>
            </a:r>
          </a:p>
          <a:p>
            <a:r>
              <a:rPr lang="en-GB" sz="3000" dirty="0"/>
              <a:t>Occurs when a person (A) discriminates against a disabled person (B) and treats the person less favourably because of an issue arising from the disability </a:t>
            </a:r>
          </a:p>
          <a:p>
            <a:r>
              <a:rPr lang="en-GB" sz="3000" dirty="0"/>
              <a:t>and (A) cannot show the treatment is a proportionate means of achieving a legitimate aim.</a:t>
            </a:r>
          </a:p>
          <a:p>
            <a:r>
              <a:rPr lang="en-GB" sz="3000" dirty="0"/>
              <a:t>Not unlawful if (A) did not know or could not have reasonably been expected to know that (B) had a disability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Prohibited Conduct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93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dirty="0"/>
              <a:t>Employers are required to make reasonable adjustments to the physical environment to ensure disabled people are not disadvantaged</a:t>
            </a:r>
          </a:p>
          <a:p>
            <a:r>
              <a:rPr lang="en-GB" sz="2800" dirty="0"/>
              <a:t>Again, knowing about the disability is a key consideration</a:t>
            </a:r>
          </a:p>
          <a:p>
            <a:endParaRPr lang="en-GB" dirty="0"/>
          </a:p>
          <a:p>
            <a:pPr marL="109728" indent="0">
              <a:buNone/>
            </a:pPr>
            <a:r>
              <a:rPr lang="en-GB" sz="2400" dirty="0"/>
              <a:t>Example:</a:t>
            </a:r>
          </a:p>
          <a:p>
            <a:pPr marL="109728" indent="0">
              <a:buNone/>
            </a:pPr>
            <a:r>
              <a:rPr lang="en-GB" sz="2400" dirty="0"/>
              <a:t>An assessment establishes that a student has dyslexia but a university official refuses to allow additional time in an examination thereby creating a substantial disadvantage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Reasonable adjustments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430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77334" y="1295401"/>
            <a:ext cx="8596668" cy="4114800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What do we refer to when we speak of ‘policies and procedures’?</a:t>
            </a:r>
          </a:p>
          <a:p>
            <a:r>
              <a:rPr lang="en-GB" dirty="0" smtClean="0"/>
              <a:t>Public service organisation, like those from other sectors, have a range of policies and procedures</a:t>
            </a:r>
          </a:p>
          <a:p>
            <a:r>
              <a:rPr lang="en-GB" dirty="0" smtClean="0"/>
              <a:t>What is their purpose?</a:t>
            </a:r>
          </a:p>
          <a:p>
            <a:r>
              <a:rPr lang="en-GB" dirty="0" smtClean="0"/>
              <a:t>How might they help to support the work of organisations?</a:t>
            </a:r>
          </a:p>
          <a:p>
            <a:r>
              <a:rPr lang="en-GB" dirty="0" smtClean="0"/>
              <a:t>How might they help to support employees?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Policies and procedures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5126832" y="6434515"/>
            <a:ext cx="5410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hlinkClick r:id="rId2"/>
              </a:rPr>
              <a:t>http://www.acas.org.uk/index.aspx?articleid=1461</a:t>
            </a:r>
            <a:r>
              <a:rPr lang="en-GB" sz="1600" dirty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5410201"/>
            <a:ext cx="4114800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985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77334" y="2209800"/>
            <a:ext cx="8596668" cy="2176272"/>
          </a:xfrm>
        </p:spPr>
        <p:txBody>
          <a:bodyPr>
            <a:noAutofit/>
          </a:bodyPr>
          <a:lstStyle/>
          <a:p>
            <a:r>
              <a:rPr lang="en-GB" sz="3600" dirty="0"/>
              <a:t>Detrimental treatment following a complaint or allegation, or has given evidence against someone else in relation to the same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Victimisation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02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77334" y="1905001"/>
            <a:ext cx="8596668" cy="4102291"/>
          </a:xfrm>
        </p:spPr>
        <p:txBody>
          <a:bodyPr/>
          <a:lstStyle/>
          <a:p>
            <a:r>
              <a:rPr lang="en-GB" sz="2800" dirty="0"/>
              <a:t>At an internal grievance hearing an employee gives evidence for a colleague who believes he has been refused promotion due to a visual impairment. </a:t>
            </a:r>
          </a:p>
          <a:p>
            <a:endParaRPr lang="en-GB" sz="2800" dirty="0"/>
          </a:p>
          <a:p>
            <a:r>
              <a:rPr lang="en-GB" sz="2800" dirty="0"/>
              <a:t>Shortly afterwards the person who gave evidence is demoted to another post which detrimentally effects her future prospects.</a:t>
            </a:r>
          </a:p>
          <a:p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Victimisation example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883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77334" y="2057400"/>
            <a:ext cx="8596668" cy="232867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GB" sz="3600" dirty="0"/>
              <a:t>Occurs when an employer or someone for whom the employer is responsible harasses another person</a:t>
            </a:r>
          </a:p>
          <a:p>
            <a:pPr marL="109728" indent="0">
              <a:buNone/>
            </a:pPr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Harassment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577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77334" y="1752601"/>
            <a:ext cx="8596668" cy="4254691"/>
          </a:xfrm>
        </p:spPr>
        <p:txBody>
          <a:bodyPr>
            <a:normAutofit/>
          </a:bodyPr>
          <a:lstStyle/>
          <a:p>
            <a:r>
              <a:rPr lang="en-GB" sz="3200" dirty="0"/>
              <a:t>When a social worker complains of racial abuse from one of the families she is supporting her manager says that’s just part of the job</a:t>
            </a:r>
          </a:p>
          <a:p>
            <a:endParaRPr lang="en-GB" sz="3200" dirty="0"/>
          </a:p>
          <a:p>
            <a:r>
              <a:rPr lang="en-GB" sz="3200" dirty="0"/>
              <a:t>Colleagues repeatedly laugh and joke about a female colleague whose partner is significantly younger than her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Harassment example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12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77334" y="1481328"/>
            <a:ext cx="8596668" cy="3166872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In 1868, a group of trade unionists from all over the UK came to Manchester, and together they held the first meeting of the Trades Union Congress, at the Mechanics' Institute.</a:t>
            </a:r>
          </a:p>
          <a:p>
            <a:r>
              <a:rPr lang="en-GB" sz="2800" dirty="0"/>
              <a:t>This first Congress passed a resolution highlighting the need for the unions to come together each year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TUC and unions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56068" y="4590605"/>
            <a:ext cx="8839200" cy="1815882"/>
          </a:xfrm>
          <a:prstGeom prst="rect">
            <a:avLst/>
          </a:prstGeom>
          <a:solidFill>
            <a:srgbClr val="FFFF00"/>
          </a:solidFill>
          <a:ln w="508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‘… for the purpose of bringing the trades into closer alliance, and to take action in all Parliamentary matters pertaining to the general interests of the working classes’.</a:t>
            </a:r>
          </a:p>
        </p:txBody>
      </p:sp>
      <p:sp>
        <p:nvSpPr>
          <p:cNvPr id="7" name="Rectangle 6"/>
          <p:cNvSpPr/>
          <p:nvPr/>
        </p:nvSpPr>
        <p:spPr>
          <a:xfrm>
            <a:off x="5791200" y="6488668"/>
            <a:ext cx="4012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https://www.tuc.org.uk/our-history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0175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209800" y="381001"/>
            <a:ext cx="7772400" cy="2062103"/>
          </a:xfrm>
          <a:prstGeom prst="rect">
            <a:avLst/>
          </a:prstGeom>
          <a:solidFill>
            <a:srgbClr val="FFFF00"/>
          </a:solidFill>
          <a:ln w="50800" cmpd="sng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What proportion of women said they were sexually harassed at work in a 2016 survey by the Trades Union Congress (TUC)?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903484"/>
            <a:ext cx="9144000" cy="3954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94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144" y="0"/>
            <a:ext cx="811878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43200" y="914400"/>
            <a:ext cx="6019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http://news.sky.com/story/sexual-harassment-poll-more-than-half-of-women-say-they-have-been-victims-11097511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8098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178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1" y="-8731"/>
            <a:ext cx="5820531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57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57507" y="781914"/>
            <a:ext cx="8229600" cy="3810000"/>
          </a:xfrm>
        </p:spPr>
        <p:txBody>
          <a:bodyPr>
            <a:normAutofit/>
          </a:bodyPr>
          <a:lstStyle/>
          <a:p>
            <a:r>
              <a:rPr lang="en-GB" dirty="0"/>
              <a:t>A survey of 1,500 women saw 52% cite the problem and also found a third had been subjected to unwelcome jokes and a quarter experienced unwanted touching</a:t>
            </a:r>
            <a:r>
              <a:rPr lang="en-GB" dirty="0" smtClean="0"/>
              <a:t>.</a:t>
            </a:r>
          </a:p>
          <a:p>
            <a:r>
              <a:rPr lang="en-GB" dirty="0"/>
              <a:t>Sexual harassment at work can take many forms, from inappropriate comments and jokes about a colleague's sex life to unwanted touching, hugging or kissing and even demands for sexual favours, the TUC said</a:t>
            </a:r>
            <a:r>
              <a:rPr lang="en-GB" dirty="0" smtClean="0"/>
              <a:t>.</a:t>
            </a:r>
          </a:p>
          <a:p>
            <a:pPr marL="109728" indent="0">
              <a:buNone/>
            </a:pPr>
            <a:endParaRPr lang="en-GB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547120" y="5949226"/>
            <a:ext cx="683339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57507" y="294551"/>
            <a:ext cx="8229600" cy="334962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314707" y="4439514"/>
            <a:ext cx="791575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We all have different perspectives and humour does have a right and proper place. However, when concerns are raised we must always take them seriously!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947" y="294551"/>
            <a:ext cx="8673512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955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295401"/>
            <a:ext cx="7950926" cy="4711891"/>
          </a:xfrm>
        </p:spPr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en-GB" sz="3300" b="1" dirty="0"/>
              <a:t>Positive action</a:t>
            </a:r>
          </a:p>
          <a:p>
            <a:pPr marL="109728" indent="0">
              <a:buNone/>
            </a:pPr>
            <a:r>
              <a:rPr lang="en-GB" sz="2600" dirty="0"/>
              <a:t>EA 2010 enables positive action under s.158</a:t>
            </a:r>
          </a:p>
          <a:p>
            <a:pPr marL="109728" indent="0">
              <a:buNone/>
            </a:pPr>
            <a:endParaRPr lang="en-GB" sz="2600" dirty="0"/>
          </a:p>
          <a:p>
            <a:pPr marL="109728" indent="0">
              <a:buNone/>
            </a:pPr>
            <a:r>
              <a:rPr lang="en-GB" sz="3300" b="1" dirty="0"/>
              <a:t>Enforcement in race and sex discrimination cases</a:t>
            </a:r>
          </a:p>
          <a:p>
            <a:r>
              <a:rPr lang="en-GB" sz="2600" dirty="0"/>
              <a:t>Recourse to an employment tribunal within 3 months of the last discriminatory act</a:t>
            </a:r>
          </a:p>
          <a:p>
            <a:r>
              <a:rPr lang="en-GB" sz="2600" dirty="0"/>
              <a:t>Outside the employment field cases can be brought to the county court within 6 months of the last act complained of, or 8 months in the case of education</a:t>
            </a:r>
          </a:p>
          <a:p>
            <a:pPr marL="109728" indent="0">
              <a:buNone/>
            </a:pPr>
            <a:endParaRPr lang="en-GB" sz="2600" dirty="0"/>
          </a:p>
          <a:p>
            <a:pPr marL="109728" indent="0">
              <a:buNone/>
            </a:pPr>
            <a:endParaRPr lang="en-GB" sz="2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868362"/>
          </a:xfrm>
        </p:spPr>
        <p:txBody>
          <a:bodyPr/>
          <a:lstStyle/>
          <a:p>
            <a:r>
              <a:rPr lang="en-GB" dirty="0" smtClean="0"/>
              <a:t>Key features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75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dirty="0"/>
              <a:t>The </a:t>
            </a:r>
            <a:r>
              <a:rPr lang="en-GB" sz="2800" b="1" dirty="0"/>
              <a:t>‘public sector equality duty’ </a:t>
            </a:r>
            <a:r>
              <a:rPr lang="en-GB" sz="2800" dirty="0"/>
              <a:t>is set out under s. 149 of the EA 2010</a:t>
            </a:r>
          </a:p>
          <a:p>
            <a:endParaRPr lang="en-GB" sz="2800" dirty="0"/>
          </a:p>
          <a:p>
            <a:r>
              <a:rPr lang="en-GB" sz="2800" dirty="0"/>
              <a:t>Again, a positive duty upon public bodies to take action to eliminate discrimination and advance equality of opportunity</a:t>
            </a:r>
          </a:p>
          <a:p>
            <a:endParaRPr lang="en-GB" sz="2800" dirty="0"/>
          </a:p>
          <a:p>
            <a:r>
              <a:rPr lang="en-GB" sz="2800" dirty="0"/>
              <a:t>Equality considerations to be built into the design of policy and delivery of services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Duties on public authorities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881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2F1B8-FB77-43C4-982F-FBA717EA0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7BE55-EA1E-4FF9-9940-BDDCFC351B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Crown Copyright (2010), </a:t>
            </a:r>
            <a:r>
              <a:rPr lang="en-GB" u="sng" dirty="0"/>
              <a:t>Equality Act</a:t>
            </a:r>
            <a:r>
              <a:rPr lang="en-GB" dirty="0"/>
              <a:t>, The Stationery Office (Her Majesty’s Stationery Office); London.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9716F8-9A36-4AFD-BB1A-C3ABB29C8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DB64-84C3-4240-BCBA-134AE1D9082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830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 result for uwtsd">
            <a:extLst>
              <a:ext uri="{FF2B5EF4-FFF2-40B4-BE49-F238E27FC236}">
                <a16:creationId xmlns:a16="http://schemas.microsoft.com/office/drawing/2014/main" id="{548CE539-7463-4421-AADE-805096726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588" y="1244699"/>
            <a:ext cx="6887470" cy="275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199" y="4571999"/>
            <a:ext cx="7673801" cy="1087656"/>
          </a:xfrm>
        </p:spPr>
        <p:txBody>
          <a:bodyPr>
            <a:normAutofit/>
          </a:bodyPr>
          <a:lstStyle/>
          <a:p>
            <a:pPr algn="ctr"/>
            <a:r>
              <a:rPr lang="en-GB" sz="6000" dirty="0"/>
              <a:t>Any Questions?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C7088133-3566-422A-AB07-8B768473F5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4795" y="5659655"/>
            <a:ext cx="7599205" cy="611896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C.Newton-Evans@UWTSD.ac.uk</a:t>
            </a:r>
          </a:p>
        </p:txBody>
      </p:sp>
    </p:spTree>
    <p:extLst>
      <p:ext uri="{BB962C8B-B14F-4D97-AF65-F5344CB8AC3E}">
        <p14:creationId xmlns:p14="http://schemas.microsoft.com/office/powerpoint/2010/main" val="189784641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UWTSD CFN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F3864"/>
      </a:accent1>
      <a:accent2>
        <a:srgbClr val="D9E2F3"/>
      </a:accent2>
      <a:accent3>
        <a:srgbClr val="A5A5A5"/>
      </a:accent3>
      <a:accent4>
        <a:srgbClr val="4472C4"/>
      </a:accent4>
      <a:accent5>
        <a:srgbClr val="8496B0"/>
      </a:accent5>
      <a:accent6>
        <a:srgbClr val="2F5496"/>
      </a:accent6>
      <a:hlink>
        <a:srgbClr val="FFC000"/>
      </a:hlink>
      <a:folHlink>
        <a:srgbClr val="954F7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754</Words>
  <Application>Microsoft Office PowerPoint</Application>
  <PresentationFormat>Widescreen</PresentationFormat>
  <Paragraphs>80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Trebuchet MS</vt:lpstr>
      <vt:lpstr>Wingdings 3</vt:lpstr>
      <vt:lpstr>Facet</vt:lpstr>
      <vt:lpstr>Equality Law</vt:lpstr>
      <vt:lpstr>29.10.15</vt:lpstr>
      <vt:lpstr>Prohibited Conduct</vt:lpstr>
      <vt:lpstr>Reasonable adjustments</vt:lpstr>
      <vt:lpstr>Policies and procedures</vt:lpstr>
      <vt:lpstr>Victimisation</vt:lpstr>
      <vt:lpstr>Victimisation example</vt:lpstr>
      <vt:lpstr>Harassment</vt:lpstr>
      <vt:lpstr>Harassment example</vt:lpstr>
      <vt:lpstr>The TUC and unions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features</vt:lpstr>
      <vt:lpstr>Duties on public authorities</vt:lpstr>
      <vt:lpstr>References 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Communication: Sameness &amp; Difference</dc:title>
  <dc:creator>Cairn Newton-Evans</dc:creator>
  <cp:lastModifiedBy>Cairn Newton-Evans</cp:lastModifiedBy>
  <cp:revision>12</cp:revision>
  <dcterms:created xsi:type="dcterms:W3CDTF">2018-09-27T15:42:22Z</dcterms:created>
  <dcterms:modified xsi:type="dcterms:W3CDTF">2018-10-22T08:47:58Z</dcterms:modified>
</cp:coreProperties>
</file>