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2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14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CE97F3-EF6D-4D20-BBC7-78DFFA1B23E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A958D98-563A-4E33-84CE-5C372AE9E27A}">
      <dgm:prSet/>
      <dgm:spPr/>
      <dgm:t>
        <a:bodyPr/>
        <a:lstStyle/>
        <a:p>
          <a:r>
            <a:rPr lang="en-US"/>
            <a:t>Blake, H., Bermingham, F., Johnson, G., and Tabner, A. (2020). Mitigating the psychological impact of COVID-19 on healthcare workers: a digital learning package. </a:t>
          </a:r>
          <a:r>
            <a:rPr lang="en-GB" i="1"/>
            <a:t>International journal of environmental research and public health</a:t>
          </a:r>
          <a:r>
            <a:rPr lang="en-GB"/>
            <a:t>, </a:t>
          </a:r>
          <a:r>
            <a:rPr lang="en-GB" i="1"/>
            <a:t>17</a:t>
          </a:r>
          <a:r>
            <a:rPr lang="en-GB"/>
            <a:t>(9), 2997.</a:t>
          </a:r>
          <a:endParaRPr lang="en-US"/>
        </a:p>
      </dgm:t>
    </dgm:pt>
    <dgm:pt modelId="{555C6788-1F5C-49A5-995A-A3901EAD5503}" type="parTrans" cxnId="{53C649D8-35B7-4DF3-8C98-F67BF83D2F5A}">
      <dgm:prSet/>
      <dgm:spPr/>
      <dgm:t>
        <a:bodyPr/>
        <a:lstStyle/>
        <a:p>
          <a:endParaRPr lang="en-US"/>
        </a:p>
      </dgm:t>
    </dgm:pt>
    <dgm:pt modelId="{4CD01C12-6F0A-4DE4-BEEA-74FBC7BB50A7}" type="sibTrans" cxnId="{53C649D8-35B7-4DF3-8C98-F67BF83D2F5A}">
      <dgm:prSet/>
      <dgm:spPr/>
      <dgm:t>
        <a:bodyPr/>
        <a:lstStyle/>
        <a:p>
          <a:endParaRPr lang="en-US"/>
        </a:p>
      </dgm:t>
    </dgm:pt>
    <dgm:pt modelId="{9C19E003-BBC7-44E8-A430-12F3CC71DAC8}">
      <dgm:prSet/>
      <dgm:spPr/>
      <dgm:t>
        <a:bodyPr/>
        <a:lstStyle/>
        <a:p>
          <a:r>
            <a:rPr lang="en-US"/>
            <a:t>Cohen, J., and van der Meulen Rodgers, Y. (2020). Contributing factors to personal protective equipment shortages during the COVID-19 pandemic. </a:t>
          </a:r>
          <a:r>
            <a:rPr lang="en-GB" i="1"/>
            <a:t>Preventive medicine</a:t>
          </a:r>
          <a:r>
            <a:rPr lang="en-GB"/>
            <a:t>, </a:t>
          </a:r>
          <a:r>
            <a:rPr lang="en-GB" i="1"/>
            <a:t>141</a:t>
          </a:r>
          <a:r>
            <a:rPr lang="en-GB"/>
            <a:t>, 106263.</a:t>
          </a:r>
          <a:endParaRPr lang="en-US"/>
        </a:p>
      </dgm:t>
    </dgm:pt>
    <dgm:pt modelId="{9BED271E-1BF2-4D12-A7EE-9511C381BA97}" type="parTrans" cxnId="{82552CA8-ECE0-4DCF-8694-F00F40E0E794}">
      <dgm:prSet/>
      <dgm:spPr/>
      <dgm:t>
        <a:bodyPr/>
        <a:lstStyle/>
        <a:p>
          <a:endParaRPr lang="en-US"/>
        </a:p>
      </dgm:t>
    </dgm:pt>
    <dgm:pt modelId="{83A9B38D-589B-4454-BC84-15D9F560F1AF}" type="sibTrans" cxnId="{82552CA8-ECE0-4DCF-8694-F00F40E0E794}">
      <dgm:prSet/>
      <dgm:spPr/>
      <dgm:t>
        <a:bodyPr/>
        <a:lstStyle/>
        <a:p>
          <a:endParaRPr lang="en-US"/>
        </a:p>
      </dgm:t>
    </dgm:pt>
    <dgm:pt modelId="{410B2075-7622-433F-AEC1-4AA714AC5771}">
      <dgm:prSet/>
      <dgm:spPr/>
      <dgm:t>
        <a:bodyPr/>
        <a:lstStyle/>
        <a:p>
          <a:r>
            <a:rPr lang="en-US"/>
            <a:t>Drennan, V. M., and Ross, F. (2019). Global nurse shortages: The facts, the impact and action for change. </a:t>
          </a:r>
          <a:r>
            <a:rPr lang="en-GB" i="1"/>
            <a:t>British medical bulletin</a:t>
          </a:r>
          <a:r>
            <a:rPr lang="en-GB"/>
            <a:t>, </a:t>
          </a:r>
          <a:r>
            <a:rPr lang="en-GB" i="1"/>
            <a:t>130</a:t>
          </a:r>
          <a:r>
            <a:rPr lang="en-GB"/>
            <a:t>(1), 25-37.</a:t>
          </a:r>
          <a:endParaRPr lang="en-US"/>
        </a:p>
      </dgm:t>
    </dgm:pt>
    <dgm:pt modelId="{5F8F25EC-72EB-4C4A-9551-8AB412888C28}" type="parTrans" cxnId="{7B9496A1-833B-4F0D-AB25-919E8B013A93}">
      <dgm:prSet/>
      <dgm:spPr/>
      <dgm:t>
        <a:bodyPr/>
        <a:lstStyle/>
        <a:p>
          <a:endParaRPr lang="en-US"/>
        </a:p>
      </dgm:t>
    </dgm:pt>
    <dgm:pt modelId="{AB5F8F2D-5C3D-46A0-A764-24A44FCD911A}" type="sibTrans" cxnId="{7B9496A1-833B-4F0D-AB25-919E8B013A93}">
      <dgm:prSet/>
      <dgm:spPr/>
      <dgm:t>
        <a:bodyPr/>
        <a:lstStyle/>
        <a:p>
          <a:endParaRPr lang="en-US"/>
        </a:p>
      </dgm:t>
    </dgm:pt>
    <dgm:pt modelId="{2978DC10-9AD4-451B-BC0D-6762544057CA}">
      <dgm:prSet/>
      <dgm:spPr/>
      <dgm:t>
        <a:bodyPr/>
        <a:lstStyle/>
        <a:p>
          <a:r>
            <a:rPr lang="en-US"/>
            <a:t>Gordon, A. L., Goodman, C., Achterberg, W., Barker, R. O., Burns, E., Hanratty, B., ... and Spilsbury, K. (2020). Commentary: COVID in care homes—challenges and dilemmas in healthcare delivery. </a:t>
          </a:r>
          <a:r>
            <a:rPr lang="en-GB" i="1"/>
            <a:t>Age and ageing</a:t>
          </a:r>
          <a:r>
            <a:rPr lang="en-GB"/>
            <a:t>, </a:t>
          </a:r>
          <a:r>
            <a:rPr lang="en-GB" i="1"/>
            <a:t>49</a:t>
          </a:r>
          <a:r>
            <a:rPr lang="en-GB"/>
            <a:t>(5), 701-705.</a:t>
          </a:r>
          <a:endParaRPr lang="en-US"/>
        </a:p>
      </dgm:t>
    </dgm:pt>
    <dgm:pt modelId="{7EED16B1-594D-485E-8C64-D833DC0337BB}" type="parTrans" cxnId="{1A7AE235-3027-4E4D-A59E-2F0D49D90B8A}">
      <dgm:prSet/>
      <dgm:spPr/>
      <dgm:t>
        <a:bodyPr/>
        <a:lstStyle/>
        <a:p>
          <a:endParaRPr lang="en-US"/>
        </a:p>
      </dgm:t>
    </dgm:pt>
    <dgm:pt modelId="{32F7AD9B-B5F0-4284-94BE-737B50E7955E}" type="sibTrans" cxnId="{1A7AE235-3027-4E4D-A59E-2F0D49D90B8A}">
      <dgm:prSet/>
      <dgm:spPr/>
      <dgm:t>
        <a:bodyPr/>
        <a:lstStyle/>
        <a:p>
          <a:endParaRPr lang="en-US"/>
        </a:p>
      </dgm:t>
    </dgm:pt>
    <dgm:pt modelId="{69A62005-8FAB-4252-A350-2B2648417B58}">
      <dgm:prSet/>
      <dgm:spPr/>
      <dgm:t>
        <a:bodyPr/>
        <a:lstStyle/>
        <a:p>
          <a:r>
            <a:rPr lang="en-US"/>
            <a:t>Lancet, T. (2020). India under COVID-19 lockdown. </a:t>
          </a:r>
          <a:r>
            <a:rPr lang="en-GB" i="1"/>
            <a:t>Lancet (London, England)</a:t>
          </a:r>
          <a:r>
            <a:rPr lang="en-GB"/>
            <a:t>, </a:t>
          </a:r>
          <a:r>
            <a:rPr lang="en-GB" i="1"/>
            <a:t>395</a:t>
          </a:r>
          <a:r>
            <a:rPr lang="en-GB"/>
            <a:t>(10233), 1315.</a:t>
          </a:r>
          <a:endParaRPr lang="en-US"/>
        </a:p>
      </dgm:t>
    </dgm:pt>
    <dgm:pt modelId="{5446E402-B341-4897-AF65-12C0424C4DA5}" type="parTrans" cxnId="{7F5E69A9-8299-4777-AE54-5F83A96FC277}">
      <dgm:prSet/>
      <dgm:spPr/>
      <dgm:t>
        <a:bodyPr/>
        <a:lstStyle/>
        <a:p>
          <a:endParaRPr lang="en-US"/>
        </a:p>
      </dgm:t>
    </dgm:pt>
    <dgm:pt modelId="{0CD7542C-0772-4CC8-A9E0-6AC97D50F587}" type="sibTrans" cxnId="{7F5E69A9-8299-4777-AE54-5F83A96FC277}">
      <dgm:prSet/>
      <dgm:spPr/>
      <dgm:t>
        <a:bodyPr/>
        <a:lstStyle/>
        <a:p>
          <a:endParaRPr lang="en-US"/>
        </a:p>
      </dgm:t>
    </dgm:pt>
    <dgm:pt modelId="{33098D55-3EB0-43DC-930C-297ACB8DCC8F}">
      <dgm:prSet/>
      <dgm:spPr/>
      <dgm:t>
        <a:bodyPr/>
        <a:lstStyle/>
        <a:p>
          <a:r>
            <a:rPr lang="en-US"/>
            <a:t>Maphumulo, W. T., and Bhengu, B. R. (2019). Challenges of quality improvement in the healthcare of South Africa post-apartheid: A critical review. </a:t>
          </a:r>
          <a:r>
            <a:rPr lang="en-GB" i="1"/>
            <a:t>Curationis</a:t>
          </a:r>
          <a:r>
            <a:rPr lang="en-GB"/>
            <a:t>, </a:t>
          </a:r>
          <a:r>
            <a:rPr lang="en-GB" i="1"/>
            <a:t>42</a:t>
          </a:r>
          <a:r>
            <a:rPr lang="en-GB"/>
            <a:t>(1), 1-9.</a:t>
          </a:r>
          <a:endParaRPr lang="en-US"/>
        </a:p>
      </dgm:t>
    </dgm:pt>
    <dgm:pt modelId="{61AF2469-E2D8-47F6-B8A9-48E820200EE6}" type="parTrans" cxnId="{EA7DBC13-AB94-4495-9B75-C00883035EB7}">
      <dgm:prSet/>
      <dgm:spPr/>
      <dgm:t>
        <a:bodyPr/>
        <a:lstStyle/>
        <a:p>
          <a:endParaRPr lang="en-US"/>
        </a:p>
      </dgm:t>
    </dgm:pt>
    <dgm:pt modelId="{E506693A-DFA6-46CE-8C04-E15CF0E28E8B}" type="sibTrans" cxnId="{EA7DBC13-AB94-4495-9B75-C00883035EB7}">
      <dgm:prSet/>
      <dgm:spPr/>
      <dgm:t>
        <a:bodyPr/>
        <a:lstStyle/>
        <a:p>
          <a:endParaRPr lang="en-US"/>
        </a:p>
      </dgm:t>
    </dgm:pt>
    <dgm:pt modelId="{0A5FB9A8-7942-4E93-8EDA-F5D163BE6717}">
      <dgm:prSet/>
      <dgm:spPr/>
      <dgm:t>
        <a:bodyPr/>
        <a:lstStyle/>
        <a:p>
          <a:r>
            <a:rPr lang="en-US"/>
            <a:t>Marć, M., Bartosiewicz, A., Burzyńska, J., Chmiel, Z., and Januszewicz, P. (2019). A nursing </a:t>
          </a:r>
        </a:p>
      </dgm:t>
    </dgm:pt>
    <dgm:pt modelId="{A3A17058-0F21-4E3A-A433-85C440EDCF43}" type="parTrans" cxnId="{9E9B106F-459C-4EF1-9DF9-AEFEA2F4439D}">
      <dgm:prSet/>
      <dgm:spPr/>
      <dgm:t>
        <a:bodyPr/>
        <a:lstStyle/>
        <a:p>
          <a:endParaRPr lang="en-US"/>
        </a:p>
      </dgm:t>
    </dgm:pt>
    <dgm:pt modelId="{BE0E8BF1-FCFE-4CF7-843D-B3CED6E49471}" type="sibTrans" cxnId="{9E9B106F-459C-4EF1-9DF9-AEFEA2F4439D}">
      <dgm:prSet/>
      <dgm:spPr/>
      <dgm:t>
        <a:bodyPr/>
        <a:lstStyle/>
        <a:p>
          <a:endParaRPr lang="en-US"/>
        </a:p>
      </dgm:t>
    </dgm:pt>
    <dgm:pt modelId="{6B7CDA96-7B8D-452F-9740-9F3ECFC7FEE7}">
      <dgm:prSet/>
      <dgm:spPr/>
      <dgm:t>
        <a:bodyPr/>
        <a:lstStyle/>
        <a:p>
          <a:r>
            <a:rPr lang="en-US"/>
            <a:t>shortage–a prospect of global and local policies. </a:t>
          </a:r>
          <a:r>
            <a:rPr lang="en-GB" i="1"/>
            <a:t>International nursing review</a:t>
          </a:r>
          <a:r>
            <a:rPr lang="en-GB"/>
            <a:t>, </a:t>
          </a:r>
          <a:r>
            <a:rPr lang="en-GB" i="1"/>
            <a:t>66</a:t>
          </a:r>
          <a:r>
            <a:rPr lang="en-GB"/>
            <a:t>(1), 9-16.</a:t>
          </a:r>
          <a:endParaRPr lang="en-US"/>
        </a:p>
      </dgm:t>
    </dgm:pt>
    <dgm:pt modelId="{1C7DE67A-8DA0-44B0-892F-C6A2D0E664F7}" type="parTrans" cxnId="{DB21D637-881B-40E0-9C58-5C611F3E184C}">
      <dgm:prSet/>
      <dgm:spPr/>
      <dgm:t>
        <a:bodyPr/>
        <a:lstStyle/>
        <a:p>
          <a:endParaRPr lang="en-US"/>
        </a:p>
      </dgm:t>
    </dgm:pt>
    <dgm:pt modelId="{D5C37E1F-8E5A-4DFF-B1B4-86AE7D5E0794}" type="sibTrans" cxnId="{DB21D637-881B-40E0-9C58-5C611F3E184C}">
      <dgm:prSet/>
      <dgm:spPr/>
      <dgm:t>
        <a:bodyPr/>
        <a:lstStyle/>
        <a:p>
          <a:endParaRPr lang="en-US"/>
        </a:p>
      </dgm:t>
    </dgm:pt>
    <dgm:pt modelId="{0508AE5A-79BA-45AC-9755-F46D9E0AD0C9}" type="pres">
      <dgm:prSet presAssocID="{B3CE97F3-EF6D-4D20-BBC7-78DFFA1B23E2}" presName="vert0" presStyleCnt="0">
        <dgm:presLayoutVars>
          <dgm:dir/>
          <dgm:animOne val="branch"/>
          <dgm:animLvl val="lvl"/>
        </dgm:presLayoutVars>
      </dgm:prSet>
      <dgm:spPr/>
    </dgm:pt>
    <dgm:pt modelId="{8F4FAFAA-05FF-4103-A59F-9A68B1C0B718}" type="pres">
      <dgm:prSet presAssocID="{0A958D98-563A-4E33-84CE-5C372AE9E27A}" presName="thickLine" presStyleLbl="alignNode1" presStyleIdx="0" presStyleCnt="8"/>
      <dgm:spPr/>
    </dgm:pt>
    <dgm:pt modelId="{DE3CB380-191F-4507-9C83-910E47F60D07}" type="pres">
      <dgm:prSet presAssocID="{0A958D98-563A-4E33-84CE-5C372AE9E27A}" presName="horz1" presStyleCnt="0"/>
      <dgm:spPr/>
    </dgm:pt>
    <dgm:pt modelId="{828AD9BB-6015-422A-8AC4-3F32C1DAA9E1}" type="pres">
      <dgm:prSet presAssocID="{0A958D98-563A-4E33-84CE-5C372AE9E27A}" presName="tx1" presStyleLbl="revTx" presStyleIdx="0" presStyleCnt="8"/>
      <dgm:spPr/>
    </dgm:pt>
    <dgm:pt modelId="{F867A54E-01EA-46FC-A376-BD05AD1CB73E}" type="pres">
      <dgm:prSet presAssocID="{0A958D98-563A-4E33-84CE-5C372AE9E27A}" presName="vert1" presStyleCnt="0"/>
      <dgm:spPr/>
    </dgm:pt>
    <dgm:pt modelId="{9A4D488D-0399-4305-8175-66E778DB0DC6}" type="pres">
      <dgm:prSet presAssocID="{9C19E003-BBC7-44E8-A430-12F3CC71DAC8}" presName="thickLine" presStyleLbl="alignNode1" presStyleIdx="1" presStyleCnt="8"/>
      <dgm:spPr/>
    </dgm:pt>
    <dgm:pt modelId="{4AB13088-30C7-4B82-AE7D-8C0241B05664}" type="pres">
      <dgm:prSet presAssocID="{9C19E003-BBC7-44E8-A430-12F3CC71DAC8}" presName="horz1" presStyleCnt="0"/>
      <dgm:spPr/>
    </dgm:pt>
    <dgm:pt modelId="{6E106789-4BB7-4DA1-8775-E054E58885C0}" type="pres">
      <dgm:prSet presAssocID="{9C19E003-BBC7-44E8-A430-12F3CC71DAC8}" presName="tx1" presStyleLbl="revTx" presStyleIdx="1" presStyleCnt="8"/>
      <dgm:spPr/>
    </dgm:pt>
    <dgm:pt modelId="{BE8807A3-0059-4B7D-89C9-191E68977BEB}" type="pres">
      <dgm:prSet presAssocID="{9C19E003-BBC7-44E8-A430-12F3CC71DAC8}" presName="vert1" presStyleCnt="0"/>
      <dgm:spPr/>
    </dgm:pt>
    <dgm:pt modelId="{ADE801EA-627B-4DD2-AD31-BC5E52772E8D}" type="pres">
      <dgm:prSet presAssocID="{410B2075-7622-433F-AEC1-4AA714AC5771}" presName="thickLine" presStyleLbl="alignNode1" presStyleIdx="2" presStyleCnt="8"/>
      <dgm:spPr/>
    </dgm:pt>
    <dgm:pt modelId="{BFEEE75C-68F8-4167-B2AD-5549B8F48F6D}" type="pres">
      <dgm:prSet presAssocID="{410B2075-7622-433F-AEC1-4AA714AC5771}" presName="horz1" presStyleCnt="0"/>
      <dgm:spPr/>
    </dgm:pt>
    <dgm:pt modelId="{8E186511-E3AF-410F-8B57-EC4B4C0372D4}" type="pres">
      <dgm:prSet presAssocID="{410B2075-7622-433F-AEC1-4AA714AC5771}" presName="tx1" presStyleLbl="revTx" presStyleIdx="2" presStyleCnt="8"/>
      <dgm:spPr/>
    </dgm:pt>
    <dgm:pt modelId="{09DF4AAE-E60D-48DB-891B-C69D73F5661C}" type="pres">
      <dgm:prSet presAssocID="{410B2075-7622-433F-AEC1-4AA714AC5771}" presName="vert1" presStyleCnt="0"/>
      <dgm:spPr/>
    </dgm:pt>
    <dgm:pt modelId="{C6424AEC-545B-47C5-8D4A-518C0DB33220}" type="pres">
      <dgm:prSet presAssocID="{2978DC10-9AD4-451B-BC0D-6762544057CA}" presName="thickLine" presStyleLbl="alignNode1" presStyleIdx="3" presStyleCnt="8"/>
      <dgm:spPr/>
    </dgm:pt>
    <dgm:pt modelId="{F5134987-8525-465D-844B-FB36F922DBDC}" type="pres">
      <dgm:prSet presAssocID="{2978DC10-9AD4-451B-BC0D-6762544057CA}" presName="horz1" presStyleCnt="0"/>
      <dgm:spPr/>
    </dgm:pt>
    <dgm:pt modelId="{2EAD8872-B9AF-446C-8ABC-64ACBF552563}" type="pres">
      <dgm:prSet presAssocID="{2978DC10-9AD4-451B-BC0D-6762544057CA}" presName="tx1" presStyleLbl="revTx" presStyleIdx="3" presStyleCnt="8"/>
      <dgm:spPr/>
    </dgm:pt>
    <dgm:pt modelId="{E6DAE519-A8F9-44C6-9987-E7DE05E2F6F2}" type="pres">
      <dgm:prSet presAssocID="{2978DC10-9AD4-451B-BC0D-6762544057CA}" presName="vert1" presStyleCnt="0"/>
      <dgm:spPr/>
    </dgm:pt>
    <dgm:pt modelId="{B7FB6F81-7447-4318-BC35-6A129864752C}" type="pres">
      <dgm:prSet presAssocID="{69A62005-8FAB-4252-A350-2B2648417B58}" presName="thickLine" presStyleLbl="alignNode1" presStyleIdx="4" presStyleCnt="8"/>
      <dgm:spPr/>
    </dgm:pt>
    <dgm:pt modelId="{7FD3D2A9-43D2-4C2F-A547-48E92FD00C79}" type="pres">
      <dgm:prSet presAssocID="{69A62005-8FAB-4252-A350-2B2648417B58}" presName="horz1" presStyleCnt="0"/>
      <dgm:spPr/>
    </dgm:pt>
    <dgm:pt modelId="{97C50A37-0025-473F-9BC5-0DE2CD356152}" type="pres">
      <dgm:prSet presAssocID="{69A62005-8FAB-4252-A350-2B2648417B58}" presName="tx1" presStyleLbl="revTx" presStyleIdx="4" presStyleCnt="8"/>
      <dgm:spPr/>
    </dgm:pt>
    <dgm:pt modelId="{6A38CA2C-29BF-4E72-87E2-22D1C7C87B38}" type="pres">
      <dgm:prSet presAssocID="{69A62005-8FAB-4252-A350-2B2648417B58}" presName="vert1" presStyleCnt="0"/>
      <dgm:spPr/>
    </dgm:pt>
    <dgm:pt modelId="{B39ED756-0379-44CA-B8BB-F44D02EA5B96}" type="pres">
      <dgm:prSet presAssocID="{33098D55-3EB0-43DC-930C-297ACB8DCC8F}" presName="thickLine" presStyleLbl="alignNode1" presStyleIdx="5" presStyleCnt="8"/>
      <dgm:spPr/>
    </dgm:pt>
    <dgm:pt modelId="{CDDCD9B9-60F2-453B-96A5-3A20842D4E81}" type="pres">
      <dgm:prSet presAssocID="{33098D55-3EB0-43DC-930C-297ACB8DCC8F}" presName="horz1" presStyleCnt="0"/>
      <dgm:spPr/>
    </dgm:pt>
    <dgm:pt modelId="{CF0848CE-DD23-4D1F-BF9A-186FCA640FD7}" type="pres">
      <dgm:prSet presAssocID="{33098D55-3EB0-43DC-930C-297ACB8DCC8F}" presName="tx1" presStyleLbl="revTx" presStyleIdx="5" presStyleCnt="8"/>
      <dgm:spPr/>
    </dgm:pt>
    <dgm:pt modelId="{563E5FFF-8F90-4370-88A6-51239CE667B1}" type="pres">
      <dgm:prSet presAssocID="{33098D55-3EB0-43DC-930C-297ACB8DCC8F}" presName="vert1" presStyleCnt="0"/>
      <dgm:spPr/>
    </dgm:pt>
    <dgm:pt modelId="{068BDC80-2FF0-4088-B055-3F9D31CEDEDA}" type="pres">
      <dgm:prSet presAssocID="{0A5FB9A8-7942-4E93-8EDA-F5D163BE6717}" presName="thickLine" presStyleLbl="alignNode1" presStyleIdx="6" presStyleCnt="8"/>
      <dgm:spPr/>
    </dgm:pt>
    <dgm:pt modelId="{E2A0EF31-751B-428C-AAB4-42AC122C91B6}" type="pres">
      <dgm:prSet presAssocID="{0A5FB9A8-7942-4E93-8EDA-F5D163BE6717}" presName="horz1" presStyleCnt="0"/>
      <dgm:spPr/>
    </dgm:pt>
    <dgm:pt modelId="{EDB77FE8-9C12-4EC7-AC50-1F63FCFDCAE4}" type="pres">
      <dgm:prSet presAssocID="{0A5FB9A8-7942-4E93-8EDA-F5D163BE6717}" presName="tx1" presStyleLbl="revTx" presStyleIdx="6" presStyleCnt="8"/>
      <dgm:spPr/>
    </dgm:pt>
    <dgm:pt modelId="{2F94FDC5-40D0-415D-B0D1-B5CA6E39195A}" type="pres">
      <dgm:prSet presAssocID="{0A5FB9A8-7942-4E93-8EDA-F5D163BE6717}" presName="vert1" presStyleCnt="0"/>
      <dgm:spPr/>
    </dgm:pt>
    <dgm:pt modelId="{012CAAFB-8C33-4A4E-9B14-91A18586C7A7}" type="pres">
      <dgm:prSet presAssocID="{6B7CDA96-7B8D-452F-9740-9F3ECFC7FEE7}" presName="thickLine" presStyleLbl="alignNode1" presStyleIdx="7" presStyleCnt="8"/>
      <dgm:spPr/>
    </dgm:pt>
    <dgm:pt modelId="{38351D65-33CB-489A-9361-C943387FEBF2}" type="pres">
      <dgm:prSet presAssocID="{6B7CDA96-7B8D-452F-9740-9F3ECFC7FEE7}" presName="horz1" presStyleCnt="0"/>
      <dgm:spPr/>
    </dgm:pt>
    <dgm:pt modelId="{94C42B2E-5B28-448C-AB44-3BF2AE3E6BD4}" type="pres">
      <dgm:prSet presAssocID="{6B7CDA96-7B8D-452F-9740-9F3ECFC7FEE7}" presName="tx1" presStyleLbl="revTx" presStyleIdx="7" presStyleCnt="8"/>
      <dgm:spPr/>
    </dgm:pt>
    <dgm:pt modelId="{8E508DEC-F2FA-4E6F-AB54-7A5DA4641793}" type="pres">
      <dgm:prSet presAssocID="{6B7CDA96-7B8D-452F-9740-9F3ECFC7FEE7}" presName="vert1" presStyleCnt="0"/>
      <dgm:spPr/>
    </dgm:pt>
  </dgm:ptLst>
  <dgm:cxnLst>
    <dgm:cxn modelId="{42CC1D08-6828-4C50-AC34-E185E4CFAC6C}" type="presOf" srcId="{33098D55-3EB0-43DC-930C-297ACB8DCC8F}" destId="{CF0848CE-DD23-4D1F-BF9A-186FCA640FD7}" srcOrd="0" destOrd="0" presId="urn:microsoft.com/office/officeart/2008/layout/LinedList"/>
    <dgm:cxn modelId="{165F1E08-6F58-4224-8AFD-1108A8712D16}" type="presOf" srcId="{B3CE97F3-EF6D-4D20-BBC7-78DFFA1B23E2}" destId="{0508AE5A-79BA-45AC-9755-F46D9E0AD0C9}" srcOrd="0" destOrd="0" presId="urn:microsoft.com/office/officeart/2008/layout/LinedList"/>
    <dgm:cxn modelId="{75A6B60D-7F8F-4632-B93B-DD1A65DCDB13}" type="presOf" srcId="{2978DC10-9AD4-451B-BC0D-6762544057CA}" destId="{2EAD8872-B9AF-446C-8ABC-64ACBF552563}" srcOrd="0" destOrd="0" presId="urn:microsoft.com/office/officeart/2008/layout/LinedList"/>
    <dgm:cxn modelId="{EA7DBC13-AB94-4495-9B75-C00883035EB7}" srcId="{B3CE97F3-EF6D-4D20-BBC7-78DFFA1B23E2}" destId="{33098D55-3EB0-43DC-930C-297ACB8DCC8F}" srcOrd="5" destOrd="0" parTransId="{61AF2469-E2D8-47F6-B8A9-48E820200EE6}" sibTransId="{E506693A-DFA6-46CE-8C04-E15CF0E28E8B}"/>
    <dgm:cxn modelId="{96CD3E1D-2755-4150-98E2-2EC4F6790977}" type="presOf" srcId="{0A5FB9A8-7942-4E93-8EDA-F5D163BE6717}" destId="{EDB77FE8-9C12-4EC7-AC50-1F63FCFDCAE4}" srcOrd="0" destOrd="0" presId="urn:microsoft.com/office/officeart/2008/layout/LinedList"/>
    <dgm:cxn modelId="{1A7AE235-3027-4E4D-A59E-2F0D49D90B8A}" srcId="{B3CE97F3-EF6D-4D20-BBC7-78DFFA1B23E2}" destId="{2978DC10-9AD4-451B-BC0D-6762544057CA}" srcOrd="3" destOrd="0" parTransId="{7EED16B1-594D-485E-8C64-D833DC0337BB}" sibTransId="{32F7AD9B-B5F0-4284-94BE-737B50E7955E}"/>
    <dgm:cxn modelId="{DB21D637-881B-40E0-9C58-5C611F3E184C}" srcId="{B3CE97F3-EF6D-4D20-BBC7-78DFFA1B23E2}" destId="{6B7CDA96-7B8D-452F-9740-9F3ECFC7FEE7}" srcOrd="7" destOrd="0" parTransId="{1C7DE67A-8DA0-44B0-892F-C6A2D0E664F7}" sibTransId="{D5C37E1F-8E5A-4DFF-B1B4-86AE7D5E0794}"/>
    <dgm:cxn modelId="{9E9B106F-459C-4EF1-9DF9-AEFEA2F4439D}" srcId="{B3CE97F3-EF6D-4D20-BBC7-78DFFA1B23E2}" destId="{0A5FB9A8-7942-4E93-8EDA-F5D163BE6717}" srcOrd="6" destOrd="0" parTransId="{A3A17058-0F21-4E3A-A433-85C440EDCF43}" sibTransId="{BE0E8BF1-FCFE-4CF7-843D-B3CED6E49471}"/>
    <dgm:cxn modelId="{DFEA7A87-5BC4-4A2D-B51E-9AB00A8E69A1}" type="presOf" srcId="{0A958D98-563A-4E33-84CE-5C372AE9E27A}" destId="{828AD9BB-6015-422A-8AC4-3F32C1DAA9E1}" srcOrd="0" destOrd="0" presId="urn:microsoft.com/office/officeart/2008/layout/LinedList"/>
    <dgm:cxn modelId="{7E90E88A-264F-4CCD-B99C-6035F5A3A52A}" type="presOf" srcId="{410B2075-7622-433F-AEC1-4AA714AC5771}" destId="{8E186511-E3AF-410F-8B57-EC4B4C0372D4}" srcOrd="0" destOrd="0" presId="urn:microsoft.com/office/officeart/2008/layout/LinedList"/>
    <dgm:cxn modelId="{8BCE1D9F-C221-48F9-AE03-49EFEC8E5365}" type="presOf" srcId="{9C19E003-BBC7-44E8-A430-12F3CC71DAC8}" destId="{6E106789-4BB7-4DA1-8775-E054E58885C0}" srcOrd="0" destOrd="0" presId="urn:microsoft.com/office/officeart/2008/layout/LinedList"/>
    <dgm:cxn modelId="{7B9496A1-833B-4F0D-AB25-919E8B013A93}" srcId="{B3CE97F3-EF6D-4D20-BBC7-78DFFA1B23E2}" destId="{410B2075-7622-433F-AEC1-4AA714AC5771}" srcOrd="2" destOrd="0" parTransId="{5F8F25EC-72EB-4C4A-9551-8AB412888C28}" sibTransId="{AB5F8F2D-5C3D-46A0-A764-24A44FCD911A}"/>
    <dgm:cxn modelId="{82552CA8-ECE0-4DCF-8694-F00F40E0E794}" srcId="{B3CE97F3-EF6D-4D20-BBC7-78DFFA1B23E2}" destId="{9C19E003-BBC7-44E8-A430-12F3CC71DAC8}" srcOrd="1" destOrd="0" parTransId="{9BED271E-1BF2-4D12-A7EE-9511C381BA97}" sibTransId="{83A9B38D-589B-4454-BC84-15D9F560F1AF}"/>
    <dgm:cxn modelId="{7F5E69A9-8299-4777-AE54-5F83A96FC277}" srcId="{B3CE97F3-EF6D-4D20-BBC7-78DFFA1B23E2}" destId="{69A62005-8FAB-4252-A350-2B2648417B58}" srcOrd="4" destOrd="0" parTransId="{5446E402-B341-4897-AF65-12C0424C4DA5}" sibTransId="{0CD7542C-0772-4CC8-A9E0-6AC97D50F587}"/>
    <dgm:cxn modelId="{42D848D2-8A9D-44D4-8635-49ECA685E26E}" type="presOf" srcId="{69A62005-8FAB-4252-A350-2B2648417B58}" destId="{97C50A37-0025-473F-9BC5-0DE2CD356152}" srcOrd="0" destOrd="0" presId="urn:microsoft.com/office/officeart/2008/layout/LinedList"/>
    <dgm:cxn modelId="{53C649D8-35B7-4DF3-8C98-F67BF83D2F5A}" srcId="{B3CE97F3-EF6D-4D20-BBC7-78DFFA1B23E2}" destId="{0A958D98-563A-4E33-84CE-5C372AE9E27A}" srcOrd="0" destOrd="0" parTransId="{555C6788-1F5C-49A5-995A-A3901EAD5503}" sibTransId="{4CD01C12-6F0A-4DE4-BEEA-74FBC7BB50A7}"/>
    <dgm:cxn modelId="{CA4F6DF4-FF7E-4DC5-BBB7-91310884B524}" type="presOf" srcId="{6B7CDA96-7B8D-452F-9740-9F3ECFC7FEE7}" destId="{94C42B2E-5B28-448C-AB44-3BF2AE3E6BD4}" srcOrd="0" destOrd="0" presId="urn:microsoft.com/office/officeart/2008/layout/LinedList"/>
    <dgm:cxn modelId="{1236A211-D060-4B5A-9707-882B9D12883D}" type="presParOf" srcId="{0508AE5A-79BA-45AC-9755-F46D9E0AD0C9}" destId="{8F4FAFAA-05FF-4103-A59F-9A68B1C0B718}" srcOrd="0" destOrd="0" presId="urn:microsoft.com/office/officeart/2008/layout/LinedList"/>
    <dgm:cxn modelId="{1D0F8680-DA0A-4E64-AF52-954E0F6E6D9A}" type="presParOf" srcId="{0508AE5A-79BA-45AC-9755-F46D9E0AD0C9}" destId="{DE3CB380-191F-4507-9C83-910E47F60D07}" srcOrd="1" destOrd="0" presId="urn:microsoft.com/office/officeart/2008/layout/LinedList"/>
    <dgm:cxn modelId="{04A88823-083E-41C2-9B78-30BEC246CFB1}" type="presParOf" srcId="{DE3CB380-191F-4507-9C83-910E47F60D07}" destId="{828AD9BB-6015-422A-8AC4-3F32C1DAA9E1}" srcOrd="0" destOrd="0" presId="urn:microsoft.com/office/officeart/2008/layout/LinedList"/>
    <dgm:cxn modelId="{82B9AC94-B298-4450-9F0E-5A08489D1C66}" type="presParOf" srcId="{DE3CB380-191F-4507-9C83-910E47F60D07}" destId="{F867A54E-01EA-46FC-A376-BD05AD1CB73E}" srcOrd="1" destOrd="0" presId="urn:microsoft.com/office/officeart/2008/layout/LinedList"/>
    <dgm:cxn modelId="{05D9775E-C51F-4DB8-9A5D-F7D77776A633}" type="presParOf" srcId="{0508AE5A-79BA-45AC-9755-F46D9E0AD0C9}" destId="{9A4D488D-0399-4305-8175-66E778DB0DC6}" srcOrd="2" destOrd="0" presId="urn:microsoft.com/office/officeart/2008/layout/LinedList"/>
    <dgm:cxn modelId="{3973AC12-4100-4FB5-8CBE-6E68A9A04246}" type="presParOf" srcId="{0508AE5A-79BA-45AC-9755-F46D9E0AD0C9}" destId="{4AB13088-30C7-4B82-AE7D-8C0241B05664}" srcOrd="3" destOrd="0" presId="urn:microsoft.com/office/officeart/2008/layout/LinedList"/>
    <dgm:cxn modelId="{393C60FB-CE39-44AA-BE2D-146F82FC24C5}" type="presParOf" srcId="{4AB13088-30C7-4B82-AE7D-8C0241B05664}" destId="{6E106789-4BB7-4DA1-8775-E054E58885C0}" srcOrd="0" destOrd="0" presId="urn:microsoft.com/office/officeart/2008/layout/LinedList"/>
    <dgm:cxn modelId="{41E138A9-7764-459F-998E-CFC5A5EEB305}" type="presParOf" srcId="{4AB13088-30C7-4B82-AE7D-8C0241B05664}" destId="{BE8807A3-0059-4B7D-89C9-191E68977BEB}" srcOrd="1" destOrd="0" presId="urn:microsoft.com/office/officeart/2008/layout/LinedList"/>
    <dgm:cxn modelId="{82059BF5-9442-4280-AE82-5F5DA88EE4FE}" type="presParOf" srcId="{0508AE5A-79BA-45AC-9755-F46D9E0AD0C9}" destId="{ADE801EA-627B-4DD2-AD31-BC5E52772E8D}" srcOrd="4" destOrd="0" presId="urn:microsoft.com/office/officeart/2008/layout/LinedList"/>
    <dgm:cxn modelId="{FF826904-E155-45DC-9177-4B6A664CDE67}" type="presParOf" srcId="{0508AE5A-79BA-45AC-9755-F46D9E0AD0C9}" destId="{BFEEE75C-68F8-4167-B2AD-5549B8F48F6D}" srcOrd="5" destOrd="0" presId="urn:microsoft.com/office/officeart/2008/layout/LinedList"/>
    <dgm:cxn modelId="{74B52208-7F63-41C6-A463-D6FD45309F31}" type="presParOf" srcId="{BFEEE75C-68F8-4167-B2AD-5549B8F48F6D}" destId="{8E186511-E3AF-410F-8B57-EC4B4C0372D4}" srcOrd="0" destOrd="0" presId="urn:microsoft.com/office/officeart/2008/layout/LinedList"/>
    <dgm:cxn modelId="{E5C10159-B70A-4738-9649-2513317A696C}" type="presParOf" srcId="{BFEEE75C-68F8-4167-B2AD-5549B8F48F6D}" destId="{09DF4AAE-E60D-48DB-891B-C69D73F5661C}" srcOrd="1" destOrd="0" presId="urn:microsoft.com/office/officeart/2008/layout/LinedList"/>
    <dgm:cxn modelId="{DFF6896E-1711-4167-B1F1-3E30129EC857}" type="presParOf" srcId="{0508AE5A-79BA-45AC-9755-F46D9E0AD0C9}" destId="{C6424AEC-545B-47C5-8D4A-518C0DB33220}" srcOrd="6" destOrd="0" presId="urn:microsoft.com/office/officeart/2008/layout/LinedList"/>
    <dgm:cxn modelId="{7B2D5B63-E5B9-4A70-99EC-D39E98BE12DD}" type="presParOf" srcId="{0508AE5A-79BA-45AC-9755-F46D9E0AD0C9}" destId="{F5134987-8525-465D-844B-FB36F922DBDC}" srcOrd="7" destOrd="0" presId="urn:microsoft.com/office/officeart/2008/layout/LinedList"/>
    <dgm:cxn modelId="{ECD67066-2572-4C2F-B068-8E9E11C19D3D}" type="presParOf" srcId="{F5134987-8525-465D-844B-FB36F922DBDC}" destId="{2EAD8872-B9AF-446C-8ABC-64ACBF552563}" srcOrd="0" destOrd="0" presId="urn:microsoft.com/office/officeart/2008/layout/LinedList"/>
    <dgm:cxn modelId="{916BF60C-ADFD-4695-BBA8-E15E1E6EF7B1}" type="presParOf" srcId="{F5134987-8525-465D-844B-FB36F922DBDC}" destId="{E6DAE519-A8F9-44C6-9987-E7DE05E2F6F2}" srcOrd="1" destOrd="0" presId="urn:microsoft.com/office/officeart/2008/layout/LinedList"/>
    <dgm:cxn modelId="{15AF78AD-F01E-4CC6-B577-BFEB5153128D}" type="presParOf" srcId="{0508AE5A-79BA-45AC-9755-F46D9E0AD0C9}" destId="{B7FB6F81-7447-4318-BC35-6A129864752C}" srcOrd="8" destOrd="0" presId="urn:microsoft.com/office/officeart/2008/layout/LinedList"/>
    <dgm:cxn modelId="{F7EB3537-3524-458E-9460-C49A0CF7C196}" type="presParOf" srcId="{0508AE5A-79BA-45AC-9755-F46D9E0AD0C9}" destId="{7FD3D2A9-43D2-4C2F-A547-48E92FD00C79}" srcOrd="9" destOrd="0" presId="urn:microsoft.com/office/officeart/2008/layout/LinedList"/>
    <dgm:cxn modelId="{796AA149-6A9D-4EE9-8339-7EA4EA8FC2CE}" type="presParOf" srcId="{7FD3D2A9-43D2-4C2F-A547-48E92FD00C79}" destId="{97C50A37-0025-473F-9BC5-0DE2CD356152}" srcOrd="0" destOrd="0" presId="urn:microsoft.com/office/officeart/2008/layout/LinedList"/>
    <dgm:cxn modelId="{DF526BAE-C5A3-40DC-8E8C-6367C06F8C57}" type="presParOf" srcId="{7FD3D2A9-43D2-4C2F-A547-48E92FD00C79}" destId="{6A38CA2C-29BF-4E72-87E2-22D1C7C87B38}" srcOrd="1" destOrd="0" presId="urn:microsoft.com/office/officeart/2008/layout/LinedList"/>
    <dgm:cxn modelId="{E3EFE474-4422-4AE3-A399-C548C3AB16DA}" type="presParOf" srcId="{0508AE5A-79BA-45AC-9755-F46D9E0AD0C9}" destId="{B39ED756-0379-44CA-B8BB-F44D02EA5B96}" srcOrd="10" destOrd="0" presId="urn:microsoft.com/office/officeart/2008/layout/LinedList"/>
    <dgm:cxn modelId="{6CAF0F8A-75B5-4D36-8355-534D2A0A8D36}" type="presParOf" srcId="{0508AE5A-79BA-45AC-9755-F46D9E0AD0C9}" destId="{CDDCD9B9-60F2-453B-96A5-3A20842D4E81}" srcOrd="11" destOrd="0" presId="urn:microsoft.com/office/officeart/2008/layout/LinedList"/>
    <dgm:cxn modelId="{EAACA297-2E51-4ACB-BC37-FC9D3C6C89DC}" type="presParOf" srcId="{CDDCD9B9-60F2-453B-96A5-3A20842D4E81}" destId="{CF0848CE-DD23-4D1F-BF9A-186FCA640FD7}" srcOrd="0" destOrd="0" presId="urn:microsoft.com/office/officeart/2008/layout/LinedList"/>
    <dgm:cxn modelId="{1BA50F91-744A-4FD0-94F5-ED1166BFB889}" type="presParOf" srcId="{CDDCD9B9-60F2-453B-96A5-3A20842D4E81}" destId="{563E5FFF-8F90-4370-88A6-51239CE667B1}" srcOrd="1" destOrd="0" presId="urn:microsoft.com/office/officeart/2008/layout/LinedList"/>
    <dgm:cxn modelId="{658EB1E1-A5A4-4769-B4C8-81EC048C2B6B}" type="presParOf" srcId="{0508AE5A-79BA-45AC-9755-F46D9E0AD0C9}" destId="{068BDC80-2FF0-4088-B055-3F9D31CEDEDA}" srcOrd="12" destOrd="0" presId="urn:microsoft.com/office/officeart/2008/layout/LinedList"/>
    <dgm:cxn modelId="{97A54D17-7FD2-4B55-9646-2D06D14E5A2D}" type="presParOf" srcId="{0508AE5A-79BA-45AC-9755-F46D9E0AD0C9}" destId="{E2A0EF31-751B-428C-AAB4-42AC122C91B6}" srcOrd="13" destOrd="0" presId="urn:microsoft.com/office/officeart/2008/layout/LinedList"/>
    <dgm:cxn modelId="{6F7AF278-9709-4810-909B-F40E51D66FB2}" type="presParOf" srcId="{E2A0EF31-751B-428C-AAB4-42AC122C91B6}" destId="{EDB77FE8-9C12-4EC7-AC50-1F63FCFDCAE4}" srcOrd="0" destOrd="0" presId="urn:microsoft.com/office/officeart/2008/layout/LinedList"/>
    <dgm:cxn modelId="{0D2D4BB8-D97B-4697-BB1B-63A98D124370}" type="presParOf" srcId="{E2A0EF31-751B-428C-AAB4-42AC122C91B6}" destId="{2F94FDC5-40D0-415D-B0D1-B5CA6E39195A}" srcOrd="1" destOrd="0" presId="urn:microsoft.com/office/officeart/2008/layout/LinedList"/>
    <dgm:cxn modelId="{B978F343-DDCD-4B19-B64F-7F0061216424}" type="presParOf" srcId="{0508AE5A-79BA-45AC-9755-F46D9E0AD0C9}" destId="{012CAAFB-8C33-4A4E-9B14-91A18586C7A7}" srcOrd="14" destOrd="0" presId="urn:microsoft.com/office/officeart/2008/layout/LinedList"/>
    <dgm:cxn modelId="{81414E0F-770C-41D1-B1B1-4474BE6D1C3A}" type="presParOf" srcId="{0508AE5A-79BA-45AC-9755-F46D9E0AD0C9}" destId="{38351D65-33CB-489A-9361-C943387FEBF2}" srcOrd="15" destOrd="0" presId="urn:microsoft.com/office/officeart/2008/layout/LinedList"/>
    <dgm:cxn modelId="{3E5491A2-6EA5-4356-BF98-C30EC18692F0}" type="presParOf" srcId="{38351D65-33CB-489A-9361-C943387FEBF2}" destId="{94C42B2E-5B28-448C-AB44-3BF2AE3E6BD4}" srcOrd="0" destOrd="0" presId="urn:microsoft.com/office/officeart/2008/layout/LinedList"/>
    <dgm:cxn modelId="{14B431A8-A97D-4AD9-BF51-B7110A864B96}" type="presParOf" srcId="{38351D65-33CB-489A-9361-C943387FEBF2}" destId="{8E508DEC-F2FA-4E6F-AB54-7A5DA464179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4FAFAA-05FF-4103-A59F-9A68B1C0B718}">
      <dsp:nvSpPr>
        <dsp:cNvPr id="0" name=""/>
        <dsp:cNvSpPr/>
      </dsp:nvSpPr>
      <dsp:spPr>
        <a:xfrm>
          <a:off x="0" y="0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8AD9BB-6015-422A-8AC4-3F32C1DAA9E1}">
      <dsp:nvSpPr>
        <dsp:cNvPr id="0" name=""/>
        <dsp:cNvSpPr/>
      </dsp:nvSpPr>
      <dsp:spPr>
        <a:xfrm>
          <a:off x="0" y="0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Blake, H., Bermingham, F., Johnson, G., and Tabner, A. (2020). Mitigating the psychological impact of COVID-19 on healthcare workers: a digital learning package. </a:t>
          </a:r>
          <a:r>
            <a:rPr lang="en-GB" sz="1300" i="1" kern="1200"/>
            <a:t>International journal of environmental research and public health</a:t>
          </a:r>
          <a:r>
            <a:rPr lang="en-GB" sz="1300" kern="1200"/>
            <a:t>, </a:t>
          </a:r>
          <a:r>
            <a:rPr lang="en-GB" sz="1300" i="1" kern="1200"/>
            <a:t>17</a:t>
          </a:r>
          <a:r>
            <a:rPr lang="en-GB" sz="1300" kern="1200"/>
            <a:t>(9), 2997.</a:t>
          </a:r>
          <a:endParaRPr lang="en-US" sz="1300" kern="1200"/>
        </a:p>
      </dsp:txBody>
      <dsp:txXfrm>
        <a:off x="0" y="0"/>
        <a:ext cx="6291714" cy="691341"/>
      </dsp:txXfrm>
    </dsp:sp>
    <dsp:sp modelId="{9A4D488D-0399-4305-8175-66E778DB0DC6}">
      <dsp:nvSpPr>
        <dsp:cNvPr id="0" name=""/>
        <dsp:cNvSpPr/>
      </dsp:nvSpPr>
      <dsp:spPr>
        <a:xfrm>
          <a:off x="0" y="691341"/>
          <a:ext cx="6291714" cy="0"/>
        </a:xfrm>
        <a:prstGeom prst="line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accent2">
              <a:hueOff val="-207909"/>
              <a:satOff val="-11990"/>
              <a:lumOff val="12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106789-4BB7-4DA1-8775-E054E58885C0}">
      <dsp:nvSpPr>
        <dsp:cNvPr id="0" name=""/>
        <dsp:cNvSpPr/>
      </dsp:nvSpPr>
      <dsp:spPr>
        <a:xfrm>
          <a:off x="0" y="691341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Cohen, J., and van der Meulen Rodgers, Y. (2020). Contributing factors to personal protective equipment shortages during the COVID-19 pandemic. </a:t>
          </a:r>
          <a:r>
            <a:rPr lang="en-GB" sz="1300" i="1" kern="1200"/>
            <a:t>Preventive medicine</a:t>
          </a:r>
          <a:r>
            <a:rPr lang="en-GB" sz="1300" kern="1200"/>
            <a:t>, </a:t>
          </a:r>
          <a:r>
            <a:rPr lang="en-GB" sz="1300" i="1" kern="1200"/>
            <a:t>141</a:t>
          </a:r>
          <a:r>
            <a:rPr lang="en-GB" sz="1300" kern="1200"/>
            <a:t>, 106263.</a:t>
          </a:r>
          <a:endParaRPr lang="en-US" sz="1300" kern="1200"/>
        </a:p>
      </dsp:txBody>
      <dsp:txXfrm>
        <a:off x="0" y="691341"/>
        <a:ext cx="6291714" cy="691341"/>
      </dsp:txXfrm>
    </dsp:sp>
    <dsp:sp modelId="{ADE801EA-627B-4DD2-AD31-BC5E52772E8D}">
      <dsp:nvSpPr>
        <dsp:cNvPr id="0" name=""/>
        <dsp:cNvSpPr/>
      </dsp:nvSpPr>
      <dsp:spPr>
        <a:xfrm>
          <a:off x="0" y="1382683"/>
          <a:ext cx="6291714" cy="0"/>
        </a:xfrm>
        <a:prstGeom prst="line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accent2">
              <a:hueOff val="-415818"/>
              <a:satOff val="-23979"/>
              <a:lumOff val="24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186511-E3AF-410F-8B57-EC4B4C0372D4}">
      <dsp:nvSpPr>
        <dsp:cNvPr id="0" name=""/>
        <dsp:cNvSpPr/>
      </dsp:nvSpPr>
      <dsp:spPr>
        <a:xfrm>
          <a:off x="0" y="1382683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Drennan, V. M., and Ross, F. (2019). Global nurse shortages: The facts, the impact and action for change. </a:t>
          </a:r>
          <a:r>
            <a:rPr lang="en-GB" sz="1300" i="1" kern="1200"/>
            <a:t>British medical bulletin</a:t>
          </a:r>
          <a:r>
            <a:rPr lang="en-GB" sz="1300" kern="1200"/>
            <a:t>, </a:t>
          </a:r>
          <a:r>
            <a:rPr lang="en-GB" sz="1300" i="1" kern="1200"/>
            <a:t>130</a:t>
          </a:r>
          <a:r>
            <a:rPr lang="en-GB" sz="1300" kern="1200"/>
            <a:t>(1), 25-37.</a:t>
          </a:r>
          <a:endParaRPr lang="en-US" sz="1300" kern="1200"/>
        </a:p>
      </dsp:txBody>
      <dsp:txXfrm>
        <a:off x="0" y="1382683"/>
        <a:ext cx="6291714" cy="691341"/>
      </dsp:txXfrm>
    </dsp:sp>
    <dsp:sp modelId="{C6424AEC-545B-47C5-8D4A-518C0DB33220}">
      <dsp:nvSpPr>
        <dsp:cNvPr id="0" name=""/>
        <dsp:cNvSpPr/>
      </dsp:nvSpPr>
      <dsp:spPr>
        <a:xfrm>
          <a:off x="0" y="2074025"/>
          <a:ext cx="6291714" cy="0"/>
        </a:xfrm>
        <a:prstGeom prst="line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accent2">
              <a:hueOff val="-623727"/>
              <a:satOff val="-35969"/>
              <a:lumOff val="36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AD8872-B9AF-446C-8ABC-64ACBF552563}">
      <dsp:nvSpPr>
        <dsp:cNvPr id="0" name=""/>
        <dsp:cNvSpPr/>
      </dsp:nvSpPr>
      <dsp:spPr>
        <a:xfrm>
          <a:off x="0" y="2074025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Gordon, A. L., Goodman, C., Achterberg, W., Barker, R. O., Burns, E., Hanratty, B., ... and Spilsbury, K. (2020). Commentary: COVID in care homes—challenges and dilemmas in healthcare delivery. </a:t>
          </a:r>
          <a:r>
            <a:rPr lang="en-GB" sz="1300" i="1" kern="1200"/>
            <a:t>Age and ageing</a:t>
          </a:r>
          <a:r>
            <a:rPr lang="en-GB" sz="1300" kern="1200"/>
            <a:t>, </a:t>
          </a:r>
          <a:r>
            <a:rPr lang="en-GB" sz="1300" i="1" kern="1200"/>
            <a:t>49</a:t>
          </a:r>
          <a:r>
            <a:rPr lang="en-GB" sz="1300" kern="1200"/>
            <a:t>(5), 701-705.</a:t>
          </a:r>
          <a:endParaRPr lang="en-US" sz="1300" kern="1200"/>
        </a:p>
      </dsp:txBody>
      <dsp:txXfrm>
        <a:off x="0" y="2074025"/>
        <a:ext cx="6291714" cy="691341"/>
      </dsp:txXfrm>
    </dsp:sp>
    <dsp:sp modelId="{B7FB6F81-7447-4318-BC35-6A129864752C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accent2">
              <a:hueOff val="-831636"/>
              <a:satOff val="-47959"/>
              <a:lumOff val="49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C50A37-0025-473F-9BC5-0DE2CD356152}">
      <dsp:nvSpPr>
        <dsp:cNvPr id="0" name=""/>
        <dsp:cNvSpPr/>
      </dsp:nvSpPr>
      <dsp:spPr>
        <a:xfrm>
          <a:off x="0" y="2765367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Lancet, T. (2020). India under COVID-19 lockdown. </a:t>
          </a:r>
          <a:r>
            <a:rPr lang="en-GB" sz="1300" i="1" kern="1200"/>
            <a:t>Lancet (London, England)</a:t>
          </a:r>
          <a:r>
            <a:rPr lang="en-GB" sz="1300" kern="1200"/>
            <a:t>, </a:t>
          </a:r>
          <a:r>
            <a:rPr lang="en-GB" sz="1300" i="1" kern="1200"/>
            <a:t>395</a:t>
          </a:r>
          <a:r>
            <a:rPr lang="en-GB" sz="1300" kern="1200"/>
            <a:t>(10233), 1315.</a:t>
          </a:r>
          <a:endParaRPr lang="en-US" sz="1300" kern="1200"/>
        </a:p>
      </dsp:txBody>
      <dsp:txXfrm>
        <a:off x="0" y="2765367"/>
        <a:ext cx="6291714" cy="691341"/>
      </dsp:txXfrm>
    </dsp:sp>
    <dsp:sp modelId="{B39ED756-0379-44CA-B8BB-F44D02EA5B96}">
      <dsp:nvSpPr>
        <dsp:cNvPr id="0" name=""/>
        <dsp:cNvSpPr/>
      </dsp:nvSpPr>
      <dsp:spPr>
        <a:xfrm>
          <a:off x="0" y="3456709"/>
          <a:ext cx="6291714" cy="0"/>
        </a:xfrm>
        <a:prstGeom prst="line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accent2">
              <a:hueOff val="-1039545"/>
              <a:satOff val="-59949"/>
              <a:lumOff val="61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0848CE-DD23-4D1F-BF9A-186FCA640FD7}">
      <dsp:nvSpPr>
        <dsp:cNvPr id="0" name=""/>
        <dsp:cNvSpPr/>
      </dsp:nvSpPr>
      <dsp:spPr>
        <a:xfrm>
          <a:off x="0" y="3456709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Maphumulo, W. T., and Bhengu, B. R. (2019). Challenges of quality improvement in the healthcare of South Africa post-apartheid: A critical review. </a:t>
          </a:r>
          <a:r>
            <a:rPr lang="en-GB" sz="1300" i="1" kern="1200"/>
            <a:t>Curationis</a:t>
          </a:r>
          <a:r>
            <a:rPr lang="en-GB" sz="1300" kern="1200"/>
            <a:t>, </a:t>
          </a:r>
          <a:r>
            <a:rPr lang="en-GB" sz="1300" i="1" kern="1200"/>
            <a:t>42</a:t>
          </a:r>
          <a:r>
            <a:rPr lang="en-GB" sz="1300" kern="1200"/>
            <a:t>(1), 1-9.</a:t>
          </a:r>
          <a:endParaRPr lang="en-US" sz="1300" kern="1200"/>
        </a:p>
      </dsp:txBody>
      <dsp:txXfrm>
        <a:off x="0" y="3456709"/>
        <a:ext cx="6291714" cy="691341"/>
      </dsp:txXfrm>
    </dsp:sp>
    <dsp:sp modelId="{068BDC80-2FF0-4088-B055-3F9D31CEDEDA}">
      <dsp:nvSpPr>
        <dsp:cNvPr id="0" name=""/>
        <dsp:cNvSpPr/>
      </dsp:nvSpPr>
      <dsp:spPr>
        <a:xfrm>
          <a:off x="0" y="4148051"/>
          <a:ext cx="6291714" cy="0"/>
        </a:xfrm>
        <a:prstGeom prst="line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accent2">
              <a:hueOff val="-1247454"/>
              <a:satOff val="-71938"/>
              <a:lumOff val="73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B77FE8-9C12-4EC7-AC50-1F63FCFDCAE4}">
      <dsp:nvSpPr>
        <dsp:cNvPr id="0" name=""/>
        <dsp:cNvSpPr/>
      </dsp:nvSpPr>
      <dsp:spPr>
        <a:xfrm>
          <a:off x="0" y="4148051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Marć, M., Bartosiewicz, A., Burzyńska, J., Chmiel, Z., and Januszewicz, P. (2019). A nursing </a:t>
          </a:r>
        </a:p>
      </dsp:txBody>
      <dsp:txXfrm>
        <a:off x="0" y="4148051"/>
        <a:ext cx="6291714" cy="691341"/>
      </dsp:txXfrm>
    </dsp:sp>
    <dsp:sp modelId="{012CAAFB-8C33-4A4E-9B14-91A18586C7A7}">
      <dsp:nvSpPr>
        <dsp:cNvPr id="0" name=""/>
        <dsp:cNvSpPr/>
      </dsp:nvSpPr>
      <dsp:spPr>
        <a:xfrm>
          <a:off x="0" y="4839393"/>
          <a:ext cx="6291714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C42B2E-5B28-448C-AB44-3BF2AE3E6BD4}">
      <dsp:nvSpPr>
        <dsp:cNvPr id="0" name=""/>
        <dsp:cNvSpPr/>
      </dsp:nvSpPr>
      <dsp:spPr>
        <a:xfrm>
          <a:off x="0" y="4839393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shortage–a prospect of global and local policies. </a:t>
          </a:r>
          <a:r>
            <a:rPr lang="en-GB" sz="1300" i="1" kern="1200"/>
            <a:t>International nursing review</a:t>
          </a:r>
          <a:r>
            <a:rPr lang="en-GB" sz="1300" kern="1200"/>
            <a:t>, </a:t>
          </a:r>
          <a:r>
            <a:rPr lang="en-GB" sz="1300" i="1" kern="1200"/>
            <a:t>66</a:t>
          </a:r>
          <a:r>
            <a:rPr lang="en-GB" sz="1300" kern="1200"/>
            <a:t>(1), 9-16.</a:t>
          </a:r>
          <a:endParaRPr lang="en-US" sz="1300" kern="1200"/>
        </a:p>
      </dsp:txBody>
      <dsp:txXfrm>
        <a:off x="0" y="4839393"/>
        <a:ext cx="6291714" cy="6913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0CF9B-EAFB-59A5-8544-27999337D7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C0FCBE-CEBD-0800-474F-8737D4AC36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3E9E48-21CB-60FB-BCF8-9741E9B62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6BB3-E5E0-47D4-94D5-377C93ACDFCB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4B196D-A6C9-810F-148F-EAA0BAEDB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0429DE-E576-2608-6C46-BB04DC9F1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693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B952D-9F5D-E420-39B7-F1E35F3B4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333E0-19C0-0CFD-162C-9F1EC99906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71A6E8-32CB-6CC5-4893-8DEE57C82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6BB3-E5E0-47D4-94D5-377C93ACDFCB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6E93C9-ED17-A23D-9F97-73DBBED13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BFA5EC-2582-225A-2FE9-76248AD4F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819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F01F0-0DDC-8E37-83CC-E24092CF9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536142-40CD-3A83-F000-50571007A3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FBF274-D94D-61A5-6AEF-85614F84A4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6BB3-E5E0-47D4-94D5-377C93ACDFCB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9641DC-47C6-9F68-79F0-11321F21D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75CFD-302F-5850-2E16-697165E61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215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3F9F6-E60A-2FF4-12A7-22FF3F8C5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B1168-BE42-58B6-106A-0F4527DA33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74114F-1FCA-FD6D-8AF9-98AF46DBE9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5AE260-B596-FF11-F01E-2E88394175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6BB3-E5E0-47D4-94D5-377C93ACDFCB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872805-DE8A-DD90-B119-AE152C5391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DFC18B-47CA-A083-3603-34603ECFD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182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1FC45-08F0-5490-C1CB-01F3F1553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2FF639-E7D0-EBB4-3F80-D4DC3108A9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4C854D-9BB1-1F9B-0694-398095CFD5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032FB6-B17C-197C-4806-3C1EF89C5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1B0B9C-C2EC-8587-0A9E-73815CFA11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FAB3C0A-60C2-26F9-222B-0235DF7B7C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6BB3-E5E0-47D4-94D5-377C93ACDFCB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8DDDDE5-A5AB-761F-B68A-1ADF69598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7D75D3-28CC-51FC-D354-C154B68987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215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C4080-C016-82AC-BEC5-50057F022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E7AC90-648B-15FA-99EC-FAA378B074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6BB3-E5E0-47D4-94D5-377C93ACDFCB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5A2D8F-E6E4-445C-91FF-C80DCA75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68CCEC-0401-A677-3C63-844C6B37C5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794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92B33A-5C1A-8F78-1E43-92C1F6CFF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6BB3-E5E0-47D4-94D5-377C93ACDFCB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CFFDA4-08B0-D5F8-6AE9-758E2F472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221198-B72D-E8AF-EC29-EED07FFEE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422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77978-7661-679C-5169-C7307CA8A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5744B-D6AF-B41F-B848-417F45430E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7C4ACA-BBFB-F233-0F89-E956D70637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FD7D23-2C47-A470-8481-32CD5B46B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6BB3-E5E0-47D4-94D5-377C93ACDFCB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02702-0EA1-D90B-72D9-F2DCAEB7C5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9F124E-4208-CF6A-DD36-AC77314F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009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EE189-8BE3-836D-1609-0C833FE37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7D1E87-84EB-C2BB-F9E2-5249372151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CC970F-F8EB-C31E-69FE-7E82EC168A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641D5A-C130-2CBB-D95A-F5C3D18A9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6BB3-E5E0-47D4-94D5-377C93ACDFCB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803240-29C2-914E-3406-4BE027C99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5E6275-47C7-512E-CCC6-2213CBC573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042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9E53-6796-8921-F15A-95193BFA68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3D3F64-E9D8-A5AB-739C-42C28B57F7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E2D844-45D3-4430-257E-31893874D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6BB3-E5E0-47D4-94D5-377C93ACDFCB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EE5FDA-4527-3A8E-1AEB-B135E86F79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02137F-96AC-BA96-E383-453CABEBA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290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D461D09-D026-D292-47C7-A3E2CED349A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3B6A32-8816-E9BF-20F0-1821D049B0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72CA88-47A9-4128-6B1E-716B9E721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6BB3-E5E0-47D4-94D5-377C93ACDFCB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056A0B-2A72-2EFE-2A8F-F460B326F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3A64A6-A9F1-0CC6-6CAC-C4F7003319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9415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64CD525-6291-1B16-6EA7-B52F8C5EB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6B8AE1-1924-9B0E-15EF-88892AD1B7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54E00C-756F-34C0-47FF-F095F0B144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F26BB3-E5E0-47D4-94D5-377C93ACDFCB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82F7E2-174E-F0DF-B9BB-FD41D5F95E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D3C66A-A556-F5B8-FD7C-73EAE86AC2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910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65CD1546-8DDC-69A9-5407-E8DF8C7A18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b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7C1B2E-1C66-BCD1-17B0-95E45B66E4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Digital Skills and Research Methods 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BMSW 4003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E331A5-984B-B8E8-10CD-0875CF386F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 fontScale="25000" lnSpcReduction="20000"/>
          </a:bodyPr>
          <a:lstStyle/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sz="7200" dirty="0">
                <a:solidFill>
                  <a:srgbClr val="FFFFFF"/>
                </a:solidFill>
              </a:rPr>
              <a:t>Task 1 Individual presentation</a:t>
            </a:r>
          </a:p>
          <a:p>
            <a:r>
              <a:rPr lang="en-GB" sz="7200" dirty="0">
                <a:solidFill>
                  <a:srgbClr val="FFFFFF"/>
                </a:solidFill>
              </a:rPr>
              <a:t>Melitsa Beyhan Ahmed </a:t>
            </a:r>
          </a:p>
          <a:p>
            <a:r>
              <a:rPr lang="en-GB" sz="7200" dirty="0">
                <a:solidFill>
                  <a:srgbClr val="FFFFFF"/>
                </a:solidFill>
              </a:rPr>
              <a:t>Student ID 2111603</a:t>
            </a:r>
          </a:p>
        </p:txBody>
      </p:sp>
    </p:spTree>
    <p:extLst>
      <p:ext uri="{BB962C8B-B14F-4D97-AF65-F5344CB8AC3E}">
        <p14:creationId xmlns:p14="http://schemas.microsoft.com/office/powerpoint/2010/main" val="17395313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7EFE07-5DD1-4D30-88B4-694522BBC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Introduction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837FE-275C-CCDC-3567-69EAA6876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200" dirty="0"/>
              <a:t>The rational of the study….</a:t>
            </a:r>
          </a:p>
          <a:p>
            <a:pPr marL="0" indent="0">
              <a:buNone/>
            </a:pPr>
            <a:r>
              <a:rPr lang="en-US" sz="2200" dirty="0"/>
              <a:t>Aims and objectives ….</a:t>
            </a:r>
          </a:p>
          <a:p>
            <a:pPr marL="0" indent="0">
              <a:buNone/>
            </a:pPr>
            <a:r>
              <a:rPr lang="en-US" sz="2200" dirty="0"/>
              <a:t>Mythology….</a:t>
            </a:r>
          </a:p>
          <a:p>
            <a:pPr marL="0" indent="0">
              <a:buNone/>
            </a:pPr>
            <a:r>
              <a:rPr lang="en-US" sz="2200" dirty="0"/>
              <a:t>Data analysis….</a:t>
            </a:r>
          </a:p>
          <a:p>
            <a:pPr marL="0" indent="0">
              <a:buNone/>
            </a:pPr>
            <a:r>
              <a:rPr lang="en-US" sz="2200" dirty="0"/>
              <a:t>Primary Reach</a:t>
            </a:r>
          </a:p>
          <a:p>
            <a:pPr marL="0" indent="0">
              <a:buNone/>
            </a:pPr>
            <a:r>
              <a:rPr lang="en-US" sz="2200" dirty="0"/>
              <a:t>Secondary Research</a:t>
            </a:r>
          </a:p>
          <a:p>
            <a:pPr marL="0" indent="0">
              <a:buNone/>
            </a:pPr>
            <a:r>
              <a:rPr lang="en-US" sz="2200" dirty="0"/>
              <a:t>Conclusion and Research </a:t>
            </a:r>
          </a:p>
          <a:p>
            <a:pPr marL="0" indent="0">
              <a:buNone/>
            </a:pPr>
            <a:r>
              <a:rPr lang="en-US" sz="2200" dirty="0"/>
              <a:t>Reference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D35C63-4526-3AC8-79D3-52DFB397A4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35" r="11670" b="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89190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81E27-E9BA-7AB4-77D4-EF50E33A3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US" sz="2400"/>
              <a:t>The impact of the problem of staff shortage on employees and their organisations</a:t>
            </a:r>
            <a:endParaRPr lang="en-GB" sz="24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3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B72A5-4610-78D4-DE4D-26BD72DE63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2688336"/>
            <a:ext cx="4498848" cy="3584448"/>
          </a:xfrm>
        </p:spPr>
        <p:txBody>
          <a:bodyPr anchor="t">
            <a:normAutofit/>
          </a:bodyPr>
          <a:lstStyle/>
          <a:p>
            <a:r>
              <a:rPr lang="en-US" sz="1800"/>
              <a:t>a devastating impact on the employees, their organisations, and on the patients</a:t>
            </a:r>
          </a:p>
          <a:p>
            <a:r>
              <a:rPr lang="en-US" sz="1800"/>
              <a:t>a staff shortage will lead to delays in availing the healthcare services </a:t>
            </a:r>
          </a:p>
          <a:p>
            <a:r>
              <a:rPr lang="en-US" sz="1800"/>
              <a:t>make the queue longer, ultimately putting excessive pressure on the health care sector</a:t>
            </a:r>
          </a:p>
          <a:p>
            <a:r>
              <a:rPr lang="en-US" sz="1800"/>
              <a:t>the staff shortage will result in a high workload for the existing employees and higher employee absenteeism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A5E7A5-03A6-3A5F-651C-FA785399FC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279" r="4208"/>
          <a:stretch/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612842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DD595E-C596-CD20-B964-BF4C70F83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PESTLE analysis of the macro-environmental factors contributing to the complex problem of staff shortage at Proper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992CD-A6E5-CA93-4E52-F091F10E8B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042" y="806824"/>
            <a:ext cx="2919738" cy="1494117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20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Analysis of each factor under PESTLE reveals that the complex issue of staff shortage 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0BBE4A0D-CFC1-7DE6-137B-A75B5D117C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2428" y="963214"/>
            <a:ext cx="7225748" cy="4931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8154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25A15C-362B-47B8-5857-50A3A1CAC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3400">
                <a:solidFill>
                  <a:srgbClr val="FFFFFF"/>
                </a:solidFill>
              </a:rPr>
              <a:t>PESTLE analysis of the macro-environmental factors contributing to the complex problem of staff shortage at Proper Care</a:t>
            </a:r>
            <a:endParaRPr lang="en-GB" sz="34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9AB80-5792-CB6A-DE4A-25D5CD6969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b="1" dirty="0"/>
              <a:t>Political environment</a:t>
            </a:r>
          </a:p>
          <a:p>
            <a:pPr lvl="1"/>
            <a:r>
              <a:rPr lang="en-US" dirty="0"/>
              <a:t>The aspect of BREXIT has many-folded implications and challenges for healthcare professionals</a:t>
            </a:r>
          </a:p>
          <a:p>
            <a:r>
              <a:rPr lang="en-US" b="1" dirty="0"/>
              <a:t>Economic environment</a:t>
            </a:r>
          </a:p>
          <a:p>
            <a:pPr lvl="1"/>
            <a:r>
              <a:rPr lang="en-US" dirty="0"/>
              <a:t>Lower pay which entails lower employee satisfaction</a:t>
            </a:r>
          </a:p>
          <a:p>
            <a:pPr lvl="1"/>
            <a:r>
              <a:rPr lang="en-US" dirty="0"/>
              <a:t>The poor economic environment in the UK has impacted the training and development of healthcare professionals </a:t>
            </a:r>
          </a:p>
          <a:p>
            <a:r>
              <a:rPr lang="en-US" b="1" dirty="0"/>
              <a:t>Social environment</a:t>
            </a:r>
          </a:p>
          <a:p>
            <a:pPr lvl="1"/>
            <a:r>
              <a:rPr lang="en-US" dirty="0"/>
              <a:t>With an ageing population and increasing levels of chronic illnesses, the demand for healthcare services is rising continuously in the UK </a:t>
            </a:r>
          </a:p>
        </p:txBody>
      </p:sp>
    </p:spTree>
    <p:extLst>
      <p:ext uri="{BB962C8B-B14F-4D97-AF65-F5344CB8AC3E}">
        <p14:creationId xmlns:p14="http://schemas.microsoft.com/office/powerpoint/2010/main" val="475094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72CF33-1AFC-E857-568C-11936D053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3400">
                <a:solidFill>
                  <a:srgbClr val="FFFFFF"/>
                </a:solidFill>
              </a:rPr>
              <a:t>PESTLE analysis of the macro-environmental factors contributing to the complex problem of staff shortage at Proper Care</a:t>
            </a:r>
            <a:endParaRPr lang="en-GB" sz="34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43413-F68D-1F21-6F8D-BE757862EA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b="1" dirty="0"/>
              <a:t>Technological environment</a:t>
            </a:r>
          </a:p>
          <a:p>
            <a:pPr lvl="1"/>
            <a:r>
              <a:rPr lang="en-US" dirty="0"/>
              <a:t>Mobile and digital technology has created new opportunities for individuals to work remotely</a:t>
            </a:r>
          </a:p>
          <a:p>
            <a:r>
              <a:rPr lang="en-US" b="1" dirty="0"/>
              <a:t>Ecological environment</a:t>
            </a:r>
          </a:p>
          <a:p>
            <a:pPr lvl="1"/>
            <a:r>
              <a:rPr lang="en-US" dirty="0"/>
              <a:t>Growing public concern about potential hazards associated with some technologies</a:t>
            </a:r>
          </a:p>
          <a:p>
            <a:r>
              <a:rPr lang="en-US" b="1" dirty="0"/>
              <a:t>Legal environment</a:t>
            </a:r>
          </a:p>
          <a:p>
            <a:pPr lvl="1"/>
            <a:r>
              <a:rPr lang="en-US" dirty="0"/>
              <a:t>The legal environment also contributes to staff shortages in the healthcare sector</a:t>
            </a:r>
          </a:p>
        </p:txBody>
      </p:sp>
    </p:spTree>
    <p:extLst>
      <p:ext uri="{BB962C8B-B14F-4D97-AF65-F5344CB8AC3E}">
        <p14:creationId xmlns:p14="http://schemas.microsoft.com/office/powerpoint/2010/main" val="24292742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4ECDE7A-6944-466D-8FFE-149A29BA6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3420082-9415-44EC-802E-C77D71D59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5A52C45-1FCB-4636-A80F-2849B8226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83D603-1351-288F-7374-1A2D1DEA1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sz="3700" dirty="0"/>
              <a:t>Cause-and-effect analysis, using Fishbone Diagram, of the complex problem</a:t>
            </a:r>
            <a:endParaRPr lang="en-GB" sz="3700" dirty="0"/>
          </a:p>
        </p:txBody>
      </p:sp>
      <p:sp>
        <p:nvSpPr>
          <p:cNvPr id="27" name="Rectangle 15">
            <a:extLst>
              <a:ext uri="{FF2B5EF4-FFF2-40B4-BE49-F238E27FC236}">
                <a16:creationId xmlns:a16="http://schemas.microsoft.com/office/drawing/2014/main" id="{768EB4DD-3704-43AD-92B3-C4E0C6EA9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7079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B0F5D6-5AA6-2C11-7444-C8A1525829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54" b="-2"/>
          <a:stretch/>
        </p:blipFill>
        <p:spPr>
          <a:xfrm>
            <a:off x="908304" y="2478024"/>
            <a:ext cx="6009855" cy="369417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929AF-CE2E-B9C8-5208-5BFCFBB637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1453" y="2478024"/>
            <a:ext cx="3872243" cy="3694176"/>
          </a:xfrm>
        </p:spPr>
        <p:txBody>
          <a:bodyPr anchor="ctr">
            <a:normAutofit/>
          </a:bodyPr>
          <a:lstStyle/>
          <a:p>
            <a:r>
              <a:rPr lang="en-US" sz="1800"/>
              <a:t>The cause-and-effect model by Fishbone Diagram entails that any problem can be broken down into a series of smaller, interconnected factors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5717679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BC5C0D-4854-0D88-9311-63D988D2A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US" sz="2800"/>
              <a:t>Cause-and-effect analysis, using Fishbone Diagram, of the complex problem</a:t>
            </a:r>
            <a:endParaRPr lang="en-GB" sz="280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00D3A8-B62D-2A07-C6CC-2BBFB090E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US" dirty="0"/>
              <a:t>Tightening rules for moving individuals across the UK and EU borders </a:t>
            </a:r>
          </a:p>
          <a:p>
            <a:r>
              <a:rPr lang="en-US" dirty="0"/>
              <a:t>Lower pay is an important cause of staff shortages, leading to lower employee motivation and higher turnover </a:t>
            </a:r>
          </a:p>
          <a:p>
            <a:r>
              <a:rPr lang="en-US" dirty="0"/>
              <a:t>The reduced investment in training existing employees </a:t>
            </a:r>
          </a:p>
          <a:p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5300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9">
            <a:extLst>
              <a:ext uri="{FF2B5EF4-FFF2-40B4-BE49-F238E27FC236}">
                <a16:creationId xmlns:a16="http://schemas.microsoft.com/office/drawing/2014/main" id="{C7465CB2-E160-4D8E-B8B3-B7AFCAFC5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6" name="Picture 11">
            <a:extLst>
              <a:ext uri="{FF2B5EF4-FFF2-40B4-BE49-F238E27FC236}">
                <a16:creationId xmlns:a16="http://schemas.microsoft.com/office/drawing/2014/main" id="{BF79C704-FD27-4BBA-A751-4A80EDB17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27" name="Rectangle 13">
            <a:extLst>
              <a:ext uri="{FF2B5EF4-FFF2-40B4-BE49-F238E27FC236}">
                <a16:creationId xmlns:a16="http://schemas.microsoft.com/office/drawing/2014/main" id="{1A8FFABF-F1A6-4C80-A0A6-29F3162FE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15">
            <a:extLst>
              <a:ext uri="{FF2B5EF4-FFF2-40B4-BE49-F238E27FC236}">
                <a16:creationId xmlns:a16="http://schemas.microsoft.com/office/drawing/2014/main" id="{ED4C1E4B-EA97-41D4-855C-680107905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508D83-36B3-997B-CB54-07DA866D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7793" y="1468583"/>
            <a:ext cx="4074820" cy="3900512"/>
          </a:xfrm>
        </p:spPr>
        <p:txBody>
          <a:bodyPr anchor="t">
            <a:normAutofit/>
          </a:bodyPr>
          <a:lstStyle/>
          <a:p>
            <a:r>
              <a:rPr lang="en-US"/>
              <a:t>Evaluation of alternative solutions to make a justified choice from the alternatives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7F244-4288-C4EF-8DD3-E58A29268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4563" y="1468583"/>
            <a:ext cx="5025928" cy="3911679"/>
          </a:xfrm>
        </p:spPr>
        <p:txBody>
          <a:bodyPr anchor="b">
            <a:normAutofit/>
          </a:bodyPr>
          <a:lstStyle/>
          <a:p>
            <a:r>
              <a:rPr lang="en-US" sz="1400" b="1"/>
              <a:t>Option one: </a:t>
            </a:r>
          </a:p>
          <a:p>
            <a:pPr lvl="1"/>
            <a:r>
              <a:rPr lang="en-US" sz="1400"/>
              <a:t>An option can be to invest in technology-based solutions, such as robotic surgery and automated patient monitoring systems</a:t>
            </a:r>
          </a:p>
          <a:p>
            <a:r>
              <a:rPr lang="en-US" sz="1400" b="1"/>
              <a:t>Option two: </a:t>
            </a:r>
          </a:p>
          <a:p>
            <a:pPr lvl="1"/>
            <a:r>
              <a:rPr lang="en-US" sz="1400"/>
              <a:t>Another strategy would be to pursue enhanced training and development programs to better equip existing healthcare professionals with the necessary skills</a:t>
            </a:r>
          </a:p>
          <a:p>
            <a:r>
              <a:rPr lang="en-US" sz="1400" b="1"/>
              <a:t>Option three: </a:t>
            </a:r>
          </a:p>
          <a:p>
            <a:pPr lvl="1"/>
            <a:r>
              <a:rPr lang="en-US" sz="1400"/>
              <a:t>To invite experienced healthcare and social care professionals from around the world and sustainably offer secure and safe career opportunities</a:t>
            </a:r>
          </a:p>
          <a:p>
            <a:r>
              <a:rPr lang="en-US" sz="1400" b="1"/>
              <a:t>Selection: </a:t>
            </a:r>
          </a:p>
          <a:p>
            <a:pPr lvl="1"/>
            <a:r>
              <a:rPr lang="en-US" sz="1400"/>
              <a:t>While there are trade-offs associated with each of these strategies, it seems that inviting experienced healthcare professionals </a:t>
            </a:r>
          </a:p>
        </p:txBody>
      </p:sp>
    </p:spTree>
    <p:extLst>
      <p:ext uri="{BB962C8B-B14F-4D97-AF65-F5344CB8AC3E}">
        <p14:creationId xmlns:p14="http://schemas.microsoft.com/office/powerpoint/2010/main" val="9082351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4769FE-1656-422F-86E1-8C1B16C27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B249F6D-244F-494A-98B9-5CC7413C4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5760" y="682754"/>
            <a:ext cx="5492493" cy="5492493"/>
          </a:xfrm>
          <a:custGeom>
            <a:avLst/>
            <a:gdLst>
              <a:gd name="connsiteX0" fmla="*/ 2746247 w 5492493"/>
              <a:gd name="connsiteY0" fmla="*/ 0 h 5492493"/>
              <a:gd name="connsiteX1" fmla="*/ 5492493 w 5492493"/>
              <a:gd name="connsiteY1" fmla="*/ 2746247 h 5492493"/>
              <a:gd name="connsiteX2" fmla="*/ 2746247 w 5492493"/>
              <a:gd name="connsiteY2" fmla="*/ 5492493 h 5492493"/>
              <a:gd name="connsiteX3" fmla="*/ 0 w 5492493"/>
              <a:gd name="connsiteY3" fmla="*/ 2746247 h 5492493"/>
              <a:gd name="connsiteX4" fmla="*/ 2746247 w 5492493"/>
              <a:gd name="connsiteY4" fmla="*/ 0 h 5492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2493" h="5492493">
                <a:moveTo>
                  <a:pt x="2746247" y="0"/>
                </a:moveTo>
                <a:cubicBezTo>
                  <a:pt x="4262957" y="0"/>
                  <a:pt x="5492493" y="1229536"/>
                  <a:pt x="5492493" y="2746247"/>
                </a:cubicBezTo>
                <a:cubicBezTo>
                  <a:pt x="5492493" y="4262957"/>
                  <a:pt x="4262957" y="5492493"/>
                  <a:pt x="2746247" y="5492493"/>
                </a:cubicBezTo>
                <a:cubicBezTo>
                  <a:pt x="1229536" y="5492493"/>
                  <a:pt x="0" y="4262957"/>
                  <a:pt x="0" y="2746247"/>
                </a:cubicBezTo>
                <a:cubicBezTo>
                  <a:pt x="0" y="1229536"/>
                  <a:pt x="1229536" y="0"/>
                  <a:pt x="2746247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06C536E-6ECA-4211-AF8C-A2671C484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34260" y="5435945"/>
            <a:ext cx="435428" cy="435428"/>
          </a:xfrm>
          <a:prstGeom prst="ellipse">
            <a:avLst/>
          </a:prstGeom>
          <a:solidFill>
            <a:schemeClr val="tx1">
              <a:lumMod val="65000"/>
              <a:lumOff val="3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EAA70EA-2201-4F5D-AF08-58CFF851C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011593" y="3567390"/>
            <a:ext cx="2311806" cy="2303982"/>
          </a:xfrm>
          <a:custGeom>
            <a:avLst/>
            <a:gdLst>
              <a:gd name="connsiteX0" fmla="*/ 0 w 3108399"/>
              <a:gd name="connsiteY0" fmla="*/ 0 h 3097879"/>
              <a:gd name="connsiteX1" fmla="*/ 159985 w 3108399"/>
              <a:gd name="connsiteY1" fmla="*/ 4045 h 3097879"/>
              <a:gd name="connsiteX2" fmla="*/ 3092907 w 3108399"/>
              <a:gd name="connsiteY2" fmla="*/ 2791087 h 3097879"/>
              <a:gd name="connsiteX3" fmla="*/ 3108399 w 3108399"/>
              <a:gd name="connsiteY3" fmla="*/ 3097879 h 3097879"/>
              <a:gd name="connsiteX4" fmla="*/ 2470733 w 3108399"/>
              <a:gd name="connsiteY4" fmla="*/ 3097879 h 3097879"/>
              <a:gd name="connsiteX5" fmla="*/ 2458534 w 3108399"/>
              <a:gd name="connsiteY5" fmla="*/ 2856285 h 3097879"/>
              <a:gd name="connsiteX6" fmla="*/ 252674 w 3108399"/>
              <a:gd name="connsiteY6" fmla="*/ 650424 h 3097879"/>
              <a:gd name="connsiteX7" fmla="*/ 0 w 3108399"/>
              <a:gd name="connsiteY7" fmla="*/ 637665 h 3097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08399" h="3097879">
                <a:moveTo>
                  <a:pt x="0" y="0"/>
                </a:moveTo>
                <a:lnTo>
                  <a:pt x="159985" y="4045"/>
                </a:lnTo>
                <a:cubicBezTo>
                  <a:pt x="1696687" y="81941"/>
                  <a:pt x="2939004" y="1275632"/>
                  <a:pt x="3092907" y="2791087"/>
                </a:cubicBezTo>
                <a:lnTo>
                  <a:pt x="3108399" y="3097879"/>
                </a:lnTo>
                <a:lnTo>
                  <a:pt x="2470733" y="3097879"/>
                </a:lnTo>
                <a:lnTo>
                  <a:pt x="2458534" y="2856285"/>
                </a:lnTo>
                <a:cubicBezTo>
                  <a:pt x="2340416" y="1693197"/>
                  <a:pt x="1415762" y="768542"/>
                  <a:pt x="252674" y="650424"/>
                </a:cubicBezTo>
                <a:lnTo>
                  <a:pt x="0" y="637665"/>
                </a:lnTo>
                <a:close/>
              </a:path>
            </a:pathLst>
          </a:cu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5EB478-D2B2-2A2D-1C37-42480EDC5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8316" y="1431042"/>
            <a:ext cx="4055899" cy="399591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95000"/>
                    <a:lumOff val="5000"/>
                  </a:schemeClr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3D9C5-A39D-D997-5F8E-5249FCB1BA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0" y="1431042"/>
            <a:ext cx="3927826" cy="3995916"/>
          </a:xfrm>
        </p:spPr>
        <p:txBody>
          <a:bodyPr anchor="ctr">
            <a:normAutofit/>
          </a:bodyPr>
          <a:lstStyle/>
          <a:p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Various factors have contributed to the problem of staff shortage in the healthcare sector</a:t>
            </a:r>
          </a:p>
          <a:p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These challenges must be addressed to ensure that Proper Care </a:t>
            </a:r>
          </a:p>
          <a:p>
            <a:endParaRPr lang="en-GB" sz="18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22493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150ECF-5E6D-8D07-94D6-F4DD90C48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References</a:t>
            </a: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9D63EEBC-A750-E63A-9C2D-91B1687A5F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6030189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63566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769</Words>
  <Application>Microsoft Office PowerPoint</Application>
  <PresentationFormat>Widescreen</PresentationFormat>
  <Paragraphs>63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Digital Skills and Research Methods  BMSW 4003</vt:lpstr>
      <vt:lpstr>Introduction</vt:lpstr>
      <vt:lpstr>The impact of the problem of staff shortage on employees and their organisations</vt:lpstr>
      <vt:lpstr>PESTLE analysis of the macro-environmental factors contributing to the complex problem of staff shortage at Proper Care</vt:lpstr>
      <vt:lpstr>PESTLE analysis of the macro-environmental factors contributing to the complex problem of staff shortage at Proper Care</vt:lpstr>
      <vt:lpstr>PESTLE analysis of the macro-environmental factors contributing to the complex problem of staff shortage at Proper Care</vt:lpstr>
      <vt:lpstr>Cause-and-effect analysis, using Fishbone Diagram, of the complex problem</vt:lpstr>
      <vt:lpstr>Cause-and-effect analysis, using Fishbone Diagram, of the complex problem</vt:lpstr>
      <vt:lpstr>Evaluation of alternative solutions to make a justified choice from the alternatives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 BMSW 4004</dc:title>
  <dc:creator>Tarikul Islam</dc:creator>
  <cp:lastModifiedBy>ahmed</cp:lastModifiedBy>
  <cp:revision>2</cp:revision>
  <dcterms:created xsi:type="dcterms:W3CDTF">2022-11-25T19:43:30Z</dcterms:created>
  <dcterms:modified xsi:type="dcterms:W3CDTF">2023-08-04T09:01:20Z</dcterms:modified>
</cp:coreProperties>
</file>