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71" r:id="rId6"/>
    <p:sldId id="272" r:id="rId7"/>
    <p:sldId id="274" r:id="rId8"/>
    <p:sldId id="336" r:id="rId9"/>
    <p:sldId id="273" r:id="rId10"/>
    <p:sldId id="261" r:id="rId11"/>
    <p:sldId id="337"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5105E-4EBE-6F90-390E-DD7D7BD98BF1}" v="393" dt="2025-10-11T15:52:07.147"/>
    <p1510:client id="{F1CB15E1-7BFF-A3F5-18A7-B304962A5FD8}" v="1911" dt="2025-10-11T17:17:13.4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0" d="100"/>
          <a:sy n="70" d="100"/>
        </p:scale>
        <p:origin x="70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2CD33-534C-B817-D6C5-0035DDDB31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81D51A-4E90-9539-7287-792F65D1C5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A172D7-415E-C638-1838-F2A1AC04C6AF}"/>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A5A0DE3B-D840-F080-F672-744EA3F57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FEC32-32CD-96CD-93CA-273D656FBEA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190891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52202-8840-F6D6-2785-3F30D78F22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B48098-0A2D-72B6-ADE8-C0FCF70274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E93227-FA89-B654-E5FC-8E175E40457A}"/>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524D39A5-53D4-5681-33D1-78B1644DB9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8E27D9-8FEF-BC06-E435-9DEEF9E6B16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947225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28449-99AD-2300-6505-783E03633A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E51451-1DEE-DF1C-8932-8F2BA1F91E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08B37D-6C44-EF54-B306-C18DE0870FAA}"/>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5D72D176-2F12-D02D-F7A0-1A8626BB52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9E1CDD-F42B-8422-443E-F7C800585A7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8243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AFBA7-AF06-E5B3-BF76-2760DE224D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00EEF7-9A11-3976-9B44-CA52AF6B90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ABD27F-ACA4-4D1D-C776-035CAA02E2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5AF4B07-9540-C834-B538-8A628C7989D1}"/>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3BEE38A2-08DF-B536-6ACE-177E004C64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D9E6CA-C68B-C2A5-C2EF-2F834F7A6A48}"/>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794155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C0245-8529-3A07-E236-4301D70D35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8F0759-B2B2-A189-56B5-4E86F42C67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F546AA-1BA5-345F-CBDC-1F2CDCDA97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5D8868-B877-BD03-9E47-AEC5875CD6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E001C7-8CC9-A9BA-9BAD-E0F2E2057B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D2FCF4-1870-31F3-A7CB-BABCD35EA5CD}"/>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8" name="Footer Placeholder 7">
            <a:extLst>
              <a:ext uri="{FF2B5EF4-FFF2-40B4-BE49-F238E27FC236}">
                <a16:creationId xmlns:a16="http://schemas.microsoft.com/office/drawing/2014/main" id="{CA68DFE7-BE7E-128F-BC4A-652B0F8409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BDA6D2-5734-0117-144F-76452860423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137179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606A7-DE5D-7F8B-3A5A-B7390AC790B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9C8AA5-3CB3-CE98-87BB-3D47A7F75254}"/>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4" name="Footer Placeholder 3">
            <a:extLst>
              <a:ext uri="{FF2B5EF4-FFF2-40B4-BE49-F238E27FC236}">
                <a16:creationId xmlns:a16="http://schemas.microsoft.com/office/drawing/2014/main" id="{876C4BDF-07E7-7A36-027B-B338D64502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A62B33-DF0E-C306-7E2A-2555BF4436CD}"/>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356511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264652-B357-F5F7-E3C5-55028B1F9CCF}"/>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3" name="Footer Placeholder 2">
            <a:extLst>
              <a:ext uri="{FF2B5EF4-FFF2-40B4-BE49-F238E27FC236}">
                <a16:creationId xmlns:a16="http://schemas.microsoft.com/office/drawing/2014/main" id="{0F261BA1-DD65-BB7B-0C88-A024485666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11B36F-6601-9FA9-CF36-AB29D94D203B}"/>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770900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2CEAE-C2F8-6AA4-42E6-F08C4639AF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B0F1B6-05B1-4A88-54DF-E080D1DE2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4AD992-EB52-40BF-2FD4-B04362B5FB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926B5C-4B32-D0B8-503E-5A194EAA6EB9}"/>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47E924C2-3B1D-698E-7038-BAA78B4E32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DFF7B8-4D26-7920-9807-DEC9F633848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673929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124D-2201-1EE1-0586-A5939171EE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EEF2C4-CD67-37F6-645F-1961879F5E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3F7EF4F-EA08-0BE8-1EDA-624FAF843F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565BBF-790E-D721-D0E2-B3834AFB5BD6}"/>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6AA79ED5-67A9-A334-3E72-4C0985DA96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F749F-BFAD-83F7-CBB2-E912B4BB995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504548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C0747-B7B5-0657-E01F-28B12EA3D3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C3D568-DAAB-2826-154D-2A1A047910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F086BE-AF14-1D75-A87D-166FB43CD506}"/>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A47ADDDB-E825-8775-5BD0-BC7BF4951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D825C0-F4DD-19AD-22B0-6395439AD7D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698254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5B8BC6-0D8B-6111-5DBB-CD7D258B32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5B0DC8-9869-45C2-DD0C-190A22D88D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4EAE24-E95A-5C8F-C2E7-DFE924CE6838}"/>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76CC1E0F-D7D9-43FC-EE38-33FD5FE479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0415D0-1A8E-3919-AE24-D9251016D671}"/>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241844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47030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CA8AA1-F3E8-1AA4-E86C-5A43C95AD0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F9691C-5AEE-0645-EE96-9745546BC8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75B7BB-AC3F-94F6-9255-7853032C00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FC917672-A8DE-B52E-4E84-BDD229D5EB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C990AA7-A2CB-E7F6-4E14-713335778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422D91-C28E-4462-962A-EE4FD1785A07}" type="slidenum">
              <a:rPr lang="en-GB" smtClean="0"/>
              <a:t>‹#›</a:t>
            </a:fld>
            <a:endParaRPr lang="en-GB"/>
          </a:p>
        </p:txBody>
      </p:sp>
    </p:spTree>
    <p:extLst>
      <p:ext uri="{BB962C8B-B14F-4D97-AF65-F5344CB8AC3E}">
        <p14:creationId xmlns:p14="http://schemas.microsoft.com/office/powerpoint/2010/main" val="106364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75301B-F9FE-639C-99FA-5A78A9B0F8AC}"/>
              </a:ext>
            </a:extLst>
          </p:cNvPr>
          <p:cNvSpPr txBox="1"/>
          <p:nvPr/>
        </p:nvSpPr>
        <p:spPr>
          <a:xfrm>
            <a:off x="708804" y="862642"/>
            <a:ext cx="10774392" cy="4893647"/>
          </a:xfrm>
          <a:prstGeom prst="rect">
            <a:avLst/>
          </a:prstGeom>
          <a:noFill/>
        </p:spPr>
        <p:txBody>
          <a:bodyPr wrap="square" lIns="91440" tIns="45720" rIns="91440" bIns="45720" rtlCol="0" anchor="t">
            <a:spAutoFit/>
          </a:bodyPr>
          <a:lstStyle/>
          <a:p>
            <a:r>
              <a:rPr lang="en-GB" sz="3200" b="1" dirty="0">
                <a:latin typeface="Arial" panose="020B0604020202020204" pitchFamily="34" charset="0"/>
                <a:cs typeface="Arial" panose="020B0604020202020204" pitchFamily="34" charset="0"/>
              </a:rPr>
              <a:t>Student Name:	Zara</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Student ID:	       Haq</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a:cs typeface="Arial"/>
              </a:rPr>
              <a:t>Lecturer’s Name:  Fatima</a:t>
            </a:r>
            <a:endParaRPr lang="en-GB" sz="32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Code: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LCLM 4004</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Name: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Problem Solving and Decision-Making</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Component 1: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Green Haven Florists</a:t>
            </a:r>
          </a:p>
        </p:txBody>
      </p:sp>
    </p:spTree>
    <p:extLst>
      <p:ext uri="{BB962C8B-B14F-4D97-AF65-F5344CB8AC3E}">
        <p14:creationId xmlns:p14="http://schemas.microsoft.com/office/powerpoint/2010/main"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79A11-1CF0-5125-F775-02C08085203B}"/>
              </a:ext>
            </a:extLst>
          </p:cNvPr>
          <p:cNvSpPr>
            <a:spLocks noGrp="1"/>
          </p:cNvSpPr>
          <p:nvPr>
            <p:ph type="title"/>
          </p:nvPr>
        </p:nvSpPr>
        <p:spPr>
          <a:xfrm>
            <a:off x="526211" y="227104"/>
            <a:ext cx="11326483" cy="747682"/>
          </a:xfrm>
        </p:spPr>
        <p:txBody>
          <a:bodyPr>
            <a:normAutofit/>
          </a:bodyPr>
          <a:lstStyle/>
          <a:p>
            <a:r>
              <a:rPr lang="en-GB" sz="3200" b="1" u="sng" dirty="0">
                <a:latin typeface="Arial"/>
                <a:cs typeface="Arial"/>
              </a:rPr>
              <a:t> an overview of my presentation</a:t>
            </a:r>
          </a:p>
        </p:txBody>
      </p:sp>
      <p:sp>
        <p:nvSpPr>
          <p:cNvPr id="3" name="Content Placeholder 2">
            <a:extLst>
              <a:ext uri="{FF2B5EF4-FFF2-40B4-BE49-F238E27FC236}">
                <a16:creationId xmlns:a16="http://schemas.microsoft.com/office/drawing/2014/main" id="{04A3744F-9B08-5DB9-23DC-76B7A65F7E67}"/>
              </a:ext>
            </a:extLst>
          </p:cNvPr>
          <p:cNvSpPr>
            <a:spLocks noGrp="1"/>
          </p:cNvSpPr>
          <p:nvPr>
            <p:ph idx="1"/>
          </p:nvPr>
        </p:nvSpPr>
        <p:spPr>
          <a:xfrm>
            <a:off x="526211" y="1161751"/>
            <a:ext cx="11102197" cy="5451893"/>
          </a:xfrm>
        </p:spPr>
        <p:txBody>
          <a:bodyPr vert="horz" lIns="91440" tIns="45720" rIns="91440" bIns="45720" rtlCol="0" anchor="t">
            <a:normAutofit/>
          </a:bodyPr>
          <a:lstStyle/>
          <a:p>
            <a:pPr marL="0" indent="0">
              <a:buNone/>
            </a:pPr>
            <a:endParaRPr lang="en-GB" sz="900" dirty="0">
              <a:latin typeface="Arial" panose="020B0604020202020204" pitchFamily="34" charset="0"/>
              <a:cs typeface="Arial" panose="020B0604020202020204" pitchFamily="34" charset="0"/>
            </a:endParaRPr>
          </a:p>
          <a:p>
            <a:pPr marL="0" indent="0">
              <a:lnSpc>
                <a:spcPct val="120000"/>
              </a:lnSpc>
              <a:buNone/>
            </a:pPr>
            <a:r>
              <a:rPr lang="en-GB" dirty="0">
                <a:latin typeface="Arial"/>
                <a:cs typeface="Arial"/>
              </a:rPr>
              <a:t>Good morning, my name is Zara</a:t>
            </a:r>
          </a:p>
          <a:p>
            <a:pPr marL="0" indent="0">
              <a:lnSpc>
                <a:spcPct val="120000"/>
              </a:lnSpc>
              <a:buNone/>
            </a:pPr>
            <a:endParaRPr lang="en-GB" sz="900"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In my presentation I will:</a:t>
            </a:r>
          </a:p>
          <a:p>
            <a:pPr lvl="1">
              <a:lnSpc>
                <a:spcPct val="120000"/>
              </a:lnSpc>
            </a:pPr>
            <a:r>
              <a:rPr lang="en-GB" dirty="0">
                <a:latin typeface="Arial" panose="020B0604020202020204" pitchFamily="34" charset="0"/>
                <a:cs typeface="Arial" panose="020B0604020202020204" pitchFamily="34" charset="0"/>
              </a:rPr>
              <a:t>Provide an overview Green Havan Florists and the nature and scope of the problems they are encountering.</a:t>
            </a:r>
          </a:p>
          <a:p>
            <a:pPr lvl="1">
              <a:lnSpc>
                <a:spcPct val="120000"/>
              </a:lnSpc>
            </a:pPr>
            <a:r>
              <a:rPr lang="en-GB" dirty="0">
                <a:latin typeface="Arial" panose="020B0604020202020204" pitchFamily="34" charset="0"/>
                <a:cs typeface="Arial" panose="020B0604020202020204" pitchFamily="34" charset="0"/>
              </a:rPr>
              <a:t>Provide an application of the 5W2H model that summarises these issues.</a:t>
            </a:r>
          </a:p>
          <a:p>
            <a:pPr lvl="1">
              <a:lnSpc>
                <a:spcPct val="120000"/>
              </a:lnSpc>
            </a:pPr>
            <a:r>
              <a:rPr lang="en-GB" dirty="0">
                <a:latin typeface="Arial" panose="020B0604020202020204" pitchFamily="34" charset="0"/>
                <a:cs typeface="Arial" panose="020B0604020202020204" pitchFamily="34" charset="0"/>
              </a:rPr>
              <a:t>Provide a critique and application of the PESTEL framework.</a:t>
            </a:r>
          </a:p>
          <a:p>
            <a:pPr lvl="1">
              <a:lnSpc>
                <a:spcPct val="120000"/>
              </a:lnSpc>
            </a:pPr>
            <a:r>
              <a:rPr lang="en-GB" dirty="0">
                <a:latin typeface="Arial" panose="020B0604020202020204" pitchFamily="34" charset="0"/>
                <a:cs typeface="Arial" panose="020B0604020202020204" pitchFamily="34" charset="0"/>
              </a:rPr>
              <a:t>Provide a critique and application of the Cause-and-Effect model.</a:t>
            </a:r>
          </a:p>
          <a:p>
            <a:pPr lvl="1">
              <a:lnSpc>
                <a:spcPct val="120000"/>
              </a:lnSpc>
            </a:pPr>
            <a:r>
              <a:rPr lang="en-GB" dirty="0">
                <a:latin typeface="Arial" panose="020B0604020202020204" pitchFamily="34" charset="0"/>
                <a:cs typeface="Arial" panose="020B0604020202020204" pitchFamily="34" charset="0"/>
              </a:rPr>
              <a:t>And finally provide a summary of the key findings.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3321023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0C2D0-4F0F-32FA-368C-29CAACE5786E}"/>
              </a:ext>
            </a:extLst>
          </p:cNvPr>
          <p:cNvSpPr>
            <a:spLocks noGrp="1"/>
          </p:cNvSpPr>
          <p:nvPr>
            <p:ph type="title"/>
          </p:nvPr>
        </p:nvSpPr>
        <p:spPr>
          <a:xfrm>
            <a:off x="491706" y="408257"/>
            <a:ext cx="11179834" cy="1325563"/>
          </a:xfrm>
        </p:spPr>
        <p:txBody>
          <a:bodyPr>
            <a:normAutofit/>
          </a:bodyPr>
          <a:lstStyle/>
          <a:p>
            <a:r>
              <a:rPr lang="en-GB" sz="3200" b="1" u="sng" dirty="0">
                <a:latin typeface="Arial"/>
                <a:cs typeface="Arial"/>
              </a:rPr>
              <a:t> an overview of Green Havan Florists.</a:t>
            </a:r>
          </a:p>
        </p:txBody>
      </p:sp>
      <p:sp>
        <p:nvSpPr>
          <p:cNvPr id="3" name="Content Placeholder 2">
            <a:extLst>
              <a:ext uri="{FF2B5EF4-FFF2-40B4-BE49-F238E27FC236}">
                <a16:creationId xmlns:a16="http://schemas.microsoft.com/office/drawing/2014/main" id="{E292113E-450D-CB08-601E-E45AB99509E7}"/>
              </a:ext>
            </a:extLst>
          </p:cNvPr>
          <p:cNvSpPr>
            <a:spLocks noGrp="1"/>
          </p:cNvSpPr>
          <p:nvPr>
            <p:ph idx="1"/>
          </p:nvPr>
        </p:nvSpPr>
        <p:spPr>
          <a:xfrm>
            <a:off x="838200" y="1989527"/>
            <a:ext cx="10515600" cy="3531379"/>
          </a:xfrm>
        </p:spPr>
        <p:txBody>
          <a:bodyPr vert="horz" lIns="91440" tIns="45720" rIns="91440" bIns="45720" rtlCol="0" anchor="t">
            <a:normAutofit fontScale="92500" lnSpcReduction="20000"/>
          </a:bodyPr>
          <a:lstStyle/>
          <a:p>
            <a:pPr marL="0" indent="0">
              <a:buNone/>
            </a:pPr>
            <a:r>
              <a:rPr lang="en-GB" dirty="0">
                <a:ea typeface="+mn-lt"/>
                <a:cs typeface="+mn-lt"/>
              </a:rPr>
              <a:t>Liam and Priya partners, established the tiny independent flower company Green Haven Florists in Norwich UK in 2016 by emphasizing sustainability and individualized care the store developed a devoted and became well known for its custom flower arrangements, environmentally friendly packaging, and close community tie but during the past year the company has encountered many difficulties such as a 30% decline in in store sales growing import flowers costs a lack of flexible delivery alternatives, and a limited online presence. In the mean time market pressure has increased due to two new competitors, a low-cost national chain and a stylish boutique florist. In order to secure Green Haven's long-term viability, Liam and Priya must immediately update their business plan enhance their digital approach and look for new sources of income.</a:t>
            </a:r>
            <a:endParaRPr lang="en-US" dirty="0"/>
          </a:p>
        </p:txBody>
      </p:sp>
    </p:spTree>
    <p:extLst>
      <p:ext uri="{BB962C8B-B14F-4D97-AF65-F5344CB8AC3E}">
        <p14:creationId xmlns:p14="http://schemas.microsoft.com/office/powerpoint/2010/main" val="1027608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156AF-6980-9FD1-A09C-4898272CE2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625D9A-89A8-7973-B86A-02BB98C95A4B}"/>
              </a:ext>
            </a:extLst>
          </p:cNvPr>
          <p:cNvSpPr>
            <a:spLocks noGrp="1"/>
          </p:cNvSpPr>
          <p:nvPr>
            <p:ph type="title"/>
          </p:nvPr>
        </p:nvSpPr>
        <p:spPr>
          <a:xfrm>
            <a:off x="506083" y="104833"/>
            <a:ext cx="11179834" cy="1325563"/>
          </a:xfrm>
        </p:spPr>
        <p:txBody>
          <a:bodyPr>
            <a:normAutofit/>
          </a:bodyPr>
          <a:lstStyle/>
          <a:p>
            <a:r>
              <a:rPr lang="en-GB" sz="3200" b="1" u="sng" dirty="0">
                <a:latin typeface="Arial" panose="020B0604020202020204" pitchFamily="34" charset="0"/>
                <a:cs typeface="Arial" panose="020B0604020202020204" pitchFamily="34" charset="0"/>
              </a:rPr>
              <a:t>Problems Green Haven Florists are </a:t>
            </a:r>
            <a:r>
              <a:rPr lang="en-GB" sz="3200" b="1" u="sng">
                <a:latin typeface="Arial" panose="020B0604020202020204" pitchFamily="34" charset="0"/>
                <a:cs typeface="Arial" panose="020B0604020202020204" pitchFamily="34" charset="0"/>
              </a:rPr>
              <a:t>facing </a:t>
            </a:r>
            <a:endParaRPr lang="en-GB" sz="3200" u="sng" dirty="0"/>
          </a:p>
        </p:txBody>
      </p:sp>
      <p:sp>
        <p:nvSpPr>
          <p:cNvPr id="3" name="Content Placeholder 2">
            <a:extLst>
              <a:ext uri="{FF2B5EF4-FFF2-40B4-BE49-F238E27FC236}">
                <a16:creationId xmlns:a16="http://schemas.microsoft.com/office/drawing/2014/main" id="{5A83545D-6FBE-2985-5F35-4C84283CFC53}"/>
              </a:ext>
            </a:extLst>
          </p:cNvPr>
          <p:cNvSpPr>
            <a:spLocks noGrp="1"/>
          </p:cNvSpPr>
          <p:nvPr>
            <p:ph idx="1"/>
          </p:nvPr>
        </p:nvSpPr>
        <p:spPr>
          <a:xfrm>
            <a:off x="823823" y="1430396"/>
            <a:ext cx="10515600" cy="4976215"/>
          </a:xfrm>
        </p:spPr>
        <p:txBody>
          <a:bodyPr vert="horz" lIns="91440" tIns="45720" rIns="91440" bIns="45720" rtlCol="0" anchor="t">
            <a:normAutofit/>
          </a:bodyPr>
          <a:lstStyle/>
          <a:p>
            <a:pPr>
              <a:lnSpc>
                <a:spcPct val="120000"/>
              </a:lnSpc>
            </a:pPr>
            <a:r>
              <a:rPr lang="en-GB" dirty="0">
                <a:ea typeface="+mn-lt"/>
                <a:cs typeface="+mn-lt"/>
              </a:rPr>
              <a:t>The root problem facing Green Haven Florits 30% decline in store sales over the past 12 months. This significant drop in revenue has created financial pressure and exposed weaknesses in both their business model and market positioning etc.</a:t>
            </a:r>
            <a:endParaRPr lang="en-GB" dirty="0">
              <a:latin typeface="Calibri"/>
              <a:ea typeface="Calibri"/>
              <a:cs typeface="Calibri"/>
            </a:endParaRPr>
          </a:p>
          <a:p>
            <a:pPr>
              <a:lnSpc>
                <a:spcPct val="120000"/>
              </a:lnSpc>
            </a:pPr>
            <a:r>
              <a:rPr lang="en-GB" dirty="0">
                <a:latin typeface="Calibri"/>
                <a:ea typeface="Calibri"/>
                <a:cs typeface="Calibri"/>
              </a:rPr>
              <a:t>They are also facing a loss of profit margins, as they are not getting any sales and hardly any customers this can effect them and the company in lots of different ways.</a:t>
            </a:r>
          </a:p>
          <a:p>
            <a:pPr marL="1371600" lvl="3" indent="0">
              <a:buNone/>
            </a:pPr>
            <a:endParaRPr lang="en-GB" sz="2600" dirty="0">
              <a:latin typeface="Arial" panose="020B0604020202020204" pitchFamily="34" charset="0"/>
              <a:cs typeface="Arial" panose="020B0604020202020204" pitchFamily="34" charset="0"/>
            </a:endParaRPr>
          </a:p>
          <a:p>
            <a:pPr lvl="3"/>
            <a:endParaRPr lang="en-GB" sz="26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0344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1700C-58CD-EBB6-FE17-E01673FE0F5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F06D522-2E79-CDE6-025D-40436EF041A1}"/>
              </a:ext>
            </a:extLst>
          </p:cNvPr>
          <p:cNvSpPr txBox="1"/>
          <p:nvPr/>
        </p:nvSpPr>
        <p:spPr>
          <a:xfrm>
            <a:off x="854015" y="332045"/>
            <a:ext cx="10584611" cy="6740307"/>
          </a:xfrm>
          <a:prstGeom prst="rect">
            <a:avLst/>
          </a:prstGeom>
          <a:noFill/>
        </p:spPr>
        <p:txBody>
          <a:bodyPr wrap="square" lIns="91440" tIns="45720" rIns="91440" bIns="45720" anchor="t">
            <a:spAutoFit/>
          </a:bodyPr>
          <a:lstStyle/>
          <a:p>
            <a:r>
              <a:rPr lang="en-GB" sz="2800" b="1" u="sng" dirty="0">
                <a:latin typeface="Arial"/>
                <a:cs typeface="Arial"/>
              </a:rPr>
              <a:t>a 5W2H model and discuss the information.</a:t>
            </a:r>
            <a:endParaRPr lang="en-US" dirty="0">
              <a:latin typeface="Calibri" panose="020F0502020204030204"/>
              <a:ea typeface="Calibri" panose="020F0502020204030204"/>
              <a:cs typeface="Calibri" panose="020F0502020204030204"/>
            </a:endParaRPr>
          </a:p>
          <a:p>
            <a:endParaRPr lang="en-GB" sz="2400" b="1" u="sng" dirty="0">
              <a:latin typeface="Arial"/>
              <a:cs typeface="Arial"/>
            </a:endParaRPr>
          </a:p>
          <a:p>
            <a:r>
              <a:rPr lang="en-GB" dirty="0">
                <a:solidFill>
                  <a:srgbClr val="FF0000"/>
                </a:solidFill>
                <a:latin typeface="Arial"/>
                <a:cs typeface="Arial"/>
              </a:rPr>
              <a:t>What</a:t>
            </a:r>
            <a:r>
              <a:rPr lang="en-GB" dirty="0">
                <a:latin typeface="Arial"/>
                <a:cs typeface="Arial"/>
              </a:rPr>
              <a:t> effecting is it having, the effect it's having on the company is, financial strain. This means the company is in a big loss with money and profit margins as they are de-creasing day by day this also might put pressure onto the work staff. </a:t>
            </a:r>
            <a:r>
              <a:rPr lang="en-GB" dirty="0">
                <a:solidFill>
                  <a:srgbClr val="FF0000"/>
                </a:solidFill>
                <a:latin typeface="Arial"/>
                <a:cs typeface="Arial"/>
              </a:rPr>
              <a:t>Why</a:t>
            </a:r>
            <a:r>
              <a:rPr lang="en-GB" dirty="0">
                <a:solidFill>
                  <a:srgbClr val="FF0000"/>
                </a:solidFill>
                <a:ea typeface="+mn-lt"/>
                <a:cs typeface="+mn-lt"/>
              </a:rPr>
              <a:t> </a:t>
            </a:r>
            <a:r>
              <a:rPr lang="en-GB" dirty="0">
                <a:ea typeface="+mn-lt"/>
                <a:cs typeface="+mn-lt"/>
              </a:rPr>
              <a:t>is it happening? Decrease in foot traffic due to high street decline. Increased competition from online and local florists. Outdated website and limited delivery options. Rising costs of flowers and materials. Weak digital, marketing and limited online presence.</a:t>
            </a:r>
            <a:r>
              <a:rPr lang="en-GB" dirty="0">
                <a:solidFill>
                  <a:srgbClr val="FF0000"/>
                </a:solidFill>
                <a:ea typeface="+mn-lt"/>
                <a:cs typeface="+mn-lt"/>
              </a:rPr>
              <a:t> Where</a:t>
            </a:r>
            <a:r>
              <a:rPr lang="en-GB" b="1" dirty="0">
                <a:ea typeface="+mn-lt"/>
                <a:cs typeface="+mn-lt"/>
              </a:rPr>
              <a:t> </a:t>
            </a:r>
            <a:r>
              <a:rPr lang="en-GB" dirty="0">
                <a:ea typeface="+mn-lt"/>
                <a:cs typeface="+mn-lt"/>
              </a:rPr>
              <a:t>is the problem occurring? In the physical store(Norwich), but it also reflects in the business overall performance especially due to digital weaknesses. </a:t>
            </a:r>
            <a:r>
              <a:rPr lang="en-GB" dirty="0">
                <a:solidFill>
                  <a:srgbClr val="FF0000"/>
                </a:solidFill>
                <a:ea typeface="+mn-lt"/>
                <a:cs typeface="+mn-lt"/>
              </a:rPr>
              <a:t>When</a:t>
            </a:r>
            <a:r>
              <a:rPr lang="en-GB" dirty="0">
                <a:ea typeface="+mn-lt"/>
                <a:cs typeface="+mn-lt"/>
              </a:rPr>
              <a:t> did the problem start?, around 12 months ago coinciding with changes in the local retail landscape and a shift in consumer behaviour. </a:t>
            </a:r>
            <a:r>
              <a:rPr lang="en-GB" dirty="0">
                <a:solidFill>
                  <a:srgbClr val="FF0000"/>
                </a:solidFill>
                <a:ea typeface="+mn-lt"/>
                <a:cs typeface="+mn-lt"/>
              </a:rPr>
              <a:t>Who</a:t>
            </a:r>
            <a:r>
              <a:rPr lang="en-GB" dirty="0">
                <a:ea typeface="+mn-lt"/>
                <a:cs typeface="+mn-lt"/>
              </a:rPr>
              <a:t> is involved or affected? Liam and Priya the business owners.  Customers both walk-in and potential online buyers  employees if due to financial strain suppliers especially those providing sustainable materials or imported flowers.</a:t>
            </a:r>
            <a:r>
              <a:rPr lang="en-GB" dirty="0">
                <a:solidFill>
                  <a:srgbClr val="FF0000"/>
                </a:solidFill>
                <a:ea typeface="+mn-lt"/>
                <a:cs typeface="+mn-lt"/>
              </a:rPr>
              <a:t> </a:t>
            </a:r>
            <a:r>
              <a:rPr lang="en-GB" sz="1600" dirty="0">
                <a:solidFill>
                  <a:srgbClr val="FF0000"/>
                </a:solidFill>
                <a:ea typeface="+mn-lt"/>
                <a:cs typeface="+mn-lt"/>
              </a:rPr>
              <a:t>How</a:t>
            </a:r>
            <a:r>
              <a:rPr lang="en-GB" sz="1600" dirty="0">
                <a:ea typeface="+mn-lt"/>
                <a:cs typeface="+mn-lt"/>
              </a:rPr>
              <a:t> is the problem being addressed (or how could it be? Currently not effectively. There is minimal digital marketing, and the website is outdated. Green Haven could address it by upgrading their website Launching delivery and subscription services, increasing digital marketing efforts. </a:t>
            </a:r>
            <a:endParaRPr lang="en-GB" sz="1600" dirty="0">
              <a:ea typeface="Calibri" panose="020F0502020204030204"/>
              <a:cs typeface="Calibri" panose="020F0502020204030204"/>
            </a:endParaRPr>
          </a:p>
          <a:p>
            <a:r>
              <a:rPr lang="en-GB" sz="1600" dirty="0">
                <a:solidFill>
                  <a:srgbClr val="FF0000"/>
                </a:solidFill>
                <a:ea typeface="+mn-lt"/>
                <a:cs typeface="+mn-lt"/>
              </a:rPr>
              <a:t>How much</a:t>
            </a:r>
            <a:r>
              <a:rPr lang="en-GB" sz="1600" dirty="0">
                <a:ea typeface="+mn-lt"/>
                <a:cs typeface="+mn-lt"/>
              </a:rPr>
              <a:t> is the impact? 30% loss in store leading to reduced revenue and profitability. The shop is under financial pressure</a:t>
            </a:r>
            <a:r>
              <a:rPr lang="en-GB" sz="1600" b="1" dirty="0">
                <a:ea typeface="+mn-lt"/>
                <a:cs typeface="+mn-lt"/>
              </a:rPr>
              <a:t> </a:t>
            </a:r>
            <a:r>
              <a:rPr lang="en-GB" sz="1600" dirty="0">
                <a:ea typeface="+mn-lt"/>
                <a:cs typeface="+mn-lt"/>
              </a:rPr>
              <a:t>and at risk of losing more market share if no action is taken.</a:t>
            </a:r>
            <a:endParaRPr lang="en-GB" dirty="0">
              <a:ea typeface="Calibri" panose="020F0502020204030204"/>
              <a:cs typeface="Calibri" panose="020F0502020204030204"/>
            </a:endParaRPr>
          </a:p>
          <a:p>
            <a:endParaRPr lang="en-GB" sz="1600" dirty="0">
              <a:ea typeface="Calibri" panose="020F0502020204030204"/>
              <a:cs typeface="Calibri" panose="020F0502020204030204"/>
            </a:endParaRPr>
          </a:p>
          <a:p>
            <a:endParaRPr lang="en-GB" sz="1600" dirty="0">
              <a:ea typeface="Calibri" panose="020F0502020204030204"/>
              <a:cs typeface="Calibri" panose="020F0502020204030204"/>
            </a:endParaRPr>
          </a:p>
          <a:p>
            <a:endParaRPr lang="en-GB" sz="1600" dirty="0">
              <a:latin typeface="Arial"/>
              <a:cs typeface="Arial"/>
            </a:endParaRPr>
          </a:p>
          <a:p>
            <a:endParaRPr lang="en-GB" sz="2800" b="1" u="sng" dirty="0">
              <a:latin typeface="Arial"/>
              <a:cs typeface="Arial"/>
            </a:endParaRPr>
          </a:p>
          <a:p>
            <a:endParaRPr lang="en-GB" sz="2800" b="1" u="sng" dirty="0">
              <a:latin typeface="Arial"/>
              <a:cs typeface="Arial"/>
            </a:endParaRPr>
          </a:p>
        </p:txBody>
      </p:sp>
    </p:spTree>
    <p:extLst>
      <p:ext uri="{BB962C8B-B14F-4D97-AF65-F5344CB8AC3E}">
        <p14:creationId xmlns:p14="http://schemas.microsoft.com/office/powerpoint/2010/main" val="2496961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1B820E-B9B3-5CF2-E1AE-F54AA3FA003E}"/>
              </a:ext>
            </a:extLst>
          </p:cNvPr>
          <p:cNvSpPr>
            <a:spLocks noGrp="1"/>
          </p:cNvSpPr>
          <p:nvPr>
            <p:ph idx="1"/>
          </p:nvPr>
        </p:nvSpPr>
        <p:spPr>
          <a:xfrm>
            <a:off x="838200" y="100343"/>
            <a:ext cx="10515600" cy="6234770"/>
          </a:xfrm>
        </p:spPr>
        <p:txBody>
          <a:bodyPr vert="horz" lIns="91440" tIns="45720" rIns="91440" bIns="45720" rtlCol="0" anchor="t">
            <a:noAutofit/>
          </a:bodyPr>
          <a:lstStyle/>
          <a:p>
            <a:pPr>
              <a:buNone/>
            </a:pPr>
            <a:r>
              <a:rPr lang="en-GB" sz="1400" b="1" dirty="0">
                <a:latin typeface="Segoe UI"/>
                <a:cs typeface="Segoe UI"/>
              </a:rPr>
              <a:t>What is PESTEL?</a:t>
            </a:r>
            <a:br>
              <a:rPr lang="en-GB" sz="1400" b="1" dirty="0">
                <a:latin typeface="Segoe UI"/>
                <a:cs typeface="Segoe UI"/>
              </a:rPr>
            </a:br>
            <a:r>
              <a:rPr lang="en-GB" sz="1400" dirty="0">
                <a:latin typeface="Segoe UI"/>
                <a:cs typeface="Segoe UI"/>
              </a:rPr>
              <a:t>A strategic tool that </a:t>
            </a:r>
            <a:r>
              <a:rPr lang="en-GB" sz="1400" err="1">
                <a:latin typeface="Segoe UI"/>
                <a:cs typeface="Segoe UI"/>
              </a:rPr>
              <a:t>analyzes</a:t>
            </a:r>
            <a:r>
              <a:rPr lang="en-GB" sz="1400" dirty="0">
                <a:latin typeface="Segoe UI"/>
                <a:cs typeface="Segoe UI"/>
              </a:rPr>
              <a:t> external macro environmental factors</a:t>
            </a:r>
            <a:br>
              <a:rPr lang="en-GB" sz="1400" dirty="0">
                <a:latin typeface="Segoe UI"/>
                <a:cs typeface="Segoe UI"/>
              </a:rPr>
            </a:br>
            <a:r>
              <a:rPr lang="en-GB" sz="1400" dirty="0">
                <a:latin typeface="Segoe UI"/>
                <a:cs typeface="Segoe UI"/>
              </a:rPr>
              <a:t>Political, Economic, Social, Technological, Environmental, Legal. </a:t>
            </a:r>
            <a:endParaRPr lang="en-GB" sz="1400">
              <a:ea typeface="Calibri"/>
              <a:cs typeface="Calibri"/>
            </a:endParaRPr>
          </a:p>
          <a:p>
            <a:pPr>
              <a:buNone/>
            </a:pPr>
            <a:r>
              <a:rPr lang="en-GB" sz="1400" b="1" dirty="0">
                <a:latin typeface="Segoe UI"/>
                <a:cs typeface="Segoe UI"/>
              </a:rPr>
              <a:t>Why &amp; Where It's Used</a:t>
            </a:r>
            <a:endParaRPr lang="en-GB" sz="1400">
              <a:ea typeface="Calibri"/>
              <a:cs typeface="Calibri"/>
            </a:endParaRPr>
          </a:p>
          <a:p>
            <a:pPr>
              <a:buFont typeface="Arial"/>
              <a:buChar char="•"/>
            </a:pPr>
            <a:r>
              <a:rPr lang="en-GB" sz="1400" dirty="0">
                <a:latin typeface="Segoe UI"/>
                <a:cs typeface="Segoe UI"/>
              </a:rPr>
              <a:t>Supports strategic planning and market analysis.</a:t>
            </a:r>
            <a:endParaRPr lang="en-GB" sz="1400">
              <a:ea typeface="Calibri"/>
              <a:cs typeface="Calibri"/>
            </a:endParaRPr>
          </a:p>
          <a:p>
            <a:pPr>
              <a:buFont typeface="Arial"/>
              <a:buChar char="•"/>
            </a:pPr>
            <a:r>
              <a:rPr lang="en-GB" sz="1400" dirty="0">
                <a:latin typeface="Segoe UI"/>
                <a:cs typeface="Segoe UI"/>
              </a:rPr>
              <a:t>Used by businesses to identify risks and opportunities in external environments.</a:t>
            </a:r>
            <a:endParaRPr lang="en-GB" sz="1400">
              <a:ea typeface="Calibri"/>
              <a:cs typeface="Calibri"/>
            </a:endParaRPr>
          </a:p>
          <a:p>
            <a:pPr indent="0">
              <a:buNone/>
            </a:pPr>
            <a:r>
              <a:rPr lang="en-GB" sz="1400" dirty="0">
                <a:latin typeface="Segoe UI"/>
                <a:cs typeface="Segoe UI"/>
              </a:rPr>
              <a:t> </a:t>
            </a:r>
            <a:r>
              <a:rPr lang="en-GB" sz="1400" b="1" dirty="0">
                <a:latin typeface="Segoe UI"/>
                <a:cs typeface="Segoe UI"/>
              </a:rPr>
              <a:t>Benefits</a:t>
            </a:r>
            <a:endParaRPr lang="en-GB" sz="1400">
              <a:ea typeface="Calibri"/>
              <a:cs typeface="Calibri"/>
            </a:endParaRPr>
          </a:p>
          <a:p>
            <a:pPr>
              <a:buFont typeface="Arial"/>
              <a:buChar char="•"/>
            </a:pPr>
            <a:r>
              <a:rPr lang="en-GB" sz="1400" dirty="0">
                <a:latin typeface="Segoe UI"/>
                <a:cs typeface="Segoe UI"/>
              </a:rPr>
              <a:t>Comprehensive environmental scanning</a:t>
            </a:r>
            <a:endParaRPr lang="en-GB" sz="1400">
              <a:ea typeface="Calibri"/>
              <a:cs typeface="Calibri"/>
            </a:endParaRPr>
          </a:p>
          <a:p>
            <a:pPr>
              <a:buFont typeface="Arial"/>
              <a:buChar char="•"/>
            </a:pPr>
            <a:r>
              <a:rPr lang="en-GB" sz="1400" dirty="0">
                <a:latin typeface="Segoe UI"/>
                <a:cs typeface="Segoe UI"/>
              </a:rPr>
              <a:t>Helps anticipate market shifts and trends</a:t>
            </a:r>
            <a:endParaRPr lang="en-GB" sz="1400">
              <a:ea typeface="Calibri"/>
              <a:cs typeface="Calibri"/>
            </a:endParaRPr>
          </a:p>
          <a:p>
            <a:pPr>
              <a:buFont typeface="Arial"/>
              <a:buChar char="•"/>
            </a:pPr>
            <a:r>
              <a:rPr lang="en-GB" sz="1400" dirty="0">
                <a:latin typeface="Segoe UI"/>
                <a:cs typeface="Segoe UI"/>
              </a:rPr>
              <a:t>Encourages proactive strategic thinking</a:t>
            </a:r>
            <a:endParaRPr lang="en-GB" sz="1400">
              <a:ea typeface="Calibri"/>
              <a:cs typeface="Calibri"/>
            </a:endParaRPr>
          </a:p>
          <a:p>
            <a:pPr indent="0">
              <a:buNone/>
            </a:pPr>
            <a:r>
              <a:rPr lang="en-GB" sz="1400" dirty="0">
                <a:latin typeface="Segoe UI"/>
                <a:cs typeface="Segoe UI"/>
              </a:rPr>
              <a:t> </a:t>
            </a:r>
            <a:r>
              <a:rPr lang="en-GB" sz="1400" b="1" dirty="0">
                <a:latin typeface="Segoe UI"/>
                <a:cs typeface="Segoe UI"/>
              </a:rPr>
              <a:t>Criticisms</a:t>
            </a:r>
            <a:endParaRPr lang="en-GB" sz="1400">
              <a:ea typeface="Calibri"/>
              <a:cs typeface="Calibri"/>
            </a:endParaRPr>
          </a:p>
          <a:p>
            <a:pPr>
              <a:buFont typeface="Arial"/>
              <a:buChar char="•"/>
            </a:pPr>
            <a:r>
              <a:rPr lang="en-GB" sz="1400" dirty="0">
                <a:latin typeface="Segoe UI"/>
                <a:cs typeface="Segoe UI"/>
              </a:rPr>
              <a:t>Too broad and general (Gupta, 2013)</a:t>
            </a:r>
            <a:endParaRPr lang="en-GB" sz="1400">
              <a:ea typeface="Calibri"/>
              <a:cs typeface="Calibri"/>
            </a:endParaRPr>
          </a:p>
          <a:p>
            <a:pPr>
              <a:buFont typeface="Arial"/>
              <a:buChar char="•"/>
            </a:pPr>
            <a:r>
              <a:rPr lang="en-GB" sz="1400" dirty="0">
                <a:latin typeface="Segoe UI"/>
                <a:cs typeface="Segoe UI"/>
              </a:rPr>
              <a:t>Static – doesn’t reflect fast-changing environments</a:t>
            </a:r>
            <a:endParaRPr lang="en-GB" sz="1400">
              <a:ea typeface="Calibri"/>
              <a:cs typeface="Calibri"/>
            </a:endParaRPr>
          </a:p>
          <a:p>
            <a:pPr>
              <a:buFont typeface="Arial"/>
              <a:buChar char="•"/>
            </a:pPr>
            <a:r>
              <a:rPr lang="en-GB" sz="1400" dirty="0">
                <a:latin typeface="Segoe UI"/>
                <a:cs typeface="Segoe UI"/>
              </a:rPr>
              <a:t>Subjective and lacks prioritization</a:t>
            </a:r>
            <a:endParaRPr lang="en-GB" sz="1400">
              <a:ea typeface="Calibri"/>
              <a:cs typeface="Calibri"/>
            </a:endParaRPr>
          </a:p>
          <a:p>
            <a:pPr>
              <a:buFont typeface="Arial"/>
              <a:buChar char="•"/>
            </a:pPr>
            <a:r>
              <a:rPr lang="en-GB" sz="1400" dirty="0">
                <a:latin typeface="Segoe UI"/>
                <a:cs typeface="Segoe UI"/>
              </a:rPr>
              <a:t>Mostly qualitative, not data-driven</a:t>
            </a:r>
            <a:endParaRPr lang="en-GB" sz="1400">
              <a:ea typeface="Calibri"/>
              <a:cs typeface="Calibri"/>
            </a:endParaRPr>
          </a:p>
          <a:p>
            <a:pPr indent="0">
              <a:buNone/>
            </a:pPr>
            <a:r>
              <a:rPr lang="en-GB" sz="1400" dirty="0">
                <a:latin typeface="Segoe UI"/>
                <a:cs typeface="Segoe UI"/>
              </a:rPr>
              <a:t> </a:t>
            </a:r>
            <a:r>
              <a:rPr lang="en-GB" sz="1400" b="1" dirty="0">
                <a:latin typeface="Segoe UI"/>
                <a:cs typeface="Segoe UI"/>
              </a:rPr>
              <a:t>Conclusion</a:t>
            </a:r>
            <a:br>
              <a:rPr lang="en-GB" sz="1400" b="1" dirty="0">
                <a:latin typeface="Segoe UI"/>
                <a:cs typeface="Segoe UI"/>
              </a:rPr>
            </a:br>
            <a:r>
              <a:rPr lang="en-GB" sz="1400" b="1" dirty="0">
                <a:latin typeface="Segoe UI"/>
                <a:cs typeface="Segoe UI"/>
              </a:rPr>
              <a:t>Useful for macro-level analysis, but best combined with other tools (e.g., SWOT, Porter's Five Forces) for deeper strategic insight.</a:t>
            </a:r>
            <a:endParaRPr lang="en-GB" sz="1400">
              <a:ea typeface="Calibri"/>
              <a:cs typeface="Calibri"/>
            </a:endParaRPr>
          </a:p>
          <a:p>
            <a:pPr>
              <a:buNone/>
            </a:pPr>
            <a:r>
              <a:rPr lang="en-GB" sz="1400" dirty="0">
                <a:latin typeface="Segoe UI"/>
                <a:cs typeface="Segoe UI"/>
              </a:rPr>
              <a:t> </a:t>
            </a:r>
            <a:r>
              <a:rPr lang="en-GB" sz="1400" b="1" dirty="0">
                <a:latin typeface="Segoe UI"/>
                <a:cs typeface="Segoe UI"/>
              </a:rPr>
              <a:t>References</a:t>
            </a:r>
            <a:endParaRPr lang="en-GB" sz="1400">
              <a:ea typeface="Calibri"/>
              <a:cs typeface="Calibri"/>
            </a:endParaRPr>
          </a:p>
          <a:p>
            <a:pPr>
              <a:buFont typeface="Arial"/>
              <a:buChar char="•"/>
            </a:pPr>
            <a:r>
              <a:rPr lang="en-GB" sz="1400" dirty="0">
                <a:latin typeface="Segoe UI"/>
                <a:cs typeface="Segoe UI"/>
              </a:rPr>
              <a:t>Yüksel, I. (2012). </a:t>
            </a:r>
            <a:r>
              <a:rPr lang="en-GB" sz="1400" i="1" dirty="0">
                <a:latin typeface="Segoe UI"/>
                <a:cs typeface="Segoe UI"/>
              </a:rPr>
              <a:t>Int. J. of Business and Management, 7(24)</a:t>
            </a:r>
            <a:endParaRPr lang="en-GB" sz="1400">
              <a:ea typeface="Calibri"/>
              <a:cs typeface="Calibri"/>
            </a:endParaRPr>
          </a:p>
          <a:p>
            <a:pPr>
              <a:buFont typeface="Arial"/>
              <a:buChar char="•"/>
            </a:pPr>
            <a:r>
              <a:rPr lang="en-GB" sz="1400" dirty="0">
                <a:latin typeface="Segoe UI"/>
                <a:cs typeface="Segoe UI"/>
              </a:rPr>
              <a:t>Gupta, A. (2013). </a:t>
            </a:r>
            <a:r>
              <a:rPr lang="en-GB" sz="1400" i="1" dirty="0">
                <a:latin typeface="Segoe UI"/>
                <a:cs typeface="Segoe UI"/>
              </a:rPr>
              <a:t>Int. J. of Modern Social Sciences, 2(1)</a:t>
            </a:r>
            <a:endParaRPr lang="en-GB" sz="1400">
              <a:ea typeface="Calibri"/>
              <a:cs typeface="Calibri"/>
            </a:endParaRPr>
          </a:p>
          <a:p>
            <a:pPr>
              <a:buFont typeface="Arial"/>
              <a:buChar char="•"/>
            </a:pPr>
            <a:r>
              <a:rPr lang="en-GB" sz="1400" dirty="0">
                <a:latin typeface="Segoe UI"/>
                <a:cs typeface="Segoe UI"/>
              </a:rPr>
              <a:t>Johnson et al. (2017). </a:t>
            </a:r>
            <a:r>
              <a:rPr lang="en-GB" sz="1400" i="1" dirty="0">
                <a:latin typeface="Segoe UI"/>
                <a:cs typeface="Segoe UI"/>
              </a:rPr>
              <a:t>Exploring Strategy</a:t>
            </a:r>
            <a:r>
              <a:rPr lang="en-GB" sz="1400" dirty="0">
                <a:latin typeface="Segoe UI"/>
                <a:cs typeface="Segoe UI"/>
              </a:rPr>
              <a:t>, Pearson</a:t>
            </a:r>
            <a:endParaRPr lang="en-GB" sz="1400">
              <a:ea typeface="Calibri"/>
              <a:cs typeface="Calibri"/>
            </a:endParaRPr>
          </a:p>
          <a:p>
            <a:pPr marL="0" indent="0">
              <a:lnSpc>
                <a:spcPct val="100000"/>
              </a:lnSpc>
              <a:buNone/>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1610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489116"/>
            <a:ext cx="10515600" cy="1179002"/>
          </a:xfrm>
        </p:spPr>
        <p:txBody>
          <a:bodyPr>
            <a:normAutofit fontScale="90000"/>
          </a:bodyPr>
          <a:lstStyle/>
          <a:p>
            <a:br>
              <a:rPr lang="en-GB" b="1"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682304" y="1763353"/>
            <a:ext cx="10671496" cy="4974328"/>
          </a:xfrm>
        </p:spPr>
        <p:txBody>
          <a:bodyPr vert="horz" lIns="91440" tIns="45720" rIns="91440" bIns="45720" rtlCol="0" anchor="t">
            <a:normAutofit/>
          </a:bodyPr>
          <a:lstStyle/>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sp>
        <p:nvSpPr>
          <p:cNvPr id="4" name="TextBox 3">
            <a:extLst>
              <a:ext uri="{FF2B5EF4-FFF2-40B4-BE49-F238E27FC236}">
                <a16:creationId xmlns:a16="http://schemas.microsoft.com/office/drawing/2014/main" id="{2B19E395-F174-0DA5-660E-8DA79373EFA3}"/>
              </a:ext>
            </a:extLst>
          </p:cNvPr>
          <p:cNvSpPr txBox="1"/>
          <p:nvPr/>
        </p:nvSpPr>
        <p:spPr>
          <a:xfrm>
            <a:off x="345057" y="251604"/>
            <a:ext cx="8798943"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0000"/>
                </a:solidFill>
              </a:rPr>
              <a:t>Political Factors</a:t>
            </a:r>
          </a:p>
          <a:p>
            <a:pPr marL="228600" indent="-228600">
              <a:buFont typeface=""/>
              <a:buChar char="•"/>
            </a:pPr>
            <a:r>
              <a:rPr lang="en-US" b="1" dirty="0"/>
              <a:t>Import regulations and trade agreements</a:t>
            </a:r>
            <a:r>
              <a:rPr lang="en-US" dirty="0"/>
              <a:t> affect the availability and cost of imported flowers (tulips, orchids).</a:t>
            </a:r>
            <a:endParaRPr lang="en-US" dirty="0">
              <a:ea typeface="Calibri"/>
              <a:cs typeface="Calibri"/>
            </a:endParaRPr>
          </a:p>
          <a:p>
            <a:pPr marL="228600" indent="-228600">
              <a:buFont typeface=""/>
              <a:buChar char="•"/>
            </a:pPr>
            <a:r>
              <a:rPr lang="en-US" dirty="0"/>
              <a:t>Potential changes to </a:t>
            </a:r>
            <a:r>
              <a:rPr lang="en-US" b="1" dirty="0"/>
              <a:t>UK agricultural policies</a:t>
            </a:r>
            <a:r>
              <a:rPr lang="en-US" dirty="0"/>
              <a:t> could influence access to local growers.</a:t>
            </a:r>
            <a:endParaRPr lang="en-US" dirty="0">
              <a:ea typeface="Calibri"/>
              <a:cs typeface="Calibri"/>
            </a:endParaRPr>
          </a:p>
          <a:p>
            <a:r>
              <a:rPr lang="en-US" b="1" dirty="0">
                <a:solidFill>
                  <a:srgbClr val="FF0000"/>
                </a:solidFill>
              </a:rPr>
              <a:t>Economic Factors</a:t>
            </a:r>
            <a:endParaRPr lang="en-US" b="1" dirty="0">
              <a:solidFill>
                <a:srgbClr val="FF0000"/>
              </a:solidFill>
              <a:ea typeface="Calibri"/>
              <a:cs typeface="Calibri"/>
            </a:endParaRPr>
          </a:p>
          <a:p>
            <a:pPr>
              <a:buFont typeface="Arial"/>
              <a:buChar char="•"/>
            </a:pPr>
            <a:r>
              <a:rPr lang="en-US" b="1" dirty="0">
                <a:ea typeface="+mn-lt"/>
                <a:cs typeface="+mn-lt"/>
              </a:rPr>
              <a:t>Inflation and rising costs</a:t>
            </a:r>
            <a:r>
              <a:rPr lang="en-US" dirty="0">
                <a:ea typeface="+mn-lt"/>
                <a:cs typeface="+mn-lt"/>
              </a:rPr>
              <a:t> of goods and services (especially fresh flowers and sustainable materials) are reducing profit margins.</a:t>
            </a:r>
            <a:endParaRPr lang="en-US" dirty="0"/>
          </a:p>
          <a:p>
            <a:pPr>
              <a:buFont typeface="Arial"/>
              <a:buChar char="•"/>
            </a:pPr>
            <a:r>
              <a:rPr lang="en-US" dirty="0">
                <a:ea typeface="+mn-lt"/>
                <a:cs typeface="+mn-lt"/>
              </a:rPr>
              <a:t>The </a:t>
            </a:r>
            <a:r>
              <a:rPr lang="en-US" b="1" dirty="0">
                <a:ea typeface="+mn-lt"/>
                <a:cs typeface="+mn-lt"/>
              </a:rPr>
              <a:t>cost-of-living crisis</a:t>
            </a:r>
            <a:r>
              <a:rPr lang="en-US" dirty="0">
                <a:ea typeface="+mn-lt"/>
                <a:cs typeface="+mn-lt"/>
              </a:rPr>
              <a:t> in the UK may cause customers to cut back on non-essential purchases like premium flower arrangements.</a:t>
            </a:r>
            <a:endParaRPr lang="en-US" dirty="0"/>
          </a:p>
          <a:p>
            <a:r>
              <a:rPr lang="en-US" b="1" dirty="0">
                <a:solidFill>
                  <a:srgbClr val="FF0000"/>
                </a:solidFill>
              </a:rPr>
              <a:t>Social Factors</a:t>
            </a:r>
            <a:endParaRPr lang="en-US" dirty="0">
              <a:solidFill>
                <a:srgbClr val="FF0000"/>
              </a:solidFill>
              <a:ea typeface="Calibri"/>
              <a:cs typeface="Calibri"/>
            </a:endParaRPr>
          </a:p>
          <a:p>
            <a:pPr>
              <a:buFont typeface="Arial"/>
              <a:buChar char="•"/>
            </a:pPr>
            <a:r>
              <a:rPr lang="en-US" dirty="0">
                <a:ea typeface="+mn-lt"/>
                <a:cs typeface="+mn-lt"/>
              </a:rPr>
              <a:t>Increasing demand for </a:t>
            </a:r>
            <a:r>
              <a:rPr lang="en-US" b="1" dirty="0">
                <a:ea typeface="+mn-lt"/>
                <a:cs typeface="+mn-lt"/>
              </a:rPr>
              <a:t>eco-friendly and ethical products</a:t>
            </a:r>
            <a:r>
              <a:rPr lang="en-US" dirty="0">
                <a:ea typeface="+mn-lt"/>
                <a:cs typeface="+mn-lt"/>
              </a:rPr>
              <a:t> supports Green Haven’s sustainable values.</a:t>
            </a:r>
            <a:endParaRPr lang="en-US" dirty="0"/>
          </a:p>
          <a:p>
            <a:pPr>
              <a:buFont typeface="Arial"/>
              <a:buChar char="•"/>
            </a:pPr>
            <a:r>
              <a:rPr lang="en-US" dirty="0">
                <a:ea typeface="+mn-lt"/>
                <a:cs typeface="+mn-lt"/>
              </a:rPr>
              <a:t>Shift in consumer </a:t>
            </a:r>
            <a:r>
              <a:rPr lang="en-US" dirty="0" err="1">
                <a:ea typeface="+mn-lt"/>
                <a:cs typeface="+mn-lt"/>
              </a:rPr>
              <a:t>behaviour</a:t>
            </a:r>
            <a:r>
              <a:rPr lang="en-US" dirty="0">
                <a:ea typeface="+mn-lt"/>
                <a:cs typeface="+mn-lt"/>
              </a:rPr>
              <a:t> towards  online shopping and convenience</a:t>
            </a:r>
            <a:endParaRPr lang="en-US" dirty="0"/>
          </a:p>
          <a:p>
            <a:r>
              <a:rPr lang="en-US" b="1" dirty="0">
                <a:solidFill>
                  <a:srgbClr val="FF0000"/>
                </a:solidFill>
              </a:rPr>
              <a:t>Technological Factors</a:t>
            </a:r>
            <a:endParaRPr lang="en-US" dirty="0">
              <a:solidFill>
                <a:srgbClr val="FF0000"/>
              </a:solidFill>
              <a:ea typeface="Calibri"/>
              <a:cs typeface="Calibri"/>
            </a:endParaRPr>
          </a:p>
          <a:p>
            <a:pPr>
              <a:buFont typeface="Arial"/>
              <a:buChar char="•"/>
            </a:pPr>
            <a:r>
              <a:rPr lang="en-US" dirty="0">
                <a:ea typeface="+mn-lt"/>
                <a:cs typeface="+mn-lt"/>
              </a:rPr>
              <a:t>Rapid growth of </a:t>
            </a:r>
            <a:r>
              <a:rPr lang="en-US" b="1" dirty="0">
                <a:ea typeface="+mn-lt"/>
                <a:cs typeface="+mn-lt"/>
              </a:rPr>
              <a:t>e-commerce</a:t>
            </a:r>
            <a:r>
              <a:rPr lang="en-US" dirty="0">
                <a:ea typeface="+mn-lt"/>
                <a:cs typeface="+mn-lt"/>
              </a:rPr>
              <a:t> and mobile-first shopping habits.</a:t>
            </a:r>
            <a:endParaRPr lang="en-US" dirty="0"/>
          </a:p>
          <a:p>
            <a:pPr>
              <a:buFont typeface="Arial"/>
              <a:buChar char="•"/>
            </a:pPr>
            <a:r>
              <a:rPr lang="en-US" dirty="0">
                <a:ea typeface="+mn-lt"/>
                <a:cs typeface="+mn-lt"/>
              </a:rPr>
              <a:t>Competitors use </a:t>
            </a:r>
            <a:r>
              <a:rPr lang="en-US" b="1" dirty="0">
                <a:ea typeface="+mn-lt"/>
                <a:cs typeface="+mn-lt"/>
              </a:rPr>
              <a:t>advanced websites, apps, and delivery tracking</a:t>
            </a:r>
            <a:r>
              <a:rPr lang="en-US" dirty="0">
                <a:ea typeface="+mn-lt"/>
                <a:cs typeface="+mn-lt"/>
              </a:rPr>
              <a:t> tools.</a:t>
            </a:r>
            <a:endParaRPr lang="en-US" dirty="0"/>
          </a:p>
          <a:p>
            <a:r>
              <a:rPr lang="en-US" b="1" dirty="0">
                <a:solidFill>
                  <a:srgbClr val="FF0000"/>
                </a:solidFill>
              </a:rPr>
              <a:t>Environmental Factors</a:t>
            </a:r>
            <a:endParaRPr lang="en-US" dirty="0">
              <a:solidFill>
                <a:srgbClr val="FF0000"/>
              </a:solidFill>
              <a:ea typeface="Calibri"/>
              <a:cs typeface="Calibri"/>
            </a:endParaRPr>
          </a:p>
          <a:p>
            <a:pPr>
              <a:buFont typeface="Arial"/>
              <a:buChar char="•"/>
            </a:pPr>
            <a:r>
              <a:rPr lang="en-US" dirty="0">
                <a:ea typeface="+mn-lt"/>
                <a:cs typeface="+mn-lt"/>
              </a:rPr>
              <a:t>Customers are more aware of </a:t>
            </a:r>
            <a:r>
              <a:rPr lang="en-US" b="1" dirty="0">
                <a:ea typeface="+mn-lt"/>
                <a:cs typeface="+mn-lt"/>
              </a:rPr>
              <a:t>climate change and sustainability</a:t>
            </a:r>
            <a:r>
              <a:rPr lang="en-US" dirty="0">
                <a:ea typeface="+mn-lt"/>
                <a:cs typeface="+mn-lt"/>
              </a:rPr>
              <a:t>, increasing demand for biodegradable packaging and local sourcing.</a:t>
            </a:r>
            <a:endParaRPr lang="en-US" dirty="0"/>
          </a:p>
          <a:p>
            <a:pPr>
              <a:buFont typeface="Arial"/>
              <a:buChar char="•"/>
            </a:pPr>
            <a:r>
              <a:rPr lang="en-US" dirty="0">
                <a:ea typeface="+mn-lt"/>
                <a:cs typeface="+mn-lt"/>
              </a:rPr>
              <a:t>Extreme weather patterns can impact the </a:t>
            </a:r>
            <a:r>
              <a:rPr lang="en-US" b="1" dirty="0">
                <a:ea typeface="+mn-lt"/>
                <a:cs typeface="+mn-lt"/>
              </a:rPr>
              <a:t>supply and quality of flowers</a:t>
            </a:r>
            <a:r>
              <a:rPr lang="en-US" dirty="0">
                <a:ea typeface="+mn-lt"/>
                <a:cs typeface="+mn-lt"/>
              </a:rPr>
              <a:t>.</a:t>
            </a:r>
            <a:endParaRPr lang="en-US" dirty="0"/>
          </a:p>
          <a:p>
            <a:r>
              <a:rPr lang="en-US" b="1" dirty="0">
                <a:solidFill>
                  <a:srgbClr val="FF0000"/>
                </a:solidFill>
              </a:rPr>
              <a:t>legal Factors</a:t>
            </a:r>
            <a:endParaRPr lang="en-US" dirty="0">
              <a:solidFill>
                <a:srgbClr val="FF0000"/>
              </a:solidFill>
              <a:ea typeface="Calibri"/>
              <a:cs typeface="Calibri"/>
            </a:endParaRPr>
          </a:p>
          <a:p>
            <a:pPr>
              <a:buFont typeface="Arial"/>
              <a:buChar char="•"/>
            </a:pPr>
            <a:r>
              <a:rPr lang="en-US" dirty="0">
                <a:ea typeface="+mn-lt"/>
                <a:cs typeface="+mn-lt"/>
              </a:rPr>
              <a:t>Compliance with health and safety laws especially for deliveries and in-store operations.</a:t>
            </a:r>
            <a:endParaRPr lang="en-US" dirty="0"/>
          </a:p>
          <a:p>
            <a:pPr>
              <a:buFont typeface="Arial"/>
              <a:buChar char="•"/>
            </a:pPr>
            <a:r>
              <a:rPr lang="en-US" dirty="0">
                <a:ea typeface="+mn-lt"/>
                <a:cs typeface="+mn-lt"/>
              </a:rPr>
              <a:t>Adherence to advertising and online selling regulations.</a:t>
            </a:r>
            <a:endParaRPr lang="en-US" b="1" dirty="0">
              <a:ea typeface="Calibri"/>
              <a:cs typeface="Calibri"/>
            </a:endParaRPr>
          </a:p>
        </p:txBody>
      </p:sp>
    </p:spTree>
    <p:extLst>
      <p:ext uri="{BB962C8B-B14F-4D97-AF65-F5344CB8AC3E}">
        <p14:creationId xmlns:p14="http://schemas.microsoft.com/office/powerpoint/2010/main" val="764605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9E5FA-F1CF-36CD-E382-64C73BB8A98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4D8426-20C5-630E-80E5-EAB06B11CCD5}"/>
              </a:ext>
            </a:extLst>
          </p:cNvPr>
          <p:cNvSpPr>
            <a:spLocks noGrp="1"/>
          </p:cNvSpPr>
          <p:nvPr>
            <p:ph idx="1"/>
          </p:nvPr>
        </p:nvSpPr>
        <p:spPr>
          <a:xfrm>
            <a:off x="838200" y="172229"/>
            <a:ext cx="10515600" cy="5515904"/>
          </a:xfrm>
        </p:spPr>
        <p:txBody>
          <a:bodyPr vert="horz" lIns="91440" tIns="45720" rIns="91440" bIns="45720" rtlCol="0" anchor="t">
            <a:normAutofit/>
          </a:bodyPr>
          <a:lstStyle/>
          <a:p>
            <a:pPr>
              <a:buNone/>
            </a:pPr>
            <a:endParaRPr lang="en-GB" b="1" dirty="0">
              <a:ea typeface="Calibri"/>
              <a:cs typeface="Calibri"/>
            </a:endParaRPr>
          </a:p>
          <a:p>
            <a:pPr marL="0" indent="0">
              <a:lnSpc>
                <a:spcPct val="100000"/>
              </a:lnSpc>
              <a:buNone/>
            </a:pPr>
            <a:endParaRPr lang="en-GB" sz="2800" dirty="0">
              <a:latin typeface="Arial"/>
              <a:cs typeface="Arial"/>
            </a:endParaRPr>
          </a:p>
        </p:txBody>
      </p:sp>
      <p:sp>
        <p:nvSpPr>
          <p:cNvPr id="4" name="TextBox 3">
            <a:extLst>
              <a:ext uri="{FF2B5EF4-FFF2-40B4-BE49-F238E27FC236}">
                <a16:creationId xmlns:a16="http://schemas.microsoft.com/office/drawing/2014/main" id="{EBD3C91C-850D-775C-AD1A-22A322CACEC0}"/>
              </a:ext>
            </a:extLst>
          </p:cNvPr>
          <p:cNvSpPr txBox="1"/>
          <p:nvPr/>
        </p:nvSpPr>
        <p:spPr>
          <a:xfrm>
            <a:off x="230038" y="179717"/>
            <a:ext cx="8913962" cy="95102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0000"/>
                </a:solidFill>
              </a:rPr>
              <a:t>What is it?</a:t>
            </a:r>
          </a:p>
          <a:p>
            <a:r>
              <a:rPr lang="en-US" dirty="0"/>
              <a:t>The cause-and-effect model is a problem-solving tool used to identify explore and display the possible causes</a:t>
            </a:r>
            <a:r>
              <a:rPr lang="en-US" b="1" dirty="0"/>
              <a:t> </a:t>
            </a:r>
            <a:r>
              <a:rPr lang="en-US" dirty="0"/>
              <a:t>specific problem the effect. It helps teams break down the root causes of a problem in a structured, visual format that resembles a fishbone.</a:t>
            </a:r>
            <a:endParaRPr lang="en-US" dirty="0">
              <a:ea typeface="Calibri"/>
              <a:cs typeface="Calibri"/>
            </a:endParaRPr>
          </a:p>
          <a:p>
            <a:r>
              <a:rPr lang="en-US" dirty="0"/>
              <a:t>Also known as Ishikawa Diagram after creator Kaoru Ishikawa or Fishbone Diagram.</a:t>
            </a:r>
            <a:endParaRPr lang="en-US" dirty="0">
              <a:ea typeface="Calibri"/>
              <a:cs typeface="Calibri"/>
            </a:endParaRPr>
          </a:p>
          <a:p>
            <a:r>
              <a:rPr lang="en-US" b="1" dirty="0"/>
              <a:t> </a:t>
            </a:r>
            <a:r>
              <a:rPr lang="en-US" b="1" dirty="0">
                <a:solidFill>
                  <a:srgbClr val="FF0000"/>
                </a:solidFill>
              </a:rPr>
              <a:t>Why is it Used?</a:t>
            </a:r>
            <a:endParaRPr lang="en-US" b="1" dirty="0">
              <a:solidFill>
                <a:srgbClr val="FF0000"/>
              </a:solidFill>
              <a:ea typeface="Calibri"/>
              <a:cs typeface="Calibri"/>
            </a:endParaRPr>
          </a:p>
          <a:p>
            <a:r>
              <a:rPr lang="en-US" dirty="0"/>
              <a:t>Understand why a problem is not working </a:t>
            </a:r>
            <a:endParaRPr lang="en-US" b="1" dirty="0">
              <a:ea typeface="Calibri"/>
              <a:cs typeface="Calibri"/>
            </a:endParaRPr>
          </a:p>
          <a:p>
            <a:r>
              <a:rPr lang="en-US" dirty="0"/>
              <a:t>identify  root causes, not just symptoms Encourage team brainstorming and analysis</a:t>
            </a:r>
            <a:endParaRPr lang="en-US" dirty="0">
              <a:ea typeface="Calibri"/>
              <a:cs typeface="Calibri"/>
            </a:endParaRPr>
          </a:p>
          <a:p>
            <a:r>
              <a:rPr lang="en-US" dirty="0"/>
              <a:t>Support continuous improvement and decision-making</a:t>
            </a:r>
            <a:endParaRPr lang="en-US" dirty="0">
              <a:ea typeface="Calibri"/>
              <a:cs typeface="Calibri"/>
            </a:endParaRPr>
          </a:p>
          <a:p>
            <a:r>
              <a:rPr lang="en-US" b="1" dirty="0"/>
              <a:t> </a:t>
            </a:r>
            <a:r>
              <a:rPr lang="en-US" b="1" dirty="0">
                <a:solidFill>
                  <a:srgbClr val="FF0000"/>
                </a:solidFill>
              </a:rPr>
              <a:t>Where/How is it Used?</a:t>
            </a:r>
            <a:endParaRPr lang="en-US" b="1">
              <a:solidFill>
                <a:srgbClr val="FF0000"/>
              </a:solidFill>
              <a:ea typeface="Calibri"/>
              <a:cs typeface="Calibri"/>
            </a:endParaRPr>
          </a:p>
          <a:p>
            <a:r>
              <a:rPr lang="en-US" dirty="0"/>
              <a:t>Used in quality management, business analysis, operations, education, healthcare, and manufacturing</a:t>
            </a:r>
            <a:endParaRPr lang="en-US" dirty="0">
              <a:ea typeface="Calibri"/>
              <a:cs typeface="Calibri"/>
            </a:endParaRPr>
          </a:p>
          <a:p>
            <a:r>
              <a:rPr lang="en-US" b="1" dirty="0">
                <a:solidFill>
                  <a:srgbClr val="FF0000"/>
                </a:solidFill>
              </a:rPr>
              <a:t>How it works</a:t>
            </a:r>
            <a:endParaRPr lang="en-US" b="1" dirty="0">
              <a:solidFill>
                <a:srgbClr val="FF0000"/>
              </a:solidFill>
              <a:ea typeface="Calibri"/>
              <a:cs typeface="Calibri"/>
            </a:endParaRPr>
          </a:p>
          <a:p>
            <a:pPr marL="0" lvl="1"/>
            <a:r>
              <a:rPr lang="en-US" dirty="0"/>
              <a:t>Identify the main problem and place it at the head of the fish.</a:t>
            </a:r>
            <a:endParaRPr lang="en-US" dirty="0">
              <a:ea typeface="Calibri"/>
              <a:cs typeface="Calibri"/>
            </a:endParaRPr>
          </a:p>
          <a:p>
            <a:pPr marL="0" lvl="1"/>
            <a:r>
              <a:rPr lang="en-US" dirty="0"/>
              <a:t>Brainstorm major cause categories People, Process, Equipment, Materials, Environment</a:t>
            </a:r>
            <a:endParaRPr lang="en-US" dirty="0">
              <a:ea typeface="Calibri"/>
              <a:cs typeface="Calibri"/>
            </a:endParaRPr>
          </a:p>
          <a:p>
            <a:pPr marL="0" lvl="1"/>
            <a:r>
              <a:rPr lang="en-US" dirty="0"/>
              <a:t>List potential sub causes under each category.</a:t>
            </a:r>
            <a:endParaRPr lang="en-US" dirty="0">
              <a:ea typeface="Calibri"/>
              <a:cs typeface="Calibri"/>
            </a:endParaRPr>
          </a:p>
          <a:p>
            <a:pPr marL="0" lvl="1"/>
            <a:r>
              <a:rPr lang="en-US" dirty="0"/>
              <a:t>Analyse which causes are most likely contributing to the issue.</a:t>
            </a:r>
            <a:endParaRPr lang="en-US" dirty="0">
              <a:ea typeface="Calibri"/>
              <a:cs typeface="Calibri"/>
            </a:endParaRPr>
          </a:p>
          <a:p>
            <a:r>
              <a:rPr lang="en-US" b="1" dirty="0"/>
              <a:t> </a:t>
            </a:r>
            <a:r>
              <a:rPr lang="en-US" b="1" dirty="0">
                <a:solidFill>
                  <a:srgbClr val="FF0000"/>
                </a:solidFill>
              </a:rPr>
              <a:t>Benefits of the Model</a:t>
            </a:r>
            <a:endParaRPr lang="en-US" b="1" dirty="0">
              <a:solidFill>
                <a:srgbClr val="FF0000"/>
              </a:solidFill>
              <a:ea typeface="Calibri"/>
              <a:cs typeface="Calibri"/>
            </a:endParaRPr>
          </a:p>
          <a:p>
            <a:r>
              <a:rPr lang="en-US" dirty="0"/>
              <a:t>Encourages thinking</a:t>
            </a:r>
            <a:endParaRPr lang="en-US" b="1" dirty="0">
              <a:ea typeface="Calibri"/>
              <a:cs typeface="Calibri"/>
            </a:endParaRPr>
          </a:p>
          <a:p>
            <a:r>
              <a:rPr lang="en-US" dirty="0"/>
              <a:t>improves team collab</a:t>
            </a:r>
            <a:endParaRPr lang="en-US" b="1" dirty="0">
              <a:ea typeface="Calibri"/>
              <a:cs typeface="Calibri"/>
            </a:endParaRPr>
          </a:p>
          <a:p>
            <a:r>
              <a:rPr lang="en-US" dirty="0"/>
              <a:t>Helps uncover multiple root causes</a:t>
            </a:r>
            <a:endParaRPr lang="en-US" b="1" dirty="0">
              <a:ea typeface="Calibri"/>
              <a:cs typeface="Calibri"/>
            </a:endParaRPr>
          </a:p>
          <a:p>
            <a:r>
              <a:rPr lang="en-US" dirty="0"/>
              <a:t>Easy to understand and use</a:t>
            </a:r>
            <a:endParaRPr lang="en-US" dirty="0">
              <a:ea typeface="Calibri"/>
              <a:cs typeface="Calibri"/>
            </a:endParaRPr>
          </a:p>
          <a:p>
            <a:r>
              <a:rPr lang="en-US" dirty="0"/>
              <a:t>Supports root cause analysis in quality improvement projects</a:t>
            </a:r>
            <a:endParaRPr lang="en-US" dirty="0">
              <a:ea typeface="Calibri"/>
              <a:cs typeface="Calibri"/>
            </a:endParaRPr>
          </a:p>
          <a:p>
            <a:r>
              <a:rPr lang="en-US" b="1" dirty="0">
                <a:solidFill>
                  <a:srgbClr val="FF0000"/>
                </a:solidFill>
              </a:rPr>
              <a:t>Criticisms of the Model</a:t>
            </a:r>
            <a:endParaRPr lang="en-US" b="1" dirty="0">
              <a:solidFill>
                <a:srgbClr val="FF0000"/>
              </a:solidFill>
              <a:ea typeface="Calibri"/>
              <a:cs typeface="Calibri"/>
            </a:endParaRPr>
          </a:p>
          <a:p>
            <a:r>
              <a:rPr lang="en-US" dirty="0"/>
              <a:t>Can become  complex with too many causes</a:t>
            </a:r>
            <a:endParaRPr lang="en-US" dirty="0">
              <a:ea typeface="Calibri"/>
              <a:cs typeface="Calibri"/>
            </a:endParaRPr>
          </a:p>
          <a:p>
            <a:r>
              <a:rPr lang="en-US" dirty="0"/>
              <a:t> depends heavily on the input of participants</a:t>
            </a:r>
            <a:endParaRPr lang="en-US" dirty="0">
              <a:ea typeface="Calibri"/>
              <a:cs typeface="Calibri"/>
            </a:endParaRPr>
          </a:p>
          <a:p>
            <a:r>
              <a:rPr lang="en-US" dirty="0"/>
              <a:t>Doesn’t show the interrelationship between causes</a:t>
            </a:r>
            <a:endParaRPr lang="en-US" dirty="0">
              <a:ea typeface="Calibri"/>
              <a:cs typeface="Calibri"/>
            </a:endParaRPr>
          </a:p>
          <a:p>
            <a:r>
              <a:rPr lang="en-US" dirty="0"/>
              <a:t>Needs to be combined with data analysis for more accurate conclusions</a:t>
            </a:r>
            <a:endParaRPr lang="en-US" dirty="0">
              <a:ea typeface="Calibri"/>
              <a:cs typeface="Calibri"/>
            </a:endParaRPr>
          </a:p>
          <a:p>
            <a:r>
              <a:rPr lang="en-US" b="1" dirty="0">
                <a:solidFill>
                  <a:srgbClr val="FF0000"/>
                </a:solidFill>
              </a:rPr>
              <a:t> References </a:t>
            </a:r>
            <a:endParaRPr lang="en-US" b="1" dirty="0">
              <a:solidFill>
                <a:srgbClr val="FF0000"/>
              </a:solidFill>
              <a:ea typeface="Calibri"/>
              <a:cs typeface="Calibri"/>
            </a:endParaRPr>
          </a:p>
          <a:p>
            <a:r>
              <a:rPr lang="en-US" dirty="0"/>
              <a:t>Ishikawa, K. (1985). </a:t>
            </a:r>
            <a:r>
              <a:rPr lang="en-US" i="1" dirty="0"/>
              <a:t>What Is Total Quality Control? The Japanese Way</a:t>
            </a:r>
            <a:r>
              <a:rPr lang="en-US" dirty="0"/>
              <a:t>. Prentice Hall.</a:t>
            </a:r>
            <a:endParaRPr lang="en-US" dirty="0">
              <a:ea typeface="Calibri"/>
              <a:cs typeface="Calibri"/>
            </a:endParaRPr>
          </a:p>
          <a:p>
            <a:r>
              <a:rPr lang="en-US" dirty="0"/>
              <a:t>MindTools (n.d.). </a:t>
            </a:r>
            <a:r>
              <a:rPr lang="en-US" i="1" dirty="0"/>
              <a:t>Fishbone Diagrams – Identifying Cause and Effect</a:t>
            </a:r>
            <a:r>
              <a:rPr lang="en-US" dirty="0"/>
              <a:t>. Retrieved from: www.mindtools.com</a:t>
            </a:r>
            <a:endParaRPr lang="en-US" dirty="0">
              <a:ea typeface="Calibri"/>
              <a:cs typeface="Calibri"/>
            </a:endParaRPr>
          </a:p>
          <a:p>
            <a:r>
              <a:rPr lang="en-US" dirty="0"/>
              <a:t>ASQ (American Society for Quality). </a:t>
            </a:r>
            <a:r>
              <a:rPr lang="en-US" i="1" dirty="0"/>
              <a:t>Cause-and-Effect Diagram</a:t>
            </a:r>
            <a:r>
              <a:rPr lang="en-US" dirty="0"/>
              <a:t>.</a:t>
            </a:r>
            <a:endParaRPr lang="en-US" dirty="0">
              <a:ea typeface="Calibri"/>
              <a:cs typeface="Calibri"/>
            </a:endParaRPr>
          </a:p>
        </p:txBody>
      </p:sp>
    </p:spTree>
    <p:extLst>
      <p:ext uri="{BB962C8B-B14F-4D97-AF65-F5344CB8AC3E}">
        <p14:creationId xmlns:p14="http://schemas.microsoft.com/office/powerpoint/2010/main" val="2319079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306238" y="171839"/>
            <a:ext cx="11047562" cy="6321036"/>
          </a:xfrm>
        </p:spPr>
        <p:txBody>
          <a:bodyPr vert="horz" lIns="91440" tIns="45720" rIns="91440" bIns="45720" rtlCol="0" anchor="t">
            <a:normAutofit fontScale="62500" lnSpcReduction="20000"/>
          </a:bodyPr>
          <a:lstStyle/>
          <a:p>
            <a:pPr>
              <a:buNone/>
            </a:pPr>
            <a:r>
              <a:rPr lang="en-GB" b="1" dirty="0"/>
              <a:t>Key Findings Summary</a:t>
            </a:r>
            <a:endParaRPr lang="en-US" dirty="0"/>
          </a:p>
          <a:p>
            <a:pPr marL="0" indent="0">
              <a:buNone/>
            </a:pPr>
            <a:r>
              <a:rPr lang="en-GB" b="1" dirty="0">
                <a:solidFill>
                  <a:srgbClr val="FF0000"/>
                </a:solidFill>
                <a:ea typeface="+mn-lt"/>
                <a:cs typeface="+mn-lt"/>
              </a:rPr>
              <a:t>Significant Sales Decline</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In-store sales have dropped by 30%  over the past year, causing financial pressure and threatening long-term sustainability.</a:t>
            </a:r>
            <a:endParaRPr lang="en-GB" dirty="0"/>
          </a:p>
          <a:p>
            <a:pPr marL="0" indent="0">
              <a:buNone/>
            </a:pPr>
            <a:r>
              <a:rPr lang="en-GB" b="1" dirty="0">
                <a:solidFill>
                  <a:srgbClr val="FF0000"/>
                </a:solidFill>
                <a:ea typeface="+mn-lt"/>
                <a:cs typeface="+mn-lt"/>
              </a:rPr>
              <a:t>External Market Shifts</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Decline in high street footfall and increased competition from </a:t>
            </a:r>
            <a:r>
              <a:rPr lang="en-GB" b="1" dirty="0">
                <a:ea typeface="+mn-lt"/>
                <a:cs typeface="+mn-lt"/>
              </a:rPr>
              <a:t>online florists</a:t>
            </a:r>
            <a:r>
              <a:rPr lang="en-GB" dirty="0">
                <a:ea typeface="+mn-lt"/>
                <a:cs typeface="+mn-lt"/>
              </a:rPr>
              <a:t> and </a:t>
            </a:r>
            <a:r>
              <a:rPr lang="en-GB" b="1" dirty="0">
                <a:ea typeface="+mn-lt"/>
                <a:cs typeface="+mn-lt"/>
              </a:rPr>
              <a:t>local boutique competitors</a:t>
            </a:r>
            <a:r>
              <a:rPr lang="en-GB" dirty="0">
                <a:ea typeface="+mn-lt"/>
                <a:cs typeface="+mn-lt"/>
              </a:rPr>
              <a:t> are eroding market share.</a:t>
            </a:r>
            <a:endParaRPr lang="en-GB" dirty="0"/>
          </a:p>
          <a:p>
            <a:pPr marL="0" indent="0">
              <a:buNone/>
            </a:pPr>
            <a:r>
              <a:rPr lang="en-GB" b="1" dirty="0">
                <a:solidFill>
                  <a:srgbClr val="FF0000"/>
                </a:solidFill>
                <a:ea typeface="+mn-lt"/>
                <a:cs typeface="+mn-lt"/>
              </a:rPr>
              <a:t>Digital Weaknesses</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The business suffers from an </a:t>
            </a:r>
            <a:r>
              <a:rPr lang="en-GB" b="1" dirty="0">
                <a:ea typeface="+mn-lt"/>
                <a:cs typeface="+mn-lt"/>
              </a:rPr>
              <a:t>outdated website</a:t>
            </a:r>
            <a:r>
              <a:rPr lang="en-GB" dirty="0">
                <a:ea typeface="+mn-lt"/>
                <a:cs typeface="+mn-lt"/>
              </a:rPr>
              <a:t>, </a:t>
            </a:r>
            <a:r>
              <a:rPr lang="en-GB" b="1" dirty="0">
                <a:ea typeface="+mn-lt"/>
                <a:cs typeface="+mn-lt"/>
              </a:rPr>
              <a:t>limited online services</a:t>
            </a:r>
            <a:r>
              <a:rPr lang="en-GB" dirty="0">
                <a:ea typeface="+mn-lt"/>
                <a:cs typeface="+mn-lt"/>
              </a:rPr>
              <a:t>, and </a:t>
            </a:r>
            <a:r>
              <a:rPr lang="en-GB" b="1" dirty="0">
                <a:ea typeface="+mn-lt"/>
                <a:cs typeface="+mn-lt"/>
              </a:rPr>
              <a:t>minimal digital marketing</a:t>
            </a:r>
            <a:r>
              <a:rPr lang="en-GB" dirty="0">
                <a:ea typeface="+mn-lt"/>
                <a:cs typeface="+mn-lt"/>
              </a:rPr>
              <a:t>, making it difficult to compete in today’s digital-first retail environment.</a:t>
            </a:r>
            <a:endParaRPr lang="en-GB" dirty="0"/>
          </a:p>
          <a:p>
            <a:pPr marL="0" indent="0">
              <a:buNone/>
            </a:pPr>
            <a:r>
              <a:rPr lang="en-GB" b="1" dirty="0">
                <a:solidFill>
                  <a:srgbClr val="FF0000"/>
                </a:solidFill>
                <a:ea typeface="+mn-lt"/>
                <a:cs typeface="+mn-lt"/>
              </a:rPr>
              <a:t>Changing Consumer Behaviour</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Customers now expect </a:t>
            </a:r>
            <a:r>
              <a:rPr lang="en-GB" b="1" dirty="0">
                <a:ea typeface="+mn-lt"/>
                <a:cs typeface="+mn-lt"/>
              </a:rPr>
              <a:t>convenient, fast delivery</a:t>
            </a:r>
            <a:r>
              <a:rPr lang="en-GB" dirty="0">
                <a:ea typeface="+mn-lt"/>
                <a:cs typeface="+mn-lt"/>
              </a:rPr>
              <a:t>, </a:t>
            </a:r>
            <a:r>
              <a:rPr lang="en-GB" b="1" dirty="0">
                <a:ea typeface="+mn-lt"/>
                <a:cs typeface="+mn-lt"/>
              </a:rPr>
              <a:t>user-friendly online shopping</a:t>
            </a:r>
            <a:r>
              <a:rPr lang="en-GB" dirty="0">
                <a:ea typeface="+mn-lt"/>
                <a:cs typeface="+mn-lt"/>
              </a:rPr>
              <a:t>, and options like </a:t>
            </a:r>
            <a:r>
              <a:rPr lang="en-GB" b="1" dirty="0">
                <a:ea typeface="+mn-lt"/>
                <a:cs typeface="+mn-lt"/>
              </a:rPr>
              <a:t>subscriptions</a:t>
            </a:r>
            <a:r>
              <a:rPr lang="en-GB" dirty="0">
                <a:ea typeface="+mn-lt"/>
                <a:cs typeface="+mn-lt"/>
              </a:rPr>
              <a:t>, which Green Haven does not currently offer.</a:t>
            </a:r>
            <a:endParaRPr lang="en-GB" dirty="0"/>
          </a:p>
          <a:p>
            <a:pPr marL="0" indent="0">
              <a:buNone/>
            </a:pPr>
            <a:r>
              <a:rPr lang="en-GB" b="1" dirty="0">
                <a:solidFill>
                  <a:srgbClr val="FF0000"/>
                </a:solidFill>
                <a:ea typeface="+mn-lt"/>
                <a:cs typeface="+mn-lt"/>
              </a:rPr>
              <a:t>Rising Operational Costs</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Prices of </a:t>
            </a:r>
            <a:r>
              <a:rPr lang="en-GB" b="1" dirty="0">
                <a:ea typeface="+mn-lt"/>
                <a:cs typeface="+mn-lt"/>
              </a:rPr>
              <a:t>imported flowers</a:t>
            </a:r>
            <a:r>
              <a:rPr lang="en-GB" dirty="0">
                <a:ea typeface="+mn-lt"/>
                <a:cs typeface="+mn-lt"/>
              </a:rPr>
              <a:t> and </a:t>
            </a:r>
            <a:r>
              <a:rPr lang="en-GB" b="1" dirty="0">
                <a:ea typeface="+mn-lt"/>
                <a:cs typeface="+mn-lt"/>
              </a:rPr>
              <a:t>sustainable materials</a:t>
            </a:r>
            <a:r>
              <a:rPr lang="en-GB" dirty="0">
                <a:ea typeface="+mn-lt"/>
                <a:cs typeface="+mn-lt"/>
              </a:rPr>
              <a:t> have increased, squeezing profit margins and making it harder to uphold eco-friendly practices.</a:t>
            </a:r>
            <a:endParaRPr lang="en-GB" dirty="0"/>
          </a:p>
          <a:p>
            <a:pPr marL="0" indent="0">
              <a:buNone/>
            </a:pPr>
            <a:r>
              <a:rPr lang="en-GB" b="1" dirty="0">
                <a:solidFill>
                  <a:srgbClr val="FF0000"/>
                </a:solidFill>
                <a:ea typeface="+mn-lt"/>
                <a:cs typeface="+mn-lt"/>
              </a:rPr>
              <a:t>Internal Capabilities Gaps</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Liam and Priya are struggling to manage modernisation, lacking time and expertise in areas like </a:t>
            </a:r>
            <a:r>
              <a:rPr lang="en-GB" b="1" dirty="0">
                <a:ea typeface="+mn-lt"/>
                <a:cs typeface="+mn-lt"/>
              </a:rPr>
              <a:t>e-commerce, digital strategy, and data-driven marketing</a:t>
            </a:r>
            <a:r>
              <a:rPr lang="en-GB" dirty="0">
                <a:ea typeface="+mn-lt"/>
                <a:cs typeface="+mn-lt"/>
              </a:rPr>
              <a:t>.</a:t>
            </a:r>
            <a:endParaRPr lang="en-GB" dirty="0"/>
          </a:p>
          <a:p>
            <a:pPr marL="0" indent="0">
              <a:buNone/>
            </a:pPr>
            <a:r>
              <a:rPr lang="en-GB" b="1" dirty="0">
                <a:solidFill>
                  <a:srgbClr val="FF0000"/>
                </a:solidFill>
                <a:ea typeface="+mn-lt"/>
                <a:cs typeface="+mn-lt"/>
              </a:rPr>
              <a:t>Brand Strength &amp; Opportunity</a:t>
            </a:r>
            <a:endParaRPr lang="en-GB" dirty="0">
              <a:solidFill>
                <a:srgbClr val="FF0000"/>
              </a:solidFill>
              <a:ea typeface="Calibri" panose="020F0502020204030204"/>
              <a:cs typeface="Calibri" panose="020F0502020204030204"/>
            </a:endParaRPr>
          </a:p>
          <a:p>
            <a:pPr marL="971550" lvl="1" indent="-285750">
              <a:buFont typeface="Arial"/>
              <a:buChar char="•"/>
            </a:pPr>
            <a:r>
              <a:rPr lang="en-GB" dirty="0">
                <a:ea typeface="+mn-lt"/>
                <a:cs typeface="+mn-lt"/>
              </a:rPr>
              <a:t>Green Haven still has a strong brand identity rooted in </a:t>
            </a:r>
            <a:r>
              <a:rPr lang="en-GB" b="1" dirty="0">
                <a:ea typeface="+mn-lt"/>
                <a:cs typeface="+mn-lt"/>
              </a:rPr>
              <a:t>creativity, quality, and sustainability</a:t>
            </a:r>
            <a:r>
              <a:rPr lang="en-GB" dirty="0">
                <a:ea typeface="+mn-lt"/>
                <a:cs typeface="+mn-lt"/>
              </a:rPr>
              <a:t>, which aligns well with current </a:t>
            </a:r>
            <a:r>
              <a:rPr lang="en-GB" b="1" dirty="0">
                <a:ea typeface="+mn-lt"/>
                <a:cs typeface="+mn-lt"/>
              </a:rPr>
              <a:t>eco-conscious consumer trends</a:t>
            </a:r>
            <a:r>
              <a:rPr lang="en-GB" dirty="0">
                <a:ea typeface="+mn-lt"/>
                <a:cs typeface="+mn-lt"/>
              </a:rPr>
              <a:t>—but only if they can modernise and expand their reach.</a:t>
            </a:r>
            <a:br>
              <a:rPr lang="en-US" dirty="0"/>
            </a:br>
            <a:endParaRPr lang="en-US">
              <a:ea typeface="Calibri"/>
              <a:cs typeface="Calibri"/>
            </a:endParaRPr>
          </a:p>
          <a:p>
            <a:pPr lvl="1">
              <a:buNone/>
            </a:pPr>
            <a:r>
              <a:rPr lang="en-GB" dirty="0">
                <a:solidFill>
                  <a:srgbClr val="FF0000"/>
                </a:solidFill>
              </a:rPr>
              <a:t> Conclusion:</a:t>
            </a:r>
            <a:endParaRPr lang="en-GB" dirty="0">
              <a:solidFill>
                <a:srgbClr val="FF0000"/>
              </a:solidFill>
              <a:ea typeface="Calibri"/>
              <a:cs typeface="Calibri"/>
            </a:endParaRPr>
          </a:p>
          <a:p>
            <a:pPr lvl="1">
              <a:buNone/>
            </a:pPr>
            <a:r>
              <a:rPr lang="en-GB" dirty="0">
                <a:ea typeface="+mn-lt"/>
                <a:cs typeface="+mn-lt"/>
              </a:rPr>
              <a:t>Green Haven Florists is facing a </a:t>
            </a:r>
            <a:r>
              <a:rPr lang="en-GB" b="1" dirty="0">
                <a:ea typeface="+mn-lt"/>
                <a:cs typeface="+mn-lt"/>
              </a:rPr>
              <a:t>critical turning point</a:t>
            </a:r>
            <a:r>
              <a:rPr lang="en-GB" dirty="0">
                <a:ea typeface="+mn-lt"/>
                <a:cs typeface="+mn-lt"/>
              </a:rPr>
              <a:t>. While external pressures are challenging, the </a:t>
            </a:r>
            <a:r>
              <a:rPr lang="en-GB" b="1" dirty="0">
                <a:ea typeface="+mn-lt"/>
                <a:cs typeface="+mn-lt"/>
              </a:rPr>
              <a:t>most controllable and impactful solutions lie in internal improvements</a:t>
            </a:r>
            <a:r>
              <a:rPr lang="en-GB" dirty="0">
                <a:ea typeface="+mn-lt"/>
                <a:cs typeface="+mn-lt"/>
              </a:rPr>
              <a:t>—especially digital transformation, service innovation, and strategic marketing. With the right changes, Green Haven can reposition itself to compete more effectively and regain growth.</a:t>
            </a:r>
            <a:endParaRPr lang="en-GB" dirty="0"/>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72578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2.xml><?xml version="1.0" encoding="utf-8"?>
<ds:datastoreItem xmlns:ds="http://schemas.openxmlformats.org/officeDocument/2006/customXml" ds:itemID="{F5CCAF22-9EA3-4C2F-9092-C861B73393C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1516</Words>
  <Application>Microsoft Office PowerPoint</Application>
  <PresentationFormat>Widescreen</PresentationFormat>
  <Paragraphs>124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Segoe UI</vt:lpstr>
      <vt:lpstr>Office Theme</vt:lpstr>
      <vt:lpstr>PowerPoint Presentation</vt:lpstr>
      <vt:lpstr> an overview of my presentation</vt:lpstr>
      <vt:lpstr> an overview of Green Havan Florists.</vt:lpstr>
      <vt:lpstr>Problems Green Haven Florists are facing </vt:lpstr>
      <vt:lpstr>PowerPoint Presentation</vt:lpstr>
      <vt:lpstr>PowerPoint Presentation</vt:lpstr>
      <vt:lpstr>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Zara Haq (2439013)</cp:lastModifiedBy>
  <cp:revision>499</cp:revision>
  <dcterms:created xsi:type="dcterms:W3CDTF">2024-01-29T11:42:05Z</dcterms:created>
  <dcterms:modified xsi:type="dcterms:W3CDTF">2025-10-11T17:45:27Z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