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47"/>
  </p:notesMasterIdLst>
  <p:sldIdLst>
    <p:sldId id="256" r:id="rId2"/>
    <p:sldId id="292" r:id="rId3"/>
    <p:sldId id="293" r:id="rId4"/>
    <p:sldId id="287" r:id="rId5"/>
    <p:sldId id="295" r:id="rId6"/>
    <p:sldId id="285" r:id="rId7"/>
    <p:sldId id="311" r:id="rId8"/>
    <p:sldId id="296" r:id="rId9"/>
    <p:sldId id="288" r:id="rId10"/>
    <p:sldId id="289" r:id="rId11"/>
    <p:sldId id="290" r:id="rId12"/>
    <p:sldId id="314" r:id="rId13"/>
    <p:sldId id="307" r:id="rId14"/>
    <p:sldId id="308" r:id="rId15"/>
    <p:sldId id="309" r:id="rId16"/>
    <p:sldId id="310" r:id="rId17"/>
    <p:sldId id="257" r:id="rId18"/>
    <p:sldId id="258" r:id="rId19"/>
    <p:sldId id="259" r:id="rId20"/>
    <p:sldId id="305" r:id="rId21"/>
    <p:sldId id="260" r:id="rId22"/>
    <p:sldId id="302" r:id="rId23"/>
    <p:sldId id="261" r:id="rId24"/>
    <p:sldId id="263" r:id="rId25"/>
    <p:sldId id="264" r:id="rId26"/>
    <p:sldId id="265" r:id="rId27"/>
    <p:sldId id="266" r:id="rId28"/>
    <p:sldId id="267" r:id="rId29"/>
    <p:sldId id="268" r:id="rId30"/>
    <p:sldId id="269" r:id="rId31"/>
    <p:sldId id="271" r:id="rId32"/>
    <p:sldId id="277" r:id="rId33"/>
    <p:sldId id="279" r:id="rId34"/>
    <p:sldId id="284" r:id="rId35"/>
    <p:sldId id="282" r:id="rId36"/>
    <p:sldId id="297" r:id="rId37"/>
    <p:sldId id="299" r:id="rId38"/>
    <p:sldId id="298" r:id="rId39"/>
    <p:sldId id="300" r:id="rId40"/>
    <p:sldId id="317" r:id="rId41"/>
    <p:sldId id="318" r:id="rId42"/>
    <p:sldId id="312" r:id="rId43"/>
    <p:sldId id="313" r:id="rId44"/>
    <p:sldId id="316" r:id="rId45"/>
    <p:sldId id="31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5672B-C5B0-5E79-A966-792FCDD44266}" v="156" dt="2018-12-03T11:31:45.297"/>
    <p1510:client id="{305193C2-E3E0-1FD5-7D30-92707A18BF65}" v="101" dt="2018-12-03T11:13:39.744"/>
    <p1510:client id="{B47732EC-5EEC-855A-0B4B-74E6D12D1E1B}" v="188" dt="2018-12-03T11:18:23.681"/>
    <p1510:client id="{F957DE6B-4FB8-AFE6-0B5B-1AD3663CE7CE}" v="56" dt="2018-12-03T11:26:21.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ussen (1709301)" userId="S::1709301@student.uwtsd.ac.uk::391dd9c7-46c0-4566-a8bd-3491ceb873c8" providerId="AD" clId="Web-{305193C2-E3E0-1FD5-7D30-92707A18BF65}"/>
    <pc:docChg chg="modSld">
      <pc:chgData name="Farzana Hussen (1709301)" userId="S::1709301@student.uwtsd.ac.uk::391dd9c7-46c0-4566-a8bd-3491ceb873c8" providerId="AD" clId="Web-{305193C2-E3E0-1FD5-7D30-92707A18BF65}" dt="2018-12-03T11:13:39.744" v="106"/>
      <pc:docMkLst>
        <pc:docMk/>
      </pc:docMkLst>
      <pc:sldChg chg="addSp modSp">
        <pc:chgData name="Farzana Hussen (1709301)" userId="S::1709301@student.uwtsd.ac.uk::391dd9c7-46c0-4566-a8bd-3491ceb873c8" providerId="AD" clId="Web-{305193C2-E3E0-1FD5-7D30-92707A18BF65}" dt="2018-12-03T11:13:39.744" v="106"/>
        <pc:sldMkLst>
          <pc:docMk/>
          <pc:sldMk cId="3822782023" sldId="300"/>
        </pc:sldMkLst>
        <pc:spChg chg="mod">
          <ac:chgData name="Farzana Hussen (1709301)" userId="S::1709301@student.uwtsd.ac.uk::391dd9c7-46c0-4566-a8bd-3491ceb873c8" providerId="AD" clId="Web-{305193C2-E3E0-1FD5-7D30-92707A18BF65}" dt="2018-12-03T11:12:33.354" v="6" actId="20577"/>
          <ac:spMkLst>
            <pc:docMk/>
            <pc:sldMk cId="3822782023" sldId="300"/>
            <ac:spMk id="3" creationId="{13BD40D1-AD39-42C0-BCE8-991DD0A6B920}"/>
          </ac:spMkLst>
        </pc:spChg>
        <pc:graphicFrameChg chg="add mod modGraphic">
          <ac:chgData name="Farzana Hussen (1709301)" userId="S::1709301@student.uwtsd.ac.uk::391dd9c7-46c0-4566-a8bd-3491ceb873c8" providerId="AD" clId="Web-{305193C2-E3E0-1FD5-7D30-92707A18BF65}" dt="2018-12-03T11:13:39.744" v="10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F957DE6B-4FB8-AFE6-0B5B-1AD3663CE7CE}"/>
    <pc:docChg chg="modSld">
      <pc:chgData name="Farzana Hussen (1709301)" userId="S::1709301@student.uwtsd.ac.uk::391dd9c7-46c0-4566-a8bd-3491ceb873c8" providerId="AD" clId="Web-{F957DE6B-4FB8-AFE6-0B5B-1AD3663CE7CE}" dt="2018-12-03T11:26:21.582" v="30" actId="1076"/>
      <pc:docMkLst>
        <pc:docMk/>
      </pc:docMkLst>
      <pc:sldChg chg="modSp">
        <pc:chgData name="Farzana Hussen (1709301)" userId="S::1709301@student.uwtsd.ac.uk::391dd9c7-46c0-4566-a8bd-3491ceb873c8" providerId="AD" clId="Web-{F957DE6B-4FB8-AFE6-0B5B-1AD3663CE7CE}" dt="2018-12-03T11:26:21.582" v="30" actId="1076"/>
        <pc:sldMkLst>
          <pc:docMk/>
          <pc:sldMk cId="3822782023" sldId="300"/>
        </pc:sldMkLst>
        <pc:graphicFrameChg chg="mod modGraphic">
          <ac:chgData name="Farzana Hussen (1709301)" userId="S::1709301@student.uwtsd.ac.uk::391dd9c7-46c0-4566-a8bd-3491ceb873c8" providerId="AD" clId="Web-{F957DE6B-4FB8-AFE6-0B5B-1AD3663CE7CE}" dt="2018-12-03T11:26:21.582" v="30" actId="107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B47732EC-5EEC-855A-0B4B-74E6D12D1E1B}"/>
    <pc:docChg chg="modSld">
      <pc:chgData name="Farzana Hussen (1709301)" userId="S::1709301@student.uwtsd.ac.uk::391dd9c7-46c0-4566-a8bd-3491ceb873c8" providerId="AD" clId="Web-{B47732EC-5EEC-855A-0B4B-74E6D12D1E1B}" dt="2018-12-03T11:19:32.885" v="216" actId="1076"/>
      <pc:docMkLst>
        <pc:docMk/>
      </pc:docMkLst>
      <pc:sldChg chg="modSp">
        <pc:chgData name="Farzana Hussen (1709301)" userId="S::1709301@student.uwtsd.ac.uk::391dd9c7-46c0-4566-a8bd-3491ceb873c8" providerId="AD" clId="Web-{B47732EC-5EEC-855A-0B4B-74E6D12D1E1B}" dt="2018-12-03T11:19:32.885" v="216" actId="1076"/>
        <pc:sldMkLst>
          <pc:docMk/>
          <pc:sldMk cId="3822782023" sldId="300"/>
        </pc:sldMkLst>
        <pc:graphicFrameChg chg="mod modGraphic">
          <ac:chgData name="Farzana Hussen (1709301)" userId="S::1709301@student.uwtsd.ac.uk::391dd9c7-46c0-4566-a8bd-3491ceb873c8" providerId="AD" clId="Web-{B47732EC-5EEC-855A-0B4B-74E6D12D1E1B}" dt="2018-12-03T11:19:32.885" v="216" actId="1076"/>
          <ac:graphicFrameMkLst>
            <pc:docMk/>
            <pc:sldMk cId="3822782023" sldId="300"/>
            <ac:graphicFrameMk id="5" creationId="{6EE90E33-A245-48B3-BB42-BBCE69973449}"/>
          </ac:graphicFrameMkLst>
        </pc:graphicFrameChg>
      </pc:sldChg>
    </pc:docChg>
  </pc:docChgLst>
  <pc:docChgLst>
    <pc:chgData name="Farzana Hussen (1709301)" userId="S::1709301@student.uwtsd.ac.uk::391dd9c7-46c0-4566-a8bd-3491ceb873c8" providerId="AD" clId="Web-{46B5672B-C5B0-5E79-A966-792FCDD44266}"/>
    <pc:docChg chg="modSld">
      <pc:chgData name="Farzana Hussen (1709301)" userId="S::1709301@student.uwtsd.ac.uk::391dd9c7-46c0-4566-a8bd-3491ceb873c8" providerId="AD" clId="Web-{46B5672B-C5B0-5E79-A966-792FCDD44266}" dt="2018-12-03T11:31:25.500" v="19"/>
      <pc:docMkLst>
        <pc:docMk/>
      </pc:docMkLst>
      <pc:sldChg chg="modSp">
        <pc:chgData name="Farzana Hussen (1709301)" userId="S::1709301@student.uwtsd.ac.uk::391dd9c7-46c0-4566-a8bd-3491ceb873c8" providerId="AD" clId="Web-{46B5672B-C5B0-5E79-A966-792FCDD44266}" dt="2018-12-03T11:28:58.078" v="17" actId="20577"/>
        <pc:sldMkLst>
          <pc:docMk/>
          <pc:sldMk cId="2446022553" sldId="299"/>
        </pc:sldMkLst>
        <pc:spChg chg="mod">
          <ac:chgData name="Farzana Hussen (1709301)" userId="S::1709301@student.uwtsd.ac.uk::391dd9c7-46c0-4566-a8bd-3491ceb873c8" providerId="AD" clId="Web-{46B5672B-C5B0-5E79-A966-792FCDD44266}" dt="2018-12-03T11:28:58.078" v="17" actId="20577"/>
          <ac:spMkLst>
            <pc:docMk/>
            <pc:sldMk cId="2446022553" sldId="299"/>
            <ac:spMk id="3" creationId="{C2DC58A9-4768-42AE-A8A6-8F166ABFB3F1}"/>
          </ac:spMkLst>
        </pc:spChg>
      </pc:sldChg>
      <pc:sldChg chg="modSp">
        <pc:chgData name="Farzana Hussen (1709301)" userId="S::1709301@student.uwtsd.ac.uk::391dd9c7-46c0-4566-a8bd-3491ceb873c8" providerId="AD" clId="Web-{46B5672B-C5B0-5E79-A966-792FCDD44266}" dt="2018-12-03T11:31:25.500" v="19"/>
        <pc:sldMkLst>
          <pc:docMk/>
          <pc:sldMk cId="776602743" sldId="317"/>
        </pc:sldMkLst>
        <pc:graphicFrameChg chg="modGraphic">
          <ac:chgData name="Farzana Hussen (1709301)" userId="S::1709301@student.uwtsd.ac.uk::391dd9c7-46c0-4566-a8bd-3491ceb873c8" providerId="AD" clId="Web-{46B5672B-C5B0-5E79-A966-792FCDD44266}" dt="2018-12-03T11:31:25.500" v="19"/>
          <ac:graphicFrameMkLst>
            <pc:docMk/>
            <pc:sldMk cId="776602743" sldId="317"/>
            <ac:graphicFrameMk id="4" creationId="{934CA966-677A-4DD5-A1ED-74A8223ED1F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B463C-158C-493D-8CA3-B2F293E21851}"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9BCF336-324F-4CB8-80F4-BCD6069EB804}">
      <dgm:prSet/>
      <dgm:spPr/>
      <dgm:t>
        <a:bodyPr/>
        <a:lstStyle/>
        <a:p>
          <a:r>
            <a:rPr lang="en-US"/>
            <a:t>Business funding's</a:t>
          </a:r>
        </a:p>
      </dgm:t>
    </dgm:pt>
    <dgm:pt modelId="{AC2C3D4F-7963-4104-BF1F-68B7EBAFEC82}" type="parTrans" cxnId="{5FBD9D31-33FD-493B-8C5F-7B2C7A93D873}">
      <dgm:prSet/>
      <dgm:spPr/>
      <dgm:t>
        <a:bodyPr/>
        <a:lstStyle/>
        <a:p>
          <a:endParaRPr lang="en-US"/>
        </a:p>
      </dgm:t>
    </dgm:pt>
    <dgm:pt modelId="{BF944965-DF9B-41CB-8572-E3B9A93AD2A5}" type="sibTrans" cxnId="{5FBD9D31-33FD-493B-8C5F-7B2C7A93D873}">
      <dgm:prSet/>
      <dgm:spPr/>
      <dgm:t>
        <a:bodyPr/>
        <a:lstStyle/>
        <a:p>
          <a:endParaRPr lang="en-US"/>
        </a:p>
      </dgm:t>
    </dgm:pt>
    <dgm:pt modelId="{063A037B-653B-48DF-B5E9-49AC55C2FD25}">
      <dgm:prSet/>
      <dgm:spPr/>
      <dgm:t>
        <a:bodyPr/>
        <a:lstStyle/>
        <a:p>
          <a:r>
            <a:rPr lang="en-US"/>
            <a:t>1st owner - Farzana        (own savings £3,ooo)</a:t>
          </a:r>
        </a:p>
      </dgm:t>
    </dgm:pt>
    <dgm:pt modelId="{E25A518A-358D-4031-9563-93F2B3ADECE0}" type="parTrans" cxnId="{4B41EA9F-5389-4813-9259-202D87810FB7}">
      <dgm:prSet/>
      <dgm:spPr/>
      <dgm:t>
        <a:bodyPr/>
        <a:lstStyle/>
        <a:p>
          <a:endParaRPr lang="en-US"/>
        </a:p>
      </dgm:t>
    </dgm:pt>
    <dgm:pt modelId="{E9830698-0604-4E07-8B82-291D333BD327}" type="sibTrans" cxnId="{4B41EA9F-5389-4813-9259-202D87810FB7}">
      <dgm:prSet/>
      <dgm:spPr/>
      <dgm:t>
        <a:bodyPr/>
        <a:lstStyle/>
        <a:p>
          <a:endParaRPr lang="en-US"/>
        </a:p>
      </dgm:t>
    </dgm:pt>
    <dgm:pt modelId="{2608D462-80EB-4E55-BDA6-1BDEE0007263}">
      <dgm:prSet/>
      <dgm:spPr/>
      <dgm:t>
        <a:bodyPr/>
        <a:lstStyle/>
        <a:p>
          <a:r>
            <a:rPr lang="en-US"/>
            <a:t>2nd owner- Samad          (own savings £3,ooo)</a:t>
          </a:r>
        </a:p>
      </dgm:t>
    </dgm:pt>
    <dgm:pt modelId="{5940E846-225B-40D6-8C69-F790DE44CA12}" type="parTrans" cxnId="{E900BD28-D8A4-4B30-82DF-9B542E41A23E}">
      <dgm:prSet/>
      <dgm:spPr/>
      <dgm:t>
        <a:bodyPr/>
        <a:lstStyle/>
        <a:p>
          <a:endParaRPr lang="en-US"/>
        </a:p>
      </dgm:t>
    </dgm:pt>
    <dgm:pt modelId="{76E9E53B-9EC0-4360-810D-DE3385531E62}" type="sibTrans" cxnId="{E900BD28-D8A4-4B30-82DF-9B542E41A23E}">
      <dgm:prSet/>
      <dgm:spPr/>
      <dgm:t>
        <a:bodyPr/>
        <a:lstStyle/>
        <a:p>
          <a:endParaRPr lang="en-US"/>
        </a:p>
      </dgm:t>
    </dgm:pt>
    <dgm:pt modelId="{C4A58285-1B46-44EB-9CB4-626C809DB7CD}">
      <dgm:prSet/>
      <dgm:spPr/>
      <dgm:t>
        <a:bodyPr/>
        <a:lstStyle/>
        <a:p>
          <a:r>
            <a:rPr lang="en-US"/>
            <a:t>3rd owner- Shamsur       (own savings £3,000)</a:t>
          </a:r>
        </a:p>
      </dgm:t>
    </dgm:pt>
    <dgm:pt modelId="{98D89B04-A455-47EF-83D7-92DAEF2ADFED}" type="parTrans" cxnId="{A288596F-F0CC-432E-BA9A-8F3DD978C505}">
      <dgm:prSet/>
      <dgm:spPr/>
      <dgm:t>
        <a:bodyPr/>
        <a:lstStyle/>
        <a:p>
          <a:endParaRPr lang="en-US"/>
        </a:p>
      </dgm:t>
    </dgm:pt>
    <dgm:pt modelId="{6CBCFDE9-57C1-46C8-B289-5E32E3F27486}" type="sibTrans" cxnId="{A288596F-F0CC-432E-BA9A-8F3DD978C505}">
      <dgm:prSet/>
      <dgm:spPr/>
      <dgm:t>
        <a:bodyPr/>
        <a:lstStyle/>
        <a:p>
          <a:endParaRPr lang="en-US"/>
        </a:p>
      </dgm:t>
    </dgm:pt>
    <dgm:pt modelId="{A000D31D-411F-4610-B2A4-3BF8C6AD88F7}">
      <dgm:prSet/>
      <dgm:spPr/>
      <dgm:t>
        <a:bodyPr/>
        <a:lstStyle/>
        <a:p>
          <a:r>
            <a:rPr lang="en-US"/>
            <a:t>4th owner- sufia khan     (own savings £3,ooo)</a:t>
          </a:r>
        </a:p>
      </dgm:t>
    </dgm:pt>
    <dgm:pt modelId="{605C1685-6BC1-4BF9-A618-6458E04DFEC5}" type="parTrans" cxnId="{CB96168A-9B30-4584-885A-495FFC858861}">
      <dgm:prSet/>
      <dgm:spPr/>
      <dgm:t>
        <a:bodyPr/>
        <a:lstStyle/>
        <a:p>
          <a:endParaRPr lang="en-US"/>
        </a:p>
      </dgm:t>
    </dgm:pt>
    <dgm:pt modelId="{A5A95544-6DF1-4578-999A-361B690BBC0B}" type="sibTrans" cxnId="{CB96168A-9B30-4584-885A-495FFC858861}">
      <dgm:prSet/>
      <dgm:spPr/>
      <dgm:t>
        <a:bodyPr/>
        <a:lstStyle/>
        <a:p>
          <a:endParaRPr lang="en-US"/>
        </a:p>
      </dgm:t>
    </dgm:pt>
    <dgm:pt modelId="{A31FB068-8739-45D0-BDD5-2B6F91B3B569}">
      <dgm:prSet/>
      <dgm:spPr/>
      <dgm:t>
        <a:bodyPr/>
        <a:lstStyle/>
        <a:p>
          <a:r>
            <a:rPr lang="en-US"/>
            <a:t>5th owner- soyful khan  (own savings £3,000)</a:t>
          </a:r>
        </a:p>
      </dgm:t>
    </dgm:pt>
    <dgm:pt modelId="{4B034848-71F9-4C1C-8BDD-4292AD91AEF7}" type="parTrans" cxnId="{B80A1FCF-6440-4F48-BB36-0F462D1FAD71}">
      <dgm:prSet/>
      <dgm:spPr/>
      <dgm:t>
        <a:bodyPr/>
        <a:lstStyle/>
        <a:p>
          <a:endParaRPr lang="en-US"/>
        </a:p>
      </dgm:t>
    </dgm:pt>
    <dgm:pt modelId="{3058332D-F51A-4E01-8F61-76586D1C1BA4}" type="sibTrans" cxnId="{B80A1FCF-6440-4F48-BB36-0F462D1FAD71}">
      <dgm:prSet/>
      <dgm:spPr/>
      <dgm:t>
        <a:bodyPr/>
        <a:lstStyle/>
        <a:p>
          <a:endParaRPr lang="en-US"/>
        </a:p>
      </dgm:t>
    </dgm:pt>
    <dgm:pt modelId="{5C193E9B-B6EF-4CA1-8906-DED2ED693AE8}" type="pres">
      <dgm:prSet presAssocID="{DCEB463C-158C-493D-8CA3-B2F293E21851}" presName="linear" presStyleCnt="0">
        <dgm:presLayoutVars>
          <dgm:dir/>
          <dgm:animLvl val="lvl"/>
          <dgm:resizeHandles val="exact"/>
        </dgm:presLayoutVars>
      </dgm:prSet>
      <dgm:spPr/>
    </dgm:pt>
    <dgm:pt modelId="{A8215A98-F505-401E-8155-C579891B42F2}" type="pres">
      <dgm:prSet presAssocID="{C9BCF336-324F-4CB8-80F4-BCD6069EB804}" presName="parentLin" presStyleCnt="0"/>
      <dgm:spPr/>
    </dgm:pt>
    <dgm:pt modelId="{359BC150-BDA7-4C7E-852F-4CC17D8E39C2}" type="pres">
      <dgm:prSet presAssocID="{C9BCF336-324F-4CB8-80F4-BCD6069EB804}" presName="parentLeftMargin" presStyleLbl="node1" presStyleIdx="0" presStyleCnt="6"/>
      <dgm:spPr/>
    </dgm:pt>
    <dgm:pt modelId="{1F0F2B1A-690A-4249-9EDF-5BDE48256130}" type="pres">
      <dgm:prSet presAssocID="{C9BCF336-324F-4CB8-80F4-BCD6069EB804}" presName="parentText" presStyleLbl="node1" presStyleIdx="0" presStyleCnt="6">
        <dgm:presLayoutVars>
          <dgm:chMax val="0"/>
          <dgm:bulletEnabled val="1"/>
        </dgm:presLayoutVars>
      </dgm:prSet>
      <dgm:spPr/>
    </dgm:pt>
    <dgm:pt modelId="{7C9DA001-8123-4036-894E-684327266EA3}" type="pres">
      <dgm:prSet presAssocID="{C9BCF336-324F-4CB8-80F4-BCD6069EB804}" presName="negativeSpace" presStyleCnt="0"/>
      <dgm:spPr/>
    </dgm:pt>
    <dgm:pt modelId="{0D172393-C750-498A-B959-B2D4EB3BF1F0}" type="pres">
      <dgm:prSet presAssocID="{C9BCF336-324F-4CB8-80F4-BCD6069EB804}" presName="childText" presStyleLbl="conFgAcc1" presStyleIdx="0" presStyleCnt="6">
        <dgm:presLayoutVars>
          <dgm:bulletEnabled val="1"/>
        </dgm:presLayoutVars>
      </dgm:prSet>
      <dgm:spPr/>
    </dgm:pt>
    <dgm:pt modelId="{E2C8329C-94E7-422E-A778-62F920D614A2}" type="pres">
      <dgm:prSet presAssocID="{BF944965-DF9B-41CB-8572-E3B9A93AD2A5}" presName="spaceBetweenRectangles" presStyleCnt="0"/>
      <dgm:spPr/>
    </dgm:pt>
    <dgm:pt modelId="{26206E30-6AC8-4CE7-B16F-B1A91C439EEC}" type="pres">
      <dgm:prSet presAssocID="{063A037B-653B-48DF-B5E9-49AC55C2FD25}" presName="parentLin" presStyleCnt="0"/>
      <dgm:spPr/>
    </dgm:pt>
    <dgm:pt modelId="{9447E119-C76C-49DC-B7AD-6DA92F0E8352}" type="pres">
      <dgm:prSet presAssocID="{063A037B-653B-48DF-B5E9-49AC55C2FD25}" presName="parentLeftMargin" presStyleLbl="node1" presStyleIdx="0" presStyleCnt="6"/>
      <dgm:spPr/>
    </dgm:pt>
    <dgm:pt modelId="{D99B8F89-20C0-46F8-99CE-B84DAE6D6F22}" type="pres">
      <dgm:prSet presAssocID="{063A037B-653B-48DF-B5E9-49AC55C2FD25}" presName="parentText" presStyleLbl="node1" presStyleIdx="1" presStyleCnt="6">
        <dgm:presLayoutVars>
          <dgm:chMax val="0"/>
          <dgm:bulletEnabled val="1"/>
        </dgm:presLayoutVars>
      </dgm:prSet>
      <dgm:spPr/>
    </dgm:pt>
    <dgm:pt modelId="{0A77F3EF-62F4-4D1D-84CF-A4853DD66F88}" type="pres">
      <dgm:prSet presAssocID="{063A037B-653B-48DF-B5E9-49AC55C2FD25}" presName="negativeSpace" presStyleCnt="0"/>
      <dgm:spPr/>
    </dgm:pt>
    <dgm:pt modelId="{FCE7508E-A82E-481E-A016-15C0594913C9}" type="pres">
      <dgm:prSet presAssocID="{063A037B-653B-48DF-B5E9-49AC55C2FD25}" presName="childText" presStyleLbl="conFgAcc1" presStyleIdx="1" presStyleCnt="6">
        <dgm:presLayoutVars>
          <dgm:bulletEnabled val="1"/>
        </dgm:presLayoutVars>
      </dgm:prSet>
      <dgm:spPr/>
    </dgm:pt>
    <dgm:pt modelId="{D2CA8036-C41D-4B5E-86FD-F98694D24FAE}" type="pres">
      <dgm:prSet presAssocID="{E9830698-0604-4E07-8B82-291D333BD327}" presName="spaceBetweenRectangles" presStyleCnt="0"/>
      <dgm:spPr/>
    </dgm:pt>
    <dgm:pt modelId="{7AD1740F-92AB-4B88-9DB5-A9A7C49D8D56}" type="pres">
      <dgm:prSet presAssocID="{2608D462-80EB-4E55-BDA6-1BDEE0007263}" presName="parentLin" presStyleCnt="0"/>
      <dgm:spPr/>
    </dgm:pt>
    <dgm:pt modelId="{405411E5-E0F6-4A43-94C4-820032EEC800}" type="pres">
      <dgm:prSet presAssocID="{2608D462-80EB-4E55-BDA6-1BDEE0007263}" presName="parentLeftMargin" presStyleLbl="node1" presStyleIdx="1" presStyleCnt="6"/>
      <dgm:spPr/>
    </dgm:pt>
    <dgm:pt modelId="{91F4692E-1C5E-4893-B4FE-698785C96597}" type="pres">
      <dgm:prSet presAssocID="{2608D462-80EB-4E55-BDA6-1BDEE0007263}" presName="parentText" presStyleLbl="node1" presStyleIdx="2" presStyleCnt="6">
        <dgm:presLayoutVars>
          <dgm:chMax val="0"/>
          <dgm:bulletEnabled val="1"/>
        </dgm:presLayoutVars>
      </dgm:prSet>
      <dgm:spPr/>
    </dgm:pt>
    <dgm:pt modelId="{C6C4C591-1C69-4A64-B1D6-75497E38CA4C}" type="pres">
      <dgm:prSet presAssocID="{2608D462-80EB-4E55-BDA6-1BDEE0007263}" presName="negativeSpace" presStyleCnt="0"/>
      <dgm:spPr/>
    </dgm:pt>
    <dgm:pt modelId="{C8E28D64-E07B-4A5E-868B-3F54C47831B5}" type="pres">
      <dgm:prSet presAssocID="{2608D462-80EB-4E55-BDA6-1BDEE0007263}" presName="childText" presStyleLbl="conFgAcc1" presStyleIdx="2" presStyleCnt="6">
        <dgm:presLayoutVars>
          <dgm:bulletEnabled val="1"/>
        </dgm:presLayoutVars>
      </dgm:prSet>
      <dgm:spPr/>
    </dgm:pt>
    <dgm:pt modelId="{06C8580B-FFE5-478E-A8B8-5970D3ED1B2A}" type="pres">
      <dgm:prSet presAssocID="{76E9E53B-9EC0-4360-810D-DE3385531E62}" presName="spaceBetweenRectangles" presStyleCnt="0"/>
      <dgm:spPr/>
    </dgm:pt>
    <dgm:pt modelId="{F58F51A6-DC88-4427-9CAC-0FE5640DB2DC}" type="pres">
      <dgm:prSet presAssocID="{C4A58285-1B46-44EB-9CB4-626C809DB7CD}" presName="parentLin" presStyleCnt="0"/>
      <dgm:spPr/>
    </dgm:pt>
    <dgm:pt modelId="{BB2EDBA5-F04E-4244-BFF6-2580A0D7B59D}" type="pres">
      <dgm:prSet presAssocID="{C4A58285-1B46-44EB-9CB4-626C809DB7CD}" presName="parentLeftMargin" presStyleLbl="node1" presStyleIdx="2" presStyleCnt="6"/>
      <dgm:spPr/>
    </dgm:pt>
    <dgm:pt modelId="{A3BF52C3-09CB-4CC8-8435-C842DE499048}" type="pres">
      <dgm:prSet presAssocID="{C4A58285-1B46-44EB-9CB4-626C809DB7CD}" presName="parentText" presStyleLbl="node1" presStyleIdx="3" presStyleCnt="6">
        <dgm:presLayoutVars>
          <dgm:chMax val="0"/>
          <dgm:bulletEnabled val="1"/>
        </dgm:presLayoutVars>
      </dgm:prSet>
      <dgm:spPr/>
    </dgm:pt>
    <dgm:pt modelId="{0CDB376B-C27E-4354-BA47-02A21BF36DC9}" type="pres">
      <dgm:prSet presAssocID="{C4A58285-1B46-44EB-9CB4-626C809DB7CD}" presName="negativeSpace" presStyleCnt="0"/>
      <dgm:spPr/>
    </dgm:pt>
    <dgm:pt modelId="{BF0CB469-DA37-4B48-B9C2-E1987714FAF0}" type="pres">
      <dgm:prSet presAssocID="{C4A58285-1B46-44EB-9CB4-626C809DB7CD}" presName="childText" presStyleLbl="conFgAcc1" presStyleIdx="3" presStyleCnt="6">
        <dgm:presLayoutVars>
          <dgm:bulletEnabled val="1"/>
        </dgm:presLayoutVars>
      </dgm:prSet>
      <dgm:spPr/>
    </dgm:pt>
    <dgm:pt modelId="{0B9B69F4-55A3-4B74-89A0-B5DD970F24AA}" type="pres">
      <dgm:prSet presAssocID="{6CBCFDE9-57C1-46C8-B289-5E32E3F27486}" presName="spaceBetweenRectangles" presStyleCnt="0"/>
      <dgm:spPr/>
    </dgm:pt>
    <dgm:pt modelId="{AC7ED827-8152-474D-B9C8-67863B567A16}" type="pres">
      <dgm:prSet presAssocID="{A000D31D-411F-4610-B2A4-3BF8C6AD88F7}" presName="parentLin" presStyleCnt="0"/>
      <dgm:spPr/>
    </dgm:pt>
    <dgm:pt modelId="{88255998-9DB1-4947-91EF-468671A2FB9B}" type="pres">
      <dgm:prSet presAssocID="{A000D31D-411F-4610-B2A4-3BF8C6AD88F7}" presName="parentLeftMargin" presStyleLbl="node1" presStyleIdx="3" presStyleCnt="6"/>
      <dgm:spPr/>
    </dgm:pt>
    <dgm:pt modelId="{1015168B-72FB-4118-8295-50DB68B3483D}" type="pres">
      <dgm:prSet presAssocID="{A000D31D-411F-4610-B2A4-3BF8C6AD88F7}" presName="parentText" presStyleLbl="node1" presStyleIdx="4" presStyleCnt="6">
        <dgm:presLayoutVars>
          <dgm:chMax val="0"/>
          <dgm:bulletEnabled val="1"/>
        </dgm:presLayoutVars>
      </dgm:prSet>
      <dgm:spPr/>
    </dgm:pt>
    <dgm:pt modelId="{B0E64853-EF47-401A-B71D-2948D58D9F56}" type="pres">
      <dgm:prSet presAssocID="{A000D31D-411F-4610-B2A4-3BF8C6AD88F7}" presName="negativeSpace" presStyleCnt="0"/>
      <dgm:spPr/>
    </dgm:pt>
    <dgm:pt modelId="{F007DC1C-5CAF-4818-B5E7-5AA54BA04EC2}" type="pres">
      <dgm:prSet presAssocID="{A000D31D-411F-4610-B2A4-3BF8C6AD88F7}" presName="childText" presStyleLbl="conFgAcc1" presStyleIdx="4" presStyleCnt="6">
        <dgm:presLayoutVars>
          <dgm:bulletEnabled val="1"/>
        </dgm:presLayoutVars>
      </dgm:prSet>
      <dgm:spPr/>
    </dgm:pt>
    <dgm:pt modelId="{2D9E3EB2-36AB-4D29-BAEB-41A7A658D1C0}" type="pres">
      <dgm:prSet presAssocID="{A5A95544-6DF1-4578-999A-361B690BBC0B}" presName="spaceBetweenRectangles" presStyleCnt="0"/>
      <dgm:spPr/>
    </dgm:pt>
    <dgm:pt modelId="{3F7B5684-6D01-4F67-8F77-C079DA66CB58}" type="pres">
      <dgm:prSet presAssocID="{A31FB068-8739-45D0-BDD5-2B6F91B3B569}" presName="parentLin" presStyleCnt="0"/>
      <dgm:spPr/>
    </dgm:pt>
    <dgm:pt modelId="{A6EC0576-5F35-4C4D-961D-88E2B3A6175E}" type="pres">
      <dgm:prSet presAssocID="{A31FB068-8739-45D0-BDD5-2B6F91B3B569}" presName="parentLeftMargin" presStyleLbl="node1" presStyleIdx="4" presStyleCnt="6"/>
      <dgm:spPr/>
    </dgm:pt>
    <dgm:pt modelId="{5D2DDC53-6EC6-495D-93BF-4E2574A3447A}" type="pres">
      <dgm:prSet presAssocID="{A31FB068-8739-45D0-BDD5-2B6F91B3B569}" presName="parentText" presStyleLbl="node1" presStyleIdx="5" presStyleCnt="6">
        <dgm:presLayoutVars>
          <dgm:chMax val="0"/>
          <dgm:bulletEnabled val="1"/>
        </dgm:presLayoutVars>
      </dgm:prSet>
      <dgm:spPr/>
    </dgm:pt>
    <dgm:pt modelId="{8749DCE3-1C91-438D-9222-C36FAB411D7C}" type="pres">
      <dgm:prSet presAssocID="{A31FB068-8739-45D0-BDD5-2B6F91B3B569}" presName="negativeSpace" presStyleCnt="0"/>
      <dgm:spPr/>
    </dgm:pt>
    <dgm:pt modelId="{9C015A07-B5BB-4A3C-8C84-D102BCD92F7B}" type="pres">
      <dgm:prSet presAssocID="{A31FB068-8739-45D0-BDD5-2B6F91B3B569}" presName="childText" presStyleLbl="conFgAcc1" presStyleIdx="5" presStyleCnt="6">
        <dgm:presLayoutVars>
          <dgm:bulletEnabled val="1"/>
        </dgm:presLayoutVars>
      </dgm:prSet>
      <dgm:spPr/>
    </dgm:pt>
  </dgm:ptLst>
  <dgm:cxnLst>
    <dgm:cxn modelId="{ACB80609-3A70-4C84-8801-8565A601E363}" type="presOf" srcId="{C4A58285-1B46-44EB-9CB4-626C809DB7CD}" destId="{BB2EDBA5-F04E-4244-BFF6-2580A0D7B59D}" srcOrd="0" destOrd="0" presId="urn:microsoft.com/office/officeart/2005/8/layout/list1"/>
    <dgm:cxn modelId="{E900BD28-D8A4-4B30-82DF-9B542E41A23E}" srcId="{DCEB463C-158C-493D-8CA3-B2F293E21851}" destId="{2608D462-80EB-4E55-BDA6-1BDEE0007263}" srcOrd="2" destOrd="0" parTransId="{5940E846-225B-40D6-8C69-F790DE44CA12}" sibTransId="{76E9E53B-9EC0-4360-810D-DE3385531E62}"/>
    <dgm:cxn modelId="{B654022D-1AA3-474E-BBFC-C90481166A91}" type="presOf" srcId="{A000D31D-411F-4610-B2A4-3BF8C6AD88F7}" destId="{88255998-9DB1-4947-91EF-468671A2FB9B}" srcOrd="0" destOrd="0" presId="urn:microsoft.com/office/officeart/2005/8/layout/list1"/>
    <dgm:cxn modelId="{5FBD9D31-33FD-493B-8C5F-7B2C7A93D873}" srcId="{DCEB463C-158C-493D-8CA3-B2F293E21851}" destId="{C9BCF336-324F-4CB8-80F4-BCD6069EB804}" srcOrd="0" destOrd="0" parTransId="{AC2C3D4F-7963-4104-BF1F-68B7EBAFEC82}" sibTransId="{BF944965-DF9B-41CB-8572-E3B9A93AD2A5}"/>
    <dgm:cxn modelId="{3071E033-D41B-4095-A148-97BFBA332117}" type="presOf" srcId="{A000D31D-411F-4610-B2A4-3BF8C6AD88F7}" destId="{1015168B-72FB-4118-8295-50DB68B3483D}" srcOrd="1" destOrd="0" presId="urn:microsoft.com/office/officeart/2005/8/layout/list1"/>
    <dgm:cxn modelId="{C807B440-FBB8-49B1-93F4-90E796B92203}" type="presOf" srcId="{2608D462-80EB-4E55-BDA6-1BDEE0007263}" destId="{405411E5-E0F6-4A43-94C4-820032EEC800}" srcOrd="0" destOrd="0" presId="urn:microsoft.com/office/officeart/2005/8/layout/list1"/>
    <dgm:cxn modelId="{82B56042-FD01-4851-A3FC-51AAB787C259}" type="presOf" srcId="{C9BCF336-324F-4CB8-80F4-BCD6069EB804}" destId="{359BC150-BDA7-4C7E-852F-4CC17D8E39C2}" srcOrd="0" destOrd="0" presId="urn:microsoft.com/office/officeart/2005/8/layout/list1"/>
    <dgm:cxn modelId="{C7E2D862-AAFF-4A98-95D9-2BF32348E9AB}" type="presOf" srcId="{C9BCF336-324F-4CB8-80F4-BCD6069EB804}" destId="{1F0F2B1A-690A-4249-9EDF-5BDE48256130}" srcOrd="1" destOrd="0" presId="urn:microsoft.com/office/officeart/2005/8/layout/list1"/>
    <dgm:cxn modelId="{AB2AD863-C345-4985-83B3-5DCDFA3E1B08}" type="presOf" srcId="{063A037B-653B-48DF-B5E9-49AC55C2FD25}" destId="{D99B8F89-20C0-46F8-99CE-B84DAE6D6F22}" srcOrd="1" destOrd="0" presId="urn:microsoft.com/office/officeart/2005/8/layout/list1"/>
    <dgm:cxn modelId="{A0E1DF4C-A578-4025-9E21-CE9CB1277D14}" type="presOf" srcId="{C4A58285-1B46-44EB-9CB4-626C809DB7CD}" destId="{A3BF52C3-09CB-4CC8-8435-C842DE499048}" srcOrd="1" destOrd="0" presId="urn:microsoft.com/office/officeart/2005/8/layout/list1"/>
    <dgm:cxn modelId="{A288596F-F0CC-432E-BA9A-8F3DD978C505}" srcId="{DCEB463C-158C-493D-8CA3-B2F293E21851}" destId="{C4A58285-1B46-44EB-9CB4-626C809DB7CD}" srcOrd="3" destOrd="0" parTransId="{98D89B04-A455-47EF-83D7-92DAEF2ADFED}" sibTransId="{6CBCFDE9-57C1-46C8-B289-5E32E3F27486}"/>
    <dgm:cxn modelId="{6ABEC051-4A61-4718-BAC7-7742D527DBEF}" type="presOf" srcId="{063A037B-653B-48DF-B5E9-49AC55C2FD25}" destId="{9447E119-C76C-49DC-B7AD-6DA92F0E8352}" srcOrd="0" destOrd="0" presId="urn:microsoft.com/office/officeart/2005/8/layout/list1"/>
    <dgm:cxn modelId="{CB96168A-9B30-4584-885A-495FFC858861}" srcId="{DCEB463C-158C-493D-8CA3-B2F293E21851}" destId="{A000D31D-411F-4610-B2A4-3BF8C6AD88F7}" srcOrd="4" destOrd="0" parTransId="{605C1685-6BC1-4BF9-A618-6458E04DFEC5}" sibTransId="{A5A95544-6DF1-4578-999A-361B690BBC0B}"/>
    <dgm:cxn modelId="{1431DC93-47CC-4FAC-9CDA-129BA0005BCA}" type="presOf" srcId="{A31FB068-8739-45D0-BDD5-2B6F91B3B569}" destId="{A6EC0576-5F35-4C4D-961D-88E2B3A6175E}" srcOrd="0" destOrd="0" presId="urn:microsoft.com/office/officeart/2005/8/layout/list1"/>
    <dgm:cxn modelId="{ABF67D96-F98C-4103-A103-2E8A3F46E8E6}" type="presOf" srcId="{A31FB068-8739-45D0-BDD5-2B6F91B3B569}" destId="{5D2DDC53-6EC6-495D-93BF-4E2574A3447A}" srcOrd="1" destOrd="0" presId="urn:microsoft.com/office/officeart/2005/8/layout/list1"/>
    <dgm:cxn modelId="{4B41EA9F-5389-4813-9259-202D87810FB7}" srcId="{DCEB463C-158C-493D-8CA3-B2F293E21851}" destId="{063A037B-653B-48DF-B5E9-49AC55C2FD25}" srcOrd="1" destOrd="0" parTransId="{E25A518A-358D-4031-9563-93F2B3ADECE0}" sibTransId="{E9830698-0604-4E07-8B82-291D333BD327}"/>
    <dgm:cxn modelId="{8CB27EAF-F30B-4960-9CE7-7C129F69B58E}" type="presOf" srcId="{DCEB463C-158C-493D-8CA3-B2F293E21851}" destId="{5C193E9B-B6EF-4CA1-8906-DED2ED693AE8}" srcOrd="0" destOrd="0" presId="urn:microsoft.com/office/officeart/2005/8/layout/list1"/>
    <dgm:cxn modelId="{B80A1FCF-6440-4F48-BB36-0F462D1FAD71}" srcId="{DCEB463C-158C-493D-8CA3-B2F293E21851}" destId="{A31FB068-8739-45D0-BDD5-2B6F91B3B569}" srcOrd="5" destOrd="0" parTransId="{4B034848-71F9-4C1C-8BDD-4292AD91AEF7}" sibTransId="{3058332D-F51A-4E01-8F61-76586D1C1BA4}"/>
    <dgm:cxn modelId="{FAB745F7-D6B0-4349-8F28-14BB161A8136}" type="presOf" srcId="{2608D462-80EB-4E55-BDA6-1BDEE0007263}" destId="{91F4692E-1C5E-4893-B4FE-698785C96597}" srcOrd="1" destOrd="0" presId="urn:microsoft.com/office/officeart/2005/8/layout/list1"/>
    <dgm:cxn modelId="{A2DEF9AB-651C-411A-AC9E-7B18CD9514F7}" type="presParOf" srcId="{5C193E9B-B6EF-4CA1-8906-DED2ED693AE8}" destId="{A8215A98-F505-401E-8155-C579891B42F2}" srcOrd="0" destOrd="0" presId="urn:microsoft.com/office/officeart/2005/8/layout/list1"/>
    <dgm:cxn modelId="{5A3B314A-78A6-4E07-B097-F8A09C10D211}" type="presParOf" srcId="{A8215A98-F505-401E-8155-C579891B42F2}" destId="{359BC150-BDA7-4C7E-852F-4CC17D8E39C2}" srcOrd="0" destOrd="0" presId="urn:microsoft.com/office/officeart/2005/8/layout/list1"/>
    <dgm:cxn modelId="{48595362-6709-40B5-9290-F19DE81D82A9}" type="presParOf" srcId="{A8215A98-F505-401E-8155-C579891B42F2}" destId="{1F0F2B1A-690A-4249-9EDF-5BDE48256130}" srcOrd="1" destOrd="0" presId="urn:microsoft.com/office/officeart/2005/8/layout/list1"/>
    <dgm:cxn modelId="{6914699F-3009-433E-8CC9-B56AD8096C37}" type="presParOf" srcId="{5C193E9B-B6EF-4CA1-8906-DED2ED693AE8}" destId="{7C9DA001-8123-4036-894E-684327266EA3}" srcOrd="1" destOrd="0" presId="urn:microsoft.com/office/officeart/2005/8/layout/list1"/>
    <dgm:cxn modelId="{CC37090C-0C72-4F32-A46A-91957099959A}" type="presParOf" srcId="{5C193E9B-B6EF-4CA1-8906-DED2ED693AE8}" destId="{0D172393-C750-498A-B959-B2D4EB3BF1F0}" srcOrd="2" destOrd="0" presId="urn:microsoft.com/office/officeart/2005/8/layout/list1"/>
    <dgm:cxn modelId="{CCE36E00-0B59-431E-93A5-54BF5192B29B}" type="presParOf" srcId="{5C193E9B-B6EF-4CA1-8906-DED2ED693AE8}" destId="{E2C8329C-94E7-422E-A778-62F920D614A2}" srcOrd="3" destOrd="0" presId="urn:microsoft.com/office/officeart/2005/8/layout/list1"/>
    <dgm:cxn modelId="{C5767403-B16E-4208-BDCD-14626789A5DE}" type="presParOf" srcId="{5C193E9B-B6EF-4CA1-8906-DED2ED693AE8}" destId="{26206E30-6AC8-4CE7-B16F-B1A91C439EEC}" srcOrd="4" destOrd="0" presId="urn:microsoft.com/office/officeart/2005/8/layout/list1"/>
    <dgm:cxn modelId="{1ED8B7B6-69CF-4277-8049-5EEFDDAC331C}" type="presParOf" srcId="{26206E30-6AC8-4CE7-B16F-B1A91C439EEC}" destId="{9447E119-C76C-49DC-B7AD-6DA92F0E8352}" srcOrd="0" destOrd="0" presId="urn:microsoft.com/office/officeart/2005/8/layout/list1"/>
    <dgm:cxn modelId="{C95766A9-421A-40F7-834B-9ADEDEA7F6F8}" type="presParOf" srcId="{26206E30-6AC8-4CE7-B16F-B1A91C439EEC}" destId="{D99B8F89-20C0-46F8-99CE-B84DAE6D6F22}" srcOrd="1" destOrd="0" presId="urn:microsoft.com/office/officeart/2005/8/layout/list1"/>
    <dgm:cxn modelId="{8EA58041-9A40-4E9B-8C26-BB1B4FD6A9FB}" type="presParOf" srcId="{5C193E9B-B6EF-4CA1-8906-DED2ED693AE8}" destId="{0A77F3EF-62F4-4D1D-84CF-A4853DD66F88}" srcOrd="5" destOrd="0" presId="urn:microsoft.com/office/officeart/2005/8/layout/list1"/>
    <dgm:cxn modelId="{C0AB899E-2768-4508-8C6F-EC710BA2A180}" type="presParOf" srcId="{5C193E9B-B6EF-4CA1-8906-DED2ED693AE8}" destId="{FCE7508E-A82E-481E-A016-15C0594913C9}" srcOrd="6" destOrd="0" presId="urn:microsoft.com/office/officeart/2005/8/layout/list1"/>
    <dgm:cxn modelId="{911E4BF7-2CFA-4568-A747-83E19600C919}" type="presParOf" srcId="{5C193E9B-B6EF-4CA1-8906-DED2ED693AE8}" destId="{D2CA8036-C41D-4B5E-86FD-F98694D24FAE}" srcOrd="7" destOrd="0" presId="urn:microsoft.com/office/officeart/2005/8/layout/list1"/>
    <dgm:cxn modelId="{28FA1D11-5937-4C75-9526-040767C49BA6}" type="presParOf" srcId="{5C193E9B-B6EF-4CA1-8906-DED2ED693AE8}" destId="{7AD1740F-92AB-4B88-9DB5-A9A7C49D8D56}" srcOrd="8" destOrd="0" presId="urn:microsoft.com/office/officeart/2005/8/layout/list1"/>
    <dgm:cxn modelId="{42493548-31F7-4249-BE5C-0022E6265A16}" type="presParOf" srcId="{7AD1740F-92AB-4B88-9DB5-A9A7C49D8D56}" destId="{405411E5-E0F6-4A43-94C4-820032EEC800}" srcOrd="0" destOrd="0" presId="urn:microsoft.com/office/officeart/2005/8/layout/list1"/>
    <dgm:cxn modelId="{3E4814A5-304A-4BE2-B5AE-AEED13A919B4}" type="presParOf" srcId="{7AD1740F-92AB-4B88-9DB5-A9A7C49D8D56}" destId="{91F4692E-1C5E-4893-B4FE-698785C96597}" srcOrd="1" destOrd="0" presId="urn:microsoft.com/office/officeart/2005/8/layout/list1"/>
    <dgm:cxn modelId="{847AD403-BDAC-44E2-9578-B156379D10C6}" type="presParOf" srcId="{5C193E9B-B6EF-4CA1-8906-DED2ED693AE8}" destId="{C6C4C591-1C69-4A64-B1D6-75497E38CA4C}" srcOrd="9" destOrd="0" presId="urn:microsoft.com/office/officeart/2005/8/layout/list1"/>
    <dgm:cxn modelId="{E8101615-A7E6-4B19-A720-C4FB1E26C1EC}" type="presParOf" srcId="{5C193E9B-B6EF-4CA1-8906-DED2ED693AE8}" destId="{C8E28D64-E07B-4A5E-868B-3F54C47831B5}" srcOrd="10" destOrd="0" presId="urn:microsoft.com/office/officeart/2005/8/layout/list1"/>
    <dgm:cxn modelId="{DC856454-7438-4783-BE42-38A2D21D0458}" type="presParOf" srcId="{5C193E9B-B6EF-4CA1-8906-DED2ED693AE8}" destId="{06C8580B-FFE5-478E-A8B8-5970D3ED1B2A}" srcOrd="11" destOrd="0" presId="urn:microsoft.com/office/officeart/2005/8/layout/list1"/>
    <dgm:cxn modelId="{6031A6FD-F38A-4E75-9136-79EB7A89BDD8}" type="presParOf" srcId="{5C193E9B-B6EF-4CA1-8906-DED2ED693AE8}" destId="{F58F51A6-DC88-4427-9CAC-0FE5640DB2DC}" srcOrd="12" destOrd="0" presId="urn:microsoft.com/office/officeart/2005/8/layout/list1"/>
    <dgm:cxn modelId="{CED51F8E-9F0E-431F-B35B-CE21189DC29E}" type="presParOf" srcId="{F58F51A6-DC88-4427-9CAC-0FE5640DB2DC}" destId="{BB2EDBA5-F04E-4244-BFF6-2580A0D7B59D}" srcOrd="0" destOrd="0" presId="urn:microsoft.com/office/officeart/2005/8/layout/list1"/>
    <dgm:cxn modelId="{BA60598F-810F-4C5E-802A-C688C3DD050B}" type="presParOf" srcId="{F58F51A6-DC88-4427-9CAC-0FE5640DB2DC}" destId="{A3BF52C3-09CB-4CC8-8435-C842DE499048}" srcOrd="1" destOrd="0" presId="urn:microsoft.com/office/officeart/2005/8/layout/list1"/>
    <dgm:cxn modelId="{7F8AACD5-5D90-4BB1-8CFE-873DE60A98FE}" type="presParOf" srcId="{5C193E9B-B6EF-4CA1-8906-DED2ED693AE8}" destId="{0CDB376B-C27E-4354-BA47-02A21BF36DC9}" srcOrd="13" destOrd="0" presId="urn:microsoft.com/office/officeart/2005/8/layout/list1"/>
    <dgm:cxn modelId="{E1444974-09C3-4ACB-8630-65AC63D15D07}" type="presParOf" srcId="{5C193E9B-B6EF-4CA1-8906-DED2ED693AE8}" destId="{BF0CB469-DA37-4B48-B9C2-E1987714FAF0}" srcOrd="14" destOrd="0" presId="urn:microsoft.com/office/officeart/2005/8/layout/list1"/>
    <dgm:cxn modelId="{92611DA7-B6D6-4ADB-AC7E-CCA208517824}" type="presParOf" srcId="{5C193E9B-B6EF-4CA1-8906-DED2ED693AE8}" destId="{0B9B69F4-55A3-4B74-89A0-B5DD970F24AA}" srcOrd="15" destOrd="0" presId="urn:microsoft.com/office/officeart/2005/8/layout/list1"/>
    <dgm:cxn modelId="{01F6C4FC-284C-45FC-B19D-BAB24897CB38}" type="presParOf" srcId="{5C193E9B-B6EF-4CA1-8906-DED2ED693AE8}" destId="{AC7ED827-8152-474D-B9C8-67863B567A16}" srcOrd="16" destOrd="0" presId="urn:microsoft.com/office/officeart/2005/8/layout/list1"/>
    <dgm:cxn modelId="{B5F8F7F0-49CF-4669-ADB3-DD165B9D8986}" type="presParOf" srcId="{AC7ED827-8152-474D-B9C8-67863B567A16}" destId="{88255998-9DB1-4947-91EF-468671A2FB9B}" srcOrd="0" destOrd="0" presId="urn:microsoft.com/office/officeart/2005/8/layout/list1"/>
    <dgm:cxn modelId="{E0DA1C86-6E35-4AF5-9416-199711800EA7}" type="presParOf" srcId="{AC7ED827-8152-474D-B9C8-67863B567A16}" destId="{1015168B-72FB-4118-8295-50DB68B3483D}" srcOrd="1" destOrd="0" presId="urn:microsoft.com/office/officeart/2005/8/layout/list1"/>
    <dgm:cxn modelId="{9F35F0AA-D011-493D-AB37-E4CAD57011BE}" type="presParOf" srcId="{5C193E9B-B6EF-4CA1-8906-DED2ED693AE8}" destId="{B0E64853-EF47-401A-B71D-2948D58D9F56}" srcOrd="17" destOrd="0" presId="urn:microsoft.com/office/officeart/2005/8/layout/list1"/>
    <dgm:cxn modelId="{F28C4034-6E88-45FD-9CFE-32CA79404A4C}" type="presParOf" srcId="{5C193E9B-B6EF-4CA1-8906-DED2ED693AE8}" destId="{F007DC1C-5CAF-4818-B5E7-5AA54BA04EC2}" srcOrd="18" destOrd="0" presId="urn:microsoft.com/office/officeart/2005/8/layout/list1"/>
    <dgm:cxn modelId="{942F70BB-64E5-4C6D-8D83-471C291C87A5}" type="presParOf" srcId="{5C193E9B-B6EF-4CA1-8906-DED2ED693AE8}" destId="{2D9E3EB2-36AB-4D29-BAEB-41A7A658D1C0}" srcOrd="19" destOrd="0" presId="urn:microsoft.com/office/officeart/2005/8/layout/list1"/>
    <dgm:cxn modelId="{CDCBC9E9-CD4C-45EA-90D8-EB5FEBD5B5E0}" type="presParOf" srcId="{5C193E9B-B6EF-4CA1-8906-DED2ED693AE8}" destId="{3F7B5684-6D01-4F67-8F77-C079DA66CB58}" srcOrd="20" destOrd="0" presId="urn:microsoft.com/office/officeart/2005/8/layout/list1"/>
    <dgm:cxn modelId="{EC543933-05D2-4274-A052-B482DAB68184}" type="presParOf" srcId="{3F7B5684-6D01-4F67-8F77-C079DA66CB58}" destId="{A6EC0576-5F35-4C4D-961D-88E2B3A6175E}" srcOrd="0" destOrd="0" presId="urn:microsoft.com/office/officeart/2005/8/layout/list1"/>
    <dgm:cxn modelId="{A2DEB349-8847-44C8-AB7B-51068A88DB8D}" type="presParOf" srcId="{3F7B5684-6D01-4F67-8F77-C079DA66CB58}" destId="{5D2DDC53-6EC6-495D-93BF-4E2574A3447A}" srcOrd="1" destOrd="0" presId="urn:microsoft.com/office/officeart/2005/8/layout/list1"/>
    <dgm:cxn modelId="{9D8BAEB2-D672-45DC-A884-7AC160C1B4E8}" type="presParOf" srcId="{5C193E9B-B6EF-4CA1-8906-DED2ED693AE8}" destId="{8749DCE3-1C91-438D-9222-C36FAB411D7C}" srcOrd="21" destOrd="0" presId="urn:microsoft.com/office/officeart/2005/8/layout/list1"/>
    <dgm:cxn modelId="{5DD10E95-EDD3-4BB0-84E9-92E4F0E35B8D}" type="presParOf" srcId="{5C193E9B-B6EF-4CA1-8906-DED2ED693AE8}" destId="{9C015A07-B5BB-4A3C-8C84-D102BCD92F7B}"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72393-C750-498A-B959-B2D4EB3BF1F0}">
      <dsp:nvSpPr>
        <dsp:cNvPr id="0" name=""/>
        <dsp:cNvSpPr/>
      </dsp:nvSpPr>
      <dsp:spPr>
        <a:xfrm>
          <a:off x="0" y="962663"/>
          <a:ext cx="6391275" cy="3528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0F2B1A-690A-4249-9EDF-5BDE48256130}">
      <dsp:nvSpPr>
        <dsp:cNvPr id="0" name=""/>
        <dsp:cNvSpPr/>
      </dsp:nvSpPr>
      <dsp:spPr>
        <a:xfrm>
          <a:off x="319563" y="756023"/>
          <a:ext cx="4473892" cy="4132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Business funding's</a:t>
          </a:r>
        </a:p>
      </dsp:txBody>
      <dsp:txXfrm>
        <a:off x="339738" y="776198"/>
        <a:ext cx="4433542" cy="372930"/>
      </dsp:txXfrm>
    </dsp:sp>
    <dsp:sp modelId="{FCE7508E-A82E-481E-A016-15C0594913C9}">
      <dsp:nvSpPr>
        <dsp:cNvPr id="0" name=""/>
        <dsp:cNvSpPr/>
      </dsp:nvSpPr>
      <dsp:spPr>
        <a:xfrm>
          <a:off x="0" y="1597703"/>
          <a:ext cx="6391275" cy="352800"/>
        </a:xfrm>
        <a:prstGeom prst="rect">
          <a:avLst/>
        </a:prstGeom>
        <a:solidFill>
          <a:schemeClr val="lt1">
            <a:alpha val="90000"/>
            <a:hueOff val="0"/>
            <a:satOff val="0"/>
            <a:lumOff val="0"/>
            <a:alphaOff val="0"/>
          </a:schemeClr>
        </a:solidFill>
        <a:ln w="19050" cap="rnd" cmpd="sng" algn="ctr">
          <a:solidFill>
            <a:schemeClr val="accent2">
              <a:hueOff val="-3953144"/>
              <a:satOff val="180"/>
              <a:lumOff val="0"/>
              <a:alphaOff val="0"/>
            </a:schemeClr>
          </a:solidFill>
          <a:prstDash val="solid"/>
        </a:ln>
        <a:effectLst/>
      </dsp:spPr>
      <dsp:style>
        <a:lnRef idx="2">
          <a:scrgbClr r="0" g="0" b="0"/>
        </a:lnRef>
        <a:fillRef idx="1">
          <a:scrgbClr r="0" g="0" b="0"/>
        </a:fillRef>
        <a:effectRef idx="0">
          <a:scrgbClr r="0" g="0" b="0"/>
        </a:effectRef>
        <a:fontRef idx="minor"/>
      </dsp:style>
    </dsp:sp>
    <dsp:sp modelId="{D99B8F89-20C0-46F8-99CE-B84DAE6D6F22}">
      <dsp:nvSpPr>
        <dsp:cNvPr id="0" name=""/>
        <dsp:cNvSpPr/>
      </dsp:nvSpPr>
      <dsp:spPr>
        <a:xfrm>
          <a:off x="319563" y="1391063"/>
          <a:ext cx="4473892" cy="413280"/>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1st owner - Farzana        (own savings £3,ooo)</a:t>
          </a:r>
        </a:p>
      </dsp:txBody>
      <dsp:txXfrm>
        <a:off x="339738" y="1411238"/>
        <a:ext cx="4433542" cy="372930"/>
      </dsp:txXfrm>
    </dsp:sp>
    <dsp:sp modelId="{C8E28D64-E07B-4A5E-868B-3F54C47831B5}">
      <dsp:nvSpPr>
        <dsp:cNvPr id="0" name=""/>
        <dsp:cNvSpPr/>
      </dsp:nvSpPr>
      <dsp:spPr>
        <a:xfrm>
          <a:off x="0" y="2232743"/>
          <a:ext cx="6391275" cy="352800"/>
        </a:xfrm>
        <a:prstGeom prst="rect">
          <a:avLst/>
        </a:prstGeom>
        <a:solidFill>
          <a:schemeClr val="lt1">
            <a:alpha val="90000"/>
            <a:hueOff val="0"/>
            <a:satOff val="0"/>
            <a:lumOff val="0"/>
            <a:alphaOff val="0"/>
          </a:schemeClr>
        </a:solidFill>
        <a:ln w="19050" cap="rnd" cmpd="sng" algn="ctr">
          <a:solidFill>
            <a:schemeClr val="accent2">
              <a:hueOff val="-7906288"/>
              <a:satOff val="360"/>
              <a:lumOff val="0"/>
              <a:alphaOff val="0"/>
            </a:schemeClr>
          </a:solidFill>
          <a:prstDash val="solid"/>
        </a:ln>
        <a:effectLst/>
      </dsp:spPr>
      <dsp:style>
        <a:lnRef idx="2">
          <a:scrgbClr r="0" g="0" b="0"/>
        </a:lnRef>
        <a:fillRef idx="1">
          <a:scrgbClr r="0" g="0" b="0"/>
        </a:fillRef>
        <a:effectRef idx="0">
          <a:scrgbClr r="0" g="0" b="0"/>
        </a:effectRef>
        <a:fontRef idx="minor"/>
      </dsp:style>
    </dsp:sp>
    <dsp:sp modelId="{91F4692E-1C5E-4893-B4FE-698785C96597}">
      <dsp:nvSpPr>
        <dsp:cNvPr id="0" name=""/>
        <dsp:cNvSpPr/>
      </dsp:nvSpPr>
      <dsp:spPr>
        <a:xfrm>
          <a:off x="319563" y="2026103"/>
          <a:ext cx="4473892" cy="413280"/>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2nd owner- Samad          (own savings £3,ooo)</a:t>
          </a:r>
        </a:p>
      </dsp:txBody>
      <dsp:txXfrm>
        <a:off x="339738" y="2046278"/>
        <a:ext cx="4433542" cy="372930"/>
      </dsp:txXfrm>
    </dsp:sp>
    <dsp:sp modelId="{BF0CB469-DA37-4B48-B9C2-E1987714FAF0}">
      <dsp:nvSpPr>
        <dsp:cNvPr id="0" name=""/>
        <dsp:cNvSpPr/>
      </dsp:nvSpPr>
      <dsp:spPr>
        <a:xfrm>
          <a:off x="0" y="2867783"/>
          <a:ext cx="6391275" cy="352800"/>
        </a:xfrm>
        <a:prstGeom prst="rect">
          <a:avLst/>
        </a:prstGeom>
        <a:solidFill>
          <a:schemeClr val="lt1">
            <a:alpha val="90000"/>
            <a:hueOff val="0"/>
            <a:satOff val="0"/>
            <a:lumOff val="0"/>
            <a:alphaOff val="0"/>
          </a:schemeClr>
        </a:solidFill>
        <a:ln w="19050" cap="rnd" cmpd="sng" algn="ctr">
          <a:solidFill>
            <a:schemeClr val="accent2">
              <a:hueOff val="-11859433"/>
              <a:satOff val="541"/>
              <a:lumOff val="0"/>
              <a:alphaOff val="0"/>
            </a:schemeClr>
          </a:solidFill>
          <a:prstDash val="solid"/>
        </a:ln>
        <a:effectLst/>
      </dsp:spPr>
      <dsp:style>
        <a:lnRef idx="2">
          <a:scrgbClr r="0" g="0" b="0"/>
        </a:lnRef>
        <a:fillRef idx="1">
          <a:scrgbClr r="0" g="0" b="0"/>
        </a:fillRef>
        <a:effectRef idx="0">
          <a:scrgbClr r="0" g="0" b="0"/>
        </a:effectRef>
        <a:fontRef idx="minor"/>
      </dsp:style>
    </dsp:sp>
    <dsp:sp modelId="{A3BF52C3-09CB-4CC8-8435-C842DE499048}">
      <dsp:nvSpPr>
        <dsp:cNvPr id="0" name=""/>
        <dsp:cNvSpPr/>
      </dsp:nvSpPr>
      <dsp:spPr>
        <a:xfrm>
          <a:off x="319563" y="2661143"/>
          <a:ext cx="4473892" cy="413280"/>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3rd owner- Shamsur       (own savings £3,000)</a:t>
          </a:r>
        </a:p>
      </dsp:txBody>
      <dsp:txXfrm>
        <a:off x="339738" y="2681318"/>
        <a:ext cx="4433542" cy="372930"/>
      </dsp:txXfrm>
    </dsp:sp>
    <dsp:sp modelId="{F007DC1C-5CAF-4818-B5E7-5AA54BA04EC2}">
      <dsp:nvSpPr>
        <dsp:cNvPr id="0" name=""/>
        <dsp:cNvSpPr/>
      </dsp:nvSpPr>
      <dsp:spPr>
        <a:xfrm>
          <a:off x="0" y="3502823"/>
          <a:ext cx="6391275" cy="352800"/>
        </a:xfrm>
        <a:prstGeom prst="rect">
          <a:avLst/>
        </a:prstGeom>
        <a:solidFill>
          <a:schemeClr val="lt1">
            <a:alpha val="90000"/>
            <a:hueOff val="0"/>
            <a:satOff val="0"/>
            <a:lumOff val="0"/>
            <a:alphaOff val="0"/>
          </a:schemeClr>
        </a:solidFill>
        <a:ln w="19050" cap="rnd" cmpd="sng" algn="ctr">
          <a:solidFill>
            <a:schemeClr val="accent2">
              <a:hueOff val="-15812576"/>
              <a:satOff val="721"/>
              <a:lumOff val="0"/>
              <a:alphaOff val="0"/>
            </a:schemeClr>
          </a:solidFill>
          <a:prstDash val="solid"/>
        </a:ln>
        <a:effectLst/>
      </dsp:spPr>
      <dsp:style>
        <a:lnRef idx="2">
          <a:scrgbClr r="0" g="0" b="0"/>
        </a:lnRef>
        <a:fillRef idx="1">
          <a:scrgbClr r="0" g="0" b="0"/>
        </a:fillRef>
        <a:effectRef idx="0">
          <a:scrgbClr r="0" g="0" b="0"/>
        </a:effectRef>
        <a:fontRef idx="minor"/>
      </dsp:style>
    </dsp:sp>
    <dsp:sp modelId="{1015168B-72FB-4118-8295-50DB68B3483D}">
      <dsp:nvSpPr>
        <dsp:cNvPr id="0" name=""/>
        <dsp:cNvSpPr/>
      </dsp:nvSpPr>
      <dsp:spPr>
        <a:xfrm>
          <a:off x="319563" y="3296183"/>
          <a:ext cx="4473892" cy="413280"/>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4th owner- sufia khan     (own savings £3,ooo)</a:t>
          </a:r>
        </a:p>
      </dsp:txBody>
      <dsp:txXfrm>
        <a:off x="339738" y="3316358"/>
        <a:ext cx="4433542" cy="372930"/>
      </dsp:txXfrm>
    </dsp:sp>
    <dsp:sp modelId="{9C015A07-B5BB-4A3C-8C84-D102BCD92F7B}">
      <dsp:nvSpPr>
        <dsp:cNvPr id="0" name=""/>
        <dsp:cNvSpPr/>
      </dsp:nvSpPr>
      <dsp:spPr>
        <a:xfrm>
          <a:off x="0" y="4137863"/>
          <a:ext cx="6391275" cy="352800"/>
        </a:xfrm>
        <a:prstGeom prst="rect">
          <a:avLst/>
        </a:prstGeom>
        <a:solidFill>
          <a:schemeClr val="lt1">
            <a:alpha val="90000"/>
            <a:hueOff val="0"/>
            <a:satOff val="0"/>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dsp:style>
    </dsp:sp>
    <dsp:sp modelId="{5D2DDC53-6EC6-495D-93BF-4E2574A3447A}">
      <dsp:nvSpPr>
        <dsp:cNvPr id="0" name=""/>
        <dsp:cNvSpPr/>
      </dsp:nvSpPr>
      <dsp:spPr>
        <a:xfrm>
          <a:off x="319563" y="3931223"/>
          <a:ext cx="4473892" cy="4132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102" tIns="0" rIns="169102" bIns="0" numCol="1" spcCol="1270" anchor="ctr" anchorCtr="0">
          <a:noAutofit/>
        </a:bodyPr>
        <a:lstStyle/>
        <a:p>
          <a:pPr marL="0" lvl="0" indent="0" algn="l" defTabSz="622300">
            <a:lnSpc>
              <a:spcPct val="90000"/>
            </a:lnSpc>
            <a:spcBef>
              <a:spcPct val="0"/>
            </a:spcBef>
            <a:spcAft>
              <a:spcPct val="35000"/>
            </a:spcAft>
            <a:buNone/>
          </a:pPr>
          <a:r>
            <a:rPr lang="en-US" sz="1400" kern="1200"/>
            <a:t>5th owner- soyful khan  (own savings £3,000)</a:t>
          </a:r>
        </a:p>
      </dsp:txBody>
      <dsp:txXfrm>
        <a:off x="339738" y="3951398"/>
        <a:ext cx="4433542"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F3947C-9EE8-944C-8711-3F6CA0AF544F}" type="datetimeFigureOut">
              <a:rPr lang="en-US" smtClean="0"/>
              <a:t>12/3/2018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3624DE-D7A5-3744-8050-1D8E4C465F78}" type="slidenum">
              <a:rPr lang="en-US" smtClean="0"/>
              <a:t>‹#›</a:t>
            </a:fld>
            <a:endParaRPr lang="en-US"/>
          </a:p>
        </p:txBody>
      </p:sp>
    </p:spTree>
    <p:extLst>
      <p:ext uri="{BB962C8B-B14F-4D97-AF65-F5344CB8AC3E}">
        <p14:creationId xmlns:p14="http://schemas.microsoft.com/office/powerpoint/2010/main" val="477894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12/3/2018</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856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28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0901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964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0403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dirty="0"/>
              <a:t>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377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12/3/2018</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633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2856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5729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12/3/2018</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850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4705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908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6640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821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12/3/2018</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9807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170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12/3/2018</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2761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12/3/2018</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1982188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youtu.be/PVw30auUy3s" TargetMode="Externa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png"/><Relationship Id="rId7" Type="http://schemas.openxmlformats.org/officeDocument/2006/relationships/image" Target="../media/image43.jpeg"/><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jpe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4.jpeg"/><Relationship Id="rId2" Type="http://schemas.openxmlformats.org/officeDocument/2006/relationships/image" Target="../media/image50.jpeg"/><Relationship Id="rId1" Type="http://schemas.openxmlformats.org/officeDocument/2006/relationships/slideLayout" Target="../slideLayouts/slideLayout4.xml"/><Relationship Id="rId6" Type="http://schemas.openxmlformats.org/officeDocument/2006/relationships/image" Target="../media/image53.jpeg"/><Relationship Id="rId5" Type="http://schemas.openxmlformats.org/officeDocument/2006/relationships/image" Target="../media/image52.jpeg"/><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5.jpeg"/><Relationship Id="rId1" Type="http://schemas.openxmlformats.org/officeDocument/2006/relationships/slideLayout" Target="../slideLayouts/slideLayout5.xml"/><Relationship Id="rId4" Type="http://schemas.openxmlformats.org/officeDocument/2006/relationships/image" Target="../media/image56.jpeg"/></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1E4AD3B3-94E1-6246-93DE-8D5480768456}"/>
              </a:ext>
            </a:extLst>
          </p:cNvPr>
          <p:cNvPicPr>
            <a:picLocks noChangeAspect="1"/>
          </p:cNvPicPr>
          <p:nvPr/>
        </p:nvPicPr>
        <p:blipFill>
          <a:blip r:embed="rId2"/>
          <a:stretch>
            <a:fillRect/>
          </a:stretch>
        </p:blipFill>
        <p:spPr>
          <a:xfrm>
            <a:off x="1109760" y="1702037"/>
            <a:ext cx="3831069" cy="3744000"/>
          </a:xfrm>
          <a:prstGeom prst="roundRect">
            <a:avLst>
              <a:gd name="adj" fmla="val 1858"/>
            </a:avLst>
          </a:prstGeom>
          <a:effectLst>
            <a:outerShdw blurRad="50800" dist="50800" dir="14040000" algn="tl" rotWithShape="0">
              <a:srgbClr val="000000">
                <a:alpha val="19000"/>
              </a:srgbClr>
            </a:outerShdw>
          </a:effectLst>
          <a:scene3d>
            <a:camera prst="orthographicFront"/>
            <a:lightRig rig="threePt" dir="t"/>
          </a:scene3d>
          <a:sp3d>
            <a:bevelT prst="angle"/>
          </a:sp3d>
        </p:spPr>
      </p:pic>
      <p:sp>
        <p:nvSpPr>
          <p:cNvPr id="6" name="Rectangle 5">
            <a:extLst>
              <a:ext uri="{FF2B5EF4-FFF2-40B4-BE49-F238E27FC236}">
                <a16:creationId xmlns:a16="http://schemas.microsoft.com/office/drawing/2014/main" id="{63E4C9C4-7170-DA4A-9D05-13F48DEC6BB1}"/>
              </a:ext>
            </a:extLst>
          </p:cNvPr>
          <p:cNvSpPr/>
          <p:nvPr/>
        </p:nvSpPr>
        <p:spPr>
          <a:xfrm>
            <a:off x="4975537" y="2075237"/>
            <a:ext cx="640592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Aisha’s Wisdom ltd</a:t>
            </a:r>
            <a:endParaRPr lang="en-US" sz="5400" b="1" cap="none" spc="0">
              <a:ln/>
              <a:solidFill>
                <a:schemeClr val="accent4"/>
              </a:solidFill>
              <a:effectLst/>
            </a:endParaRPr>
          </a:p>
        </p:txBody>
      </p:sp>
      <p:sp>
        <p:nvSpPr>
          <p:cNvPr id="8" name="Subtitle 7">
            <a:extLst>
              <a:ext uri="{FF2B5EF4-FFF2-40B4-BE49-F238E27FC236}">
                <a16:creationId xmlns:a16="http://schemas.microsoft.com/office/drawing/2014/main" id="{8059FE0C-3F6F-444A-B000-CD73E8C6FD01}"/>
              </a:ext>
            </a:extLst>
          </p:cNvPr>
          <p:cNvSpPr>
            <a:spLocks noGrp="1"/>
          </p:cNvSpPr>
          <p:nvPr>
            <p:ph type="subTitle" idx="1"/>
          </p:nvPr>
        </p:nvSpPr>
        <p:spPr>
          <a:xfrm>
            <a:off x="8178497" y="4487333"/>
            <a:ext cx="3370036" cy="1148703"/>
          </a:xfrm>
        </p:spPr>
        <p:txBody>
          <a:bodyPr>
            <a:normAutofit/>
            <a:scene3d>
              <a:camera prst="orthographicFront"/>
              <a:lightRig rig="soft" dir="t">
                <a:rot lat="0" lon="0" rev="15600000"/>
              </a:lightRig>
            </a:scene3d>
            <a:sp3d extrusionH="57150" prstMaterial="softEdge">
              <a:bevelT w="25400" h="38100"/>
            </a:sp3d>
          </a:bodyPr>
          <a:lstStyle/>
          <a:p>
            <a:r>
              <a:rPr lang="en-US" b="1" cap="none">
                <a:ln/>
                <a:solidFill>
                  <a:schemeClr val="accent4"/>
                </a:solidFill>
              </a:rPr>
              <a:t>Enterprise Business Plan</a:t>
            </a:r>
          </a:p>
          <a:p>
            <a:r>
              <a:rPr lang="en-US" b="1" cap="none">
                <a:ln/>
                <a:solidFill>
                  <a:schemeClr val="accent4"/>
                </a:solidFill>
              </a:rPr>
              <a:t>4</a:t>
            </a:r>
            <a:r>
              <a:rPr lang="en-US" b="1" cap="none" baseline="30000">
                <a:ln/>
                <a:solidFill>
                  <a:schemeClr val="accent4"/>
                </a:solidFill>
              </a:rPr>
              <a:t>th</a:t>
            </a:r>
            <a:r>
              <a:rPr lang="en-US" b="1" cap="none">
                <a:ln/>
                <a:solidFill>
                  <a:schemeClr val="accent4"/>
                </a:solidFill>
              </a:rPr>
              <a:t> December 2018</a:t>
            </a:r>
          </a:p>
        </p:txBody>
      </p:sp>
      <p:sp>
        <p:nvSpPr>
          <p:cNvPr id="3" name="TextBox 2">
            <a:extLst>
              <a:ext uri="{FF2B5EF4-FFF2-40B4-BE49-F238E27FC236}">
                <a16:creationId xmlns:a16="http://schemas.microsoft.com/office/drawing/2014/main" id="{1F555BF1-AEE8-44A6-A136-F77F2374EBF5}"/>
              </a:ext>
            </a:extLst>
          </p:cNvPr>
          <p:cNvSpPr txBox="1"/>
          <p:nvPr/>
        </p:nvSpPr>
        <p:spPr>
          <a:xfrm>
            <a:off x="6564702" y="2790644"/>
            <a:ext cx="4986067" cy="129266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sz="2400" b="1" i="1">
                <a:solidFill>
                  <a:schemeClr val="accent1">
                    <a:lumMod val="60000"/>
                    <a:lumOff val="40000"/>
                  </a:schemeClr>
                </a:solidFill>
              </a:rPr>
              <a:t>Knowledge is the key to wisdom</a:t>
            </a:r>
          </a:p>
          <a:p>
            <a:endParaRPr lang="en-US"/>
          </a:p>
          <a:p>
            <a:endParaRPr lang="en-US"/>
          </a:p>
        </p:txBody>
      </p:sp>
    </p:spTree>
    <p:extLst>
      <p:ext uri="{BB962C8B-B14F-4D97-AF65-F5344CB8AC3E}">
        <p14:creationId xmlns:p14="http://schemas.microsoft.com/office/powerpoint/2010/main" val="354017955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57B9-9FAA-49B5-9E7B-A96DEEB57EB6}"/>
              </a:ext>
            </a:extLst>
          </p:cNvPr>
          <p:cNvSpPr>
            <a:spLocks noGrp="1"/>
          </p:cNvSpPr>
          <p:nvPr>
            <p:ph type="title"/>
          </p:nvPr>
        </p:nvSpPr>
        <p:spPr/>
        <p:txBody>
          <a:bodyPr/>
          <a:lstStyle/>
          <a:p>
            <a:pPr algn="ctr"/>
            <a:r>
              <a:rPr lang="en-US" sz="5400" b="1">
                <a:solidFill>
                  <a:schemeClr val="accent4">
                    <a:lumMod val="75000"/>
                  </a:schemeClr>
                </a:solidFill>
              </a:rPr>
              <a:t>Introduction</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D34DD0D8-B04F-41BA-BEC7-34BD8412A7C5}"/>
              </a:ext>
            </a:extLst>
          </p:cNvPr>
          <p:cNvSpPr>
            <a:spLocks noGrp="1"/>
          </p:cNvSpPr>
          <p:nvPr>
            <p:ph idx="1"/>
          </p:nvPr>
        </p:nvSpPr>
        <p:spPr/>
        <p:txBody>
          <a:bodyPr vert="horz" lIns="91440" tIns="45720" rIns="91440" bIns="45720" rtlCol="0" anchor="t">
            <a:noAutofit/>
          </a:bodyPr>
          <a:lstStyle/>
          <a:p>
            <a:endParaRPr lang="en-US" sz="2400">
              <a:solidFill>
                <a:schemeClr val="accent6">
                  <a:lumMod val="50000"/>
                </a:schemeClr>
              </a:solidFill>
            </a:endParaRPr>
          </a:p>
          <a:p>
            <a:endParaRPr lang="en-US"/>
          </a:p>
        </p:txBody>
      </p:sp>
      <p:sp>
        <p:nvSpPr>
          <p:cNvPr id="5" name="Content Placeholder 2">
            <a:extLst>
              <a:ext uri="{FF2B5EF4-FFF2-40B4-BE49-F238E27FC236}">
                <a16:creationId xmlns:a16="http://schemas.microsoft.com/office/drawing/2014/main" id="{EBDF6D2C-4221-40F0-B659-8A038039864F}"/>
              </a:ext>
            </a:extLst>
          </p:cNvPr>
          <p:cNvSpPr txBox="1">
            <a:spLocks/>
          </p:cNvSpPr>
          <p:nvPr/>
        </p:nvSpPr>
        <p:spPr>
          <a:xfrm>
            <a:off x="357188" y="2755900"/>
            <a:ext cx="11472353" cy="380448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2400">
                <a:solidFill>
                  <a:schemeClr val="accent6">
                    <a:lumMod val="50000"/>
                  </a:schemeClr>
                </a:solidFill>
              </a:rPr>
              <a:t>This is an online Islamic bookstore specifically targeted for children's as well as for adults and all young people. </a:t>
            </a:r>
          </a:p>
          <a:p>
            <a:r>
              <a:rPr lang="en-US" sz="2400">
                <a:solidFill>
                  <a:schemeClr val="accent6">
                    <a:lumMod val="50000"/>
                  </a:schemeClr>
                </a:solidFill>
              </a:rPr>
              <a:t>The business is in partnership between 5 people. Samad Uddin, Farzana </a:t>
            </a:r>
            <a:r>
              <a:rPr lang="en-US" sz="2400" err="1">
                <a:solidFill>
                  <a:schemeClr val="accent6">
                    <a:lumMod val="50000"/>
                  </a:schemeClr>
                </a:solidFill>
              </a:rPr>
              <a:t>Hussen</a:t>
            </a:r>
            <a:r>
              <a:rPr lang="en-US" sz="2400">
                <a:solidFill>
                  <a:schemeClr val="accent6">
                    <a:lumMod val="50000"/>
                  </a:schemeClr>
                </a:solidFill>
              </a:rPr>
              <a:t>, </a:t>
            </a:r>
            <a:r>
              <a:rPr lang="en-US" sz="2400" err="1">
                <a:solidFill>
                  <a:schemeClr val="accent6">
                    <a:lumMod val="50000"/>
                  </a:schemeClr>
                </a:solidFill>
              </a:rPr>
              <a:t>Soyful</a:t>
            </a:r>
            <a:r>
              <a:rPr lang="en-US" sz="2400">
                <a:solidFill>
                  <a:schemeClr val="accent6">
                    <a:lumMod val="50000"/>
                  </a:schemeClr>
                </a:solidFill>
              </a:rPr>
              <a:t> Khan, </a:t>
            </a:r>
            <a:r>
              <a:rPr lang="en-US" sz="2400" err="1">
                <a:solidFill>
                  <a:schemeClr val="accent6">
                    <a:lumMod val="50000"/>
                  </a:schemeClr>
                </a:solidFill>
              </a:rPr>
              <a:t>Sufia</a:t>
            </a:r>
            <a:r>
              <a:rPr lang="en-US" sz="2400">
                <a:solidFill>
                  <a:schemeClr val="accent6">
                    <a:lumMod val="50000"/>
                  </a:schemeClr>
                </a:solidFill>
              </a:rPr>
              <a:t> Khan and </a:t>
            </a:r>
            <a:r>
              <a:rPr lang="en-US" sz="2400" err="1">
                <a:solidFill>
                  <a:schemeClr val="accent6">
                    <a:lumMod val="50000"/>
                  </a:schemeClr>
                </a:solidFill>
              </a:rPr>
              <a:t>Shamsur</a:t>
            </a:r>
            <a:r>
              <a:rPr lang="en-US" sz="2400">
                <a:solidFill>
                  <a:schemeClr val="accent6">
                    <a:lumMod val="50000"/>
                  </a:schemeClr>
                </a:solidFill>
              </a:rPr>
              <a:t> Rahman.</a:t>
            </a:r>
          </a:p>
          <a:p>
            <a:r>
              <a:rPr lang="en-US" sz="2400">
                <a:solidFill>
                  <a:schemeClr val="accent6">
                    <a:lumMod val="50000"/>
                  </a:schemeClr>
                </a:solidFill>
              </a:rPr>
              <a:t>As this is an online bookstore we all have the ability to handle different sections of opening up the store online. Opening an online bookstore requires a lot of attention to every single object to make sure it runs smoothly and is easier for the customers to navigate through themselves.</a:t>
            </a:r>
            <a:r>
              <a:rPr lang="en-US">
                <a:solidFill>
                  <a:schemeClr val="accent6">
                    <a:lumMod val="50000"/>
                  </a:schemeClr>
                </a:solidFill>
              </a:rPr>
              <a:t> </a:t>
            </a:r>
          </a:p>
        </p:txBody>
      </p:sp>
      <p:pic>
        <p:nvPicPr>
          <p:cNvPr id="6" name="Picture 5" descr="A close up of a sign&#10;&#10;Description automatically generated">
            <a:extLst>
              <a:ext uri="{FF2B5EF4-FFF2-40B4-BE49-F238E27FC236}">
                <a16:creationId xmlns:a16="http://schemas.microsoft.com/office/drawing/2014/main" id="{6EB50ACB-780B-4DCF-BF2D-EB95F07C597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124735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1CDE-F6A8-4A05-9061-CED93414F111}"/>
              </a:ext>
            </a:extLst>
          </p:cNvPr>
          <p:cNvSpPr>
            <a:spLocks noGrp="1"/>
          </p:cNvSpPr>
          <p:nvPr>
            <p:ph type="title"/>
          </p:nvPr>
        </p:nvSpPr>
        <p:spPr/>
        <p:txBody>
          <a:bodyPr/>
          <a:lstStyle/>
          <a:p>
            <a:pPr algn="ctr"/>
            <a:r>
              <a:rPr lang="en-US" sz="5400" b="1">
                <a:solidFill>
                  <a:schemeClr val="accent4">
                    <a:lumMod val="75000"/>
                  </a:schemeClr>
                </a:solidFill>
              </a:rPr>
              <a:t>Overview</a:t>
            </a:r>
            <a:endParaRPr lang="en-US" sz="5400">
              <a:solidFill>
                <a:schemeClr val="accent4">
                  <a:lumMod val="75000"/>
                </a:schemeClr>
              </a:solidFill>
            </a:endParaRPr>
          </a:p>
        </p:txBody>
      </p:sp>
      <p:sp>
        <p:nvSpPr>
          <p:cNvPr id="5" name="Content Placeholder 4">
            <a:extLst>
              <a:ext uri="{FF2B5EF4-FFF2-40B4-BE49-F238E27FC236}">
                <a16:creationId xmlns:a16="http://schemas.microsoft.com/office/drawing/2014/main" id="{7921BC8D-A3C8-4420-8EED-D4A4ACE7CB7D}"/>
              </a:ext>
            </a:extLst>
          </p:cNvPr>
          <p:cNvSpPr>
            <a:spLocks noGrp="1"/>
          </p:cNvSpPr>
          <p:nvPr>
            <p:ph idx="1"/>
          </p:nvPr>
        </p:nvSpPr>
        <p:spPr>
          <a:xfrm>
            <a:off x="132068" y="2085974"/>
            <a:ext cx="11927864" cy="4772026"/>
          </a:xfrm>
        </p:spPr>
        <p:txBody>
          <a:bodyPr vert="horz" lIns="91440" tIns="45720" rIns="91440" bIns="45720" rtlCol="0" anchor="t">
            <a:normAutofit fontScale="62500" lnSpcReduction="20000"/>
          </a:bodyPr>
          <a:lstStyle/>
          <a:p>
            <a:pPr marL="0" indent="0">
              <a:buNone/>
            </a:pPr>
            <a:r>
              <a:rPr lang="en-US"/>
              <a:t>    </a:t>
            </a:r>
            <a:r>
              <a:rPr lang="en-US" sz="2400"/>
              <a:t>               </a:t>
            </a:r>
          </a:p>
          <a:p>
            <a:r>
              <a:rPr lang="en-US" sz="2900" b="1">
                <a:solidFill>
                  <a:schemeClr val="accent6">
                    <a:lumMod val="50000"/>
                  </a:schemeClr>
                </a:solidFill>
              </a:rPr>
              <a:t>Mission Statement</a:t>
            </a:r>
            <a:r>
              <a:rPr lang="en-US" sz="2900">
                <a:solidFill>
                  <a:schemeClr val="accent6">
                    <a:lumMod val="50000"/>
                  </a:schemeClr>
                </a:solidFill>
              </a:rPr>
              <a:t>:  We are committed to offer a quality selection of affordable books as well as gifts and educational items aimed at young people to fill their hearts with a deep love and understanding of Islam.</a:t>
            </a:r>
          </a:p>
          <a:p>
            <a:pPr>
              <a:buNone/>
            </a:pPr>
            <a:endParaRPr lang="en-US" sz="2900">
              <a:solidFill>
                <a:schemeClr val="accent6">
                  <a:lumMod val="50000"/>
                </a:schemeClr>
              </a:solidFill>
            </a:endParaRPr>
          </a:p>
          <a:p>
            <a:r>
              <a:rPr lang="en-US" sz="2900" b="1">
                <a:solidFill>
                  <a:schemeClr val="accent6">
                    <a:lumMod val="50000"/>
                  </a:schemeClr>
                </a:solidFill>
              </a:rPr>
              <a:t>Aim</a:t>
            </a:r>
            <a:r>
              <a:rPr lang="en-US" sz="2900">
                <a:solidFill>
                  <a:schemeClr val="accent6">
                    <a:lumMod val="50000"/>
                  </a:schemeClr>
                </a:solidFill>
              </a:rPr>
              <a:t>:  We aim to cater to the needs of our customers by offering  a variety of  Islamic quality products</a:t>
            </a:r>
          </a:p>
          <a:p>
            <a:pPr>
              <a:buNone/>
            </a:pPr>
            <a:r>
              <a:rPr lang="en-US" sz="2900">
                <a:solidFill>
                  <a:schemeClr val="accent6">
                    <a:lumMod val="50000"/>
                  </a:schemeClr>
                </a:solidFill>
              </a:rPr>
              <a:t>               and gifts at affordable prices. </a:t>
            </a:r>
          </a:p>
          <a:p>
            <a:pPr>
              <a:buNone/>
            </a:pPr>
            <a:r>
              <a:rPr lang="en-US" sz="2900">
                <a:solidFill>
                  <a:schemeClr val="accent6">
                    <a:lumMod val="50000"/>
                  </a:schemeClr>
                </a:solidFill>
              </a:rPr>
              <a:t>            : To be able to offer  affordable and vibrant illustration books that are child friendly.</a:t>
            </a:r>
          </a:p>
          <a:p>
            <a:pPr>
              <a:buNone/>
            </a:pPr>
            <a:r>
              <a:rPr lang="en-US" sz="2900">
                <a:solidFill>
                  <a:schemeClr val="accent6">
                    <a:lumMod val="50000"/>
                  </a:schemeClr>
                </a:solidFill>
              </a:rPr>
              <a:t>            : To satisfy the needs of  Muslim families within the UK who are searching for such literature and </a:t>
            </a:r>
          </a:p>
          <a:p>
            <a:pPr>
              <a:buNone/>
            </a:pPr>
            <a:r>
              <a:rPr lang="en-US" sz="2900">
                <a:solidFill>
                  <a:schemeClr val="accent6">
                    <a:lumMod val="50000"/>
                  </a:schemeClr>
                </a:solidFill>
              </a:rPr>
              <a:t>               gifts that we are offering.   </a:t>
            </a:r>
          </a:p>
          <a:p>
            <a:r>
              <a:rPr lang="en-US" sz="2900" b="1">
                <a:solidFill>
                  <a:schemeClr val="accent6">
                    <a:lumMod val="50000"/>
                  </a:schemeClr>
                </a:solidFill>
              </a:rPr>
              <a:t>Objective</a:t>
            </a:r>
            <a:r>
              <a:rPr lang="en-US" sz="2900">
                <a:solidFill>
                  <a:schemeClr val="accent6">
                    <a:lumMod val="50000"/>
                  </a:schemeClr>
                </a:solidFill>
              </a:rPr>
              <a:t>: Develop a easy to navigate website with various online transactions by using an           </a:t>
            </a:r>
          </a:p>
          <a:p>
            <a:pPr>
              <a:buNone/>
            </a:pPr>
            <a:r>
              <a:rPr lang="en-US" sz="2900">
                <a:solidFill>
                  <a:schemeClr val="accent6">
                    <a:lumMod val="50000"/>
                  </a:schemeClr>
                </a:solidFill>
              </a:rPr>
              <a:t>                         appropriate database. (2 Months). </a:t>
            </a:r>
          </a:p>
          <a:p>
            <a:pPr>
              <a:buNone/>
            </a:pPr>
            <a:r>
              <a:rPr lang="en-US" sz="2900">
                <a:solidFill>
                  <a:schemeClr val="accent6">
                    <a:lumMod val="50000"/>
                  </a:schemeClr>
                </a:solidFill>
              </a:rPr>
              <a:t>                      :  Managing customer personal information using GDPR and other applicable                           </a:t>
            </a:r>
          </a:p>
          <a:p>
            <a:pPr>
              <a:buNone/>
            </a:pPr>
            <a:r>
              <a:rPr lang="en-US" sz="2900">
                <a:solidFill>
                  <a:schemeClr val="accent6">
                    <a:lumMod val="50000"/>
                  </a:schemeClr>
                </a:solidFill>
              </a:rPr>
              <a:t>                        data protection legislation.  (2 Months).   </a:t>
            </a:r>
            <a:r>
              <a:rPr lang="en-US" sz="2400">
                <a:solidFill>
                  <a:schemeClr val="accent6">
                    <a:lumMod val="50000"/>
                  </a:schemeClr>
                </a:solidFill>
              </a:rPr>
              <a:t> </a:t>
            </a:r>
            <a:r>
              <a:rPr lang="en-US" sz="3200">
                <a:solidFill>
                  <a:schemeClr val="accent6">
                    <a:lumMod val="50000"/>
                  </a:schemeClr>
                </a:solidFill>
              </a:rPr>
              <a:t> </a:t>
            </a:r>
            <a:r>
              <a:rPr lang="en-US" sz="2800">
                <a:solidFill>
                  <a:schemeClr val="accent6">
                    <a:lumMod val="50000"/>
                  </a:schemeClr>
                </a:solidFill>
              </a:rPr>
              <a:t>                 </a:t>
            </a:r>
          </a:p>
          <a:p>
            <a:pPr marL="0" indent="0">
              <a:buNone/>
            </a:pPr>
            <a:endParaRPr lang="en-US" sz="2800">
              <a:solidFill>
                <a:schemeClr val="accent6">
                  <a:lumMod val="50000"/>
                </a:schemeClr>
              </a:solidFill>
            </a:endParaRPr>
          </a:p>
        </p:txBody>
      </p:sp>
      <p:pic>
        <p:nvPicPr>
          <p:cNvPr id="4" name="Picture 3" descr="A close up of a sign&#10;&#10;Description automatically generated">
            <a:extLst>
              <a:ext uri="{FF2B5EF4-FFF2-40B4-BE49-F238E27FC236}">
                <a16:creationId xmlns:a16="http://schemas.microsoft.com/office/drawing/2014/main" id="{A9466B04-6966-4E80-8A7F-52AEEB9BB9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20648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A447E-E04C-4DBB-A786-9C5C1197370D}"/>
              </a:ext>
            </a:extLst>
          </p:cNvPr>
          <p:cNvSpPr>
            <a:spLocks noGrp="1"/>
          </p:cNvSpPr>
          <p:nvPr>
            <p:ph type="title"/>
          </p:nvPr>
        </p:nvSpPr>
        <p:spPr/>
        <p:txBody>
          <a:bodyPr/>
          <a:lstStyle/>
          <a:p>
            <a:pPr algn="ctr"/>
            <a:r>
              <a:rPr lang="en-GB" sz="5400" b="1">
                <a:solidFill>
                  <a:schemeClr val="accent4"/>
                </a:solidFill>
              </a:rPr>
              <a:t>Products and Services</a:t>
            </a:r>
          </a:p>
        </p:txBody>
      </p:sp>
      <p:sp>
        <p:nvSpPr>
          <p:cNvPr id="3" name="Content Placeholder 2">
            <a:extLst>
              <a:ext uri="{FF2B5EF4-FFF2-40B4-BE49-F238E27FC236}">
                <a16:creationId xmlns:a16="http://schemas.microsoft.com/office/drawing/2014/main" id="{7376BA6A-91C2-44F2-A9BC-5BE2945218BC}"/>
              </a:ext>
            </a:extLst>
          </p:cNvPr>
          <p:cNvSpPr>
            <a:spLocks noGrp="1"/>
          </p:cNvSpPr>
          <p:nvPr>
            <p:ph idx="1"/>
          </p:nvPr>
        </p:nvSpPr>
        <p:spPr>
          <a:xfrm>
            <a:off x="265044" y="2364960"/>
            <a:ext cx="8560904" cy="4327387"/>
          </a:xfrm>
        </p:spPr>
        <p:txBody>
          <a:bodyPr>
            <a:normAutofit fontScale="92500" lnSpcReduction="10000"/>
          </a:bodyPr>
          <a:lstStyle/>
          <a:p>
            <a:pPr>
              <a:buFont typeface="Century Gothic" panose="020B0502020202020204" pitchFamily="34" charset="0"/>
              <a:buChar char="►"/>
            </a:pPr>
            <a:r>
              <a:rPr lang="en-GB" sz="2400">
                <a:solidFill>
                  <a:schemeClr val="accent6">
                    <a:lumMod val="75000"/>
                  </a:schemeClr>
                </a:solidFill>
              </a:rPr>
              <a:t>The products and services that has been chosen is by keeping the parents and children's in mind so that they can attain knowledge about the religion, diversity, equality and stay closer to their religion. </a:t>
            </a:r>
          </a:p>
          <a:p>
            <a:pPr>
              <a:buFont typeface="Century Gothic" panose="020B0502020202020204" pitchFamily="34" charset="0"/>
              <a:buChar char="►"/>
            </a:pPr>
            <a:r>
              <a:rPr lang="en-GB" sz="2400">
                <a:solidFill>
                  <a:schemeClr val="accent6">
                    <a:lumMod val="75000"/>
                  </a:schemeClr>
                </a:solidFill>
              </a:rPr>
              <a:t>The products we will be selling are storybooks, educational books, Islamic essentials, educational toys and modest wear.</a:t>
            </a:r>
          </a:p>
          <a:p>
            <a:pPr>
              <a:buFont typeface="Century Gothic" panose="020B0502020202020204" pitchFamily="34" charset="0"/>
              <a:buChar char="►"/>
            </a:pPr>
            <a:r>
              <a:rPr lang="en-GB" sz="2400">
                <a:solidFill>
                  <a:schemeClr val="accent6">
                    <a:lumMod val="75000"/>
                  </a:schemeClr>
                </a:solidFill>
              </a:rPr>
              <a:t>We have chosen these because there is a limited number of online bookstores that can be accessed easily to get essentials for Muslim children’s. It is difficult for the parents to be able to find the appropriate books that not only are vibrant and colourful but are educational as well. </a:t>
            </a:r>
          </a:p>
          <a:p>
            <a:endParaRPr lang="en-GB"/>
          </a:p>
        </p:txBody>
      </p:sp>
      <p:pic>
        <p:nvPicPr>
          <p:cNvPr id="1026" name="Picture 2" descr="Image result for Kids Child Surah Quran Story Learning Machine Prayer Islamic Education Toy Gift">
            <a:extLst>
              <a:ext uri="{FF2B5EF4-FFF2-40B4-BE49-F238E27FC236}">
                <a16:creationId xmlns:a16="http://schemas.microsoft.com/office/drawing/2014/main" id="{2B9D1C70-368E-4194-AF36-C578BCBA4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2855" y="2298976"/>
            <a:ext cx="2688327" cy="22296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735C46E-8D95-498A-975F-77B973DECF47}"/>
              </a:ext>
            </a:extLst>
          </p:cNvPr>
          <p:cNvPicPr>
            <a:picLocks noChangeAspect="1"/>
          </p:cNvPicPr>
          <p:nvPr/>
        </p:nvPicPr>
        <p:blipFill>
          <a:blip r:embed="rId3"/>
          <a:stretch>
            <a:fillRect/>
          </a:stretch>
        </p:blipFill>
        <p:spPr>
          <a:xfrm>
            <a:off x="9092854" y="4545495"/>
            <a:ext cx="2688327" cy="2146852"/>
          </a:xfrm>
          <a:prstGeom prst="rect">
            <a:avLst/>
          </a:prstGeom>
        </p:spPr>
      </p:pic>
      <p:pic>
        <p:nvPicPr>
          <p:cNvPr id="7" name="Picture 6" descr="A close up of a sign&#10;&#10;Description automatically generated">
            <a:extLst>
              <a:ext uri="{FF2B5EF4-FFF2-40B4-BE49-F238E27FC236}">
                <a16:creationId xmlns:a16="http://schemas.microsoft.com/office/drawing/2014/main" id="{31E1CB74-D3DA-40FB-8C3F-9C135EB0C2B4}"/>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51314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15FF-59E6-4865-93F2-8494B3EDD325}"/>
              </a:ext>
            </a:extLst>
          </p:cNvPr>
          <p:cNvSpPr>
            <a:spLocks noGrp="1"/>
          </p:cNvSpPr>
          <p:nvPr>
            <p:ph type="title"/>
          </p:nvPr>
        </p:nvSpPr>
        <p:spPr>
          <a:xfrm>
            <a:off x="1154954" y="609600"/>
            <a:ext cx="8865346" cy="1511300"/>
          </a:xfrm>
        </p:spPr>
        <p:txBody>
          <a:bodyPr/>
          <a:lstStyle/>
          <a:p>
            <a:pPr algn="ctr"/>
            <a:r>
              <a:rPr lang="en-US" sz="5400" b="1">
                <a:solidFill>
                  <a:schemeClr val="accent4">
                    <a:lumMod val="75000"/>
                  </a:schemeClr>
                </a:solidFill>
              </a:rPr>
              <a:t>What is Unique about the Business</a:t>
            </a:r>
            <a:endParaRPr lang="en-US" sz="5400">
              <a:solidFill>
                <a:schemeClr val="accent4">
                  <a:lumMod val="75000"/>
                </a:schemeClr>
              </a:solidFill>
            </a:endParaRPr>
          </a:p>
        </p:txBody>
      </p:sp>
      <p:sp>
        <p:nvSpPr>
          <p:cNvPr id="3" name="Content Placeholder 2">
            <a:extLst>
              <a:ext uri="{FF2B5EF4-FFF2-40B4-BE49-F238E27FC236}">
                <a16:creationId xmlns:a16="http://schemas.microsoft.com/office/drawing/2014/main" id="{2B738B87-E0A1-4BEF-AFA8-39D2063AF118}"/>
              </a:ext>
            </a:extLst>
          </p:cNvPr>
          <p:cNvSpPr>
            <a:spLocks noGrp="1"/>
          </p:cNvSpPr>
          <p:nvPr>
            <p:ph idx="1"/>
          </p:nvPr>
        </p:nvSpPr>
        <p:spPr>
          <a:xfrm>
            <a:off x="188118" y="2514600"/>
            <a:ext cx="11815763" cy="4343400"/>
          </a:xfrm>
        </p:spPr>
        <p:txBody>
          <a:bodyPr vert="horz" lIns="91440" tIns="45720" rIns="91440" bIns="45720" rtlCol="0" anchor="t">
            <a:normAutofit lnSpcReduction="10000"/>
          </a:bodyPr>
          <a:lstStyle/>
          <a:p>
            <a:r>
              <a:rPr lang="en-US" sz="2000">
                <a:solidFill>
                  <a:schemeClr val="accent6">
                    <a:lumMod val="50000"/>
                  </a:schemeClr>
                </a:solidFill>
              </a:rPr>
              <a:t>We will be offering a few e-books which the customers can view online and have a short</a:t>
            </a:r>
            <a:r>
              <a:rPr lang="en-US"/>
              <a:t> </a:t>
            </a:r>
            <a:r>
              <a:rPr lang="en-US" sz="2000">
                <a:solidFill>
                  <a:schemeClr val="accent6">
                    <a:lumMod val="50000"/>
                  </a:schemeClr>
                </a:solidFill>
              </a:rPr>
              <a:t>read through before they go on to buy the whole book.</a:t>
            </a:r>
          </a:p>
          <a:p>
            <a:r>
              <a:rPr lang="en-US" sz="2000">
                <a:solidFill>
                  <a:schemeClr val="accent6">
                    <a:lumMod val="50000"/>
                  </a:schemeClr>
                </a:solidFill>
              </a:rPr>
              <a:t>Digital copies will be available for our customers to buy for people who like to read on the go or use their digital devices to access it while travelling. </a:t>
            </a:r>
          </a:p>
          <a:p>
            <a:r>
              <a:rPr lang="en-US" sz="2000">
                <a:solidFill>
                  <a:schemeClr val="accent6">
                    <a:lumMod val="50000"/>
                  </a:schemeClr>
                </a:solidFill>
              </a:rPr>
              <a:t>Books will be available on Amazon mentioning it on social media and any blogs and providing  direct link to our website to direct the buyers to the website and maximize book sales. </a:t>
            </a:r>
          </a:p>
          <a:p>
            <a:r>
              <a:rPr lang="en-US" sz="2000">
                <a:solidFill>
                  <a:schemeClr val="accent6">
                    <a:lumMod val="50000"/>
                  </a:schemeClr>
                </a:solidFill>
              </a:rPr>
              <a:t>We will be having giveaways, deals and incentives to make it a better option for our customers. </a:t>
            </a:r>
          </a:p>
          <a:p>
            <a:r>
              <a:rPr lang="en-US" sz="2000">
                <a:solidFill>
                  <a:schemeClr val="accent6">
                    <a:lumMod val="50000"/>
                  </a:schemeClr>
                </a:solidFill>
              </a:rPr>
              <a:t>We will be keeping a track of our regular buyers and their email address so that they can be the first to know about any new addition to the sites with a sneak preview. Monthly newsletters will be sent to the email addresses as well as discount vouchers to maximize our sale</a:t>
            </a:r>
            <a:r>
              <a:rPr lang="en-US"/>
              <a:t>s. </a:t>
            </a:r>
          </a:p>
          <a:p>
            <a:endParaRPr lang="en-US"/>
          </a:p>
        </p:txBody>
      </p:sp>
      <p:pic>
        <p:nvPicPr>
          <p:cNvPr id="4" name="Picture 3" descr="A close up of a sign&#10;&#10;Description automatically generated">
            <a:extLst>
              <a:ext uri="{FF2B5EF4-FFF2-40B4-BE49-F238E27FC236}">
                <a16:creationId xmlns:a16="http://schemas.microsoft.com/office/drawing/2014/main" id="{35C1D274-DA45-4632-92BF-84E97E942AF7}"/>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3398214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7F166-5442-4F6B-A9E3-63BCA6CDB939}"/>
              </a:ext>
            </a:extLst>
          </p:cNvPr>
          <p:cNvSpPr>
            <a:spLocks noGrp="1"/>
          </p:cNvSpPr>
          <p:nvPr>
            <p:ph type="title"/>
          </p:nvPr>
        </p:nvSpPr>
        <p:spPr>
          <a:xfrm>
            <a:off x="4161618" y="973668"/>
            <a:ext cx="3706488" cy="843035"/>
          </a:xfrm>
        </p:spPr>
        <p:txBody>
          <a:bodyPr/>
          <a:lstStyle/>
          <a:p>
            <a:r>
              <a:rPr lang="en-US" sz="5400" b="1">
                <a:solidFill>
                  <a:schemeClr val="accent4"/>
                </a:solidFill>
              </a:rPr>
              <a:t>Operating</a:t>
            </a:r>
            <a:endParaRPr lang="en-US" sz="5400" b="1">
              <a:solidFill>
                <a:schemeClr val="accent4"/>
              </a:solidFill>
              <a:highlight>
                <a:srgbClr val="FFFF00"/>
              </a:highlight>
            </a:endParaRPr>
          </a:p>
        </p:txBody>
      </p:sp>
      <p:pic>
        <p:nvPicPr>
          <p:cNvPr id="4" name="Picture 4">
            <a:extLst>
              <a:ext uri="{FF2B5EF4-FFF2-40B4-BE49-F238E27FC236}">
                <a16:creationId xmlns:a16="http://schemas.microsoft.com/office/drawing/2014/main" id="{ECF0126A-D51A-4AAA-A3D6-759A6E689C49}"/>
              </a:ext>
            </a:extLst>
          </p:cNvPr>
          <p:cNvPicPr>
            <a:picLocks noGrp="1" noChangeAspect="1"/>
          </p:cNvPicPr>
          <p:nvPr>
            <p:ph idx="1"/>
          </p:nvPr>
        </p:nvPicPr>
        <p:blipFill>
          <a:blip r:embed="rId2"/>
          <a:stretch>
            <a:fillRect/>
          </a:stretch>
        </p:blipFill>
        <p:spPr>
          <a:xfrm>
            <a:off x="2308" y="4223770"/>
            <a:ext cx="3237779" cy="2634290"/>
          </a:xfrm>
          <a:prstGeom prst="rect">
            <a:avLst/>
          </a:prstGeom>
        </p:spPr>
      </p:pic>
      <p:pic>
        <p:nvPicPr>
          <p:cNvPr id="6" name="Picture 6" descr="A picture containing clipart&#10;&#10;Description generated with high confidence">
            <a:extLst>
              <a:ext uri="{FF2B5EF4-FFF2-40B4-BE49-F238E27FC236}">
                <a16:creationId xmlns:a16="http://schemas.microsoft.com/office/drawing/2014/main" id="{F84DEEB7-BDCD-41B4-80C0-5DA2A87B1D95}"/>
              </a:ext>
            </a:extLst>
          </p:cNvPr>
          <p:cNvPicPr>
            <a:picLocks noChangeAspect="1"/>
          </p:cNvPicPr>
          <p:nvPr/>
        </p:nvPicPr>
        <p:blipFill>
          <a:blip r:embed="rId3"/>
          <a:stretch>
            <a:fillRect/>
          </a:stretch>
        </p:blipFill>
        <p:spPr>
          <a:xfrm>
            <a:off x="8791754" y="4220294"/>
            <a:ext cx="3278038" cy="2644356"/>
          </a:xfrm>
          <a:prstGeom prst="rect">
            <a:avLst/>
          </a:prstGeom>
        </p:spPr>
      </p:pic>
      <p:sp>
        <p:nvSpPr>
          <p:cNvPr id="10" name="TextBox 9">
            <a:extLst>
              <a:ext uri="{FF2B5EF4-FFF2-40B4-BE49-F238E27FC236}">
                <a16:creationId xmlns:a16="http://schemas.microsoft.com/office/drawing/2014/main" id="{D22BA69C-6BDC-4230-BC2D-7C8055974718}"/>
              </a:ext>
            </a:extLst>
          </p:cNvPr>
          <p:cNvSpPr txBox="1"/>
          <p:nvPr/>
        </p:nvSpPr>
        <p:spPr>
          <a:xfrm>
            <a:off x="3637472" y="2438400"/>
            <a:ext cx="5703960" cy="25545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accent6"/>
                </a:solidFill>
                <a:latin typeface="Arial"/>
                <a:cs typeface="Arial"/>
              </a:rPr>
              <a:t>All products will be packaged in the warehouse and delivered by Royal Mail and Hermes as business progresses.</a:t>
            </a:r>
            <a:endParaRPr lang="en-US" sz="3200" b="1">
              <a:solidFill>
                <a:schemeClr val="accent6"/>
              </a:solidFill>
            </a:endParaRPr>
          </a:p>
        </p:txBody>
      </p:sp>
      <p:pic>
        <p:nvPicPr>
          <p:cNvPr id="3" name="Picture 2" descr="A close up of a sign&#10;&#10;Description automatically generated">
            <a:extLst>
              <a:ext uri="{FF2B5EF4-FFF2-40B4-BE49-F238E27FC236}">
                <a16:creationId xmlns:a16="http://schemas.microsoft.com/office/drawing/2014/main" id="{72B387FF-BBDB-4AB2-BF1A-C00B29840BB3}"/>
              </a:ext>
            </a:extLst>
          </p:cNvPr>
          <p:cNvPicPr>
            <a:picLocks noChangeAspect="1"/>
          </p:cNvPicPr>
          <p:nvPr/>
        </p:nvPicPr>
        <p:blipFill>
          <a:blip r:embed="rId4"/>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6794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D0D9D-321C-43D1-95BC-24B02C122278}"/>
              </a:ext>
            </a:extLst>
          </p:cNvPr>
          <p:cNvSpPr>
            <a:spLocks noGrp="1"/>
          </p:cNvSpPr>
          <p:nvPr>
            <p:ph type="title"/>
          </p:nvPr>
        </p:nvSpPr>
        <p:spPr>
          <a:xfrm>
            <a:off x="3413739" y="687918"/>
            <a:ext cx="6271307" cy="706964"/>
          </a:xfrm>
        </p:spPr>
        <p:txBody>
          <a:bodyPr/>
          <a:lstStyle/>
          <a:p>
            <a:r>
              <a:rPr lang="en-US" sz="4400" b="1">
                <a:solidFill>
                  <a:schemeClr val="accent3"/>
                </a:solidFill>
              </a:rPr>
              <a:t>Service Standards</a:t>
            </a:r>
          </a:p>
        </p:txBody>
      </p:sp>
      <p:sp>
        <p:nvSpPr>
          <p:cNvPr id="3" name="Content Placeholder 2">
            <a:extLst>
              <a:ext uri="{FF2B5EF4-FFF2-40B4-BE49-F238E27FC236}">
                <a16:creationId xmlns:a16="http://schemas.microsoft.com/office/drawing/2014/main" id="{53F7CEB1-E830-493E-B858-506C0998914F}"/>
              </a:ext>
            </a:extLst>
          </p:cNvPr>
          <p:cNvSpPr>
            <a:spLocks noGrp="1"/>
          </p:cNvSpPr>
          <p:nvPr>
            <p:ph idx="1"/>
          </p:nvPr>
        </p:nvSpPr>
        <p:spPr>
          <a:xfrm>
            <a:off x="597062" y="2521858"/>
            <a:ext cx="11220515" cy="4151085"/>
          </a:xfrm>
        </p:spPr>
        <p:txBody>
          <a:bodyPr vert="horz" lIns="91440" tIns="45720" rIns="91440" bIns="45720" rtlCol="0" anchor="t">
            <a:normAutofit/>
          </a:bodyPr>
          <a:lstStyle/>
          <a:p>
            <a:r>
              <a:rPr lang="en-US" sz="2400" b="1">
                <a:solidFill>
                  <a:schemeClr val="accent1"/>
                </a:solidFill>
              </a:rPr>
              <a:t>Timeliness</a:t>
            </a:r>
            <a:r>
              <a:rPr lang="en-US" sz="2400">
                <a:solidFill>
                  <a:schemeClr val="accent1"/>
                </a:solidFill>
              </a:rPr>
              <a:t>: Delivery dates need to be defined precisely.</a:t>
            </a:r>
          </a:p>
          <a:p>
            <a:r>
              <a:rPr lang="en-US" sz="2400" b="1">
                <a:solidFill>
                  <a:schemeClr val="accent1"/>
                </a:solidFill>
              </a:rPr>
              <a:t>Accuracy: </a:t>
            </a:r>
            <a:r>
              <a:rPr lang="en-US" sz="2400">
                <a:solidFill>
                  <a:schemeClr val="accent1"/>
                </a:solidFill>
              </a:rPr>
              <a:t>Customers should receive accurate information about products and delivery.</a:t>
            </a:r>
          </a:p>
          <a:p>
            <a:r>
              <a:rPr lang="en-US" sz="2400" b="1">
                <a:solidFill>
                  <a:schemeClr val="accent1"/>
                </a:solidFill>
              </a:rPr>
              <a:t>Appropriateness: </a:t>
            </a:r>
            <a:r>
              <a:rPr lang="en-US" sz="2400">
                <a:solidFill>
                  <a:schemeClr val="accent1"/>
                </a:solidFill>
              </a:rPr>
              <a:t>Ensure customers are happy with the products and services.</a:t>
            </a:r>
          </a:p>
          <a:p>
            <a:endParaRPr lang="en-US" sz="2400">
              <a:solidFill>
                <a:schemeClr val="accent1"/>
              </a:solidFill>
            </a:endParaRPr>
          </a:p>
          <a:p>
            <a:pPr marL="0" indent="0">
              <a:buNone/>
            </a:pPr>
            <a:r>
              <a:rPr lang="en-US" sz="2400" b="1" u="sng">
                <a:solidFill>
                  <a:schemeClr val="accent1"/>
                </a:solidFill>
              </a:rPr>
              <a:t>Returns Policy </a:t>
            </a:r>
            <a:endParaRPr lang="en-US" sz="2400">
              <a:solidFill>
                <a:schemeClr val="accent1"/>
              </a:solidFill>
            </a:endParaRPr>
          </a:p>
          <a:p>
            <a:pPr marL="0" indent="0">
              <a:buNone/>
            </a:pPr>
            <a:r>
              <a:rPr lang="en-US" sz="2400">
                <a:solidFill>
                  <a:schemeClr val="accent1"/>
                </a:solidFill>
              </a:rPr>
              <a:t>If the product is not satisfactory, it must be returned in original packaging within 14 days, terms and conditions will apply.</a:t>
            </a:r>
            <a:endParaRPr lang="en-US" sz="2400" b="1" u="sng">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a:p>
            <a:endParaRPr lang="en-US">
              <a:solidFill>
                <a:schemeClr val="accent1"/>
              </a:solidFill>
            </a:endParaRPr>
          </a:p>
        </p:txBody>
      </p:sp>
      <p:pic>
        <p:nvPicPr>
          <p:cNvPr id="5" name="Picture 4" descr="A close up of a sign&#10;&#10;Description automatically generated">
            <a:extLst>
              <a:ext uri="{FF2B5EF4-FFF2-40B4-BE49-F238E27FC236}">
                <a16:creationId xmlns:a16="http://schemas.microsoft.com/office/drawing/2014/main" id="{3D19C476-0065-4BC3-AABD-ED2A502FB3D1}"/>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98486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ADB0-4172-4F5F-91E9-4C139B5834E4}"/>
              </a:ext>
            </a:extLst>
          </p:cNvPr>
          <p:cNvSpPr>
            <a:spLocks noGrp="1"/>
          </p:cNvSpPr>
          <p:nvPr>
            <p:ph type="title"/>
          </p:nvPr>
        </p:nvSpPr>
        <p:spPr>
          <a:xfrm>
            <a:off x="4192368" y="973668"/>
            <a:ext cx="3951281" cy="706964"/>
          </a:xfrm>
        </p:spPr>
        <p:txBody>
          <a:bodyPr/>
          <a:lstStyle/>
          <a:p>
            <a:r>
              <a:rPr lang="en-US" b="1">
                <a:solidFill>
                  <a:schemeClr val="accent3"/>
                </a:solidFill>
              </a:rPr>
              <a:t>Events</a:t>
            </a:r>
            <a:r>
              <a:rPr lang="en-US">
                <a:solidFill>
                  <a:schemeClr val="accent3"/>
                </a:solidFill>
              </a:rPr>
              <a:t> </a:t>
            </a:r>
            <a:r>
              <a:rPr lang="en-US" b="1">
                <a:solidFill>
                  <a:schemeClr val="accent3"/>
                </a:solidFill>
              </a:rPr>
              <a:t>Calendar</a:t>
            </a:r>
          </a:p>
        </p:txBody>
      </p:sp>
      <p:sp>
        <p:nvSpPr>
          <p:cNvPr id="3" name="Content Placeholder 2">
            <a:extLst>
              <a:ext uri="{FF2B5EF4-FFF2-40B4-BE49-F238E27FC236}">
                <a16:creationId xmlns:a16="http://schemas.microsoft.com/office/drawing/2014/main" id="{77AAEAFF-8BA4-40EC-83ED-BC3FE4B2AC35}"/>
              </a:ext>
            </a:extLst>
          </p:cNvPr>
          <p:cNvSpPr>
            <a:spLocks noGrp="1"/>
          </p:cNvSpPr>
          <p:nvPr>
            <p:ph type="body" idx="1"/>
          </p:nvPr>
        </p:nvSpPr>
        <p:spPr>
          <a:xfrm>
            <a:off x="1959287" y="2603502"/>
            <a:ext cx="2337545" cy="576262"/>
          </a:xfrm>
        </p:spPr>
        <p:txBody>
          <a:bodyPr/>
          <a:lstStyle/>
          <a:p>
            <a:r>
              <a:rPr lang="en-US">
                <a:solidFill>
                  <a:schemeClr val="accent6"/>
                </a:solidFill>
              </a:rPr>
              <a:t>Events</a:t>
            </a:r>
            <a:endParaRPr lang="en-US"/>
          </a:p>
        </p:txBody>
      </p:sp>
      <p:sp>
        <p:nvSpPr>
          <p:cNvPr id="6" name="Text Placeholder 5">
            <a:extLst>
              <a:ext uri="{FF2B5EF4-FFF2-40B4-BE49-F238E27FC236}">
                <a16:creationId xmlns:a16="http://schemas.microsoft.com/office/drawing/2014/main" id="{6092F55F-58C7-432E-9E0E-94C9606B5DD0}"/>
              </a:ext>
            </a:extLst>
          </p:cNvPr>
          <p:cNvSpPr>
            <a:spLocks noGrp="1"/>
          </p:cNvSpPr>
          <p:nvPr>
            <p:ph type="body" sz="half" idx="15"/>
          </p:nvPr>
        </p:nvSpPr>
        <p:spPr>
          <a:xfrm>
            <a:off x="1154951" y="3238736"/>
            <a:ext cx="2844830" cy="2788321"/>
          </a:xfrm>
        </p:spPr>
        <p:txBody>
          <a:bodyPr>
            <a:normAutofit fontScale="85000" lnSpcReduction="20000"/>
          </a:bodyPr>
          <a:lstStyle/>
          <a:p>
            <a:r>
              <a:rPr lang="en-US">
                <a:solidFill>
                  <a:schemeClr val="accent5"/>
                </a:solidFill>
              </a:rPr>
              <a:t>Eid Party (Welsh Islamic Events)</a:t>
            </a:r>
          </a:p>
          <a:p>
            <a:r>
              <a:rPr lang="en-US">
                <a:solidFill>
                  <a:schemeClr val="accent5"/>
                </a:solidFill>
              </a:rPr>
              <a:t>Eid in the park (Swansea mosque)</a:t>
            </a:r>
          </a:p>
          <a:p>
            <a:r>
              <a:rPr lang="en-US">
                <a:solidFill>
                  <a:schemeClr val="accent5"/>
                </a:solidFill>
              </a:rPr>
              <a:t>Islamic Awareness (I.S.O.S)</a:t>
            </a:r>
          </a:p>
          <a:p>
            <a:r>
              <a:rPr lang="en-US">
                <a:solidFill>
                  <a:schemeClr val="accent5"/>
                </a:solidFill>
              </a:rPr>
              <a:t>Community Program (W.I.E)</a:t>
            </a:r>
          </a:p>
          <a:p>
            <a:r>
              <a:rPr lang="en-US">
                <a:solidFill>
                  <a:schemeClr val="accent5"/>
                </a:solidFill>
              </a:rPr>
              <a:t>Youth in Action (W.I.E)</a:t>
            </a:r>
          </a:p>
          <a:p>
            <a:r>
              <a:rPr lang="en-US">
                <a:solidFill>
                  <a:schemeClr val="accent5"/>
                </a:solidFill>
              </a:rPr>
              <a:t>Islamic Talk (Swansea Mosque)</a:t>
            </a:r>
          </a:p>
          <a:p>
            <a:r>
              <a:rPr lang="en-US">
                <a:solidFill>
                  <a:schemeClr val="accent5"/>
                </a:solidFill>
              </a:rPr>
              <a:t>Family Quiz Night (W.I.E)</a:t>
            </a:r>
          </a:p>
          <a:p>
            <a:r>
              <a:rPr lang="en-US">
                <a:solidFill>
                  <a:schemeClr val="accent5"/>
                </a:solidFill>
              </a:rPr>
              <a:t>Lecture from Lal Speaker (S.M)</a:t>
            </a:r>
          </a:p>
          <a:p>
            <a:r>
              <a:rPr lang="en-US">
                <a:solidFill>
                  <a:schemeClr val="accent5"/>
                </a:solidFill>
              </a:rPr>
              <a:t>Children's  Gathering (S.M)</a:t>
            </a:r>
          </a:p>
          <a:p>
            <a:r>
              <a:rPr lang="en-US">
                <a:solidFill>
                  <a:schemeClr val="accent5"/>
                </a:solidFill>
              </a:rPr>
              <a:t>Lecture on "Our Duty" (S.M)</a:t>
            </a:r>
          </a:p>
          <a:p>
            <a:endParaRPr lang="en-US"/>
          </a:p>
        </p:txBody>
      </p:sp>
      <p:sp>
        <p:nvSpPr>
          <p:cNvPr id="4" name="Text Placeholder 3">
            <a:extLst>
              <a:ext uri="{FF2B5EF4-FFF2-40B4-BE49-F238E27FC236}">
                <a16:creationId xmlns:a16="http://schemas.microsoft.com/office/drawing/2014/main" id="{71B52785-8836-4CE8-AF25-C66CCF6010D3}"/>
              </a:ext>
            </a:extLst>
          </p:cNvPr>
          <p:cNvSpPr>
            <a:spLocks noGrp="1"/>
          </p:cNvSpPr>
          <p:nvPr>
            <p:ph type="body" sz="quarter" idx="3"/>
          </p:nvPr>
        </p:nvSpPr>
        <p:spPr>
          <a:xfrm>
            <a:off x="5669832" y="2589389"/>
            <a:ext cx="1989898" cy="576262"/>
          </a:xfrm>
        </p:spPr>
        <p:txBody>
          <a:bodyPr/>
          <a:lstStyle/>
          <a:p>
            <a:r>
              <a:rPr lang="en-US">
                <a:solidFill>
                  <a:schemeClr val="accent6"/>
                </a:solidFill>
              </a:rPr>
              <a:t>Date</a:t>
            </a:r>
          </a:p>
        </p:txBody>
      </p:sp>
      <p:sp>
        <p:nvSpPr>
          <p:cNvPr id="7" name="Text Placeholder 6">
            <a:extLst>
              <a:ext uri="{FF2B5EF4-FFF2-40B4-BE49-F238E27FC236}">
                <a16:creationId xmlns:a16="http://schemas.microsoft.com/office/drawing/2014/main" id="{FAC34B32-35E1-4EA1-90B5-4FB934625E05}"/>
              </a:ext>
            </a:extLst>
          </p:cNvPr>
          <p:cNvSpPr>
            <a:spLocks noGrp="1"/>
          </p:cNvSpPr>
          <p:nvPr>
            <p:ph type="body" sz="half" idx="16"/>
          </p:nvPr>
        </p:nvSpPr>
        <p:spPr>
          <a:xfrm>
            <a:off x="5664289" y="3165652"/>
            <a:ext cx="2822453" cy="2861404"/>
          </a:xfrm>
        </p:spPr>
        <p:txBody>
          <a:bodyPr>
            <a:normAutofit fontScale="92500" lnSpcReduction="20000"/>
          </a:bodyPr>
          <a:lstStyle/>
          <a:p>
            <a:r>
              <a:rPr lang="en-US">
                <a:solidFill>
                  <a:schemeClr val="accent5"/>
                </a:solidFill>
              </a:rPr>
              <a:t>22 August</a:t>
            </a:r>
          </a:p>
          <a:p>
            <a:r>
              <a:rPr lang="en-US">
                <a:solidFill>
                  <a:schemeClr val="accent5"/>
                </a:solidFill>
              </a:rPr>
              <a:t>24 August</a:t>
            </a:r>
          </a:p>
          <a:p>
            <a:r>
              <a:rPr lang="en-US">
                <a:solidFill>
                  <a:schemeClr val="accent5"/>
                </a:solidFill>
              </a:rPr>
              <a:t>16 September</a:t>
            </a:r>
          </a:p>
          <a:p>
            <a:r>
              <a:rPr lang="en-US">
                <a:solidFill>
                  <a:schemeClr val="accent5"/>
                </a:solidFill>
              </a:rPr>
              <a:t>29 September</a:t>
            </a:r>
          </a:p>
          <a:p>
            <a:r>
              <a:rPr lang="en-US">
                <a:solidFill>
                  <a:schemeClr val="accent5"/>
                </a:solidFill>
              </a:rPr>
              <a:t>21 October</a:t>
            </a:r>
          </a:p>
          <a:p>
            <a:r>
              <a:rPr lang="en-US">
                <a:solidFill>
                  <a:schemeClr val="accent5"/>
                </a:solidFill>
              </a:rPr>
              <a:t>7 November</a:t>
            </a:r>
          </a:p>
          <a:p>
            <a:r>
              <a:rPr lang="en-US">
                <a:solidFill>
                  <a:schemeClr val="accent5"/>
                </a:solidFill>
              </a:rPr>
              <a:t>19 November</a:t>
            </a:r>
          </a:p>
          <a:p>
            <a:r>
              <a:rPr lang="en-US">
                <a:solidFill>
                  <a:schemeClr val="accent5"/>
                </a:solidFill>
              </a:rPr>
              <a:t>12 December</a:t>
            </a:r>
          </a:p>
          <a:p>
            <a:r>
              <a:rPr lang="en-US">
                <a:solidFill>
                  <a:schemeClr val="accent5"/>
                </a:solidFill>
              </a:rPr>
              <a:t>23 December</a:t>
            </a:r>
          </a:p>
          <a:p>
            <a:r>
              <a:rPr lang="en-US">
                <a:solidFill>
                  <a:schemeClr val="accent5"/>
                </a:solidFill>
              </a:rPr>
              <a:t>25 December</a:t>
            </a:r>
            <a:endParaRPr lang="en-US"/>
          </a:p>
        </p:txBody>
      </p:sp>
      <p:sp>
        <p:nvSpPr>
          <p:cNvPr id="5" name="Text Placeholder 4">
            <a:extLst>
              <a:ext uri="{FF2B5EF4-FFF2-40B4-BE49-F238E27FC236}">
                <a16:creationId xmlns:a16="http://schemas.microsoft.com/office/drawing/2014/main" id="{2395EDFB-1B37-4E3C-9F4E-611B2A0CB072}"/>
              </a:ext>
            </a:extLst>
          </p:cNvPr>
          <p:cNvSpPr>
            <a:spLocks noGrp="1"/>
          </p:cNvSpPr>
          <p:nvPr>
            <p:ph type="body" sz="quarter" idx="13"/>
          </p:nvPr>
        </p:nvSpPr>
        <p:spPr>
          <a:xfrm>
            <a:off x="8847690" y="2603501"/>
            <a:ext cx="2186175" cy="576262"/>
          </a:xfrm>
        </p:spPr>
        <p:txBody>
          <a:bodyPr/>
          <a:lstStyle/>
          <a:p>
            <a:r>
              <a:rPr lang="en-US">
                <a:solidFill>
                  <a:schemeClr val="accent6"/>
                </a:solidFill>
              </a:rPr>
              <a:t>Action</a:t>
            </a:r>
          </a:p>
        </p:txBody>
      </p:sp>
      <p:sp>
        <p:nvSpPr>
          <p:cNvPr id="8" name="Text Placeholder 7">
            <a:extLst>
              <a:ext uri="{FF2B5EF4-FFF2-40B4-BE49-F238E27FC236}">
                <a16:creationId xmlns:a16="http://schemas.microsoft.com/office/drawing/2014/main" id="{FCFFE5CD-CCB9-4CC6-B97B-85842A36083C}"/>
              </a:ext>
            </a:extLst>
          </p:cNvPr>
          <p:cNvSpPr>
            <a:spLocks noGrp="1"/>
          </p:cNvSpPr>
          <p:nvPr>
            <p:ph type="body" sz="half" idx="17"/>
          </p:nvPr>
        </p:nvSpPr>
        <p:spPr>
          <a:xfrm>
            <a:off x="8899545" y="3166847"/>
            <a:ext cx="2496425" cy="2861404"/>
          </a:xfrm>
        </p:spPr>
        <p:txBody>
          <a:bodyPr>
            <a:normAutofit fontScale="92500" lnSpcReduction="20000"/>
          </a:bodyPr>
          <a:lstStyle/>
          <a:p>
            <a:r>
              <a:rPr lang="en-US">
                <a:solidFill>
                  <a:schemeClr val="accent5"/>
                </a:solidFill>
              </a:rPr>
              <a:t>Stall</a:t>
            </a:r>
          </a:p>
          <a:p>
            <a:r>
              <a:rPr lang="en-US">
                <a:solidFill>
                  <a:schemeClr val="accent5"/>
                </a:solidFill>
              </a:rPr>
              <a:t>Stall</a:t>
            </a:r>
          </a:p>
          <a:p>
            <a:r>
              <a:rPr lang="en-US">
                <a:solidFill>
                  <a:schemeClr val="accent5"/>
                </a:solidFill>
              </a:rPr>
              <a:t>Leaflets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r>
              <a:rPr lang="en-US">
                <a:solidFill>
                  <a:schemeClr val="accent5"/>
                </a:solidFill>
              </a:rPr>
              <a:t>Leaflets and Halal Sweets</a:t>
            </a:r>
          </a:p>
          <a:p>
            <a:r>
              <a:rPr lang="en-US">
                <a:solidFill>
                  <a:schemeClr val="accent5"/>
                </a:solidFill>
              </a:rPr>
              <a:t>Leaflets</a:t>
            </a:r>
          </a:p>
          <a:p>
            <a:endParaRPr lang="en-US"/>
          </a:p>
          <a:p>
            <a:endParaRPr lang="en-US"/>
          </a:p>
        </p:txBody>
      </p:sp>
      <p:pic>
        <p:nvPicPr>
          <p:cNvPr id="10" name="Picture 9" descr="A close up of a sign&#10;&#10;Description automatically generated">
            <a:extLst>
              <a:ext uri="{FF2B5EF4-FFF2-40B4-BE49-F238E27FC236}">
                <a16:creationId xmlns:a16="http://schemas.microsoft.com/office/drawing/2014/main" id="{1E545F1E-C18A-45F4-8E20-1A2B0EE8BEAB}"/>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4133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61D9CB7-F655-4364-998C-102CA657352B}"/>
              </a:ext>
            </a:extLst>
          </p:cNvPr>
          <p:cNvSpPr>
            <a:spLocks noGrp="1"/>
          </p:cNvSpPr>
          <p:nvPr>
            <p:ph type="title"/>
          </p:nvPr>
        </p:nvSpPr>
        <p:spPr>
          <a:xfrm>
            <a:off x="639098" y="629265"/>
            <a:ext cx="6072776" cy="1622322"/>
          </a:xfrm>
        </p:spPr>
        <p:txBody>
          <a:bodyPr>
            <a:normAutofit/>
          </a:bodyPr>
          <a:lstStyle/>
          <a:p>
            <a:r>
              <a:rPr lang="en-US" b="1">
                <a:solidFill>
                  <a:schemeClr val="accent4">
                    <a:lumMod val="75000"/>
                  </a:schemeClr>
                </a:solidFill>
              </a:rPr>
              <a:t>Ensuring quality of products and services.</a:t>
            </a:r>
          </a:p>
        </p:txBody>
      </p:sp>
      <p:sp>
        <p:nvSpPr>
          <p:cNvPr id="3" name="Content Placeholder 2">
            <a:extLst>
              <a:ext uri="{FF2B5EF4-FFF2-40B4-BE49-F238E27FC236}">
                <a16:creationId xmlns:a16="http://schemas.microsoft.com/office/drawing/2014/main" id="{EDE09E74-4BAF-4540-B6D3-24CF7EB21F04}"/>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US" b="1">
                <a:solidFill>
                  <a:srgbClr val="FFFFFF"/>
                </a:solidFill>
              </a:rPr>
              <a:t>Information will be gathered from online feedback, questionnaires, surveys and reviews from customers. This will be collected quarterly and put on Charts and Graphs for monitoring. Customers will be able to track their orders with a tracking number, customer enquiries will receive response within 3 working days.</a:t>
            </a:r>
          </a:p>
          <a:p>
            <a:pPr marL="0" indent="0">
              <a:buNone/>
            </a:pPr>
            <a:r>
              <a:rPr lang="en-US" b="1">
                <a:solidFill>
                  <a:srgbClr val="FFFFFF"/>
                </a:solidFill>
              </a:rPr>
              <a:t>Chart and Graphs will be put on notice boards, and shown in meetings to encourage performance and show current quality of products, services, delivery after sales and customer care. The team will also be encouraged in making suggestions on improvement.</a:t>
            </a:r>
            <a:br>
              <a:rPr lang="en-US" b="1">
                <a:solidFill>
                  <a:srgbClr val="FFFFFF"/>
                </a:solidFill>
              </a:rPr>
            </a:br>
            <a:endParaRPr lang="en-US">
              <a:solidFill>
                <a:srgbClr val="FFFFFF"/>
              </a:solidFill>
            </a:endParaRPr>
          </a:p>
        </p:txBody>
      </p:sp>
      <p:pic>
        <p:nvPicPr>
          <p:cNvPr id="4" name="Picture 4">
            <a:extLst>
              <a:ext uri="{FF2B5EF4-FFF2-40B4-BE49-F238E27FC236}">
                <a16:creationId xmlns:a16="http://schemas.microsoft.com/office/drawing/2014/main" id="{93931918-19FD-468E-B8EF-70F086FBFF34}"/>
              </a:ext>
            </a:extLst>
          </p:cNvPr>
          <p:cNvPicPr>
            <a:picLocks noChangeAspect="1"/>
          </p:cNvPicPr>
          <p:nvPr/>
        </p:nvPicPr>
        <p:blipFill rotWithShape="1">
          <a:blip r:embed="rId3"/>
          <a:srcRect r="-349" b="9362"/>
          <a:stretch/>
        </p:blipFill>
        <p:spPr>
          <a:xfrm rot="5400000">
            <a:off x="6689753" y="1375132"/>
            <a:ext cx="5582263" cy="4125317"/>
          </a:xfrm>
          <a:prstGeom prst="rect">
            <a:avLst/>
          </a:prstGeom>
        </p:spPr>
      </p:pic>
      <p:sp>
        <p:nvSpPr>
          <p:cNvPr id="20"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 close up of a sign&#10;&#10;Description generated with high confidence">
            <a:extLst>
              <a:ext uri="{FF2B5EF4-FFF2-40B4-BE49-F238E27FC236}">
                <a16:creationId xmlns:a16="http://schemas.microsoft.com/office/drawing/2014/main" id="{BFF99375-B68F-4532-8DF9-31B303D5C8D7}"/>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2392745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D37D991-12BE-4AE4-92B3-D4515E5DBBE0}"/>
              </a:ext>
            </a:extLst>
          </p:cNvPr>
          <p:cNvPicPr>
            <a:picLocks noChangeAspect="1"/>
          </p:cNvPicPr>
          <p:nvPr/>
        </p:nvPicPr>
        <p:blipFill>
          <a:blip r:embed="rId2"/>
          <a:stretch>
            <a:fillRect/>
          </a:stretch>
        </p:blipFill>
        <p:spPr>
          <a:xfrm>
            <a:off x="7605075" y="5140279"/>
            <a:ext cx="4456027" cy="1745411"/>
          </a:xfrm>
          <a:prstGeom prst="rect">
            <a:avLst/>
          </a:prstGeom>
        </p:spPr>
      </p:pic>
      <p:sp>
        <p:nvSpPr>
          <p:cNvPr id="2" name="Title 1">
            <a:extLst>
              <a:ext uri="{FF2B5EF4-FFF2-40B4-BE49-F238E27FC236}">
                <a16:creationId xmlns:a16="http://schemas.microsoft.com/office/drawing/2014/main" id="{58C21F8E-9284-4C94-B2E1-70143C19A469}"/>
              </a:ext>
            </a:extLst>
          </p:cNvPr>
          <p:cNvSpPr>
            <a:spLocks noGrp="1"/>
          </p:cNvSpPr>
          <p:nvPr>
            <p:ph type="title"/>
          </p:nvPr>
        </p:nvSpPr>
        <p:spPr>
          <a:xfrm>
            <a:off x="3977175" y="973668"/>
            <a:ext cx="5939192" cy="706964"/>
          </a:xfrm>
        </p:spPr>
        <p:txBody>
          <a:bodyPr/>
          <a:lstStyle/>
          <a:p>
            <a:r>
              <a:rPr lang="en-US" sz="4800" b="1">
                <a:solidFill>
                  <a:schemeClr val="accent4">
                    <a:lumMod val="75000"/>
                  </a:schemeClr>
                </a:solidFill>
              </a:rPr>
              <a:t>Monitoring</a:t>
            </a:r>
          </a:p>
        </p:txBody>
      </p:sp>
      <p:sp>
        <p:nvSpPr>
          <p:cNvPr id="3" name="Content Placeholder 2">
            <a:extLst>
              <a:ext uri="{FF2B5EF4-FFF2-40B4-BE49-F238E27FC236}">
                <a16:creationId xmlns:a16="http://schemas.microsoft.com/office/drawing/2014/main" id="{90F39040-0F52-4B45-9134-B7CFCCF4A8A1}"/>
              </a:ext>
            </a:extLst>
          </p:cNvPr>
          <p:cNvSpPr>
            <a:spLocks noGrp="1"/>
          </p:cNvSpPr>
          <p:nvPr>
            <p:ph idx="1"/>
          </p:nvPr>
        </p:nvSpPr>
        <p:spPr/>
        <p:txBody>
          <a:bodyPr vert="horz" lIns="91440" tIns="45720" rIns="91440" bIns="45720" rtlCol="0" anchor="t">
            <a:normAutofit/>
          </a:bodyPr>
          <a:lstStyle/>
          <a:p>
            <a:pPr marL="0" indent="0">
              <a:buNone/>
            </a:pPr>
            <a:r>
              <a:rPr lang="en-US" sz="2800" b="1">
                <a:solidFill>
                  <a:schemeClr val="accent5"/>
                </a:solidFill>
              </a:rPr>
              <a:t>The information gathered from all the feedback will be used in monitoring performance quarterly and identifying strengths and weaknesses. This will enable management to set new targets, make changes to improve performance, and will be discussed in team meetings.</a:t>
            </a:r>
          </a:p>
          <a:p>
            <a:endParaRPr lang="en-US"/>
          </a:p>
        </p:txBody>
      </p:sp>
      <p:pic>
        <p:nvPicPr>
          <p:cNvPr id="6" name="Picture 5" descr="A close up of a sign&#10;&#10;Description automatically generated">
            <a:extLst>
              <a:ext uri="{FF2B5EF4-FFF2-40B4-BE49-F238E27FC236}">
                <a16:creationId xmlns:a16="http://schemas.microsoft.com/office/drawing/2014/main" id="{41885875-47BC-4830-8562-C5CB4D447EC3}"/>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865193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FEFC-B1E2-449F-9F36-2F705914F711}"/>
              </a:ext>
            </a:extLst>
          </p:cNvPr>
          <p:cNvSpPr>
            <a:spLocks noGrp="1"/>
          </p:cNvSpPr>
          <p:nvPr>
            <p:ph type="title"/>
          </p:nvPr>
        </p:nvSpPr>
        <p:spPr>
          <a:xfrm>
            <a:off x="3498463" y="973668"/>
            <a:ext cx="6417904" cy="706964"/>
          </a:xfrm>
        </p:spPr>
        <p:txBody>
          <a:bodyPr/>
          <a:lstStyle/>
          <a:p>
            <a:r>
              <a:rPr lang="en-US" sz="4000" b="1">
                <a:solidFill>
                  <a:schemeClr val="accent3"/>
                </a:solidFill>
              </a:rPr>
              <a:t>All hand's on deck</a:t>
            </a:r>
          </a:p>
        </p:txBody>
      </p:sp>
      <p:sp>
        <p:nvSpPr>
          <p:cNvPr id="3" name="Content Placeholder 2">
            <a:extLst>
              <a:ext uri="{FF2B5EF4-FFF2-40B4-BE49-F238E27FC236}">
                <a16:creationId xmlns:a16="http://schemas.microsoft.com/office/drawing/2014/main" id="{A352E138-7A18-40DF-B571-241C30F0B2F0}"/>
              </a:ext>
            </a:extLst>
          </p:cNvPr>
          <p:cNvSpPr>
            <a:spLocks noGrp="1"/>
          </p:cNvSpPr>
          <p:nvPr>
            <p:ph idx="1"/>
          </p:nvPr>
        </p:nvSpPr>
        <p:spPr>
          <a:xfrm>
            <a:off x="1356237" y="2617877"/>
            <a:ext cx="9645168" cy="3416300"/>
          </a:xfrm>
        </p:spPr>
        <p:txBody>
          <a:bodyPr vert="horz" lIns="91440" tIns="45720" rIns="91440" bIns="45720" rtlCol="0" anchor="t">
            <a:normAutofit fontScale="25000" lnSpcReduction="20000"/>
          </a:bodyPr>
          <a:lstStyle/>
          <a:p>
            <a:pPr>
              <a:buFont typeface="Wingdings" charset="2"/>
              <a:buChar char="q"/>
            </a:pPr>
            <a:r>
              <a:rPr lang="en-US" sz="6000" b="1">
                <a:solidFill>
                  <a:srgbClr val="00B0F0"/>
                </a:solidFill>
              </a:rPr>
              <a:t>Participation by all employees is critical for the success of quality and performance improvement.</a:t>
            </a:r>
          </a:p>
          <a:p>
            <a:pPr>
              <a:buFont typeface="Wingdings" charset="2"/>
              <a:buChar char="q"/>
            </a:pPr>
            <a:r>
              <a:rPr lang="en-US" sz="6000" b="1">
                <a:solidFill>
                  <a:srgbClr val="00B0F0"/>
                </a:solidFill>
              </a:rPr>
              <a:t> Everyone must be aware of quality control.</a:t>
            </a:r>
          </a:p>
          <a:p>
            <a:pPr marL="0" indent="0">
              <a:buNone/>
            </a:pPr>
            <a:endParaRPr lang="en-US" sz="6000" b="1">
              <a:solidFill>
                <a:srgbClr val="00B0F0"/>
              </a:solidFill>
            </a:endParaRPr>
          </a:p>
          <a:p>
            <a:pPr>
              <a:buFont typeface="Wingdings" charset="2"/>
              <a:buChar char="§"/>
            </a:pPr>
            <a:r>
              <a:rPr lang="en-US" sz="6000" b="1">
                <a:solidFill>
                  <a:srgbClr val="00B0F0"/>
                </a:solidFill>
              </a:rPr>
              <a:t>        Toys must be CE marked with name and address of manufacturer. </a:t>
            </a:r>
          </a:p>
          <a:p>
            <a:pPr>
              <a:buFont typeface="Wingdings" charset="2"/>
              <a:buChar char="§"/>
            </a:pPr>
            <a:r>
              <a:rPr lang="en-US" sz="6000" b="1">
                <a:solidFill>
                  <a:srgbClr val="00B0F0"/>
                </a:solidFill>
              </a:rPr>
              <a:t>        Electrical products must be sold maintaining child safety standards and GPS regulations.</a:t>
            </a:r>
          </a:p>
          <a:p>
            <a:pPr>
              <a:buFont typeface="Wingdings" charset="2"/>
              <a:buChar char="§"/>
            </a:pPr>
            <a:endParaRPr lang="en-US" sz="6000" b="1">
              <a:solidFill>
                <a:srgbClr val="00B0F0"/>
              </a:solidFill>
            </a:endParaRPr>
          </a:p>
          <a:p>
            <a:r>
              <a:rPr lang="en-US" sz="6000" b="1">
                <a:solidFill>
                  <a:srgbClr val="00B0F0"/>
                </a:solidFill>
              </a:rPr>
              <a:t>- Flammability</a:t>
            </a:r>
          </a:p>
          <a:p>
            <a:r>
              <a:rPr lang="en-US" sz="6000" b="1">
                <a:solidFill>
                  <a:srgbClr val="00B0F0"/>
                </a:solidFill>
              </a:rPr>
              <a:t>- Choking hazards</a:t>
            </a:r>
          </a:p>
          <a:p>
            <a:r>
              <a:rPr lang="en-US" sz="6000" b="1">
                <a:solidFill>
                  <a:srgbClr val="00B0F0"/>
                </a:solidFill>
              </a:rPr>
              <a:t>- Magnetic parts</a:t>
            </a:r>
          </a:p>
          <a:p>
            <a:r>
              <a:rPr lang="en-US" sz="6000" b="1">
                <a:solidFill>
                  <a:srgbClr val="00B0F0"/>
                </a:solidFill>
              </a:rPr>
              <a:t>- Chemicals</a:t>
            </a:r>
          </a:p>
          <a:p>
            <a:endParaRPr lang="en-US" sz="6000" b="1">
              <a:solidFill>
                <a:srgbClr val="00B0F0"/>
              </a:solidFill>
            </a:endParaRPr>
          </a:p>
          <a:p>
            <a:pPr>
              <a:buFont typeface="Wingdings" charset="2"/>
              <a:buChar char="q"/>
            </a:pPr>
            <a:r>
              <a:rPr lang="en-US" sz="6000" b="1">
                <a:solidFill>
                  <a:srgbClr val="00B0F0"/>
                </a:solidFill>
              </a:rPr>
              <a:t>Preparation for long term improvement.</a:t>
            </a:r>
          </a:p>
          <a:p>
            <a:pPr marL="0" indent="0">
              <a:buNone/>
            </a:pPr>
            <a:br>
              <a:rPr lang="en-US"/>
            </a:br>
            <a:endParaRPr lang="en-US"/>
          </a:p>
        </p:txBody>
      </p:sp>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pic>
        <p:nvPicPr>
          <p:cNvPr id="7" name="Picture 7" descr="A picture containing indoor&#10;&#10;Description generated with very high confidence">
            <a:extLst>
              <a:ext uri="{FF2B5EF4-FFF2-40B4-BE49-F238E27FC236}">
                <a16:creationId xmlns:a16="http://schemas.microsoft.com/office/drawing/2014/main" id="{DF1AF28A-0A35-4E26-B2A8-3CDA27743482}"/>
              </a:ext>
            </a:extLst>
          </p:cNvPr>
          <p:cNvPicPr>
            <a:picLocks noChangeAspect="1"/>
          </p:cNvPicPr>
          <p:nvPr/>
        </p:nvPicPr>
        <p:blipFill>
          <a:blip r:embed="rId3"/>
          <a:stretch>
            <a:fillRect/>
          </a:stretch>
        </p:blipFill>
        <p:spPr>
          <a:xfrm>
            <a:off x="10286999" y="4485009"/>
            <a:ext cx="1897813" cy="2369576"/>
          </a:xfrm>
          <a:prstGeom prst="rect">
            <a:avLst/>
          </a:prstGeom>
        </p:spPr>
      </p:pic>
      <p:pic>
        <p:nvPicPr>
          <p:cNvPr id="11" name="Picture 11" descr="A picture containing indoor&#10;&#10;Description generated with very high confidence">
            <a:extLst>
              <a:ext uri="{FF2B5EF4-FFF2-40B4-BE49-F238E27FC236}">
                <a16:creationId xmlns:a16="http://schemas.microsoft.com/office/drawing/2014/main" id="{B5E4FCAF-FBF1-41D6-9AF5-FC5E3420F46D}"/>
              </a:ext>
            </a:extLst>
          </p:cNvPr>
          <p:cNvPicPr>
            <a:picLocks noChangeAspect="1"/>
          </p:cNvPicPr>
          <p:nvPr/>
        </p:nvPicPr>
        <p:blipFill>
          <a:blip r:embed="rId4"/>
          <a:stretch>
            <a:fillRect/>
          </a:stretch>
        </p:blipFill>
        <p:spPr>
          <a:xfrm>
            <a:off x="8404035" y="4675321"/>
            <a:ext cx="1893215" cy="2286000"/>
          </a:xfrm>
          <a:prstGeom prst="rect">
            <a:avLst/>
          </a:prstGeom>
        </p:spPr>
      </p:pic>
      <p:pic>
        <p:nvPicPr>
          <p:cNvPr id="13" name="Picture 13" descr="A close up of a logo&#10;&#10;Description generated with high confidence">
            <a:extLst>
              <a:ext uri="{FF2B5EF4-FFF2-40B4-BE49-F238E27FC236}">
                <a16:creationId xmlns:a16="http://schemas.microsoft.com/office/drawing/2014/main" id="{B4CF007C-17D6-43B7-AF22-A3784D41383C}"/>
              </a:ext>
            </a:extLst>
          </p:cNvPr>
          <p:cNvPicPr>
            <a:picLocks noChangeAspect="1"/>
          </p:cNvPicPr>
          <p:nvPr/>
        </p:nvPicPr>
        <p:blipFill>
          <a:blip r:embed="rId5"/>
          <a:stretch>
            <a:fillRect/>
          </a:stretch>
        </p:blipFill>
        <p:spPr>
          <a:xfrm>
            <a:off x="6206583" y="4667739"/>
            <a:ext cx="2154266" cy="2120351"/>
          </a:xfrm>
          <a:prstGeom prst="rect">
            <a:avLst/>
          </a:prstGeom>
        </p:spPr>
      </p:pic>
    </p:spTree>
    <p:extLst>
      <p:ext uri="{BB962C8B-B14F-4D97-AF65-F5344CB8AC3E}">
        <p14:creationId xmlns:p14="http://schemas.microsoft.com/office/powerpoint/2010/main" val="174756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id="{CB3C6FFD-23D9-4BF1-84A1-729D0350250B}"/>
              </a:ext>
            </a:extLst>
          </p:cNvPr>
          <p:cNvPicPr>
            <a:picLocks noChangeAspect="1"/>
          </p:cNvPicPr>
          <p:nvPr/>
        </p:nvPicPr>
        <p:blipFill>
          <a:blip r:embed="rId2"/>
          <a:stretch>
            <a:fillRect/>
          </a:stretch>
        </p:blipFill>
        <p:spPr>
          <a:xfrm>
            <a:off x="10292576" y="486937"/>
            <a:ext cx="1316048" cy="1284714"/>
          </a:xfrm>
          <a:prstGeom prst="rect">
            <a:avLst/>
          </a:prstGeom>
        </p:spPr>
      </p:pic>
      <p:sp>
        <p:nvSpPr>
          <p:cNvPr id="6" name="Title 5">
            <a:extLst>
              <a:ext uri="{FF2B5EF4-FFF2-40B4-BE49-F238E27FC236}">
                <a16:creationId xmlns:a16="http://schemas.microsoft.com/office/drawing/2014/main" id="{E8501AB2-A0C2-4729-80E8-71F80BA75233}"/>
              </a:ext>
            </a:extLst>
          </p:cNvPr>
          <p:cNvSpPr>
            <a:spLocks noGrp="1"/>
          </p:cNvSpPr>
          <p:nvPr>
            <p:ph type="title"/>
          </p:nvPr>
        </p:nvSpPr>
        <p:spPr/>
        <p:txBody>
          <a:bodyPr/>
          <a:lstStyle/>
          <a:p>
            <a:pPr algn="ctr"/>
            <a:r>
              <a:rPr lang="en-GB" sz="5400" b="1">
                <a:solidFill>
                  <a:schemeClr val="accent4"/>
                </a:solidFill>
              </a:rPr>
              <a:t>Human Resources</a:t>
            </a:r>
          </a:p>
        </p:txBody>
      </p:sp>
      <p:sp>
        <p:nvSpPr>
          <p:cNvPr id="9" name="Content Placeholder 8">
            <a:extLst>
              <a:ext uri="{FF2B5EF4-FFF2-40B4-BE49-F238E27FC236}">
                <a16:creationId xmlns:a16="http://schemas.microsoft.com/office/drawing/2014/main" id="{044CFEE8-AA55-4708-9D4C-DB4838D4955A}"/>
              </a:ext>
            </a:extLst>
          </p:cNvPr>
          <p:cNvSpPr>
            <a:spLocks noGrp="1"/>
          </p:cNvSpPr>
          <p:nvPr>
            <p:ph idx="1"/>
          </p:nvPr>
        </p:nvSpPr>
        <p:spPr>
          <a:xfrm>
            <a:off x="457200" y="2390855"/>
            <a:ext cx="9637713" cy="4019389"/>
          </a:xfrm>
        </p:spPr>
        <p:txBody>
          <a:bodyPr>
            <a:normAutofit/>
          </a:bodyPr>
          <a:lstStyle/>
          <a:p>
            <a:pPr marL="0" indent="0" algn="ctr">
              <a:buNone/>
            </a:pPr>
            <a:r>
              <a:rPr lang="en-GB" sz="3200" b="1">
                <a:solidFill>
                  <a:schemeClr val="accent4"/>
                </a:solidFill>
              </a:rPr>
              <a:t>Training and Development </a:t>
            </a:r>
          </a:p>
          <a:p>
            <a:pPr algn="ctr"/>
            <a:endParaRPr lang="en-GB" sz="2400" b="1"/>
          </a:p>
          <a:p>
            <a:pPr>
              <a:buFont typeface="Century Gothic" panose="020B0502020202020204" pitchFamily="34" charset="0"/>
              <a:buChar char="►"/>
            </a:pPr>
            <a:r>
              <a:rPr lang="en-GB" sz="2400">
                <a:solidFill>
                  <a:schemeClr val="accent6">
                    <a:lumMod val="75000"/>
                  </a:schemeClr>
                </a:solidFill>
              </a:rPr>
              <a:t>Organisation’s training needs</a:t>
            </a:r>
          </a:p>
          <a:p>
            <a:pPr>
              <a:buFont typeface="Century Gothic" panose="020B0502020202020204" pitchFamily="34" charset="0"/>
              <a:buChar char="►"/>
            </a:pPr>
            <a:r>
              <a:rPr lang="en-GB" sz="2400">
                <a:solidFill>
                  <a:schemeClr val="accent6">
                    <a:lumMod val="75000"/>
                  </a:schemeClr>
                </a:solidFill>
              </a:rPr>
              <a:t>Deliver training to employees</a:t>
            </a:r>
          </a:p>
          <a:p>
            <a:pPr>
              <a:buFont typeface="Century Gothic" panose="020B0502020202020204" pitchFamily="34" charset="0"/>
              <a:buChar char="►"/>
            </a:pPr>
            <a:r>
              <a:rPr lang="en-GB" sz="2400">
                <a:solidFill>
                  <a:schemeClr val="accent6">
                    <a:lumMod val="75000"/>
                  </a:schemeClr>
                </a:solidFill>
              </a:rPr>
              <a:t>Evaluate the results of completed training programs</a:t>
            </a:r>
          </a:p>
          <a:p>
            <a:pPr>
              <a:buFont typeface="Century Gothic" panose="020B0502020202020204" pitchFamily="34" charset="0"/>
              <a:buChar char="►"/>
            </a:pPr>
            <a:r>
              <a:rPr lang="en-GB" sz="2400">
                <a:solidFill>
                  <a:schemeClr val="accent6">
                    <a:lumMod val="75000"/>
                  </a:schemeClr>
                </a:solidFill>
              </a:rPr>
              <a:t>Make sure employees complete training </a:t>
            </a:r>
          </a:p>
          <a:p>
            <a:pPr>
              <a:buFont typeface="Century Gothic" panose="020B0502020202020204" pitchFamily="34" charset="0"/>
              <a:buChar char="►"/>
            </a:pPr>
            <a:r>
              <a:rPr lang="en-GB" sz="2400">
                <a:solidFill>
                  <a:schemeClr val="accent6">
                    <a:lumMod val="75000"/>
                  </a:schemeClr>
                </a:solidFill>
              </a:rPr>
              <a:t>Safety and Health for the organisation </a:t>
            </a:r>
          </a:p>
          <a:p>
            <a:endParaRPr lang="en-GB"/>
          </a:p>
        </p:txBody>
      </p:sp>
      <p:pic>
        <p:nvPicPr>
          <p:cNvPr id="12" name="Picture 2" descr="A close up of a sign&#10;&#10;Description generated with high confidence">
            <a:extLst>
              <a:ext uri="{FF2B5EF4-FFF2-40B4-BE49-F238E27FC236}">
                <a16:creationId xmlns:a16="http://schemas.microsoft.com/office/drawing/2014/main" id="{28679922-3338-4C95-B407-195168E5FC79}"/>
              </a:ext>
            </a:extLst>
          </p:cNvPr>
          <p:cNvPicPr>
            <a:picLocks noChangeAspect="1"/>
          </p:cNvPicPr>
          <p:nvPr/>
        </p:nvPicPr>
        <p:blipFill rotWithShape="1">
          <a:blip r:embed="rId3"/>
          <a:srcRect l="52478" t="54583"/>
          <a:stretch/>
        </p:blipFill>
        <p:spPr>
          <a:xfrm>
            <a:off x="8590704" y="4400549"/>
            <a:ext cx="3403743" cy="2222338"/>
          </a:xfrm>
          <a:prstGeom prst="rect">
            <a:avLst/>
          </a:prstGeom>
        </p:spPr>
      </p:pic>
    </p:spTree>
    <p:extLst>
      <p:ext uri="{BB962C8B-B14F-4D97-AF65-F5344CB8AC3E}">
        <p14:creationId xmlns:p14="http://schemas.microsoft.com/office/powerpoint/2010/main" val="275578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73D279-BFBC-4810-ACDC-DABDA1CF3250}"/>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TextBox 3">
            <a:extLst>
              <a:ext uri="{FF2B5EF4-FFF2-40B4-BE49-F238E27FC236}">
                <a16:creationId xmlns:a16="http://schemas.microsoft.com/office/drawing/2014/main" id="{057A4B16-9B02-4642-8805-8CA5629B398A}"/>
              </a:ext>
            </a:extLst>
          </p:cNvPr>
          <p:cNvSpPr txBox="1"/>
          <p:nvPr/>
        </p:nvSpPr>
        <p:spPr>
          <a:xfrm>
            <a:off x="4724400"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itle 4">
            <a:extLst>
              <a:ext uri="{FF2B5EF4-FFF2-40B4-BE49-F238E27FC236}">
                <a16:creationId xmlns:a16="http://schemas.microsoft.com/office/drawing/2014/main" id="{82A0DE72-E21C-4F18-8D47-DCC50BF05222}"/>
              </a:ext>
            </a:extLst>
          </p:cNvPr>
          <p:cNvSpPr>
            <a:spLocks noGrp="1"/>
          </p:cNvSpPr>
          <p:nvPr>
            <p:ph type="title"/>
          </p:nvPr>
        </p:nvSpPr>
        <p:spPr>
          <a:xfrm>
            <a:off x="1502336" y="1186580"/>
            <a:ext cx="8761413" cy="706964"/>
          </a:xfrm>
        </p:spPr>
        <p:txBody>
          <a:bodyPr/>
          <a:lstStyle/>
          <a:p>
            <a:pPr algn="ctr"/>
            <a:r>
              <a:rPr lang="en-US" sz="5400" b="1">
                <a:solidFill>
                  <a:schemeClr val="accent4"/>
                </a:solidFill>
              </a:rPr>
              <a:t>Rota</a:t>
            </a:r>
            <a:endParaRPr lang="en-US" sz="5400">
              <a:solidFill>
                <a:schemeClr val="accent4"/>
              </a:solidFill>
            </a:endParaRPr>
          </a:p>
        </p:txBody>
      </p:sp>
      <p:graphicFrame>
        <p:nvGraphicFramePr>
          <p:cNvPr id="15" name="Table 15">
            <a:extLst>
              <a:ext uri="{FF2B5EF4-FFF2-40B4-BE49-F238E27FC236}">
                <a16:creationId xmlns:a16="http://schemas.microsoft.com/office/drawing/2014/main" id="{C7722A4A-84D3-4371-91E3-B0C1BD895F77}"/>
              </a:ext>
            </a:extLst>
          </p:cNvPr>
          <p:cNvGraphicFramePr>
            <a:graphicFrameLocks noGrp="1"/>
          </p:cNvGraphicFramePr>
          <p:nvPr>
            <p:ph idx="1"/>
            <p:extLst/>
          </p:nvPr>
        </p:nvGraphicFramePr>
        <p:xfrm>
          <a:off x="2622176" y="2342029"/>
          <a:ext cx="7392313" cy="3731563"/>
        </p:xfrm>
        <a:graphic>
          <a:graphicData uri="http://schemas.openxmlformats.org/drawingml/2006/table">
            <a:tbl>
              <a:tblPr firstRow="1" bandRow="1">
                <a:tableStyleId>{5C22544A-7EE6-4342-B048-85BDC9FD1C3A}</a:tableStyleId>
              </a:tblPr>
              <a:tblGrid>
                <a:gridCol w="2174446">
                  <a:extLst>
                    <a:ext uri="{9D8B030D-6E8A-4147-A177-3AD203B41FA5}">
                      <a16:colId xmlns:a16="http://schemas.microsoft.com/office/drawing/2014/main" val="3109529116"/>
                    </a:ext>
                  </a:extLst>
                </a:gridCol>
                <a:gridCol w="2662926">
                  <a:extLst>
                    <a:ext uri="{9D8B030D-6E8A-4147-A177-3AD203B41FA5}">
                      <a16:colId xmlns:a16="http://schemas.microsoft.com/office/drawing/2014/main" val="4237131053"/>
                    </a:ext>
                  </a:extLst>
                </a:gridCol>
                <a:gridCol w="2554941">
                  <a:extLst>
                    <a:ext uri="{9D8B030D-6E8A-4147-A177-3AD203B41FA5}">
                      <a16:colId xmlns:a16="http://schemas.microsoft.com/office/drawing/2014/main" val="3741247710"/>
                    </a:ext>
                  </a:extLst>
                </a:gridCol>
              </a:tblGrid>
              <a:tr h="531163">
                <a:tc>
                  <a:txBody>
                    <a:bodyPr/>
                    <a:lstStyle/>
                    <a:p>
                      <a:endParaRPr lang="en-US"/>
                    </a:p>
                  </a:txBody>
                  <a:tcPr/>
                </a:tc>
                <a:tc>
                  <a:txBody>
                    <a:bodyPr/>
                    <a:lstStyle/>
                    <a:p>
                      <a:pPr algn="ctr"/>
                      <a:r>
                        <a:rPr lang="en-US"/>
                        <a:t>9:00am – 13:00 pm</a:t>
                      </a:r>
                    </a:p>
                  </a:txBody>
                  <a:tcPr/>
                </a:tc>
                <a:tc>
                  <a:txBody>
                    <a:bodyPr/>
                    <a:lstStyle/>
                    <a:p>
                      <a:pPr algn="ctr"/>
                      <a:r>
                        <a:rPr lang="en-US"/>
                        <a:t>13:00pm – 17:00 pm</a:t>
                      </a:r>
                    </a:p>
                  </a:txBody>
                  <a:tcPr/>
                </a:tc>
                <a:extLst>
                  <a:ext uri="{0D108BD9-81ED-4DB2-BD59-A6C34878D82A}">
                    <a16:rowId xmlns:a16="http://schemas.microsoft.com/office/drawing/2014/main" val="2422296040"/>
                  </a:ext>
                </a:extLst>
              </a:tr>
              <a:tr h="619690">
                <a:tc>
                  <a:txBody>
                    <a:bodyPr/>
                    <a:lstStyle/>
                    <a:p>
                      <a:pPr algn="ctr"/>
                      <a:r>
                        <a:rPr lang="en-US"/>
                        <a:t>Monday</a:t>
                      </a:r>
                    </a:p>
                  </a:txBody>
                  <a:tcPr/>
                </a:tc>
                <a:tc>
                  <a:txBody>
                    <a:bodyPr/>
                    <a:lstStyle/>
                    <a:p>
                      <a:pPr algn="ctr"/>
                      <a:r>
                        <a:rPr lang="en-US" err="1"/>
                        <a:t>Sufia</a:t>
                      </a:r>
                      <a:r>
                        <a:rPr lang="en-US"/>
                        <a:t> khan</a:t>
                      </a:r>
                    </a:p>
                    <a:p>
                      <a:pPr lvl="0" algn="ctr">
                        <a:buNone/>
                      </a:pPr>
                      <a:r>
                        <a:rPr lang="en-US" err="1"/>
                        <a:t>Shamsur</a:t>
                      </a:r>
                      <a:r>
                        <a:rPr lang="en-US"/>
                        <a:t> Rahman</a:t>
                      </a:r>
                    </a:p>
                  </a:txBody>
                  <a:tcPr/>
                </a:tc>
                <a:tc>
                  <a:txBody>
                    <a:bodyPr/>
                    <a:lstStyle/>
                    <a:p>
                      <a:pPr algn="ctr"/>
                      <a:r>
                        <a:rPr lang="en-US"/>
                        <a:t>Farzana </a:t>
                      </a:r>
                      <a:r>
                        <a:rPr lang="en-US" err="1"/>
                        <a:t>Hussen</a:t>
                      </a:r>
                    </a:p>
                    <a:p>
                      <a:pPr lvl="0" algn="ctr">
                        <a:buNone/>
                      </a:pPr>
                      <a:r>
                        <a:rPr lang="en-US"/>
                        <a:t>Samad Uddin</a:t>
                      </a:r>
                    </a:p>
                  </a:txBody>
                  <a:tcPr/>
                </a:tc>
                <a:extLst>
                  <a:ext uri="{0D108BD9-81ED-4DB2-BD59-A6C34878D82A}">
                    <a16:rowId xmlns:a16="http://schemas.microsoft.com/office/drawing/2014/main" val="2642296615"/>
                  </a:ext>
                </a:extLst>
              </a:tr>
              <a:tr h="619690">
                <a:tc>
                  <a:txBody>
                    <a:bodyPr/>
                    <a:lstStyle/>
                    <a:p>
                      <a:pPr algn="ctr"/>
                      <a:r>
                        <a:rPr lang="en-US"/>
                        <a:t>Tuesday</a:t>
                      </a:r>
                    </a:p>
                  </a:txBody>
                  <a:tcPr/>
                </a:tc>
                <a:tc>
                  <a:txBody>
                    <a:bodyPr/>
                    <a:lstStyle/>
                    <a:p>
                      <a:pPr algn="ctr"/>
                      <a:r>
                        <a:rPr lang="en-US" err="1"/>
                        <a:t>Soyful</a:t>
                      </a:r>
                      <a:r>
                        <a:rPr lang="en-US"/>
                        <a:t> Khan</a:t>
                      </a:r>
                    </a:p>
                    <a:p>
                      <a:pPr lvl="0" algn="ctr">
                        <a:buNone/>
                      </a:pPr>
                      <a:r>
                        <a:rPr lang="en-US" err="1"/>
                        <a:t>Sufia</a:t>
                      </a:r>
                      <a:r>
                        <a:rPr lang="en-US"/>
                        <a:t> khan</a:t>
                      </a:r>
                    </a:p>
                  </a:txBody>
                  <a:tcPr/>
                </a:tc>
                <a:tc>
                  <a:txBody>
                    <a:bodyPr/>
                    <a:lstStyle/>
                    <a:p>
                      <a:pPr algn="ctr"/>
                      <a:r>
                        <a:rPr lang="en-US" err="1"/>
                        <a:t>Shamsur</a:t>
                      </a:r>
                      <a:r>
                        <a:rPr lang="en-US"/>
                        <a:t> Rahman</a:t>
                      </a:r>
                    </a:p>
                    <a:p>
                      <a:pPr lvl="0" algn="ctr">
                        <a:buNone/>
                      </a:pPr>
                      <a:r>
                        <a:rPr lang="en-US"/>
                        <a:t>Farzana </a:t>
                      </a:r>
                      <a:r>
                        <a:rPr lang="en-US" err="1"/>
                        <a:t>Hussen</a:t>
                      </a:r>
                    </a:p>
                  </a:txBody>
                  <a:tcPr/>
                </a:tc>
                <a:extLst>
                  <a:ext uri="{0D108BD9-81ED-4DB2-BD59-A6C34878D82A}">
                    <a16:rowId xmlns:a16="http://schemas.microsoft.com/office/drawing/2014/main" val="946349884"/>
                  </a:ext>
                </a:extLst>
              </a:tr>
              <a:tr h="619690">
                <a:tc>
                  <a:txBody>
                    <a:bodyPr/>
                    <a:lstStyle/>
                    <a:p>
                      <a:pPr algn="ctr"/>
                      <a:r>
                        <a:rPr lang="en-US"/>
                        <a:t>Wednesday</a:t>
                      </a:r>
                    </a:p>
                  </a:txBody>
                  <a:tcPr/>
                </a:tc>
                <a:tc>
                  <a:txBody>
                    <a:bodyPr/>
                    <a:lstStyle/>
                    <a:p>
                      <a:pPr algn="ctr"/>
                      <a:r>
                        <a:rPr lang="en-US"/>
                        <a:t>Samad Uddin</a:t>
                      </a:r>
                    </a:p>
                    <a:p>
                      <a:pPr lvl="0" algn="ctr">
                        <a:buNone/>
                      </a:pPr>
                      <a:r>
                        <a:rPr lang="en-US" err="1"/>
                        <a:t>Shamsur</a:t>
                      </a:r>
                      <a:r>
                        <a:rPr lang="en-US"/>
                        <a:t> Rahman</a:t>
                      </a:r>
                    </a:p>
                  </a:txBody>
                  <a:tcPr/>
                </a:tc>
                <a:tc>
                  <a:txBody>
                    <a:bodyPr/>
                    <a:lstStyle/>
                    <a:p>
                      <a:pPr algn="ctr"/>
                      <a:r>
                        <a:rPr lang="en-US" err="1"/>
                        <a:t>Sufia</a:t>
                      </a:r>
                      <a:r>
                        <a:rPr lang="en-US"/>
                        <a:t> Khan</a:t>
                      </a:r>
                    </a:p>
                    <a:p>
                      <a:pPr lvl="0" algn="ctr">
                        <a:buNone/>
                      </a:pPr>
                      <a:r>
                        <a:rPr lang="en-US" err="1"/>
                        <a:t>Soyful</a:t>
                      </a:r>
                      <a:r>
                        <a:rPr lang="en-US"/>
                        <a:t> Khan</a:t>
                      </a:r>
                    </a:p>
                  </a:txBody>
                  <a:tcPr/>
                </a:tc>
                <a:extLst>
                  <a:ext uri="{0D108BD9-81ED-4DB2-BD59-A6C34878D82A}">
                    <a16:rowId xmlns:a16="http://schemas.microsoft.com/office/drawing/2014/main" val="976184568"/>
                  </a:ext>
                </a:extLst>
              </a:tr>
              <a:tr h="619690">
                <a:tc>
                  <a:txBody>
                    <a:bodyPr/>
                    <a:lstStyle/>
                    <a:p>
                      <a:pPr algn="ctr"/>
                      <a:r>
                        <a:rPr lang="en-US"/>
                        <a:t>Thursday</a:t>
                      </a:r>
                    </a:p>
                  </a:txBody>
                  <a:tcPr/>
                </a:tc>
                <a:tc>
                  <a:txBody>
                    <a:bodyPr/>
                    <a:lstStyle/>
                    <a:p>
                      <a:pPr algn="ctr"/>
                      <a:r>
                        <a:rPr lang="en-US"/>
                        <a:t>Farzana </a:t>
                      </a:r>
                      <a:r>
                        <a:rPr lang="en-US" err="1"/>
                        <a:t>Hussen</a:t>
                      </a:r>
                    </a:p>
                    <a:p>
                      <a:pPr lvl="0" algn="ctr">
                        <a:buNone/>
                      </a:pPr>
                      <a:r>
                        <a:rPr lang="en-US" err="1"/>
                        <a:t>Soyful</a:t>
                      </a:r>
                      <a:r>
                        <a:rPr lang="en-US"/>
                        <a:t> Khan</a:t>
                      </a:r>
                    </a:p>
                  </a:txBody>
                  <a:tcPr/>
                </a:tc>
                <a:tc>
                  <a:txBody>
                    <a:bodyPr/>
                    <a:lstStyle/>
                    <a:p>
                      <a:pPr algn="ctr"/>
                      <a:r>
                        <a:rPr lang="en-US"/>
                        <a:t>Samad uddin</a:t>
                      </a:r>
                    </a:p>
                    <a:p>
                      <a:pPr lvl="0" algn="ctr">
                        <a:buNone/>
                      </a:pPr>
                      <a:r>
                        <a:rPr lang="en-US" err="1"/>
                        <a:t>Sufia</a:t>
                      </a:r>
                      <a:r>
                        <a:rPr lang="en-US"/>
                        <a:t> Khan</a:t>
                      </a:r>
                    </a:p>
                  </a:txBody>
                  <a:tcPr/>
                </a:tc>
                <a:extLst>
                  <a:ext uri="{0D108BD9-81ED-4DB2-BD59-A6C34878D82A}">
                    <a16:rowId xmlns:a16="http://schemas.microsoft.com/office/drawing/2014/main" val="1786425503"/>
                  </a:ext>
                </a:extLst>
              </a:tr>
              <a:tr h="619690">
                <a:tc>
                  <a:txBody>
                    <a:bodyPr/>
                    <a:lstStyle/>
                    <a:p>
                      <a:pPr algn="ctr"/>
                      <a:r>
                        <a:rPr lang="en-US"/>
                        <a:t>Friday</a:t>
                      </a:r>
                    </a:p>
                  </a:txBody>
                  <a:tcPr/>
                </a:tc>
                <a:tc>
                  <a:txBody>
                    <a:bodyPr/>
                    <a:lstStyle/>
                    <a:p>
                      <a:pPr algn="ctr"/>
                      <a:r>
                        <a:rPr lang="en-US" err="1"/>
                        <a:t>Shamsur</a:t>
                      </a:r>
                      <a:r>
                        <a:rPr lang="en-US"/>
                        <a:t> Rahman</a:t>
                      </a:r>
                    </a:p>
                    <a:p>
                      <a:pPr lvl="0" algn="ctr">
                        <a:buNone/>
                      </a:pPr>
                      <a:r>
                        <a:rPr lang="en-US"/>
                        <a:t>Samad Uddin</a:t>
                      </a:r>
                    </a:p>
                  </a:txBody>
                  <a:tcPr/>
                </a:tc>
                <a:tc>
                  <a:txBody>
                    <a:bodyPr/>
                    <a:lstStyle/>
                    <a:p>
                      <a:pPr algn="ctr"/>
                      <a:r>
                        <a:rPr lang="en-US" err="1"/>
                        <a:t>Soyful</a:t>
                      </a:r>
                      <a:r>
                        <a:rPr lang="en-US"/>
                        <a:t> Khan</a:t>
                      </a:r>
                    </a:p>
                    <a:p>
                      <a:pPr lvl="0" algn="ctr">
                        <a:buNone/>
                      </a:pPr>
                      <a:r>
                        <a:rPr lang="en-US"/>
                        <a:t>Farzana </a:t>
                      </a:r>
                      <a:r>
                        <a:rPr lang="en-US" err="1"/>
                        <a:t>Hussen</a:t>
                      </a:r>
                      <a:endParaRPr lang="en-US"/>
                    </a:p>
                  </a:txBody>
                  <a:tcPr/>
                </a:tc>
                <a:extLst>
                  <a:ext uri="{0D108BD9-81ED-4DB2-BD59-A6C34878D82A}">
                    <a16:rowId xmlns:a16="http://schemas.microsoft.com/office/drawing/2014/main" val="1082707389"/>
                  </a:ext>
                </a:extLst>
              </a:tr>
            </a:tbl>
          </a:graphicData>
        </a:graphic>
      </p:graphicFrame>
      <p:pic>
        <p:nvPicPr>
          <p:cNvPr id="21" name="Picture 21" descr="A picture containing LEGO, toy&#10;&#10;Description generated with very high confidence">
            <a:extLst>
              <a:ext uri="{FF2B5EF4-FFF2-40B4-BE49-F238E27FC236}">
                <a16:creationId xmlns:a16="http://schemas.microsoft.com/office/drawing/2014/main" id="{7F4C3336-A5EF-4976-A83F-C3658EE77583}"/>
              </a:ext>
            </a:extLst>
          </p:cNvPr>
          <p:cNvPicPr>
            <a:picLocks noChangeAspect="1"/>
          </p:cNvPicPr>
          <p:nvPr/>
        </p:nvPicPr>
        <p:blipFill>
          <a:blip r:embed="rId3"/>
          <a:stretch>
            <a:fillRect/>
          </a:stretch>
        </p:blipFill>
        <p:spPr>
          <a:xfrm>
            <a:off x="-4482" y="5206253"/>
            <a:ext cx="2631142" cy="1532965"/>
          </a:xfrm>
          <a:prstGeom prst="rect">
            <a:avLst/>
          </a:prstGeom>
        </p:spPr>
      </p:pic>
      <p:pic>
        <p:nvPicPr>
          <p:cNvPr id="23" name="Picture 23">
            <a:extLst>
              <a:ext uri="{FF2B5EF4-FFF2-40B4-BE49-F238E27FC236}">
                <a16:creationId xmlns:a16="http://schemas.microsoft.com/office/drawing/2014/main" id="{CD89D43E-14EB-482C-8964-CE78B0CD7A3B}"/>
              </a:ext>
            </a:extLst>
          </p:cNvPr>
          <p:cNvPicPr>
            <a:picLocks noChangeAspect="1"/>
          </p:cNvPicPr>
          <p:nvPr/>
        </p:nvPicPr>
        <p:blipFill rotWithShape="1">
          <a:blip r:embed="rId4"/>
          <a:srcRect l="5902" t="-503" r="5464" b="10251"/>
          <a:stretch/>
        </p:blipFill>
        <p:spPr>
          <a:xfrm>
            <a:off x="10242176" y="4762500"/>
            <a:ext cx="1823547" cy="2002981"/>
          </a:xfrm>
          <a:prstGeom prst="rect">
            <a:avLst/>
          </a:prstGeom>
        </p:spPr>
      </p:pic>
    </p:spTree>
    <p:extLst>
      <p:ext uri="{BB962C8B-B14F-4D97-AF65-F5344CB8AC3E}">
        <p14:creationId xmlns:p14="http://schemas.microsoft.com/office/powerpoint/2010/main" val="2213066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11" name="Freeform: Shape 10">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3" name="Picture 2">
            <a:extLst>
              <a:ext uri="{FF2B5EF4-FFF2-40B4-BE49-F238E27FC236}">
                <a16:creationId xmlns:a16="http://schemas.microsoft.com/office/drawing/2014/main" id="{F02541D2-6130-497F-B40C-91935F174CB0}"/>
              </a:ext>
            </a:extLst>
          </p:cNvPr>
          <p:cNvPicPr>
            <a:picLocks noChangeAspect="1"/>
          </p:cNvPicPr>
          <p:nvPr/>
        </p:nvPicPr>
        <p:blipFill>
          <a:blip r:embed="rId3"/>
          <a:stretch>
            <a:fillRect/>
          </a:stretch>
        </p:blipFill>
        <p:spPr>
          <a:xfrm>
            <a:off x="10617200" y="105971"/>
            <a:ext cx="1485336" cy="1252929"/>
          </a:xfrm>
          <a:prstGeom prst="rect">
            <a:avLst/>
          </a:prstGeom>
        </p:spPr>
      </p:pic>
      <p:sp>
        <p:nvSpPr>
          <p:cNvPr id="4" name="TextBox 3">
            <a:extLst>
              <a:ext uri="{FF2B5EF4-FFF2-40B4-BE49-F238E27FC236}">
                <a16:creationId xmlns:a16="http://schemas.microsoft.com/office/drawing/2014/main" id="{02F21A30-5EEB-47C7-A460-F49CFE6312A3}"/>
              </a:ext>
            </a:extLst>
          </p:cNvPr>
          <p:cNvSpPr txBox="1"/>
          <p:nvPr/>
        </p:nvSpPr>
        <p:spPr>
          <a:xfrm>
            <a:off x="2612214" y="779737"/>
            <a:ext cx="9029700" cy="5386090"/>
          </a:xfrm>
          <a:prstGeom prst="rect">
            <a:avLst/>
          </a:prstGeom>
          <a:noFill/>
        </p:spPr>
        <p:txBody>
          <a:bodyPr wrap="square" rtlCol="0">
            <a:spAutoFit/>
          </a:bodyPr>
          <a:lstStyle/>
          <a:p>
            <a:pPr algn="ctr"/>
            <a:r>
              <a:rPr lang="en-GB" sz="4400" b="1">
                <a:solidFill>
                  <a:schemeClr val="accent4"/>
                </a:solidFill>
              </a:rPr>
              <a:t>Employing Staff</a:t>
            </a:r>
          </a:p>
          <a:p>
            <a:endParaRPr lang="en-GB" sz="2000"/>
          </a:p>
          <a:p>
            <a:pPr marL="285750" indent="-285750">
              <a:buFont typeface="Century Gothic" panose="020B0502020202020204" pitchFamily="34" charset="0"/>
              <a:buChar char="►"/>
            </a:pPr>
            <a:r>
              <a:rPr lang="en-GB" sz="2000">
                <a:solidFill>
                  <a:schemeClr val="accent6">
                    <a:lumMod val="75000"/>
                  </a:schemeClr>
                </a:solidFill>
              </a:rPr>
              <a:t>Decide how much to pay a candidate, must pay national minimum wages.</a:t>
            </a:r>
          </a:p>
          <a:p>
            <a:pPr marL="285750" indent="-285750">
              <a:buFont typeface="Century Gothic" panose="020B0502020202020204" pitchFamily="34" charset="0"/>
              <a:buChar char="►"/>
            </a:pPr>
            <a:r>
              <a:rPr lang="en-GB" sz="2000">
                <a:solidFill>
                  <a:schemeClr val="accent6">
                    <a:lumMod val="75000"/>
                  </a:schemeClr>
                </a:solidFill>
              </a:rPr>
              <a:t>Check if someone has legal rights to working the U.K.</a:t>
            </a:r>
          </a:p>
          <a:p>
            <a:pPr marL="285750" indent="-285750">
              <a:buFont typeface="Century Gothic" panose="020B0502020202020204" pitchFamily="34" charset="0"/>
              <a:buChar char="►"/>
            </a:pPr>
            <a:r>
              <a:rPr lang="en-GB" sz="2000">
                <a:solidFill>
                  <a:schemeClr val="accent6">
                    <a:lumMod val="75000"/>
                  </a:schemeClr>
                </a:solidFill>
              </a:rPr>
              <a:t>Apply for DBS check (formerly known as a CRB check)</a:t>
            </a:r>
          </a:p>
          <a:p>
            <a:pPr marL="285750" indent="-285750">
              <a:buFont typeface="Century Gothic" panose="020B0502020202020204" pitchFamily="34" charset="0"/>
              <a:buChar char="►"/>
            </a:pPr>
            <a:r>
              <a:rPr lang="en-GB" sz="2000">
                <a:solidFill>
                  <a:schemeClr val="accent6">
                    <a:lumMod val="75000"/>
                  </a:schemeClr>
                </a:solidFill>
              </a:rPr>
              <a:t>If you work in a field that requires one, e.g. with vulnerable people of security.</a:t>
            </a:r>
          </a:p>
          <a:p>
            <a:pPr marL="285750" indent="-285750">
              <a:buFont typeface="Century Gothic" panose="020B0502020202020204" pitchFamily="34" charset="0"/>
              <a:buChar char="►"/>
            </a:pPr>
            <a:r>
              <a:rPr lang="en-GB" sz="2000">
                <a:solidFill>
                  <a:schemeClr val="accent6">
                    <a:lumMod val="75000"/>
                  </a:schemeClr>
                </a:solidFill>
              </a:rPr>
              <a:t>Get employment insurance – you need employers liability insurance as soon as they join. </a:t>
            </a:r>
          </a:p>
          <a:p>
            <a:pPr marL="285750" indent="-285750">
              <a:buFont typeface="Century Gothic" panose="020B0502020202020204" pitchFamily="34" charset="0"/>
              <a:buChar char="►"/>
            </a:pPr>
            <a:r>
              <a:rPr lang="en-GB" sz="2000">
                <a:solidFill>
                  <a:schemeClr val="accent6">
                    <a:lumMod val="75000"/>
                  </a:schemeClr>
                </a:solidFill>
              </a:rPr>
              <a:t>Send details of the job to your employee also give written statement of employment, if you employ more than a month.</a:t>
            </a:r>
          </a:p>
          <a:p>
            <a:pPr marL="285750" indent="-285750">
              <a:buFont typeface="Century Gothic" panose="020B0502020202020204" pitchFamily="34" charset="0"/>
              <a:buChar char="►"/>
            </a:pPr>
            <a:r>
              <a:rPr lang="en-GB" sz="2000">
                <a:solidFill>
                  <a:schemeClr val="accent6">
                    <a:lumMod val="75000"/>
                  </a:schemeClr>
                </a:solidFill>
              </a:rPr>
              <a:t>Tell HM Revenue and customs (HMRC) by registering as an employer, you can do this up to 4 weeks before you pay your new staff.</a:t>
            </a:r>
          </a:p>
          <a:p>
            <a:pPr marL="285750" indent="-285750">
              <a:buFont typeface="Century Gothic" panose="020B0502020202020204" pitchFamily="34" charset="0"/>
              <a:buChar char="►"/>
            </a:pPr>
            <a:r>
              <a:rPr lang="en-GB" sz="2000">
                <a:solidFill>
                  <a:schemeClr val="accent6">
                    <a:lumMod val="75000"/>
                  </a:schemeClr>
                </a:solidFill>
              </a:rPr>
              <a:t>Check if you need to automatically enrol your staff into a workplace pension. </a:t>
            </a:r>
          </a:p>
        </p:txBody>
      </p:sp>
    </p:spTree>
    <p:extLst>
      <p:ext uri="{BB962C8B-B14F-4D97-AF65-F5344CB8AC3E}">
        <p14:creationId xmlns:p14="http://schemas.microsoft.com/office/powerpoint/2010/main" val="3301315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blipFill>
            <a:blip r:embed="rId2">
              <a:duotone>
                <a:schemeClr val="dk2">
                  <a:shade val="69000"/>
                  <a:hueMod val="91000"/>
                  <a:satMod val="164000"/>
                  <a:lumMod val="74000"/>
                </a:schemeClr>
                <a:schemeClr val="dk2">
                  <a:hueMod val="124000"/>
                  <a:satMod val="140000"/>
                  <a:lumMod val="142000"/>
                </a:schemeClr>
              </a:duotone>
            </a:blip>
            <a:stretch>
              <a:fillRect l="-12279" t="-11550" r="-120392"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22" name="Freeform: Shape 21">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pic>
        <p:nvPicPr>
          <p:cNvPr id="6" name="Picture 6">
            <a:extLst>
              <a:ext uri="{FF2B5EF4-FFF2-40B4-BE49-F238E27FC236}">
                <a16:creationId xmlns:a16="http://schemas.microsoft.com/office/drawing/2014/main" id="{FEF555DD-76A7-4D51-93BB-F4089503C097}"/>
              </a:ext>
            </a:extLst>
          </p:cNvPr>
          <p:cNvPicPr>
            <a:picLocks noChangeAspect="1"/>
          </p:cNvPicPr>
          <p:nvPr/>
        </p:nvPicPr>
        <p:blipFill rotWithShape="1">
          <a:blip r:embed="rId3"/>
          <a:srcRect l="78260" t="65683"/>
          <a:stretch/>
        </p:blipFill>
        <p:spPr>
          <a:xfrm>
            <a:off x="9606977" y="3385245"/>
            <a:ext cx="2422083" cy="3248175"/>
          </a:xfrm>
          <a:prstGeom prst="rect">
            <a:avLst/>
          </a:prstGeom>
        </p:spPr>
      </p:pic>
      <p:pic>
        <p:nvPicPr>
          <p:cNvPr id="2" name="Picture 1">
            <a:extLst>
              <a:ext uri="{FF2B5EF4-FFF2-40B4-BE49-F238E27FC236}">
                <a16:creationId xmlns:a16="http://schemas.microsoft.com/office/drawing/2014/main" id="{A51871B3-DF2C-47E1-AC64-ED2063C7B4F7}"/>
              </a:ext>
            </a:extLst>
          </p:cNvPr>
          <p:cNvPicPr>
            <a:picLocks noChangeAspect="1"/>
          </p:cNvPicPr>
          <p:nvPr/>
        </p:nvPicPr>
        <p:blipFill>
          <a:blip r:embed="rId4"/>
          <a:stretch>
            <a:fillRect/>
          </a:stretch>
        </p:blipFill>
        <p:spPr>
          <a:xfrm>
            <a:off x="10406126" y="156846"/>
            <a:ext cx="1617766" cy="1210520"/>
          </a:xfrm>
          <a:prstGeom prst="rect">
            <a:avLst/>
          </a:prstGeom>
        </p:spPr>
      </p:pic>
      <p:sp>
        <p:nvSpPr>
          <p:cNvPr id="3" name="TextBox 2">
            <a:extLst>
              <a:ext uri="{FF2B5EF4-FFF2-40B4-BE49-F238E27FC236}">
                <a16:creationId xmlns:a16="http://schemas.microsoft.com/office/drawing/2014/main" id="{AFA9A046-E9F5-4377-82C3-67ECF1B1EF34}"/>
              </a:ext>
            </a:extLst>
          </p:cNvPr>
          <p:cNvSpPr txBox="1"/>
          <p:nvPr/>
        </p:nvSpPr>
        <p:spPr>
          <a:xfrm>
            <a:off x="2756437" y="539350"/>
            <a:ext cx="6850540" cy="6001643"/>
          </a:xfrm>
          <a:prstGeom prst="rect">
            <a:avLst/>
          </a:prstGeom>
          <a:noFill/>
        </p:spPr>
        <p:txBody>
          <a:bodyPr wrap="square" rtlCol="0">
            <a:spAutoFit/>
          </a:bodyPr>
          <a:lstStyle/>
          <a:p>
            <a:pPr marL="342900" indent="-342900">
              <a:buFont typeface="Century Gothic" panose="020B0502020202020204" pitchFamily="34" charset="0"/>
              <a:buChar char="►"/>
            </a:pPr>
            <a:r>
              <a:rPr lang="en-GB" sz="2400">
                <a:solidFill>
                  <a:schemeClr val="accent6">
                    <a:lumMod val="75000"/>
                  </a:schemeClr>
                </a:solidFill>
              </a:rPr>
              <a:t>Recruiting an employee (ACAS,2018)</a:t>
            </a:r>
          </a:p>
          <a:p>
            <a:pPr marL="342900" indent="-342900">
              <a:buFont typeface="Century Gothic" panose="020B0502020202020204" pitchFamily="34" charset="0"/>
              <a:buChar char="►"/>
            </a:pPr>
            <a:r>
              <a:rPr lang="en-GB" sz="2400">
                <a:solidFill>
                  <a:schemeClr val="accent6">
                    <a:lumMod val="75000"/>
                  </a:schemeClr>
                </a:solidFill>
              </a:rPr>
              <a:t>Planning your staffing needs.</a:t>
            </a:r>
          </a:p>
          <a:p>
            <a:pPr marL="342900" indent="-342900">
              <a:buFont typeface="Century Gothic" panose="020B0502020202020204" pitchFamily="34" charset="0"/>
              <a:buChar char="►"/>
            </a:pPr>
            <a:r>
              <a:rPr lang="en-GB" sz="2400">
                <a:solidFill>
                  <a:schemeClr val="accent6">
                    <a:lumMod val="75000"/>
                  </a:schemeClr>
                </a:solidFill>
              </a:rPr>
              <a:t>Pinpoint the key task of a job, make sure when you advertise the vacancy the candidates should have personal qualities such as skills, knowledge for the post. </a:t>
            </a:r>
          </a:p>
          <a:p>
            <a:pPr marL="342900" indent="-342900">
              <a:buFont typeface="Century Gothic" panose="020B0502020202020204" pitchFamily="34" charset="0"/>
              <a:buChar char="►"/>
            </a:pPr>
            <a:r>
              <a:rPr lang="en-GB" sz="2400">
                <a:solidFill>
                  <a:schemeClr val="accent6">
                    <a:lumMod val="75000"/>
                  </a:schemeClr>
                </a:solidFill>
              </a:rPr>
              <a:t>Advertise through many different channels like websites, social media, job centre and local newspaper. By using channels you will get better candidates for the job. </a:t>
            </a:r>
          </a:p>
          <a:p>
            <a:pPr marL="342900" indent="-342900">
              <a:buFont typeface="Century Gothic" panose="020B0502020202020204" pitchFamily="34" charset="0"/>
              <a:buChar char="►"/>
            </a:pPr>
            <a:r>
              <a:rPr lang="en-GB" sz="2400">
                <a:solidFill>
                  <a:schemeClr val="accent6">
                    <a:lumMod val="75000"/>
                  </a:schemeClr>
                </a:solidFill>
              </a:rPr>
              <a:t>Choosing candidates for interview.</a:t>
            </a:r>
          </a:p>
          <a:p>
            <a:pPr marL="342900" indent="-342900">
              <a:buFont typeface="Century Gothic" panose="020B0502020202020204" pitchFamily="34" charset="0"/>
              <a:buChar char="►"/>
            </a:pPr>
            <a:r>
              <a:rPr lang="en-GB" sz="2400">
                <a:solidFill>
                  <a:schemeClr val="accent6">
                    <a:lumMod val="75000"/>
                  </a:schemeClr>
                </a:solidFill>
              </a:rPr>
              <a:t>The interview should be done by more than one person if possible to avoid unintended bias. </a:t>
            </a:r>
          </a:p>
          <a:p>
            <a:pPr marL="342900" indent="-342900">
              <a:buFont typeface="Century Gothic" panose="020B0502020202020204" pitchFamily="34" charset="0"/>
              <a:buChar char="►"/>
            </a:pPr>
            <a:r>
              <a:rPr lang="en-GB" sz="2400">
                <a:solidFill>
                  <a:schemeClr val="accent6">
                    <a:lumMod val="75000"/>
                  </a:schemeClr>
                </a:solidFill>
              </a:rPr>
              <a:t>Offer the ongoing rate for the job in your business sector. </a:t>
            </a:r>
          </a:p>
        </p:txBody>
      </p:sp>
    </p:spTree>
    <p:extLst>
      <p:ext uri="{BB962C8B-B14F-4D97-AF65-F5344CB8AC3E}">
        <p14:creationId xmlns:p14="http://schemas.microsoft.com/office/powerpoint/2010/main" val="354952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E07A5DF-FA84-4713-8362-5AD75093B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928325"/>
            <a:ext cx="10905067" cy="1286209"/>
          </a:xfrm>
          <a:custGeom>
            <a:avLst/>
            <a:gdLst>
              <a:gd name="connsiteX0" fmla="*/ 5080191 w 10905067"/>
              <a:gd name="connsiteY0" fmla="*/ 0 h 1286209"/>
              <a:gd name="connsiteX1" fmla="*/ 5315140 w 10905067"/>
              <a:gd name="connsiteY1" fmla="*/ 1588 h 1286209"/>
              <a:gd name="connsiteX2" fmla="*/ 5546915 w 10905067"/>
              <a:gd name="connsiteY2" fmla="*/ 1588 h 1286209"/>
              <a:gd name="connsiteX3" fmla="*/ 5777103 w 10905067"/>
              <a:gd name="connsiteY3" fmla="*/ 4763 h 1286209"/>
              <a:gd name="connsiteX4" fmla="*/ 6002528 w 10905067"/>
              <a:gd name="connsiteY4" fmla="*/ 9525 h 1286209"/>
              <a:gd name="connsiteX5" fmla="*/ 6226365 w 10905067"/>
              <a:gd name="connsiteY5" fmla="*/ 14288 h 1286209"/>
              <a:gd name="connsiteX6" fmla="*/ 6445440 w 10905067"/>
              <a:gd name="connsiteY6" fmla="*/ 19050 h 1286209"/>
              <a:gd name="connsiteX7" fmla="*/ 6662928 w 10905067"/>
              <a:gd name="connsiteY7" fmla="*/ 26988 h 1286209"/>
              <a:gd name="connsiteX8" fmla="*/ 6877240 w 10905067"/>
              <a:gd name="connsiteY8" fmla="*/ 34925 h 1286209"/>
              <a:gd name="connsiteX9" fmla="*/ 7086790 w 10905067"/>
              <a:gd name="connsiteY9" fmla="*/ 42863 h 1286209"/>
              <a:gd name="connsiteX10" fmla="*/ 7496365 w 10905067"/>
              <a:gd name="connsiteY10" fmla="*/ 63500 h 1286209"/>
              <a:gd name="connsiteX11" fmla="*/ 7888478 w 10905067"/>
              <a:gd name="connsiteY11" fmla="*/ 85725 h 1286209"/>
              <a:gd name="connsiteX12" fmla="*/ 8264715 w 10905067"/>
              <a:gd name="connsiteY12" fmla="*/ 109538 h 1286209"/>
              <a:gd name="connsiteX13" fmla="*/ 8621902 w 10905067"/>
              <a:gd name="connsiteY13" fmla="*/ 134938 h 1286209"/>
              <a:gd name="connsiteX14" fmla="*/ 8961628 w 10905067"/>
              <a:gd name="connsiteY14" fmla="*/ 161925 h 1286209"/>
              <a:gd name="connsiteX15" fmla="*/ 9277540 w 10905067"/>
              <a:gd name="connsiteY15" fmla="*/ 190500 h 1286209"/>
              <a:gd name="connsiteX16" fmla="*/ 9574402 w 10905067"/>
              <a:gd name="connsiteY16" fmla="*/ 219075 h 1286209"/>
              <a:gd name="connsiteX17" fmla="*/ 9847452 w 10905067"/>
              <a:gd name="connsiteY17" fmla="*/ 247650 h 1286209"/>
              <a:gd name="connsiteX18" fmla="*/ 10098278 w 10905067"/>
              <a:gd name="connsiteY18" fmla="*/ 274638 h 1286209"/>
              <a:gd name="connsiteX19" fmla="*/ 10320528 w 10905067"/>
              <a:gd name="connsiteY19" fmla="*/ 300038 h 1286209"/>
              <a:gd name="connsiteX20" fmla="*/ 10520552 w 10905067"/>
              <a:gd name="connsiteY20" fmla="*/ 323850 h 1286209"/>
              <a:gd name="connsiteX21" fmla="*/ 10690415 w 10905067"/>
              <a:gd name="connsiteY21" fmla="*/ 344488 h 1286209"/>
              <a:gd name="connsiteX22" fmla="*/ 10831702 w 10905067"/>
              <a:gd name="connsiteY22" fmla="*/ 363538 h 1286209"/>
              <a:gd name="connsiteX23" fmla="*/ 10905067 w 10905067"/>
              <a:gd name="connsiteY23" fmla="*/ 373678 h 1286209"/>
              <a:gd name="connsiteX24" fmla="*/ 10905067 w 10905067"/>
              <a:gd name="connsiteY24" fmla="*/ 1286209 h 1286209"/>
              <a:gd name="connsiteX25" fmla="*/ 0 w 10905067"/>
              <a:gd name="connsiteY25" fmla="*/ 1286209 h 1286209"/>
              <a:gd name="connsiteX26" fmla="*/ 0 w 10905067"/>
              <a:gd name="connsiteY26" fmla="*/ 369898 h 1286209"/>
              <a:gd name="connsiteX27" fmla="*/ 71628 w 10905067"/>
              <a:gd name="connsiteY27" fmla="*/ 358775 h 1286209"/>
              <a:gd name="connsiteX28" fmla="*/ 327215 w 10905067"/>
              <a:gd name="connsiteY28" fmla="*/ 320675 h 1286209"/>
              <a:gd name="connsiteX29" fmla="*/ 582802 w 10905067"/>
              <a:gd name="connsiteY29" fmla="*/ 284163 h 1286209"/>
              <a:gd name="connsiteX30" fmla="*/ 839978 w 10905067"/>
              <a:gd name="connsiteY30" fmla="*/ 252413 h 1286209"/>
              <a:gd name="connsiteX31" fmla="*/ 1095565 w 10905067"/>
              <a:gd name="connsiteY31" fmla="*/ 220663 h 1286209"/>
              <a:gd name="connsiteX32" fmla="*/ 1352740 w 10905067"/>
              <a:gd name="connsiteY32" fmla="*/ 190500 h 1286209"/>
              <a:gd name="connsiteX33" fmla="*/ 1606740 w 10905067"/>
              <a:gd name="connsiteY33" fmla="*/ 165100 h 1286209"/>
              <a:gd name="connsiteX34" fmla="*/ 1863915 w 10905067"/>
              <a:gd name="connsiteY34" fmla="*/ 141288 h 1286209"/>
              <a:gd name="connsiteX35" fmla="*/ 2119502 w 10905067"/>
              <a:gd name="connsiteY35" fmla="*/ 119063 h 1286209"/>
              <a:gd name="connsiteX36" fmla="*/ 2371915 w 10905067"/>
              <a:gd name="connsiteY36" fmla="*/ 100013 h 1286209"/>
              <a:gd name="connsiteX37" fmla="*/ 2625915 w 10905067"/>
              <a:gd name="connsiteY37" fmla="*/ 80963 h 1286209"/>
              <a:gd name="connsiteX38" fmla="*/ 2878328 w 10905067"/>
              <a:gd name="connsiteY38" fmla="*/ 65088 h 1286209"/>
              <a:gd name="connsiteX39" fmla="*/ 3129153 w 10905067"/>
              <a:gd name="connsiteY39" fmla="*/ 52388 h 1286209"/>
              <a:gd name="connsiteX40" fmla="*/ 3379978 w 10905067"/>
              <a:gd name="connsiteY40" fmla="*/ 39688 h 1286209"/>
              <a:gd name="connsiteX41" fmla="*/ 3627628 w 10905067"/>
              <a:gd name="connsiteY41" fmla="*/ 28575 h 1286209"/>
              <a:gd name="connsiteX42" fmla="*/ 3873690 w 10905067"/>
              <a:gd name="connsiteY42" fmla="*/ 20638 h 1286209"/>
              <a:gd name="connsiteX43" fmla="*/ 4119754 w 10905067"/>
              <a:gd name="connsiteY43" fmla="*/ 14288 h 1286209"/>
              <a:gd name="connsiteX44" fmla="*/ 4362640 w 10905067"/>
              <a:gd name="connsiteY44" fmla="*/ 7938 h 1286209"/>
              <a:gd name="connsiteX45" fmla="*/ 4603941 w 10905067"/>
              <a:gd name="connsiteY45" fmla="*/ 4763 h 1286209"/>
              <a:gd name="connsiteX46" fmla="*/ 4843653 w 10905067"/>
              <a:gd name="connsiteY46" fmla="*/ 1588 h 12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905067" h="1286209">
                <a:moveTo>
                  <a:pt x="5080191" y="0"/>
                </a:moveTo>
                <a:lnTo>
                  <a:pt x="5315140" y="1588"/>
                </a:lnTo>
                <a:lnTo>
                  <a:pt x="5546915" y="1588"/>
                </a:lnTo>
                <a:lnTo>
                  <a:pt x="5777103" y="4763"/>
                </a:lnTo>
                <a:lnTo>
                  <a:pt x="6002528" y="9525"/>
                </a:lnTo>
                <a:lnTo>
                  <a:pt x="6226365" y="14288"/>
                </a:lnTo>
                <a:lnTo>
                  <a:pt x="6445440" y="19050"/>
                </a:lnTo>
                <a:lnTo>
                  <a:pt x="6662928" y="26988"/>
                </a:lnTo>
                <a:lnTo>
                  <a:pt x="6877240" y="34925"/>
                </a:lnTo>
                <a:lnTo>
                  <a:pt x="7086790" y="42863"/>
                </a:lnTo>
                <a:lnTo>
                  <a:pt x="7496365" y="63500"/>
                </a:lnTo>
                <a:lnTo>
                  <a:pt x="7888478" y="85725"/>
                </a:lnTo>
                <a:lnTo>
                  <a:pt x="8264715" y="109538"/>
                </a:lnTo>
                <a:lnTo>
                  <a:pt x="8621902" y="134938"/>
                </a:lnTo>
                <a:lnTo>
                  <a:pt x="8961628" y="161925"/>
                </a:lnTo>
                <a:lnTo>
                  <a:pt x="9277540" y="190500"/>
                </a:lnTo>
                <a:lnTo>
                  <a:pt x="9574402" y="219075"/>
                </a:lnTo>
                <a:lnTo>
                  <a:pt x="9847452" y="247650"/>
                </a:lnTo>
                <a:lnTo>
                  <a:pt x="10098278" y="274638"/>
                </a:lnTo>
                <a:lnTo>
                  <a:pt x="10320528" y="300038"/>
                </a:lnTo>
                <a:lnTo>
                  <a:pt x="10520552" y="323850"/>
                </a:lnTo>
                <a:lnTo>
                  <a:pt x="10690415" y="344488"/>
                </a:lnTo>
                <a:lnTo>
                  <a:pt x="10831702" y="363538"/>
                </a:lnTo>
                <a:lnTo>
                  <a:pt x="10905067" y="373678"/>
                </a:lnTo>
                <a:lnTo>
                  <a:pt x="10905067" y="1286209"/>
                </a:lnTo>
                <a:lnTo>
                  <a:pt x="0" y="1286209"/>
                </a:lnTo>
                <a:lnTo>
                  <a:pt x="0" y="369898"/>
                </a:lnTo>
                <a:lnTo>
                  <a:pt x="71628" y="358775"/>
                </a:lnTo>
                <a:lnTo>
                  <a:pt x="327215" y="320675"/>
                </a:lnTo>
                <a:lnTo>
                  <a:pt x="582802" y="284163"/>
                </a:lnTo>
                <a:lnTo>
                  <a:pt x="839978" y="252413"/>
                </a:lnTo>
                <a:lnTo>
                  <a:pt x="1095565" y="220663"/>
                </a:lnTo>
                <a:lnTo>
                  <a:pt x="1352740" y="190500"/>
                </a:lnTo>
                <a:lnTo>
                  <a:pt x="1606740" y="165100"/>
                </a:lnTo>
                <a:lnTo>
                  <a:pt x="1863915" y="141288"/>
                </a:lnTo>
                <a:lnTo>
                  <a:pt x="2119502" y="119063"/>
                </a:lnTo>
                <a:lnTo>
                  <a:pt x="2371915" y="100013"/>
                </a:lnTo>
                <a:lnTo>
                  <a:pt x="2625915" y="80963"/>
                </a:lnTo>
                <a:lnTo>
                  <a:pt x="2878328" y="65088"/>
                </a:lnTo>
                <a:lnTo>
                  <a:pt x="3129153" y="52388"/>
                </a:lnTo>
                <a:lnTo>
                  <a:pt x="3379978" y="39688"/>
                </a:lnTo>
                <a:lnTo>
                  <a:pt x="3627628" y="28575"/>
                </a:lnTo>
                <a:lnTo>
                  <a:pt x="3873690" y="20638"/>
                </a:lnTo>
                <a:lnTo>
                  <a:pt x="4119754" y="14288"/>
                </a:lnTo>
                <a:lnTo>
                  <a:pt x="4362640" y="7938"/>
                </a:lnTo>
                <a:lnTo>
                  <a:pt x="4603941" y="4763"/>
                </a:lnTo>
                <a:lnTo>
                  <a:pt x="4843653" y="1588"/>
                </a:lnTo>
                <a:close/>
              </a:path>
            </a:pathLst>
          </a:custGeom>
          <a:blipFill dpi="0" rotWithShape="1">
            <a:blip r:embed="rId2">
              <a:duotone>
                <a:schemeClr val="dk2">
                  <a:shade val="69000"/>
                  <a:hueMod val="91000"/>
                  <a:satMod val="164000"/>
                  <a:lumMod val="74000"/>
                </a:schemeClr>
                <a:schemeClr val="dk2">
                  <a:hueMod val="124000"/>
                  <a:satMod val="140000"/>
                  <a:lumMod val="142000"/>
                </a:schemeClr>
              </a:duotone>
            </a:blip>
            <a:srcRect/>
            <a:stretch>
              <a:fillRect l="-5901" t="-11550" r="-5901" b="-1155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a:noAutofit/>
          </a:bodyPr>
          <a:lstStyle/>
          <a:p>
            <a:endParaRPr lang="en-US"/>
          </a:p>
        </p:txBody>
      </p:sp>
      <p:sp>
        <p:nvSpPr>
          <p:cNvPr id="9" name="Freeform 5">
            <a:extLst>
              <a:ext uri="{FF2B5EF4-FFF2-40B4-BE49-F238E27FC236}">
                <a16:creationId xmlns:a16="http://schemas.microsoft.com/office/drawing/2014/main" id="{55C041D8-A61A-4C01-9DE2-C3D9F4350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91159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1" name="Rectangle 10">
            <a:extLst>
              <a:ext uri="{FF2B5EF4-FFF2-40B4-BE49-F238E27FC236}">
                <a16:creationId xmlns:a16="http://schemas.microsoft.com/office/drawing/2014/main" id="{D8128B2E-5871-4FE1-A4EC-AA3F53CAE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A close up of a logo&#10;&#10;Description generated with high confidence">
            <a:extLst>
              <a:ext uri="{FF2B5EF4-FFF2-40B4-BE49-F238E27FC236}">
                <a16:creationId xmlns:a16="http://schemas.microsoft.com/office/drawing/2014/main" id="{E9D9FFAD-3A3C-4632-8A2C-40048E0FDDE5}"/>
              </a:ext>
            </a:extLst>
          </p:cNvPr>
          <p:cNvPicPr>
            <a:picLocks noChangeAspect="1"/>
          </p:cNvPicPr>
          <p:nvPr/>
        </p:nvPicPr>
        <p:blipFill rotWithShape="1">
          <a:blip r:embed="rId3"/>
          <a:srcRect l="79712" t="67626"/>
          <a:stretch/>
        </p:blipFill>
        <p:spPr>
          <a:xfrm>
            <a:off x="9260496" y="2619485"/>
            <a:ext cx="2747433" cy="2308840"/>
          </a:xfrm>
          <a:prstGeom prst="rect">
            <a:avLst/>
          </a:prstGeom>
        </p:spPr>
      </p:pic>
      <p:pic>
        <p:nvPicPr>
          <p:cNvPr id="2" name="Picture 1">
            <a:extLst>
              <a:ext uri="{FF2B5EF4-FFF2-40B4-BE49-F238E27FC236}">
                <a16:creationId xmlns:a16="http://schemas.microsoft.com/office/drawing/2014/main" id="{20FBFAC6-C0A8-44F5-91DB-F6E051FA0359}"/>
              </a:ext>
            </a:extLst>
          </p:cNvPr>
          <p:cNvPicPr>
            <a:picLocks noChangeAspect="1"/>
          </p:cNvPicPr>
          <p:nvPr/>
        </p:nvPicPr>
        <p:blipFill>
          <a:blip r:embed="rId4"/>
          <a:stretch>
            <a:fillRect/>
          </a:stretch>
        </p:blipFill>
        <p:spPr>
          <a:xfrm>
            <a:off x="10437812" y="235793"/>
            <a:ext cx="1545695" cy="1249377"/>
          </a:xfrm>
          <a:prstGeom prst="rect">
            <a:avLst/>
          </a:prstGeom>
        </p:spPr>
      </p:pic>
      <p:sp>
        <p:nvSpPr>
          <p:cNvPr id="3" name="TextBox 2">
            <a:extLst>
              <a:ext uri="{FF2B5EF4-FFF2-40B4-BE49-F238E27FC236}">
                <a16:creationId xmlns:a16="http://schemas.microsoft.com/office/drawing/2014/main" id="{2EBCA4E1-0DE0-4A9F-AAA7-84335E7A7D90}"/>
              </a:ext>
            </a:extLst>
          </p:cNvPr>
          <p:cNvSpPr txBox="1"/>
          <p:nvPr/>
        </p:nvSpPr>
        <p:spPr>
          <a:xfrm>
            <a:off x="400578" y="350855"/>
            <a:ext cx="9186334" cy="4247317"/>
          </a:xfrm>
          <a:prstGeom prst="rect">
            <a:avLst/>
          </a:prstGeom>
          <a:noFill/>
        </p:spPr>
        <p:txBody>
          <a:bodyPr wrap="square" rtlCol="0">
            <a:spAutoFit/>
          </a:bodyPr>
          <a:lstStyle/>
          <a:p>
            <a:pPr algn="ctr"/>
            <a:r>
              <a:rPr lang="en-GB" sz="3600" b="1">
                <a:solidFill>
                  <a:schemeClr val="accent4"/>
                </a:solidFill>
              </a:rPr>
              <a:t>Human Resources Management</a:t>
            </a:r>
          </a:p>
          <a:p>
            <a:pPr algn="ctr"/>
            <a:endParaRPr lang="en-GB">
              <a:solidFill>
                <a:schemeClr val="accent4"/>
              </a:solidFill>
            </a:endParaRPr>
          </a:p>
          <a:p>
            <a:pPr marL="285750" indent="-285750">
              <a:buFont typeface="Century Gothic" panose="020B0502020202020204" pitchFamily="34" charset="0"/>
              <a:buChar char="►"/>
            </a:pPr>
            <a:r>
              <a:rPr lang="en-GB" sz="2400">
                <a:solidFill>
                  <a:schemeClr val="accent6">
                    <a:lumMod val="75000"/>
                  </a:schemeClr>
                </a:solidFill>
              </a:rPr>
              <a:t>Matching candidate to the right job.</a:t>
            </a:r>
          </a:p>
          <a:p>
            <a:pPr marL="285750" indent="-285750">
              <a:buFont typeface="Century Gothic" panose="020B0502020202020204" pitchFamily="34" charset="0"/>
              <a:buChar char="►"/>
            </a:pPr>
            <a:r>
              <a:rPr lang="en-GB" sz="2400">
                <a:solidFill>
                  <a:schemeClr val="accent6">
                    <a:lumMod val="75000"/>
                  </a:schemeClr>
                </a:solidFill>
              </a:rPr>
              <a:t>Expert on the work skill.</a:t>
            </a:r>
          </a:p>
          <a:p>
            <a:pPr marL="285750" indent="-285750">
              <a:buFont typeface="Century Gothic" panose="020B0502020202020204" pitchFamily="34" charset="0"/>
              <a:buChar char="►"/>
            </a:pPr>
            <a:r>
              <a:rPr lang="en-GB" sz="2400">
                <a:solidFill>
                  <a:schemeClr val="accent6">
                    <a:lumMod val="75000"/>
                  </a:schemeClr>
                </a:solidFill>
              </a:rPr>
              <a:t>Recruit and retain valuable employees by offering fair wages.</a:t>
            </a:r>
          </a:p>
          <a:p>
            <a:pPr marL="285750" indent="-285750">
              <a:buFont typeface="Century Gothic" panose="020B0502020202020204" pitchFamily="34" charset="0"/>
              <a:buChar char="►"/>
            </a:pPr>
            <a:r>
              <a:rPr lang="en-GB" sz="2400">
                <a:solidFill>
                  <a:schemeClr val="accent6">
                    <a:lumMod val="75000"/>
                  </a:schemeClr>
                </a:solidFill>
              </a:rPr>
              <a:t>Professional development opportunities.</a:t>
            </a:r>
          </a:p>
          <a:p>
            <a:pPr marL="285750" indent="-285750">
              <a:buFont typeface="Century Gothic" panose="020B0502020202020204" pitchFamily="34" charset="0"/>
              <a:buChar char="►"/>
            </a:pPr>
            <a:r>
              <a:rPr lang="en-GB" sz="2400">
                <a:solidFill>
                  <a:schemeClr val="accent6">
                    <a:lumMod val="75000"/>
                  </a:schemeClr>
                </a:solidFill>
              </a:rPr>
              <a:t>Work to maintain positive relation.</a:t>
            </a:r>
          </a:p>
          <a:p>
            <a:pPr marL="285750" indent="-285750">
              <a:buFont typeface="Century Gothic" panose="020B0502020202020204" pitchFamily="34" charset="0"/>
              <a:buChar char="►"/>
            </a:pPr>
            <a:r>
              <a:rPr lang="en-GB" sz="2400">
                <a:solidFill>
                  <a:schemeClr val="accent6">
                    <a:lumMod val="75000"/>
                  </a:schemeClr>
                </a:solidFill>
              </a:rPr>
              <a:t>Participate in company strategy sessions.</a:t>
            </a:r>
          </a:p>
          <a:p>
            <a:pPr marL="285750" indent="-285750">
              <a:buFont typeface="Century Gothic" panose="020B0502020202020204" pitchFamily="34" charset="0"/>
              <a:buChar char="►"/>
            </a:pPr>
            <a:r>
              <a:rPr lang="en-GB" sz="2400">
                <a:solidFill>
                  <a:schemeClr val="accent6">
                    <a:lumMod val="75000"/>
                  </a:schemeClr>
                </a:solidFill>
              </a:rPr>
              <a:t>A human resources director has knowledge of all aspects of human resource management. </a:t>
            </a:r>
            <a:r>
              <a:rPr lang="en-GB" sz="2400">
                <a:solidFill>
                  <a:schemeClr val="accent4"/>
                </a:solidFill>
              </a:rPr>
              <a:t> </a:t>
            </a:r>
          </a:p>
        </p:txBody>
      </p:sp>
    </p:spTree>
    <p:extLst>
      <p:ext uri="{BB962C8B-B14F-4D97-AF65-F5344CB8AC3E}">
        <p14:creationId xmlns:p14="http://schemas.microsoft.com/office/powerpoint/2010/main" val="118920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logo&#10;&#10;Description generated with high confidence">
            <a:extLst>
              <a:ext uri="{FF2B5EF4-FFF2-40B4-BE49-F238E27FC236}">
                <a16:creationId xmlns:a16="http://schemas.microsoft.com/office/drawing/2014/main" id="{8DA1BBEE-1C0A-468E-8E79-5FA6F57A33C4}"/>
              </a:ext>
            </a:extLst>
          </p:cNvPr>
          <p:cNvPicPr>
            <a:picLocks noChangeAspect="1"/>
          </p:cNvPicPr>
          <p:nvPr/>
        </p:nvPicPr>
        <p:blipFill>
          <a:blip r:embed="rId2"/>
          <a:stretch>
            <a:fillRect/>
          </a:stretch>
        </p:blipFill>
        <p:spPr>
          <a:xfrm>
            <a:off x="4724400" y="2302781"/>
            <a:ext cx="5387788" cy="4482408"/>
          </a:xfrm>
          <a:prstGeom prst="rect">
            <a:avLst/>
          </a:prstGeom>
        </p:spPr>
      </p:pic>
      <p:sp>
        <p:nvSpPr>
          <p:cNvPr id="3" name="Content Placeholder 2">
            <a:extLst>
              <a:ext uri="{FF2B5EF4-FFF2-40B4-BE49-F238E27FC236}">
                <a16:creationId xmlns:a16="http://schemas.microsoft.com/office/drawing/2014/main" id="{AAF054F1-CB4B-4D40-A823-CB2793FEA15E}"/>
              </a:ext>
            </a:extLst>
          </p:cNvPr>
          <p:cNvSpPr>
            <a:spLocks noGrp="1"/>
          </p:cNvSpPr>
          <p:nvPr>
            <p:ph idx="1"/>
          </p:nvPr>
        </p:nvSpPr>
        <p:spPr>
          <a:xfrm>
            <a:off x="549836" y="2906059"/>
            <a:ext cx="8825659" cy="3416300"/>
          </a:xfrm>
          <a:ln>
            <a:noFill/>
          </a:ln>
        </p:spPr>
        <p:txBody>
          <a:bodyPr vert="horz" lIns="91440" tIns="45720" rIns="91440" bIns="45720" rtlCol="0" anchor="t">
            <a:normAutofit/>
          </a:bodyPr>
          <a:lstStyle/>
          <a:p>
            <a:r>
              <a:rPr lang="en-GB" sz="4000" b="1">
                <a:solidFill>
                  <a:schemeClr val="accent6">
                    <a:lumMod val="75000"/>
                  </a:schemeClr>
                </a:solidFill>
              </a:rPr>
              <a:t>Target Market</a:t>
            </a:r>
          </a:p>
          <a:p>
            <a:r>
              <a:rPr lang="en-GB" sz="4000" b="1">
                <a:solidFill>
                  <a:schemeClr val="accent3">
                    <a:lumMod val="75000"/>
                  </a:schemeClr>
                </a:solidFill>
              </a:rPr>
              <a:t>Segmentation</a:t>
            </a:r>
            <a:r>
              <a:rPr lang="en-GB" sz="4000" b="1">
                <a:solidFill>
                  <a:schemeClr val="accent6">
                    <a:lumMod val="75000"/>
                  </a:schemeClr>
                </a:solidFill>
              </a:rPr>
              <a:t> </a:t>
            </a:r>
          </a:p>
          <a:p>
            <a:r>
              <a:rPr lang="en-GB" sz="4000" b="1">
                <a:solidFill>
                  <a:schemeClr val="accent1">
                    <a:lumMod val="60000"/>
                    <a:lumOff val="40000"/>
                  </a:schemeClr>
                </a:solidFill>
              </a:rPr>
              <a:t>Pricing</a:t>
            </a:r>
          </a:p>
          <a:p>
            <a:r>
              <a:rPr lang="en-GB" sz="4000" b="1">
                <a:solidFill>
                  <a:schemeClr val="accent5"/>
                </a:solidFill>
              </a:rPr>
              <a:t>Promotion</a:t>
            </a:r>
          </a:p>
          <a:p>
            <a:pPr marL="0" indent="0">
              <a:buNone/>
            </a:pPr>
            <a:endParaRPr lang="en-GB">
              <a:solidFill>
                <a:srgbClr val="404040"/>
              </a:solidFill>
            </a:endParaRPr>
          </a:p>
        </p:txBody>
      </p:sp>
      <p:sp>
        <p:nvSpPr>
          <p:cNvPr id="6" name="Rectangle 5">
            <a:extLst>
              <a:ext uri="{FF2B5EF4-FFF2-40B4-BE49-F238E27FC236}">
                <a16:creationId xmlns:a16="http://schemas.microsoft.com/office/drawing/2014/main" id="{2CEB63EE-8F6B-714C-B813-FDB67AD06572}"/>
              </a:ext>
            </a:extLst>
          </p:cNvPr>
          <p:cNvSpPr/>
          <p:nvPr/>
        </p:nvSpPr>
        <p:spPr>
          <a:xfrm>
            <a:off x="1395920" y="916385"/>
            <a:ext cx="9445744"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Marketing &amp; Promotion</a:t>
            </a:r>
            <a:endParaRPr lang="en-US" sz="5400" b="1" cap="none" spc="0">
              <a:ln/>
              <a:solidFill>
                <a:schemeClr val="accent4"/>
              </a:solidFill>
              <a:effectLst/>
            </a:endParaRPr>
          </a:p>
        </p:txBody>
      </p:sp>
      <p:pic>
        <p:nvPicPr>
          <p:cNvPr id="8" name="Picture 7" descr="A close up of a sign&#10;&#10;Description automatically generated">
            <a:extLst>
              <a:ext uri="{FF2B5EF4-FFF2-40B4-BE49-F238E27FC236}">
                <a16:creationId xmlns:a16="http://schemas.microsoft.com/office/drawing/2014/main" id="{1212CD75-6A4C-8C4E-9E07-ECAFC50AC010}"/>
              </a:ext>
            </a:extLst>
          </p:cNvPr>
          <p:cNvPicPr>
            <a:picLocks noChangeAspect="1"/>
          </p:cNvPicPr>
          <p:nvPr/>
        </p:nvPicPr>
        <p:blipFill>
          <a:blip r:embed="rId3"/>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651079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500" fill="hold"/>
                                        <p:tgtEl>
                                          <p:spTgt spid="4"/>
                                        </p:tgtEl>
                                        <p:attrNameLst>
                                          <p:attrName>ppt_w</p:attrName>
                                        </p:attrNameLst>
                                      </p:cBhvr>
                                      <p:tavLst>
                                        <p:tav tm="0">
                                          <p:val>
                                            <p:fltVal val="0"/>
                                          </p:val>
                                        </p:tav>
                                        <p:tav tm="100000">
                                          <p:val>
                                            <p:strVal val="#ppt_w"/>
                                          </p:val>
                                        </p:tav>
                                      </p:tavLst>
                                    </p:anim>
                                    <p:anim calcmode="lin" valueType="num">
                                      <p:cBhvr>
                                        <p:cTn id="32" dur="500" fill="hold"/>
                                        <p:tgtEl>
                                          <p:spTgt spid="4"/>
                                        </p:tgtEl>
                                        <p:attrNameLst>
                                          <p:attrName>ppt_h</p:attrName>
                                        </p:attrNameLst>
                                      </p:cBhvr>
                                      <p:tavLst>
                                        <p:tav tm="0">
                                          <p:val>
                                            <p:fltVal val="0"/>
                                          </p:val>
                                        </p:tav>
                                        <p:tav tm="100000">
                                          <p:val>
                                            <p:strVal val="#ppt_h"/>
                                          </p:val>
                                        </p:tav>
                                      </p:tavLst>
                                    </p:anim>
                                    <p:animEffect transition="in" filter="fade">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98821F-9BBF-8947-A44F-E37DFA06D12C}"/>
              </a:ext>
            </a:extLst>
          </p:cNvPr>
          <p:cNvSpPr>
            <a:spLocks noGrp="1"/>
          </p:cNvSpPr>
          <p:nvPr>
            <p:ph idx="1"/>
          </p:nvPr>
        </p:nvSpPr>
        <p:spPr>
          <a:xfrm>
            <a:off x="1154954" y="2603500"/>
            <a:ext cx="9269206" cy="4078654"/>
          </a:xfrm>
        </p:spPr>
        <p:txBody>
          <a:bodyPr vert="horz" lIns="91440" tIns="45720" rIns="91440" bIns="45720" rtlCol="0" anchor="t">
            <a:normAutofit/>
          </a:bodyPr>
          <a:lstStyle/>
          <a:p>
            <a:r>
              <a:rPr lang="en-US" sz="2800">
                <a:solidFill>
                  <a:schemeClr val="accent2"/>
                </a:solidFill>
              </a:rPr>
              <a:t>Activities – Questionnaire designed on Google Forms</a:t>
            </a:r>
          </a:p>
          <a:p>
            <a:pPr marL="0" indent="0">
              <a:buNone/>
            </a:pPr>
            <a:endParaRPr lang="en-US" sz="2800">
              <a:solidFill>
                <a:schemeClr val="accent6">
                  <a:lumMod val="75000"/>
                </a:schemeClr>
              </a:solidFill>
            </a:endParaRPr>
          </a:p>
          <a:p>
            <a:endParaRPr lang="en-US" sz="2800">
              <a:solidFill>
                <a:schemeClr val="accent6">
                  <a:lumMod val="75000"/>
                </a:schemeClr>
              </a:solidFill>
            </a:endParaRPr>
          </a:p>
          <a:p>
            <a:endParaRPr lang="en-US" sz="2800">
              <a:solidFill>
                <a:schemeClr val="accent6">
                  <a:lumMod val="75000"/>
                </a:schemeClr>
              </a:solidFill>
            </a:endParaRPr>
          </a:p>
          <a:p>
            <a:r>
              <a:rPr lang="en-US" sz="2800">
                <a:solidFill>
                  <a:schemeClr val="accent6">
                    <a:lumMod val="75000"/>
                  </a:schemeClr>
                </a:solidFill>
              </a:rPr>
              <a:t> have also conducted secondary research </a:t>
            </a:r>
          </a:p>
          <a:p>
            <a:pPr marL="0" indent="0">
              <a:buNone/>
            </a:pPr>
            <a:endParaRPr lang="en-US" sz="3500">
              <a:solidFill>
                <a:schemeClr val="accent6">
                  <a:lumMod val="75000"/>
                </a:schemeClr>
              </a:solidFill>
            </a:endParaRPr>
          </a:p>
          <a:p>
            <a:pPr marL="0" indent="0">
              <a:buNone/>
            </a:pPr>
            <a:endParaRPr lang="en-US" sz="4000">
              <a:solidFill>
                <a:schemeClr val="accent6">
                  <a:lumMod val="75000"/>
                </a:schemeClr>
              </a:solidFill>
            </a:endParaRPr>
          </a:p>
          <a:p>
            <a:endParaRPr lang="en-US"/>
          </a:p>
        </p:txBody>
      </p:sp>
      <p:sp>
        <p:nvSpPr>
          <p:cNvPr id="5" name="Rectangle 4">
            <a:extLst>
              <a:ext uri="{FF2B5EF4-FFF2-40B4-BE49-F238E27FC236}">
                <a16:creationId xmlns:a16="http://schemas.microsoft.com/office/drawing/2014/main" id="{3A8A16E0-FCC5-DE4C-8BCB-09FBD38FC8AC}"/>
              </a:ext>
            </a:extLst>
          </p:cNvPr>
          <p:cNvSpPr/>
          <p:nvPr/>
        </p:nvSpPr>
        <p:spPr>
          <a:xfrm>
            <a:off x="1866530" y="759394"/>
            <a:ext cx="7957693"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endParaRPr lang="en-US" sz="5400" cap="none" spc="0">
              <a:ln/>
              <a:solidFill>
                <a:schemeClr val="accent3"/>
              </a:solidFill>
              <a:effectLst/>
            </a:endParaRPr>
          </a:p>
        </p:txBody>
      </p:sp>
      <p:pic>
        <p:nvPicPr>
          <p:cNvPr id="9" name="Picture 8">
            <a:extLst>
              <a:ext uri="{FF2B5EF4-FFF2-40B4-BE49-F238E27FC236}">
                <a16:creationId xmlns:a16="http://schemas.microsoft.com/office/drawing/2014/main" id="{1BBD00AF-AC27-3D41-BF38-3CBA9A08690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4" name="Rectangle 3">
            <a:extLst>
              <a:ext uri="{FF2B5EF4-FFF2-40B4-BE49-F238E27FC236}">
                <a16:creationId xmlns:a16="http://schemas.microsoft.com/office/drawing/2014/main" id="{9939C71B-DE33-6A4B-ABAD-35D8E0AEE69B}"/>
              </a:ext>
            </a:extLst>
          </p:cNvPr>
          <p:cNvSpPr/>
          <p:nvPr/>
        </p:nvSpPr>
        <p:spPr>
          <a:xfrm>
            <a:off x="3317196" y="914096"/>
            <a:ext cx="485421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Target Market</a:t>
            </a:r>
            <a:endParaRPr lang="en-US" sz="5400" b="1" cap="none" spc="0">
              <a:ln/>
              <a:solidFill>
                <a:schemeClr val="accent4"/>
              </a:solidFill>
              <a:effectLst/>
            </a:endParaRPr>
          </a:p>
        </p:txBody>
      </p:sp>
      <p:pic>
        <p:nvPicPr>
          <p:cNvPr id="2" name="Picture 5" descr="A close up of a logo&#10;&#10;Description generated with very high confidence">
            <a:extLst>
              <a:ext uri="{FF2B5EF4-FFF2-40B4-BE49-F238E27FC236}">
                <a16:creationId xmlns:a16="http://schemas.microsoft.com/office/drawing/2014/main" id="{12104BF5-AD5A-4EE3-B977-E5D7EE953175}"/>
              </a:ext>
            </a:extLst>
          </p:cNvPr>
          <p:cNvPicPr>
            <a:picLocks noChangeAspect="1"/>
          </p:cNvPicPr>
          <p:nvPr/>
        </p:nvPicPr>
        <p:blipFill>
          <a:blip r:embed="rId3"/>
          <a:stretch>
            <a:fillRect/>
          </a:stretch>
        </p:blipFill>
        <p:spPr>
          <a:xfrm>
            <a:off x="6533611" y="3107053"/>
            <a:ext cx="2930338" cy="1734670"/>
          </a:xfrm>
          <a:prstGeom prst="rect">
            <a:avLst/>
          </a:prstGeom>
        </p:spPr>
      </p:pic>
      <p:pic>
        <p:nvPicPr>
          <p:cNvPr id="6" name="Picture 6">
            <a:extLst>
              <a:ext uri="{FF2B5EF4-FFF2-40B4-BE49-F238E27FC236}">
                <a16:creationId xmlns:a16="http://schemas.microsoft.com/office/drawing/2014/main" id="{7BA17404-6435-4780-B02A-36BBD6B8940F}"/>
              </a:ext>
            </a:extLst>
          </p:cNvPr>
          <p:cNvPicPr>
            <a:picLocks noChangeAspect="1"/>
          </p:cNvPicPr>
          <p:nvPr/>
        </p:nvPicPr>
        <p:blipFill>
          <a:blip r:embed="rId4"/>
          <a:stretch>
            <a:fillRect/>
          </a:stretch>
        </p:blipFill>
        <p:spPr>
          <a:xfrm>
            <a:off x="9409532" y="4643438"/>
            <a:ext cx="2143125" cy="2143125"/>
          </a:xfrm>
          <a:prstGeom prst="rect">
            <a:avLst/>
          </a:prstGeom>
        </p:spPr>
      </p:pic>
    </p:spTree>
    <p:extLst>
      <p:ext uri="{BB962C8B-B14F-4D97-AF65-F5344CB8AC3E}">
        <p14:creationId xmlns:p14="http://schemas.microsoft.com/office/powerpoint/2010/main" val="11331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7">
            <a:extLst>
              <a:ext uri="{FF2B5EF4-FFF2-40B4-BE49-F238E27FC236}">
                <a16:creationId xmlns:a16="http://schemas.microsoft.com/office/drawing/2014/main" id="{6ACF8D45-0FA7-42A9-817C-3F5A9180A8C1}"/>
              </a:ext>
            </a:extLst>
          </p:cNvPr>
          <p:cNvPicPr>
            <a:picLocks noChangeAspect="1"/>
          </p:cNvPicPr>
          <p:nvPr/>
        </p:nvPicPr>
        <p:blipFill>
          <a:blip r:embed="rId2"/>
          <a:stretch>
            <a:fillRect/>
          </a:stretch>
        </p:blipFill>
        <p:spPr>
          <a:xfrm>
            <a:off x="5508811" y="2704193"/>
            <a:ext cx="4188757" cy="4026967"/>
          </a:xfrm>
          <a:prstGeom prst="rect">
            <a:avLst/>
          </a:prstGeom>
        </p:spPr>
      </p:pic>
      <p:sp>
        <p:nvSpPr>
          <p:cNvPr id="3" name="Content Placeholder 2">
            <a:extLst>
              <a:ext uri="{FF2B5EF4-FFF2-40B4-BE49-F238E27FC236}">
                <a16:creationId xmlns:a16="http://schemas.microsoft.com/office/drawing/2014/main" id="{F2DE79A8-2D98-A34B-97DC-CC069AAEE9E0}"/>
              </a:ext>
            </a:extLst>
          </p:cNvPr>
          <p:cNvSpPr>
            <a:spLocks noGrp="1"/>
          </p:cNvSpPr>
          <p:nvPr>
            <p:ph idx="1"/>
          </p:nvPr>
        </p:nvSpPr>
        <p:spPr>
          <a:xfrm>
            <a:off x="336503" y="2262884"/>
            <a:ext cx="10978668" cy="4312347"/>
          </a:xfrm>
        </p:spPr>
        <p:txBody>
          <a:bodyPr vert="horz" lIns="91440" tIns="45720" rIns="91440" bIns="45720" rtlCol="0" anchor="t">
            <a:normAutofit fontScale="85000" lnSpcReduction="20000"/>
          </a:bodyPr>
          <a:lstStyle/>
          <a:p>
            <a:pPr marL="514350" indent="-514350">
              <a:buAutoNum type="arabicPeriod"/>
            </a:pPr>
            <a:endParaRPr lang="en-US" sz="2800">
              <a:solidFill>
                <a:schemeClr val="accent6">
                  <a:lumMod val="75000"/>
                </a:schemeClr>
              </a:solidFill>
            </a:endParaRPr>
          </a:p>
          <a:p>
            <a:pPr marL="457200" indent="-457200">
              <a:buAutoNum type="arabicPeriod"/>
            </a:pPr>
            <a:r>
              <a:rPr lang="en-US" sz="2400" b="1">
                <a:solidFill>
                  <a:schemeClr val="accent6">
                    <a:lumMod val="75000"/>
                  </a:schemeClr>
                </a:solidFill>
              </a:rPr>
              <a:t>Gender</a:t>
            </a:r>
          </a:p>
          <a:p>
            <a:pPr marL="457200" indent="-457200">
              <a:buAutoNum type="arabicPeriod"/>
            </a:pPr>
            <a:r>
              <a:rPr lang="en-US" sz="2400" b="1">
                <a:solidFill>
                  <a:srgbClr val="00B050"/>
                </a:solidFill>
              </a:rPr>
              <a:t>Age group</a:t>
            </a:r>
          </a:p>
          <a:p>
            <a:pPr marL="457200" indent="-457200">
              <a:buAutoNum type="arabicPeriod"/>
            </a:pPr>
            <a:r>
              <a:rPr lang="en-US" sz="2400" b="1">
                <a:solidFill>
                  <a:schemeClr val="accent6">
                    <a:lumMod val="75000"/>
                  </a:schemeClr>
                </a:solidFill>
              </a:rPr>
              <a:t>Preferred books</a:t>
            </a:r>
          </a:p>
          <a:p>
            <a:pPr marL="457200" indent="-457200">
              <a:buAutoNum type="arabicPeriod"/>
            </a:pPr>
            <a:r>
              <a:rPr lang="en-US" sz="2400" b="1">
                <a:solidFill>
                  <a:srgbClr val="00B050"/>
                </a:solidFill>
              </a:rPr>
              <a:t>How often do you read?</a:t>
            </a:r>
          </a:p>
          <a:p>
            <a:pPr marL="457200" indent="-457200">
              <a:buAutoNum type="arabicPeriod"/>
            </a:pPr>
            <a:r>
              <a:rPr lang="en-US" sz="2400" b="1">
                <a:solidFill>
                  <a:schemeClr val="accent6">
                    <a:lumMod val="75000"/>
                  </a:schemeClr>
                </a:solidFill>
              </a:rPr>
              <a:t>How long do you read for ?</a:t>
            </a:r>
          </a:p>
          <a:p>
            <a:pPr marL="457200" indent="-457200">
              <a:buAutoNum type="arabicPeriod"/>
            </a:pPr>
            <a:r>
              <a:rPr lang="en-US" sz="2400" b="1">
                <a:solidFill>
                  <a:srgbClr val="00B050"/>
                </a:solidFill>
              </a:rPr>
              <a:t>Where do you buy your books from?</a:t>
            </a:r>
          </a:p>
          <a:p>
            <a:pPr marL="457200" indent="-457200">
              <a:buAutoNum type="arabicPeriod"/>
            </a:pPr>
            <a:r>
              <a:rPr lang="en-US" sz="2400" b="1">
                <a:solidFill>
                  <a:schemeClr val="accent6">
                    <a:lumMod val="75000"/>
                  </a:schemeClr>
                </a:solidFill>
              </a:rPr>
              <a:t>Delivery timescale?</a:t>
            </a:r>
          </a:p>
          <a:p>
            <a:pPr marL="457200" indent="-457200">
              <a:buAutoNum type="arabicPeriod"/>
            </a:pPr>
            <a:r>
              <a:rPr lang="en-US" sz="2400" b="1">
                <a:solidFill>
                  <a:srgbClr val="00B050"/>
                </a:solidFill>
              </a:rPr>
              <a:t>Who do you buy for ?</a:t>
            </a:r>
          </a:p>
          <a:p>
            <a:pPr marL="457200" indent="-457200">
              <a:buAutoNum type="arabicPeriod"/>
            </a:pPr>
            <a:r>
              <a:rPr lang="en-US" sz="2400" b="1">
                <a:solidFill>
                  <a:schemeClr val="accent6">
                    <a:lumMod val="75000"/>
                  </a:schemeClr>
                </a:solidFill>
              </a:rPr>
              <a:t>Payment method used at checkout?</a:t>
            </a:r>
          </a:p>
          <a:p>
            <a:pPr marL="457200" indent="-457200">
              <a:buAutoNum type="arabicPeriod"/>
            </a:pPr>
            <a:r>
              <a:rPr lang="en-US" sz="2400" b="1">
                <a:solidFill>
                  <a:srgbClr val="00B050"/>
                </a:solidFill>
              </a:rPr>
              <a:t>Delivery charges?</a:t>
            </a:r>
          </a:p>
          <a:p>
            <a:pPr marL="514350" indent="-514350">
              <a:buAutoNum type="arabicPeriod"/>
            </a:pPr>
            <a:endParaRPr lang="en-US" sz="2800">
              <a:solidFill>
                <a:srgbClr val="A925A5"/>
              </a:solidFill>
            </a:endParaRPr>
          </a:p>
          <a:p>
            <a:pPr>
              <a:buAutoNum type="arabicPeriod"/>
            </a:pPr>
            <a:endParaRPr lang="en-US">
              <a:solidFill>
                <a:srgbClr val="404040"/>
              </a:solidFill>
            </a:endParaRPr>
          </a:p>
        </p:txBody>
      </p:sp>
      <p:sp>
        <p:nvSpPr>
          <p:cNvPr id="4" name="Rectangle 3">
            <a:extLst>
              <a:ext uri="{FF2B5EF4-FFF2-40B4-BE49-F238E27FC236}">
                <a16:creationId xmlns:a16="http://schemas.microsoft.com/office/drawing/2014/main" id="{B0DE44AC-C8FF-F24C-AF6A-8755AD63B625}"/>
              </a:ext>
            </a:extLst>
          </p:cNvPr>
          <p:cNvSpPr/>
          <p:nvPr/>
        </p:nvSpPr>
        <p:spPr>
          <a:xfrm>
            <a:off x="2206059" y="838200"/>
            <a:ext cx="6017993"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Primary Research</a:t>
            </a:r>
            <a:endParaRPr lang="en-US" sz="5400" b="1" cap="none" spc="0">
              <a:ln/>
              <a:solidFill>
                <a:schemeClr val="accent4"/>
              </a:solidFill>
              <a:effectLst/>
            </a:endParaRPr>
          </a:p>
        </p:txBody>
      </p:sp>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3"/>
          <a:stretch>
            <a:fillRect/>
          </a:stretch>
        </p:blipFill>
        <p:spPr>
          <a:xfrm>
            <a:off x="6043612" y="3419475"/>
            <a:ext cx="104775" cy="19050"/>
          </a:xfrm>
          <a:prstGeom prst="rect">
            <a:avLst/>
          </a:prstGeom>
        </p:spPr>
      </p:pic>
      <p:pic>
        <p:nvPicPr>
          <p:cNvPr id="6" name="Picture 5" descr="A close up of a sign&#10;&#10;Description generated with high confidence">
            <a:extLst>
              <a:ext uri="{FF2B5EF4-FFF2-40B4-BE49-F238E27FC236}">
                <a16:creationId xmlns:a16="http://schemas.microsoft.com/office/drawing/2014/main" id="{BB8ED8D6-D907-4925-A1E1-50DCFAFA607E}"/>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5742987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descr="A close up of a logo&#10;&#10;Description generated with very high confidence">
            <a:extLst>
              <a:ext uri="{FF2B5EF4-FFF2-40B4-BE49-F238E27FC236}">
                <a16:creationId xmlns:a16="http://schemas.microsoft.com/office/drawing/2014/main" id="{7AF47C91-AB52-4EAB-9E75-7E2C16C8E813}"/>
              </a:ext>
            </a:extLst>
          </p:cNvPr>
          <p:cNvPicPr>
            <a:picLocks noChangeAspect="1"/>
          </p:cNvPicPr>
          <p:nvPr/>
        </p:nvPicPr>
        <p:blipFill>
          <a:blip r:embed="rId2"/>
          <a:stretch>
            <a:fillRect/>
          </a:stretch>
        </p:blipFill>
        <p:spPr>
          <a:xfrm>
            <a:off x="6043612" y="3419475"/>
            <a:ext cx="104775" cy="19050"/>
          </a:xfrm>
          <a:prstGeom prst="rect">
            <a:avLst/>
          </a:prstGeom>
        </p:spPr>
      </p:pic>
      <p:pic>
        <p:nvPicPr>
          <p:cNvPr id="10" name="Picture 10">
            <a:extLst>
              <a:ext uri="{FF2B5EF4-FFF2-40B4-BE49-F238E27FC236}">
                <a16:creationId xmlns:a16="http://schemas.microsoft.com/office/drawing/2014/main" id="{264BC23A-FFD6-4D5E-9299-A6AA4A7644E7}"/>
              </a:ext>
            </a:extLst>
          </p:cNvPr>
          <p:cNvPicPr>
            <a:picLocks noChangeAspect="1"/>
          </p:cNvPicPr>
          <p:nvPr/>
        </p:nvPicPr>
        <p:blipFill rotWithShape="1">
          <a:blip r:embed="rId3"/>
          <a:srcRect r="17429" b="-352"/>
          <a:stretch/>
        </p:blipFill>
        <p:spPr>
          <a:xfrm>
            <a:off x="197223" y="81983"/>
            <a:ext cx="4738242" cy="3567608"/>
          </a:xfrm>
          <a:prstGeom prst="rect">
            <a:avLst/>
          </a:prstGeom>
        </p:spPr>
      </p:pic>
      <p:pic>
        <p:nvPicPr>
          <p:cNvPr id="6" name="Picture 6">
            <a:extLst>
              <a:ext uri="{FF2B5EF4-FFF2-40B4-BE49-F238E27FC236}">
                <a16:creationId xmlns:a16="http://schemas.microsoft.com/office/drawing/2014/main" id="{17B30A93-ACC5-442D-A14F-2F7D1C6019E7}"/>
              </a:ext>
            </a:extLst>
          </p:cNvPr>
          <p:cNvPicPr>
            <a:picLocks noChangeAspect="1"/>
          </p:cNvPicPr>
          <p:nvPr/>
        </p:nvPicPr>
        <p:blipFill>
          <a:blip r:embed="rId4"/>
          <a:stretch>
            <a:fillRect/>
          </a:stretch>
        </p:blipFill>
        <p:spPr>
          <a:xfrm>
            <a:off x="5800165" y="1434750"/>
            <a:ext cx="5376582" cy="3338560"/>
          </a:xfrm>
          <a:prstGeom prst="rect">
            <a:avLst/>
          </a:prstGeom>
        </p:spPr>
      </p:pic>
      <p:pic>
        <p:nvPicPr>
          <p:cNvPr id="9" name="Picture 10">
            <a:extLst>
              <a:ext uri="{FF2B5EF4-FFF2-40B4-BE49-F238E27FC236}">
                <a16:creationId xmlns:a16="http://schemas.microsoft.com/office/drawing/2014/main" id="{277C7E43-4931-463A-BB99-3AAE528D3FB2}"/>
              </a:ext>
            </a:extLst>
          </p:cNvPr>
          <p:cNvPicPr>
            <a:picLocks noChangeAspect="1"/>
          </p:cNvPicPr>
          <p:nvPr/>
        </p:nvPicPr>
        <p:blipFill>
          <a:blip r:embed="rId5"/>
          <a:stretch>
            <a:fillRect/>
          </a:stretch>
        </p:blipFill>
        <p:spPr>
          <a:xfrm>
            <a:off x="2135842" y="3502476"/>
            <a:ext cx="5006788" cy="3125166"/>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E8D38990-9751-4527-8D17-1A826469CAF8}"/>
              </a:ext>
            </a:extLst>
          </p:cNvPr>
          <p:cNvPicPr>
            <a:picLocks noChangeAspect="1"/>
          </p:cNvPicPr>
          <p:nvPr/>
        </p:nvPicPr>
        <p:blipFill>
          <a:blip r:embed="rId6"/>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41538889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AEF4591B-F67E-4384-9FCB-2982E1BD262C}"/>
              </a:ext>
            </a:extLst>
          </p:cNvPr>
          <p:cNvPicPr>
            <a:picLocks noChangeAspect="1"/>
          </p:cNvPicPr>
          <p:nvPr/>
        </p:nvPicPr>
        <p:blipFill>
          <a:blip r:embed="rId2"/>
          <a:stretch>
            <a:fillRect/>
          </a:stretch>
        </p:blipFill>
        <p:spPr>
          <a:xfrm>
            <a:off x="135733" y="176774"/>
            <a:ext cx="5020555" cy="3100716"/>
          </a:xfrm>
          <a:prstGeom prst="rect">
            <a:avLst/>
          </a:prstGeom>
        </p:spPr>
      </p:pic>
      <p:pic>
        <p:nvPicPr>
          <p:cNvPr id="5" name="Picture 5" descr="A screenshot of a cell phone&#10;&#10;Description generated with high confidence">
            <a:extLst>
              <a:ext uri="{FF2B5EF4-FFF2-40B4-BE49-F238E27FC236}">
                <a16:creationId xmlns:a16="http://schemas.microsoft.com/office/drawing/2014/main" id="{AF0E2F9C-C9A7-49F0-95EB-6069D29C9B2A}"/>
              </a:ext>
            </a:extLst>
          </p:cNvPr>
          <p:cNvPicPr>
            <a:picLocks noChangeAspect="1"/>
          </p:cNvPicPr>
          <p:nvPr/>
        </p:nvPicPr>
        <p:blipFill>
          <a:blip r:embed="rId3"/>
          <a:stretch>
            <a:fillRect/>
          </a:stretch>
        </p:blipFill>
        <p:spPr>
          <a:xfrm>
            <a:off x="5340724" y="1323889"/>
            <a:ext cx="5309347" cy="3302548"/>
          </a:xfrm>
          <a:prstGeom prst="rect">
            <a:avLst/>
          </a:prstGeom>
        </p:spPr>
      </p:pic>
      <p:pic>
        <p:nvPicPr>
          <p:cNvPr id="8" name="Picture 8" descr="A close up of a logo&#10;&#10;Description generated with very high confidence">
            <a:extLst>
              <a:ext uri="{FF2B5EF4-FFF2-40B4-BE49-F238E27FC236}">
                <a16:creationId xmlns:a16="http://schemas.microsoft.com/office/drawing/2014/main" id="{51E67F8D-916E-42D5-80AB-0468C5D08B1A}"/>
              </a:ext>
            </a:extLst>
          </p:cNvPr>
          <p:cNvPicPr>
            <a:picLocks noChangeAspect="1"/>
          </p:cNvPicPr>
          <p:nvPr/>
        </p:nvPicPr>
        <p:blipFill>
          <a:blip r:embed="rId4"/>
          <a:stretch>
            <a:fillRect/>
          </a:stretch>
        </p:blipFill>
        <p:spPr>
          <a:xfrm>
            <a:off x="1485901" y="3348037"/>
            <a:ext cx="5847228" cy="3669368"/>
          </a:xfrm>
          <a:prstGeom prst="rect">
            <a:avLst/>
          </a:prstGeom>
        </p:spPr>
      </p:pic>
      <p:pic>
        <p:nvPicPr>
          <p:cNvPr id="2" name="Picture 1" descr="A close up of a sign&#10;&#10;Description generated with high confidence">
            <a:extLst>
              <a:ext uri="{FF2B5EF4-FFF2-40B4-BE49-F238E27FC236}">
                <a16:creationId xmlns:a16="http://schemas.microsoft.com/office/drawing/2014/main" id="{7CA6B251-CF7A-4321-8FFF-1E980D46E0B1}"/>
              </a:ext>
            </a:extLst>
          </p:cNvPr>
          <p:cNvPicPr>
            <a:picLocks noChangeAspect="1"/>
          </p:cNvPicPr>
          <p:nvPr/>
        </p:nvPicPr>
        <p:blipFill>
          <a:blip r:embed="rId5"/>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473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strips(downLeft)">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1+#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A close up of a logo&#10;&#10;Description generated with high confidence">
            <a:extLst>
              <a:ext uri="{FF2B5EF4-FFF2-40B4-BE49-F238E27FC236}">
                <a16:creationId xmlns:a16="http://schemas.microsoft.com/office/drawing/2014/main" id="{C3095B70-C7F5-461A-B0F0-AEF782908B82}"/>
              </a:ext>
            </a:extLst>
          </p:cNvPr>
          <p:cNvPicPr>
            <a:picLocks noChangeAspect="1"/>
          </p:cNvPicPr>
          <p:nvPr/>
        </p:nvPicPr>
        <p:blipFill rotWithShape="1">
          <a:blip r:embed="rId2"/>
          <a:srcRect l="-185" r="13725"/>
          <a:stretch/>
        </p:blipFill>
        <p:spPr>
          <a:xfrm>
            <a:off x="6715856" y="2504054"/>
            <a:ext cx="4887576" cy="3489583"/>
          </a:xfrm>
          <a:prstGeom prst="rect">
            <a:avLst/>
          </a:prstGeom>
        </p:spPr>
      </p:pic>
      <p:pic>
        <p:nvPicPr>
          <p:cNvPr id="2" name="Picture 3" descr="A screenshot of a cell phone&#10;&#10;Description generated with high confidence">
            <a:extLst>
              <a:ext uri="{FF2B5EF4-FFF2-40B4-BE49-F238E27FC236}">
                <a16:creationId xmlns:a16="http://schemas.microsoft.com/office/drawing/2014/main" id="{5BDDAA8A-C3D4-4C1F-8AA8-1CD8A9ACAB9D}"/>
              </a:ext>
            </a:extLst>
          </p:cNvPr>
          <p:cNvPicPr>
            <a:picLocks noChangeAspect="1"/>
          </p:cNvPicPr>
          <p:nvPr/>
        </p:nvPicPr>
        <p:blipFill>
          <a:blip r:embed="rId3"/>
          <a:stretch>
            <a:fillRect/>
          </a:stretch>
        </p:blipFill>
        <p:spPr>
          <a:xfrm>
            <a:off x="1463488" y="3465948"/>
            <a:ext cx="4984376" cy="3097370"/>
          </a:xfrm>
          <a:prstGeom prst="rect">
            <a:avLst/>
          </a:prstGeom>
        </p:spPr>
      </p:pic>
      <p:pic>
        <p:nvPicPr>
          <p:cNvPr id="3" name="Picture 2" descr="A close up of a sign&#10;&#10;Description generated with high confidence">
            <a:extLst>
              <a:ext uri="{FF2B5EF4-FFF2-40B4-BE49-F238E27FC236}">
                <a16:creationId xmlns:a16="http://schemas.microsoft.com/office/drawing/2014/main" id="{1268B541-6231-4C73-92E3-3725507147E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4" name="Picture 5" descr="A close up of a logo&#10;&#10;Description generated with high confidence">
            <a:extLst>
              <a:ext uri="{FF2B5EF4-FFF2-40B4-BE49-F238E27FC236}">
                <a16:creationId xmlns:a16="http://schemas.microsoft.com/office/drawing/2014/main" id="{B6CC7768-6A6B-4B9A-844C-781868DBE500}"/>
              </a:ext>
            </a:extLst>
          </p:cNvPr>
          <p:cNvPicPr>
            <a:picLocks noChangeAspect="1"/>
          </p:cNvPicPr>
          <p:nvPr/>
        </p:nvPicPr>
        <p:blipFill rotWithShape="1">
          <a:blip r:embed="rId5"/>
          <a:srcRect r="20096" b="-386"/>
          <a:stretch/>
        </p:blipFill>
        <p:spPr>
          <a:xfrm>
            <a:off x="1228163" y="3541"/>
            <a:ext cx="4245243" cy="3309877"/>
          </a:xfrm>
          <a:prstGeom prst="rect">
            <a:avLst/>
          </a:prstGeom>
        </p:spPr>
      </p:pic>
    </p:spTree>
    <p:extLst>
      <p:ext uri="{BB962C8B-B14F-4D97-AF65-F5344CB8AC3E}">
        <p14:creationId xmlns:p14="http://schemas.microsoft.com/office/powerpoint/2010/main" val="298489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1+#ppt_w/2"/>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DD1BFB-B485-8F47-A2A7-1F75D45D83EC}"/>
              </a:ext>
            </a:extLst>
          </p:cNvPr>
          <p:cNvSpPr>
            <a:spLocks noGrp="1"/>
          </p:cNvSpPr>
          <p:nvPr>
            <p:ph idx="1"/>
          </p:nvPr>
        </p:nvSpPr>
        <p:spPr>
          <a:xfrm>
            <a:off x="191248" y="2413000"/>
            <a:ext cx="11537480" cy="3875743"/>
          </a:xfrm>
        </p:spPr>
        <p:txBody>
          <a:bodyPr vert="horz" lIns="91440" tIns="45720" rIns="91440" bIns="45720" rtlCol="0" anchor="t">
            <a:normAutofit/>
          </a:bodyPr>
          <a:lstStyle/>
          <a:p>
            <a:r>
              <a:rPr lang="en-US" sz="2800" b="1">
                <a:solidFill>
                  <a:srgbClr val="00B050"/>
                </a:solidFill>
              </a:rPr>
              <a:t>Over 3 million Muslim families in the UK mainland – office for national  statistics (2018)</a:t>
            </a:r>
          </a:p>
          <a:p>
            <a:r>
              <a:rPr lang="en-US" sz="2800" b="1">
                <a:solidFill>
                  <a:srgbClr val="0070C0"/>
                </a:solidFill>
              </a:rPr>
              <a:t>According to Quora.com there are 1,500 million people worldwide speak English language, 80% of our products are English language</a:t>
            </a:r>
            <a:endParaRPr lang="en-US" sz="2800" b="1">
              <a:solidFill>
                <a:srgbClr val="00B050"/>
              </a:solidFill>
            </a:endParaRPr>
          </a:p>
          <a:p>
            <a:r>
              <a:rPr lang="en-US" sz="2800" b="1">
                <a:solidFill>
                  <a:srgbClr val="FF0000"/>
                </a:solidFill>
                <a:hlinkClick r:id="rId2"/>
              </a:rPr>
              <a:t>https://youtu.be/PVw30auUy3s</a:t>
            </a:r>
            <a:r>
              <a:rPr lang="en-US" sz="2800" b="1">
                <a:solidFill>
                  <a:srgbClr val="FF0000"/>
                </a:solidFill>
              </a:rPr>
              <a:t>  Noorkids.com </a:t>
            </a:r>
          </a:p>
          <a:p>
            <a:pPr marL="0" indent="0">
              <a:buNone/>
            </a:pPr>
            <a:endParaRPr lang="en-US" sz="2800" b="1">
              <a:solidFill>
                <a:srgbClr val="FF0000"/>
              </a:solidFill>
            </a:endParaRPr>
          </a:p>
          <a:p>
            <a:pPr marL="0" indent="0">
              <a:buNone/>
            </a:pPr>
            <a:endParaRPr lang="en-US"/>
          </a:p>
          <a:p>
            <a:pPr marL="0" indent="0">
              <a:buNone/>
            </a:pPr>
            <a:endParaRPr lang="en-US"/>
          </a:p>
        </p:txBody>
      </p:sp>
      <p:sp>
        <p:nvSpPr>
          <p:cNvPr id="4" name="Rectangle 3">
            <a:extLst>
              <a:ext uri="{FF2B5EF4-FFF2-40B4-BE49-F238E27FC236}">
                <a16:creationId xmlns:a16="http://schemas.microsoft.com/office/drawing/2014/main" id="{BD3D6C6F-A263-C64B-8CCD-35440EE68E0B}"/>
              </a:ext>
            </a:extLst>
          </p:cNvPr>
          <p:cNvSpPr/>
          <p:nvPr/>
        </p:nvSpPr>
        <p:spPr>
          <a:xfrm>
            <a:off x="2092312" y="838200"/>
            <a:ext cx="69509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Secondary research</a:t>
            </a:r>
          </a:p>
        </p:txBody>
      </p:sp>
      <p:pic>
        <p:nvPicPr>
          <p:cNvPr id="2" name="Picture 5" descr="A close up of a logo&#10;&#10;Description generated with high confidence">
            <a:extLst>
              <a:ext uri="{FF2B5EF4-FFF2-40B4-BE49-F238E27FC236}">
                <a16:creationId xmlns:a16="http://schemas.microsoft.com/office/drawing/2014/main" id="{8B57FD12-004B-4EE4-8D58-23C004209177}"/>
              </a:ext>
            </a:extLst>
          </p:cNvPr>
          <p:cNvPicPr>
            <a:picLocks noChangeAspect="1"/>
          </p:cNvPicPr>
          <p:nvPr/>
        </p:nvPicPr>
        <p:blipFill>
          <a:blip r:embed="rId3"/>
          <a:stretch>
            <a:fillRect/>
          </a:stretch>
        </p:blipFill>
        <p:spPr>
          <a:xfrm>
            <a:off x="4713194" y="5407510"/>
            <a:ext cx="2205318" cy="1320950"/>
          </a:xfrm>
          <a:prstGeom prst="rect">
            <a:avLst/>
          </a:prstGeom>
        </p:spPr>
      </p:pic>
      <p:pic>
        <p:nvPicPr>
          <p:cNvPr id="5" name="Picture 4">
            <a:extLst>
              <a:ext uri="{FF2B5EF4-FFF2-40B4-BE49-F238E27FC236}">
                <a16:creationId xmlns:a16="http://schemas.microsoft.com/office/drawing/2014/main" id="{1770FBD7-E1E4-724B-AD06-B5C672CDD31F}"/>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7" name="Picture 7">
            <a:extLst>
              <a:ext uri="{FF2B5EF4-FFF2-40B4-BE49-F238E27FC236}">
                <a16:creationId xmlns:a16="http://schemas.microsoft.com/office/drawing/2014/main" id="{BED446B9-1F2B-44BE-9ABA-92468588733F}"/>
              </a:ext>
            </a:extLst>
          </p:cNvPr>
          <p:cNvPicPr>
            <a:picLocks noChangeAspect="1"/>
          </p:cNvPicPr>
          <p:nvPr/>
        </p:nvPicPr>
        <p:blipFill>
          <a:blip r:embed="rId5"/>
          <a:stretch>
            <a:fillRect/>
          </a:stretch>
        </p:blipFill>
        <p:spPr>
          <a:xfrm>
            <a:off x="9302284" y="4966728"/>
            <a:ext cx="2619375" cy="1743075"/>
          </a:xfrm>
          <a:prstGeom prst="rect">
            <a:avLst/>
          </a:prstGeom>
        </p:spPr>
      </p:pic>
    </p:spTree>
    <p:extLst>
      <p:ext uri="{BB962C8B-B14F-4D97-AF65-F5344CB8AC3E}">
        <p14:creationId xmlns:p14="http://schemas.microsoft.com/office/powerpoint/2010/main" val="38694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 picture containing LEGO, toy&#10;&#10;Description generated with high confidence">
            <a:extLst>
              <a:ext uri="{FF2B5EF4-FFF2-40B4-BE49-F238E27FC236}">
                <a16:creationId xmlns:a16="http://schemas.microsoft.com/office/drawing/2014/main" id="{6458A198-E675-400D-B795-7DF561D139AE}"/>
              </a:ext>
            </a:extLst>
          </p:cNvPr>
          <p:cNvPicPr>
            <a:picLocks noChangeAspect="1"/>
          </p:cNvPicPr>
          <p:nvPr/>
        </p:nvPicPr>
        <p:blipFill>
          <a:blip r:embed="rId2"/>
          <a:stretch>
            <a:fillRect/>
          </a:stretch>
        </p:blipFill>
        <p:spPr>
          <a:xfrm>
            <a:off x="6075424" y="3615970"/>
            <a:ext cx="5845396" cy="2391263"/>
          </a:xfrm>
          <a:prstGeom prst="rect">
            <a:avLst/>
          </a:prstGeom>
        </p:spPr>
      </p:pic>
      <p:sp>
        <p:nvSpPr>
          <p:cNvPr id="3" name="Content Placeholder 2">
            <a:extLst>
              <a:ext uri="{FF2B5EF4-FFF2-40B4-BE49-F238E27FC236}">
                <a16:creationId xmlns:a16="http://schemas.microsoft.com/office/drawing/2014/main" id="{2F234DCA-E7CC-F144-A466-ADBD69C90463}"/>
              </a:ext>
            </a:extLst>
          </p:cNvPr>
          <p:cNvSpPr>
            <a:spLocks noGrp="1"/>
          </p:cNvSpPr>
          <p:nvPr>
            <p:ph idx="1"/>
          </p:nvPr>
        </p:nvSpPr>
        <p:spPr>
          <a:xfrm>
            <a:off x="483825" y="2501220"/>
            <a:ext cx="7583640" cy="3136153"/>
          </a:xfrm>
        </p:spPr>
        <p:txBody>
          <a:bodyPr vert="horz" lIns="91440" tIns="45720" rIns="91440" bIns="45720" rtlCol="0" anchor="t">
            <a:normAutofit/>
          </a:bodyPr>
          <a:lstStyle/>
          <a:p>
            <a:r>
              <a:rPr lang="en-US" sz="4000">
                <a:solidFill>
                  <a:schemeClr val="accent5">
                    <a:lumMod val="75000"/>
                  </a:schemeClr>
                </a:solidFill>
              </a:rPr>
              <a:t>External - to fulfil customer needs</a:t>
            </a:r>
            <a:endParaRPr lang="en-US">
              <a:solidFill>
                <a:schemeClr val="accent5">
                  <a:lumMod val="75000"/>
                </a:schemeClr>
              </a:solidFill>
            </a:endParaRPr>
          </a:p>
          <a:p>
            <a:r>
              <a:rPr lang="en-US" sz="4000">
                <a:solidFill>
                  <a:srgbClr val="00B050"/>
                </a:solidFill>
              </a:rPr>
              <a:t>Demographic</a:t>
            </a:r>
            <a:endParaRPr lang="en-US">
              <a:solidFill>
                <a:srgbClr val="00B050"/>
              </a:solidFill>
            </a:endParaRPr>
          </a:p>
          <a:p>
            <a:pPr marL="0" indent="0">
              <a:buNone/>
            </a:pPr>
            <a:endParaRPr lang="en-US"/>
          </a:p>
        </p:txBody>
      </p:sp>
      <p:pic>
        <p:nvPicPr>
          <p:cNvPr id="4" name="Picture 3">
            <a:extLst>
              <a:ext uri="{FF2B5EF4-FFF2-40B4-BE49-F238E27FC236}">
                <a16:creationId xmlns:a16="http://schemas.microsoft.com/office/drawing/2014/main" id="{88F6707C-86BE-CC40-9252-4A945383A79B}"/>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4636CE92-499B-B24B-A48B-F3F0B5DA439A}"/>
              </a:ext>
            </a:extLst>
          </p:cNvPr>
          <p:cNvSpPr/>
          <p:nvPr/>
        </p:nvSpPr>
        <p:spPr>
          <a:xfrm>
            <a:off x="3283536" y="914096"/>
            <a:ext cx="4921540"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Segmentation</a:t>
            </a:r>
          </a:p>
        </p:txBody>
      </p:sp>
    </p:spTree>
    <p:extLst>
      <p:ext uri="{BB962C8B-B14F-4D97-AF65-F5344CB8AC3E}">
        <p14:creationId xmlns:p14="http://schemas.microsoft.com/office/powerpoint/2010/main" val="98742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oy, LEGO, table, indoor&#10;&#10;Description generated with very high confidence">
            <a:extLst>
              <a:ext uri="{FF2B5EF4-FFF2-40B4-BE49-F238E27FC236}">
                <a16:creationId xmlns:a16="http://schemas.microsoft.com/office/drawing/2014/main" id="{F75B89C6-1512-464A-BE5B-CCD4F77C4842}"/>
              </a:ext>
            </a:extLst>
          </p:cNvPr>
          <p:cNvPicPr>
            <a:picLocks noChangeAspect="1"/>
          </p:cNvPicPr>
          <p:nvPr/>
        </p:nvPicPr>
        <p:blipFill rotWithShape="1">
          <a:blip r:embed="rId2"/>
          <a:srcRect l="190" t="5687" r="11837" b="474"/>
          <a:stretch/>
        </p:blipFill>
        <p:spPr>
          <a:xfrm>
            <a:off x="9234395" y="4255277"/>
            <a:ext cx="2413271" cy="2213804"/>
          </a:xfrm>
          <a:prstGeom prst="rect">
            <a:avLst/>
          </a:prstGeom>
        </p:spPr>
      </p:pic>
      <p:sp>
        <p:nvSpPr>
          <p:cNvPr id="3" name="Content Placeholder 2">
            <a:extLst>
              <a:ext uri="{FF2B5EF4-FFF2-40B4-BE49-F238E27FC236}">
                <a16:creationId xmlns:a16="http://schemas.microsoft.com/office/drawing/2014/main" id="{EB82BC5C-1A83-0840-A289-5C5BB09E43FA}"/>
              </a:ext>
            </a:extLst>
          </p:cNvPr>
          <p:cNvSpPr>
            <a:spLocks noGrp="1"/>
          </p:cNvSpPr>
          <p:nvPr>
            <p:ph idx="1"/>
          </p:nvPr>
        </p:nvSpPr>
        <p:spPr>
          <a:xfrm>
            <a:off x="650689" y="2592294"/>
            <a:ext cx="8074865" cy="3550770"/>
          </a:xfrm>
        </p:spPr>
        <p:txBody>
          <a:bodyPr vert="horz" lIns="91440" tIns="45720" rIns="91440" bIns="45720" rtlCol="0" anchor="t">
            <a:normAutofit fontScale="62500" lnSpcReduction="20000"/>
          </a:bodyPr>
          <a:lstStyle/>
          <a:p>
            <a:pPr marL="0" indent="0">
              <a:buNone/>
            </a:pPr>
            <a:r>
              <a:rPr lang="en-US" sz="3200">
                <a:solidFill>
                  <a:schemeClr val="accent6">
                    <a:lumMod val="75000"/>
                  </a:schemeClr>
                </a:solidFill>
              </a:rPr>
              <a:t>Categories:</a:t>
            </a:r>
          </a:p>
          <a:p>
            <a:r>
              <a:rPr lang="en-US" sz="3200">
                <a:solidFill>
                  <a:schemeClr val="accent6">
                    <a:lumMod val="75000"/>
                  </a:schemeClr>
                </a:solidFill>
              </a:rPr>
              <a:t>Age – infant, 6-11, 12-19, 20-34, 35-49, 49-65</a:t>
            </a:r>
            <a:endParaRPr lang="en-US">
              <a:solidFill>
                <a:schemeClr val="accent6">
                  <a:lumMod val="75000"/>
                </a:schemeClr>
              </a:solidFill>
            </a:endParaRPr>
          </a:p>
          <a:p>
            <a:r>
              <a:rPr lang="en-US" sz="3200">
                <a:solidFill>
                  <a:schemeClr val="accent6">
                    <a:lumMod val="75000"/>
                  </a:schemeClr>
                </a:solidFill>
              </a:rPr>
              <a:t>Gender – Male / Female</a:t>
            </a:r>
          </a:p>
          <a:p>
            <a:r>
              <a:rPr lang="en-US" sz="3200">
                <a:solidFill>
                  <a:schemeClr val="accent6">
                    <a:lumMod val="75000"/>
                  </a:schemeClr>
                </a:solidFill>
              </a:rPr>
              <a:t>Income – N/A</a:t>
            </a:r>
          </a:p>
          <a:p>
            <a:r>
              <a:rPr lang="en-US" sz="3200">
                <a:solidFill>
                  <a:schemeClr val="accent6">
                    <a:lumMod val="75000"/>
                  </a:schemeClr>
                </a:solidFill>
              </a:rPr>
              <a:t>Family size – young, single, married, divorced, no children, married with children, single parents, engaged couple, elder citizens, teenagers</a:t>
            </a:r>
          </a:p>
          <a:p>
            <a:r>
              <a:rPr lang="en-US" sz="3200">
                <a:solidFill>
                  <a:schemeClr val="accent6">
                    <a:lumMod val="75000"/>
                  </a:schemeClr>
                </a:solidFill>
              </a:rPr>
              <a:t>Religion – any</a:t>
            </a:r>
          </a:p>
          <a:p>
            <a:pPr marL="0" indent="0">
              <a:buNone/>
            </a:pPr>
            <a:r>
              <a:rPr lang="en-US" sz="3200" b="1">
                <a:solidFill>
                  <a:schemeClr val="accent6">
                    <a:lumMod val="75000"/>
                  </a:schemeClr>
                </a:solidFill>
              </a:rPr>
              <a:t>The target market for Aisha’s Wisdom is primarily Muslims families between the age of 0-65 with no discretionary income.</a:t>
            </a:r>
          </a:p>
          <a:p>
            <a:pPr marL="0" indent="0">
              <a:buNone/>
            </a:pPr>
            <a:endParaRPr lang="en-US"/>
          </a:p>
          <a:p>
            <a:pPr marL="0" indent="0">
              <a:buNone/>
            </a:pPr>
            <a:endParaRPr lang="en-US"/>
          </a:p>
        </p:txBody>
      </p:sp>
      <p:sp>
        <p:nvSpPr>
          <p:cNvPr id="8" name="Rectangle 7">
            <a:extLst>
              <a:ext uri="{FF2B5EF4-FFF2-40B4-BE49-F238E27FC236}">
                <a16:creationId xmlns:a16="http://schemas.microsoft.com/office/drawing/2014/main" id="{249750AD-B3AD-2244-8A29-94F19A5ED94A}"/>
              </a:ext>
            </a:extLst>
          </p:cNvPr>
          <p:cNvSpPr/>
          <p:nvPr/>
        </p:nvSpPr>
        <p:spPr>
          <a:xfrm>
            <a:off x="1031820" y="838200"/>
            <a:ext cx="7314823"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a:ln/>
                <a:solidFill>
                  <a:schemeClr val="accent4"/>
                </a:solidFill>
              </a:rPr>
              <a:t>Demographic Segmentation</a:t>
            </a:r>
            <a:endParaRPr lang="en-US" sz="4000" b="1" cap="none" spc="0">
              <a:ln/>
              <a:solidFill>
                <a:schemeClr val="accent4"/>
              </a:solidFill>
              <a:effectLst/>
            </a:endParaRPr>
          </a:p>
        </p:txBody>
      </p:sp>
      <p:pic>
        <p:nvPicPr>
          <p:cNvPr id="10" name="Picture 9">
            <a:extLst>
              <a:ext uri="{FF2B5EF4-FFF2-40B4-BE49-F238E27FC236}">
                <a16:creationId xmlns:a16="http://schemas.microsoft.com/office/drawing/2014/main" id="{7EE3B760-6802-5D41-9501-C3B1DEFCDC50}"/>
              </a:ext>
            </a:extLst>
          </p:cNvPr>
          <p:cNvPicPr>
            <a:picLocks noChangeAspect="1"/>
          </p:cNvPicPr>
          <p:nvPr/>
        </p:nvPicPr>
        <p:blipFill>
          <a:blip r:embed="rId3"/>
          <a:stretch>
            <a:fillRect/>
          </a:stretch>
        </p:blipFill>
        <p:spPr>
          <a:xfrm>
            <a:off x="10353605" y="541160"/>
            <a:ext cx="1333720" cy="1301965"/>
          </a:xfrm>
          <a:prstGeom prst="rect">
            <a:avLst/>
          </a:prstGeom>
        </p:spPr>
      </p:pic>
    </p:spTree>
    <p:extLst>
      <p:ext uri="{BB962C8B-B14F-4D97-AF65-F5344CB8AC3E}">
        <p14:creationId xmlns:p14="http://schemas.microsoft.com/office/powerpoint/2010/main" val="88142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 name="Picture 114" descr="A drawing of a cartoon character&#10;&#10;Description generated with high confidence">
            <a:extLst>
              <a:ext uri="{FF2B5EF4-FFF2-40B4-BE49-F238E27FC236}">
                <a16:creationId xmlns:a16="http://schemas.microsoft.com/office/drawing/2014/main" id="{B2F885CB-E83C-4DC3-9DF5-4BEB2E111727}"/>
              </a:ext>
            </a:extLst>
          </p:cNvPr>
          <p:cNvPicPr>
            <a:picLocks noChangeAspect="1"/>
          </p:cNvPicPr>
          <p:nvPr/>
        </p:nvPicPr>
        <p:blipFill>
          <a:blip r:embed="rId2"/>
          <a:stretch>
            <a:fillRect/>
          </a:stretch>
        </p:blipFill>
        <p:spPr>
          <a:xfrm>
            <a:off x="8137992" y="3836895"/>
            <a:ext cx="3726516" cy="2725270"/>
          </a:xfrm>
          <a:prstGeom prst="rect">
            <a:avLst/>
          </a:prstGeom>
        </p:spPr>
      </p:pic>
      <p:sp>
        <p:nvSpPr>
          <p:cNvPr id="7" name="TextBox 6">
            <a:extLst>
              <a:ext uri="{FF2B5EF4-FFF2-40B4-BE49-F238E27FC236}">
                <a16:creationId xmlns:a16="http://schemas.microsoft.com/office/drawing/2014/main" id="{E5E436C8-797E-874D-910A-6C7819F4C9A4}"/>
              </a:ext>
            </a:extLst>
          </p:cNvPr>
          <p:cNvSpPr txBox="1"/>
          <p:nvPr/>
        </p:nvSpPr>
        <p:spPr>
          <a:xfrm>
            <a:off x="55511" y="696504"/>
            <a:ext cx="8202097" cy="4832092"/>
          </a:xfrm>
          <a:prstGeom prst="rect">
            <a:avLst/>
          </a:prstGeom>
          <a:noFill/>
        </p:spPr>
        <p:txBody>
          <a:bodyPr wrap="square" rtlCol="0" anchor="t">
            <a:spAutoFit/>
          </a:bodyPr>
          <a:lstStyle/>
          <a:p>
            <a:pPr marL="571500" indent="-571500">
              <a:buFont typeface="Arial"/>
              <a:buChar char="•"/>
            </a:pPr>
            <a:r>
              <a:rPr lang="en-US" sz="2800" b="1">
                <a:solidFill>
                  <a:schemeClr val="accent5">
                    <a:lumMod val="75000"/>
                  </a:schemeClr>
                </a:solidFill>
              </a:rPr>
              <a:t>The advantage for market segmentation is that we can tailor the marketing mix, we have opportunities to gain valued customers</a:t>
            </a:r>
            <a:r>
              <a:rPr lang="en-US" sz="2800" b="1">
                <a:solidFill>
                  <a:schemeClr val="accent4">
                    <a:lumMod val="75000"/>
                  </a:schemeClr>
                </a:solidFill>
              </a:rPr>
              <a:t> </a:t>
            </a:r>
          </a:p>
          <a:p>
            <a:pPr marL="571500" indent="-571500">
              <a:buFont typeface="Arial"/>
              <a:buChar char="•"/>
            </a:pPr>
            <a:r>
              <a:rPr lang="en-US" sz="2800" b="1">
                <a:solidFill>
                  <a:srgbClr val="00B050"/>
                </a:solidFill>
              </a:rPr>
              <a:t>Overcome threats by being ready and prepared for forthcoming changes to the market demand</a:t>
            </a:r>
          </a:p>
          <a:p>
            <a:pPr marL="571500" indent="-571500">
              <a:buFont typeface="Arial"/>
              <a:buChar char="•"/>
            </a:pPr>
            <a:r>
              <a:rPr lang="en-US" sz="2800" b="1">
                <a:solidFill>
                  <a:schemeClr val="accent4">
                    <a:lumMod val="75000"/>
                  </a:schemeClr>
                </a:solidFill>
              </a:rPr>
              <a:t>have pricing strategy to deliver a product that consumers are willing to pay premium</a:t>
            </a:r>
          </a:p>
          <a:p>
            <a:pPr marL="571500" indent="-571500">
              <a:buFont typeface="Arial"/>
              <a:buChar char="•"/>
            </a:pPr>
            <a:r>
              <a:rPr lang="en-US" sz="2800" b="1">
                <a:solidFill>
                  <a:srgbClr val="FF0000"/>
                </a:solidFill>
              </a:rPr>
              <a:t>Opportunity to expand, geographic segment - International</a:t>
            </a:r>
          </a:p>
        </p:txBody>
      </p:sp>
      <p:pic>
        <p:nvPicPr>
          <p:cNvPr id="117" name="Picture 116" descr="A close up of a sign&#10;&#10;Description generated with high confidence">
            <a:extLst>
              <a:ext uri="{FF2B5EF4-FFF2-40B4-BE49-F238E27FC236}">
                <a16:creationId xmlns:a16="http://schemas.microsoft.com/office/drawing/2014/main" id="{37C8CB04-ABDF-49E3-8ED8-1ED8A6C4612D}"/>
              </a:ext>
            </a:extLst>
          </p:cNvPr>
          <p:cNvPicPr>
            <a:picLocks noChangeAspect="1"/>
          </p:cNvPicPr>
          <p:nvPr/>
        </p:nvPicPr>
        <p:blipFill>
          <a:blip r:embed="rId3"/>
          <a:stretch>
            <a:fillRect/>
          </a:stretch>
        </p:blipFill>
        <p:spPr>
          <a:xfrm>
            <a:off x="10532899" y="283425"/>
            <a:ext cx="1333720" cy="1301965"/>
          </a:xfrm>
          <a:prstGeom prst="rect">
            <a:avLst/>
          </a:prstGeom>
        </p:spPr>
      </p:pic>
    </p:spTree>
    <p:extLst>
      <p:ext uri="{BB962C8B-B14F-4D97-AF65-F5344CB8AC3E}">
        <p14:creationId xmlns:p14="http://schemas.microsoft.com/office/powerpoint/2010/main" val="178478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79EC2E-5A20-D745-8CBA-0DBBFF1178B4}"/>
              </a:ext>
            </a:extLst>
          </p:cNvPr>
          <p:cNvSpPr/>
          <p:nvPr/>
        </p:nvSpPr>
        <p:spPr>
          <a:xfrm>
            <a:off x="2553177" y="810065"/>
            <a:ext cx="5915574" cy="83099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800" b="1">
                <a:ln/>
                <a:solidFill>
                  <a:schemeClr val="accent4"/>
                </a:solidFill>
              </a:rPr>
              <a:t>Pricing Strategies</a:t>
            </a:r>
            <a:endParaRPr lang="en-US" sz="4800" b="1" cap="none" spc="0">
              <a:ln/>
              <a:solidFill>
                <a:schemeClr val="accent4"/>
              </a:solidFill>
              <a:effectLst/>
            </a:endParaRPr>
          </a:p>
        </p:txBody>
      </p:sp>
      <p:pic>
        <p:nvPicPr>
          <p:cNvPr id="8" name="Picture 7">
            <a:extLst>
              <a:ext uri="{FF2B5EF4-FFF2-40B4-BE49-F238E27FC236}">
                <a16:creationId xmlns:a16="http://schemas.microsoft.com/office/drawing/2014/main" id="{DF7A0764-19A1-BC46-AD4E-93B839BAFF5E}"/>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15" name="Picture 15" descr="A screenshot of a cell phone&#10;&#10;Description generated with very high confidence">
            <a:extLst>
              <a:ext uri="{FF2B5EF4-FFF2-40B4-BE49-F238E27FC236}">
                <a16:creationId xmlns:a16="http://schemas.microsoft.com/office/drawing/2014/main" id="{C1ECFD89-480E-4A02-9BCE-C59143B6E123}"/>
              </a:ext>
            </a:extLst>
          </p:cNvPr>
          <p:cNvPicPr>
            <a:picLocks noChangeAspect="1"/>
          </p:cNvPicPr>
          <p:nvPr/>
        </p:nvPicPr>
        <p:blipFill>
          <a:blip r:embed="rId3"/>
          <a:stretch>
            <a:fillRect/>
          </a:stretch>
        </p:blipFill>
        <p:spPr>
          <a:xfrm>
            <a:off x="2472018" y="2333376"/>
            <a:ext cx="3538818" cy="2796366"/>
          </a:xfrm>
          <a:prstGeom prst="rect">
            <a:avLst/>
          </a:prstGeom>
        </p:spPr>
      </p:pic>
      <p:pic>
        <p:nvPicPr>
          <p:cNvPr id="490" name="Picture 490" descr="A close up of a sign&#10;&#10;Description generated with very high confidence">
            <a:extLst>
              <a:ext uri="{FF2B5EF4-FFF2-40B4-BE49-F238E27FC236}">
                <a16:creationId xmlns:a16="http://schemas.microsoft.com/office/drawing/2014/main" id="{C1CE4988-B816-4ECA-834F-CDBDAA277CB7}"/>
              </a:ext>
            </a:extLst>
          </p:cNvPr>
          <p:cNvPicPr>
            <a:picLocks noChangeAspect="1"/>
          </p:cNvPicPr>
          <p:nvPr/>
        </p:nvPicPr>
        <p:blipFill>
          <a:blip r:embed="rId4"/>
          <a:stretch>
            <a:fillRect/>
          </a:stretch>
        </p:blipFill>
        <p:spPr>
          <a:xfrm>
            <a:off x="6147547" y="2293238"/>
            <a:ext cx="3650876" cy="2854230"/>
          </a:xfrm>
          <a:prstGeom prst="rect">
            <a:avLst/>
          </a:prstGeom>
        </p:spPr>
      </p:pic>
      <p:sp>
        <p:nvSpPr>
          <p:cNvPr id="2" name="TextBox 1">
            <a:extLst>
              <a:ext uri="{FF2B5EF4-FFF2-40B4-BE49-F238E27FC236}">
                <a16:creationId xmlns:a16="http://schemas.microsoft.com/office/drawing/2014/main" id="{83BB7512-E983-40D4-9306-062FC0766275}"/>
              </a:ext>
            </a:extLst>
          </p:cNvPr>
          <p:cNvSpPr txBox="1"/>
          <p:nvPr/>
        </p:nvSpPr>
        <p:spPr>
          <a:xfrm>
            <a:off x="107577" y="5228665"/>
            <a:ext cx="11808758"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solidFill>
                  <a:schemeClr val="accent6">
                    <a:lumMod val="50000"/>
                  </a:schemeClr>
                </a:solidFill>
              </a:rPr>
              <a:t>We have analysed our competitors products and pricelist. As we are launching we want to be recommended by customers to friends &amp; family. With the support of technologies SEO. We are aiming to be UK no1 Islamic online bookstore</a:t>
            </a:r>
          </a:p>
        </p:txBody>
      </p:sp>
    </p:spTree>
    <p:extLst>
      <p:ext uri="{BB962C8B-B14F-4D97-AF65-F5344CB8AC3E}">
        <p14:creationId xmlns:p14="http://schemas.microsoft.com/office/powerpoint/2010/main" val="10751317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1+#ppt_w/2"/>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490"/>
                                        </p:tgtEl>
                                        <p:attrNameLst>
                                          <p:attrName>style.visibility</p:attrName>
                                        </p:attrNameLst>
                                      </p:cBhvr>
                                      <p:to>
                                        <p:strVal val="visible"/>
                                      </p:to>
                                    </p:set>
                                    <p:anim calcmode="lin" valueType="num">
                                      <p:cBhvr additive="base">
                                        <p:cTn id="13" dur="500" fill="hold"/>
                                        <p:tgtEl>
                                          <p:spTgt spid="490"/>
                                        </p:tgtEl>
                                        <p:attrNameLst>
                                          <p:attrName>ppt_x</p:attrName>
                                        </p:attrNameLst>
                                      </p:cBhvr>
                                      <p:tavLst>
                                        <p:tav tm="0">
                                          <p:val>
                                            <p:strVal val="1+#ppt_w/2"/>
                                          </p:val>
                                        </p:tav>
                                        <p:tav tm="100000">
                                          <p:val>
                                            <p:strVal val="#ppt_x"/>
                                          </p:val>
                                        </p:tav>
                                      </p:tavLst>
                                    </p:anim>
                                    <p:anim calcmode="lin" valueType="num">
                                      <p:cBhvr additive="base">
                                        <p:cTn id="14" dur="500" fill="hold"/>
                                        <p:tgtEl>
                                          <p:spTgt spid="49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F6944D-DF6C-F045-8A63-BC30DEC30E3D}"/>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187" name="TextBox 186">
            <a:extLst>
              <a:ext uri="{FF2B5EF4-FFF2-40B4-BE49-F238E27FC236}">
                <a16:creationId xmlns:a16="http://schemas.microsoft.com/office/drawing/2014/main" id="{E27D1CC8-E39D-4C1F-BF64-0A2CEAB6A6F0}"/>
              </a:ext>
            </a:extLst>
          </p:cNvPr>
          <p:cNvSpPr txBox="1"/>
          <p:nvPr/>
        </p:nvSpPr>
        <p:spPr>
          <a:xfrm>
            <a:off x="226155" y="983877"/>
            <a:ext cx="10170051" cy="34778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endParaRPr lang="en-GB" sz="2000" b="1">
              <a:solidFill>
                <a:schemeClr val="bg1">
                  <a:lumMod val="95000"/>
                </a:schemeClr>
              </a:solidFill>
              <a:latin typeface="Century Gothic"/>
              <a:ea typeface="Arial"/>
              <a:cs typeface="Arial"/>
            </a:endParaRP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We want to build trust and rapport with our stakeholders. Aiming to thrive and sustain a strong relationship through enticing customers with our unique products with a significance.</a:t>
            </a:r>
          </a:p>
          <a:p>
            <a:pPr lvl="1">
              <a:buChar char="•"/>
            </a:pPr>
            <a:endParaRPr lang="en-GB" sz="2000" b="1">
              <a:solidFill>
                <a:schemeClr val="bg1">
                  <a:lumMod val="95000"/>
                </a:schemeClr>
              </a:solidFill>
              <a:latin typeface="Century Gothic"/>
              <a:ea typeface="Arial"/>
              <a:cs typeface="Arial"/>
            </a:endParaRPr>
          </a:p>
          <a:p>
            <a:pPr lvl="1">
              <a:buChar char="•"/>
            </a:pPr>
            <a:r>
              <a:rPr lang="en-GB" sz="2000" b="1">
                <a:solidFill>
                  <a:schemeClr val="bg1">
                    <a:lumMod val="95000"/>
                  </a:schemeClr>
                </a:solidFill>
                <a:latin typeface="Century Gothic"/>
                <a:ea typeface="Arial"/>
                <a:cs typeface="Arial"/>
              </a:rPr>
              <a:t>Unique selling point – donate 2% from every order to registered charity to help educational needs in under developed countries.</a:t>
            </a:r>
            <a:r>
              <a:rPr lang="en-US" sz="2000" b="1">
                <a:solidFill>
                  <a:schemeClr val="accent1">
                    <a:lumMod val="60000"/>
                    <a:lumOff val="40000"/>
                  </a:schemeClr>
                </a:solidFill>
                <a:latin typeface="Century Gothic"/>
                <a:ea typeface="Arial"/>
                <a:cs typeface="Arial"/>
              </a:rPr>
              <a:t> </a:t>
            </a:r>
            <a:endParaRPr lang="en-US" sz="2000">
              <a:solidFill>
                <a:schemeClr val="accent1">
                  <a:lumMod val="60000"/>
                  <a:lumOff val="40000"/>
                </a:schemeClr>
              </a:solidFill>
              <a:latin typeface="Century Gothic"/>
              <a:ea typeface="Arial"/>
              <a:cs typeface="Arial"/>
            </a:endParaRPr>
          </a:p>
          <a:p>
            <a:pPr lvl="1"/>
            <a:r>
              <a:rPr lang="en-US" sz="2000">
                <a:solidFill>
                  <a:schemeClr val="accent1">
                    <a:lumMod val="60000"/>
                    <a:lumOff val="40000"/>
                  </a:schemeClr>
                </a:solidFill>
                <a:latin typeface="Century Gothic"/>
                <a:ea typeface="Arial"/>
                <a:cs typeface="Arial"/>
              </a:rPr>
              <a:t>​</a:t>
            </a:r>
            <a:endParaRPr lang="en-US" sz="2000">
              <a:solidFill>
                <a:schemeClr val="accent1">
                  <a:lumMod val="60000"/>
                  <a:lumOff val="40000"/>
                </a:schemeClr>
              </a:solidFill>
              <a:latin typeface="Arial"/>
              <a:ea typeface="Arial"/>
              <a:cs typeface="Arial"/>
            </a:endParaRPr>
          </a:p>
          <a:p>
            <a:pPr lvl="1" rtl="0">
              <a:buChar char="•"/>
            </a:pPr>
            <a:r>
              <a:rPr lang="en-GB" sz="2000" b="1">
                <a:solidFill>
                  <a:schemeClr val="bg1">
                    <a:lumMod val="95000"/>
                  </a:schemeClr>
                </a:solidFill>
                <a:latin typeface="Century Gothic"/>
                <a:ea typeface="Arial"/>
                <a:cs typeface="Arial"/>
              </a:rPr>
              <a:t>Market based pricing – we have an estimate of what a customer is willing to pay for a product based on competitors pricing list.</a:t>
            </a:r>
            <a:r>
              <a:rPr lang="en-US" sz="2000" b="1">
                <a:solidFill>
                  <a:schemeClr val="accent6">
                    <a:lumMod val="40000"/>
                    <a:lumOff val="60000"/>
                  </a:schemeClr>
                </a:solidFill>
                <a:latin typeface="Century Gothic"/>
                <a:ea typeface="Arial"/>
                <a:cs typeface="Arial"/>
              </a:rPr>
              <a:t> </a:t>
            </a:r>
            <a:endParaRPr lang="en-US" sz="2000">
              <a:solidFill>
                <a:schemeClr val="accent6">
                  <a:lumMod val="40000"/>
                  <a:lumOff val="60000"/>
                </a:schemeClr>
              </a:solidFill>
              <a:latin typeface="Arial"/>
              <a:cs typeface="Arial"/>
            </a:endParaRPr>
          </a:p>
        </p:txBody>
      </p:sp>
      <p:pic>
        <p:nvPicPr>
          <p:cNvPr id="2" name="Picture 2" descr="A close up of a logo&#10;&#10;Description generated with high confidence">
            <a:extLst>
              <a:ext uri="{FF2B5EF4-FFF2-40B4-BE49-F238E27FC236}">
                <a16:creationId xmlns:a16="http://schemas.microsoft.com/office/drawing/2014/main" id="{8E216C3F-9DF1-4733-B062-052CEB683DD3}"/>
              </a:ext>
            </a:extLst>
          </p:cNvPr>
          <p:cNvPicPr>
            <a:picLocks noChangeAspect="1"/>
          </p:cNvPicPr>
          <p:nvPr/>
        </p:nvPicPr>
        <p:blipFill rotWithShape="1">
          <a:blip r:embed="rId3"/>
          <a:srcRect l="19190" r="19616" b="8029"/>
          <a:stretch/>
        </p:blipFill>
        <p:spPr>
          <a:xfrm>
            <a:off x="9251168" y="4156508"/>
            <a:ext cx="2226150" cy="19526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06089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62B09D5-E8F7-7640-81F7-A7CC402FDFCF}"/>
              </a:ext>
            </a:extLst>
          </p:cNvPr>
          <p:cNvPicPr>
            <a:picLocks noChangeAspect="1"/>
          </p:cNvPicPr>
          <p:nvPr/>
        </p:nvPicPr>
        <p:blipFill rotWithShape="1">
          <a:blip r:embed="rId2"/>
          <a:srcRect t="13568" r="5156"/>
          <a:stretch/>
        </p:blipFill>
        <p:spPr>
          <a:xfrm>
            <a:off x="5475771" y="6045267"/>
            <a:ext cx="932301" cy="812117"/>
          </a:xfrm>
          <a:prstGeom prst="rect">
            <a:avLst/>
          </a:prstGeom>
        </p:spPr>
      </p:pic>
      <p:sp>
        <p:nvSpPr>
          <p:cNvPr id="3" name="Content Placeholder 2">
            <a:extLst>
              <a:ext uri="{FF2B5EF4-FFF2-40B4-BE49-F238E27FC236}">
                <a16:creationId xmlns:a16="http://schemas.microsoft.com/office/drawing/2014/main" id="{ACC08641-69AF-1242-AD5A-B9C94554F3CD}"/>
              </a:ext>
            </a:extLst>
          </p:cNvPr>
          <p:cNvSpPr>
            <a:spLocks noGrp="1"/>
          </p:cNvSpPr>
          <p:nvPr>
            <p:ph idx="1"/>
          </p:nvPr>
        </p:nvSpPr>
        <p:spPr>
          <a:xfrm>
            <a:off x="169145" y="2292780"/>
            <a:ext cx="11304950" cy="4242994"/>
          </a:xfrm>
        </p:spPr>
        <p:txBody>
          <a:bodyPr vert="horz" lIns="91440" tIns="45720" rIns="91440" bIns="45720" rtlCol="0" anchor="t">
            <a:normAutofit lnSpcReduction="10000"/>
          </a:bodyPr>
          <a:lstStyle/>
          <a:p>
            <a:pPr algn="just"/>
            <a:r>
              <a:rPr lang="en-US" sz="2900">
                <a:solidFill>
                  <a:schemeClr val="accent1">
                    <a:lumMod val="75000"/>
                  </a:schemeClr>
                </a:solidFill>
              </a:rPr>
              <a:t>Social media; </a:t>
            </a:r>
            <a:endParaRPr lang="en-US">
              <a:solidFill>
                <a:schemeClr val="accent1">
                  <a:lumMod val="75000"/>
                </a:schemeClr>
              </a:solidFill>
            </a:endParaRPr>
          </a:p>
          <a:p>
            <a:r>
              <a:rPr lang="en-US" sz="2900">
                <a:solidFill>
                  <a:schemeClr val="accent1">
                    <a:lumMod val="75000"/>
                  </a:schemeClr>
                </a:solidFill>
              </a:rPr>
              <a:t>Advertise section of products</a:t>
            </a:r>
          </a:p>
          <a:p>
            <a:r>
              <a:rPr lang="en-US" sz="2900">
                <a:solidFill>
                  <a:schemeClr val="accent1">
                    <a:lumMod val="75000"/>
                  </a:schemeClr>
                </a:solidFill>
              </a:rPr>
              <a:t>networking</a:t>
            </a:r>
          </a:p>
          <a:p>
            <a:r>
              <a:rPr lang="en-US" sz="2900">
                <a:solidFill>
                  <a:schemeClr val="accent1">
                    <a:lumMod val="75000"/>
                  </a:schemeClr>
                </a:solidFill>
              </a:rPr>
              <a:t>PR Package is tailored made and dispatched to social media influencers and bloggers</a:t>
            </a:r>
          </a:p>
          <a:p>
            <a:pPr marL="457200" indent="-457200"/>
            <a:r>
              <a:rPr lang="en-US" sz="2900">
                <a:solidFill>
                  <a:schemeClr val="accent1">
                    <a:lumMod val="75000"/>
                  </a:schemeClr>
                </a:solidFill>
              </a:rPr>
              <a:t>Promotion activities will cost £500. </a:t>
            </a:r>
          </a:p>
          <a:p>
            <a:pPr marL="457200" indent="-457200"/>
            <a:r>
              <a:rPr lang="en-US" sz="2900">
                <a:solidFill>
                  <a:schemeClr val="accent1">
                    <a:lumMod val="75000"/>
                  </a:schemeClr>
                </a:solidFill>
              </a:rPr>
              <a:t>We will dispatch flyers to madrasah, schools, with incentive of 10% off first purchase </a:t>
            </a:r>
            <a:endParaRPr lang="en-US">
              <a:solidFill>
                <a:schemeClr val="accent1">
                  <a:lumMod val="75000"/>
                </a:schemeClr>
              </a:solidFill>
            </a:endParaRPr>
          </a:p>
        </p:txBody>
      </p:sp>
      <p:sp>
        <p:nvSpPr>
          <p:cNvPr id="6" name="Rectangle 5">
            <a:extLst>
              <a:ext uri="{FF2B5EF4-FFF2-40B4-BE49-F238E27FC236}">
                <a16:creationId xmlns:a16="http://schemas.microsoft.com/office/drawing/2014/main" id="{457A116E-8704-BF4D-8E17-986B7F3E5F5E}"/>
              </a:ext>
            </a:extLst>
          </p:cNvPr>
          <p:cNvSpPr/>
          <p:nvPr/>
        </p:nvSpPr>
        <p:spPr>
          <a:xfrm>
            <a:off x="3973435" y="996031"/>
            <a:ext cx="3188693" cy="830997"/>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4800" b="1" cap="none" spc="0">
                <a:ln/>
                <a:solidFill>
                  <a:schemeClr val="accent4"/>
                </a:solidFill>
                <a:effectLst/>
              </a:rPr>
              <a:t>Promotion</a:t>
            </a:r>
          </a:p>
        </p:txBody>
      </p:sp>
      <p:pic>
        <p:nvPicPr>
          <p:cNvPr id="7" name="Picture 6">
            <a:extLst>
              <a:ext uri="{FF2B5EF4-FFF2-40B4-BE49-F238E27FC236}">
                <a16:creationId xmlns:a16="http://schemas.microsoft.com/office/drawing/2014/main" id="{30BD4326-AD23-2542-A0BF-AF7B2071D791}"/>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3" name="Picture 12" descr="A close up of a sign&#10;&#10;Description automatically generated">
            <a:extLst>
              <a:ext uri="{FF2B5EF4-FFF2-40B4-BE49-F238E27FC236}">
                <a16:creationId xmlns:a16="http://schemas.microsoft.com/office/drawing/2014/main" id="{2EEC49E9-6A2E-A645-A5A4-683ACBE210C5}"/>
              </a:ext>
            </a:extLst>
          </p:cNvPr>
          <p:cNvPicPr>
            <a:picLocks noChangeAspect="1"/>
          </p:cNvPicPr>
          <p:nvPr/>
        </p:nvPicPr>
        <p:blipFill>
          <a:blip r:embed="rId4"/>
          <a:stretch>
            <a:fillRect/>
          </a:stretch>
        </p:blipFill>
        <p:spPr>
          <a:xfrm>
            <a:off x="4668920" y="6072313"/>
            <a:ext cx="704920" cy="682508"/>
          </a:xfrm>
          <a:prstGeom prst="rect">
            <a:avLst/>
          </a:prstGeom>
        </p:spPr>
      </p:pic>
      <p:pic>
        <p:nvPicPr>
          <p:cNvPr id="22" name="Picture 21">
            <a:extLst>
              <a:ext uri="{FF2B5EF4-FFF2-40B4-BE49-F238E27FC236}">
                <a16:creationId xmlns:a16="http://schemas.microsoft.com/office/drawing/2014/main" id="{7689F56D-FBCA-2E40-9546-36C60539F0E0}"/>
              </a:ext>
            </a:extLst>
          </p:cNvPr>
          <p:cNvPicPr>
            <a:picLocks noChangeAspect="1"/>
          </p:cNvPicPr>
          <p:nvPr/>
        </p:nvPicPr>
        <p:blipFill>
          <a:blip r:embed="rId5"/>
          <a:stretch>
            <a:fillRect/>
          </a:stretch>
        </p:blipFill>
        <p:spPr>
          <a:xfrm>
            <a:off x="6600364" y="6041207"/>
            <a:ext cx="876169" cy="741095"/>
          </a:xfrm>
          <a:prstGeom prst="rect">
            <a:avLst/>
          </a:prstGeom>
        </p:spPr>
      </p:pic>
      <p:pic>
        <p:nvPicPr>
          <p:cNvPr id="23" name="Picture 22" descr="A close up of a sign&#10;&#10;Description automatically generated">
            <a:extLst>
              <a:ext uri="{FF2B5EF4-FFF2-40B4-BE49-F238E27FC236}">
                <a16:creationId xmlns:a16="http://schemas.microsoft.com/office/drawing/2014/main" id="{0BC51A43-96E2-5242-9046-5DF9B4A19AFD}"/>
              </a:ext>
            </a:extLst>
          </p:cNvPr>
          <p:cNvPicPr>
            <a:picLocks noChangeAspect="1"/>
          </p:cNvPicPr>
          <p:nvPr/>
        </p:nvPicPr>
        <p:blipFill rotWithShape="1">
          <a:blip r:embed="rId6"/>
          <a:srcRect l="12202" t="19680" r="14435" b="16319"/>
          <a:stretch/>
        </p:blipFill>
        <p:spPr>
          <a:xfrm>
            <a:off x="7704984" y="5961738"/>
            <a:ext cx="931462" cy="813330"/>
          </a:xfrm>
          <a:prstGeom prst="rect">
            <a:avLst/>
          </a:prstGeom>
        </p:spPr>
      </p:pic>
      <p:pic>
        <p:nvPicPr>
          <p:cNvPr id="24" name="Picture 23">
            <a:extLst>
              <a:ext uri="{FF2B5EF4-FFF2-40B4-BE49-F238E27FC236}">
                <a16:creationId xmlns:a16="http://schemas.microsoft.com/office/drawing/2014/main" id="{74D0CEAE-0975-B04C-82A0-E33BD834D6EF}"/>
              </a:ext>
            </a:extLst>
          </p:cNvPr>
          <p:cNvPicPr>
            <a:picLocks noChangeAspect="1"/>
          </p:cNvPicPr>
          <p:nvPr/>
        </p:nvPicPr>
        <p:blipFill>
          <a:blip r:embed="rId7"/>
          <a:stretch>
            <a:fillRect/>
          </a:stretch>
        </p:blipFill>
        <p:spPr>
          <a:xfrm>
            <a:off x="8774396" y="5954221"/>
            <a:ext cx="843850" cy="843850"/>
          </a:xfrm>
          <a:prstGeom prst="rect">
            <a:avLst/>
          </a:prstGeom>
        </p:spPr>
      </p:pic>
      <p:pic>
        <p:nvPicPr>
          <p:cNvPr id="25" name="Picture 24" descr="A picture containing clipart, first-aid kit&#10;&#10;Description automatically generated">
            <a:extLst>
              <a:ext uri="{FF2B5EF4-FFF2-40B4-BE49-F238E27FC236}">
                <a16:creationId xmlns:a16="http://schemas.microsoft.com/office/drawing/2014/main" id="{8BA39DE3-CB7E-8548-A78F-16F69ECC8E15}"/>
              </a:ext>
            </a:extLst>
          </p:cNvPr>
          <p:cNvPicPr>
            <a:picLocks noChangeAspect="1"/>
          </p:cNvPicPr>
          <p:nvPr/>
        </p:nvPicPr>
        <p:blipFill>
          <a:blip r:embed="rId8"/>
          <a:stretch>
            <a:fillRect/>
          </a:stretch>
        </p:blipFill>
        <p:spPr>
          <a:xfrm>
            <a:off x="9833459" y="5965201"/>
            <a:ext cx="757368" cy="757368"/>
          </a:xfrm>
          <a:prstGeom prst="rect">
            <a:avLst/>
          </a:prstGeom>
        </p:spPr>
      </p:pic>
    </p:spTree>
    <p:extLst>
      <p:ext uri="{BB962C8B-B14F-4D97-AF65-F5344CB8AC3E}">
        <p14:creationId xmlns:p14="http://schemas.microsoft.com/office/powerpoint/2010/main" val="63733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1+#ppt_w/2"/>
                                          </p:val>
                                        </p:tav>
                                        <p:tav tm="100000">
                                          <p:val>
                                            <p:strVal val="#ppt_x"/>
                                          </p:val>
                                        </p:tav>
                                      </p:tavLst>
                                    </p:anim>
                                    <p:anim calcmode="lin" valueType="num">
                                      <p:cBhvr additive="base">
                                        <p:cTn id="14"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1+#ppt_w/2"/>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9"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0-#ppt_w/2"/>
                                          </p:val>
                                        </p:tav>
                                        <p:tav tm="100000">
                                          <p:val>
                                            <p:strVal val="#ppt_x"/>
                                          </p:val>
                                        </p:tav>
                                      </p:tavLst>
                                    </p:anim>
                                    <p:anim calcmode="lin" valueType="num">
                                      <p:cBhvr additive="base">
                                        <p:cTn id="32" dur="500" fill="hold"/>
                                        <p:tgtEl>
                                          <p:spTgt spid="24"/>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0-#ppt_w/2"/>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FB9BEB-8EC7-BA4A-9292-5636638AEF4B}"/>
              </a:ext>
            </a:extLst>
          </p:cNvPr>
          <p:cNvSpPr>
            <a:spLocks noGrp="1"/>
          </p:cNvSpPr>
          <p:nvPr>
            <p:ph idx="1"/>
          </p:nvPr>
        </p:nvSpPr>
        <p:spPr>
          <a:xfrm>
            <a:off x="1154954" y="2298700"/>
            <a:ext cx="8825659" cy="3416300"/>
          </a:xfrm>
        </p:spPr>
        <p:txBody>
          <a:bodyPr vert="horz" lIns="91440" tIns="45720" rIns="91440" bIns="45720" rtlCol="0" anchor="t">
            <a:normAutofit/>
          </a:bodyPr>
          <a:lstStyle/>
          <a:p>
            <a:pPr marL="0" indent="0">
              <a:buNone/>
            </a:pPr>
            <a:endParaRPr lang="en-US">
              <a:solidFill>
                <a:schemeClr val="accent1">
                  <a:lumMod val="75000"/>
                </a:schemeClr>
              </a:solidFill>
            </a:endParaRPr>
          </a:p>
          <a:p>
            <a:pPr marL="0" indent="0">
              <a:buNone/>
            </a:pPr>
            <a:endParaRPr lang="en-US"/>
          </a:p>
        </p:txBody>
      </p:sp>
      <p:pic>
        <p:nvPicPr>
          <p:cNvPr id="4" name="Picture 3">
            <a:extLst>
              <a:ext uri="{FF2B5EF4-FFF2-40B4-BE49-F238E27FC236}">
                <a16:creationId xmlns:a16="http://schemas.microsoft.com/office/drawing/2014/main" id="{B5FC6450-1B06-8A44-B73F-BDF15F04A46E}"/>
              </a:ext>
            </a:extLst>
          </p:cNvPr>
          <p:cNvPicPr>
            <a:picLocks noChangeAspect="1"/>
          </p:cNvPicPr>
          <p:nvPr/>
        </p:nvPicPr>
        <p:blipFill>
          <a:blip r:embed="rId2"/>
          <a:stretch>
            <a:fillRect/>
          </a:stretch>
        </p:blipFill>
        <p:spPr>
          <a:xfrm>
            <a:off x="10325470" y="535461"/>
            <a:ext cx="1333720" cy="1301965"/>
          </a:xfrm>
          <a:prstGeom prst="rect">
            <a:avLst/>
          </a:prstGeom>
        </p:spPr>
      </p:pic>
      <p:sp>
        <p:nvSpPr>
          <p:cNvPr id="5" name="Rectangle 4">
            <a:extLst>
              <a:ext uri="{FF2B5EF4-FFF2-40B4-BE49-F238E27FC236}">
                <a16:creationId xmlns:a16="http://schemas.microsoft.com/office/drawing/2014/main" id="{FF70BBE2-9B36-C640-A557-166EF82C141F}"/>
              </a:ext>
            </a:extLst>
          </p:cNvPr>
          <p:cNvSpPr/>
          <p:nvPr/>
        </p:nvSpPr>
        <p:spPr>
          <a:xfrm>
            <a:off x="2857658" y="846667"/>
            <a:ext cx="6171882" cy="923330"/>
          </a:xfrm>
          <a:prstGeom prst="rect">
            <a:avLst/>
          </a:prstGeom>
          <a:noFill/>
        </p:spPr>
        <p:txBody>
          <a:bodyPr wrap="non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Upcoming Events</a:t>
            </a:r>
            <a:endParaRPr lang="en-US" sz="5400" b="1" cap="none" spc="0">
              <a:ln/>
              <a:solidFill>
                <a:schemeClr val="accent4"/>
              </a:solidFill>
              <a:effectLst/>
            </a:endParaRPr>
          </a:p>
        </p:txBody>
      </p:sp>
      <p:pic>
        <p:nvPicPr>
          <p:cNvPr id="7" name="Picture 6" descr="A screenshot of a cell phone&#10;&#10;Description automatically generated">
            <a:extLst>
              <a:ext uri="{FF2B5EF4-FFF2-40B4-BE49-F238E27FC236}">
                <a16:creationId xmlns:a16="http://schemas.microsoft.com/office/drawing/2014/main" id="{54DD67E5-6E9C-D04F-996A-6306D365FB76}"/>
              </a:ext>
            </a:extLst>
          </p:cNvPr>
          <p:cNvPicPr>
            <a:picLocks noChangeAspect="1"/>
          </p:cNvPicPr>
          <p:nvPr/>
        </p:nvPicPr>
        <p:blipFill rotWithShape="1">
          <a:blip r:embed="rId3"/>
          <a:srcRect t="6173" r="-213"/>
          <a:stretch/>
        </p:blipFill>
        <p:spPr>
          <a:xfrm>
            <a:off x="6023096" y="2878583"/>
            <a:ext cx="5268320" cy="3403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screenshot of a cell phone&#10;&#10;Description automatically generated">
            <a:extLst>
              <a:ext uri="{FF2B5EF4-FFF2-40B4-BE49-F238E27FC236}">
                <a16:creationId xmlns:a16="http://schemas.microsoft.com/office/drawing/2014/main" id="{81D0C768-7339-A442-9AED-35550DE12B17}"/>
              </a:ext>
            </a:extLst>
          </p:cNvPr>
          <p:cNvPicPr>
            <a:picLocks noChangeAspect="1"/>
          </p:cNvPicPr>
          <p:nvPr/>
        </p:nvPicPr>
        <p:blipFill rotWithShape="1">
          <a:blip r:embed="rId4"/>
          <a:srcRect t="6667" r="-441"/>
          <a:stretch/>
        </p:blipFill>
        <p:spPr>
          <a:xfrm>
            <a:off x="605866" y="2431678"/>
            <a:ext cx="5116522" cy="32864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009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a:extLst>
              <a:ext uri="{FF2B5EF4-FFF2-40B4-BE49-F238E27FC236}">
                <a16:creationId xmlns:a16="http://schemas.microsoft.com/office/drawing/2014/main" id="{9B2BE1A3-114B-4421-BE61-B769447B61C7}"/>
              </a:ext>
            </a:extLst>
          </p:cNvPr>
          <p:cNvPicPr>
            <a:picLocks noChangeAspect="1"/>
          </p:cNvPicPr>
          <p:nvPr/>
        </p:nvPicPr>
        <p:blipFill>
          <a:blip r:embed="rId2"/>
          <a:stretch>
            <a:fillRect/>
          </a:stretch>
        </p:blipFill>
        <p:spPr>
          <a:xfrm>
            <a:off x="5976097" y="2465575"/>
            <a:ext cx="2749923" cy="3293968"/>
          </a:xfrm>
          <a:prstGeom prst="rect">
            <a:avLst/>
          </a:prstGeom>
        </p:spPr>
      </p:pic>
      <p:sp>
        <p:nvSpPr>
          <p:cNvPr id="4" name="Rectangle 3">
            <a:extLst>
              <a:ext uri="{FF2B5EF4-FFF2-40B4-BE49-F238E27FC236}">
                <a16:creationId xmlns:a16="http://schemas.microsoft.com/office/drawing/2014/main" id="{C32673D2-CE95-9641-899F-CFC6FE543C8E}"/>
              </a:ext>
            </a:extLst>
          </p:cNvPr>
          <p:cNvSpPr/>
          <p:nvPr/>
        </p:nvSpPr>
        <p:spPr>
          <a:xfrm>
            <a:off x="2634882" y="804582"/>
            <a:ext cx="6350736"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Special offers</a:t>
            </a:r>
          </a:p>
        </p:txBody>
      </p:sp>
      <p:pic>
        <p:nvPicPr>
          <p:cNvPr id="32" name="Picture 31">
            <a:extLst>
              <a:ext uri="{FF2B5EF4-FFF2-40B4-BE49-F238E27FC236}">
                <a16:creationId xmlns:a16="http://schemas.microsoft.com/office/drawing/2014/main" id="{F2901BEA-6026-EA49-B125-67C48EB43382}"/>
              </a:ext>
            </a:extLst>
          </p:cNvPr>
          <p:cNvPicPr>
            <a:picLocks noChangeAspect="1"/>
          </p:cNvPicPr>
          <p:nvPr/>
        </p:nvPicPr>
        <p:blipFill>
          <a:blip r:embed="rId3"/>
          <a:stretch>
            <a:fillRect/>
          </a:stretch>
        </p:blipFill>
        <p:spPr>
          <a:xfrm>
            <a:off x="10325470" y="535461"/>
            <a:ext cx="1333720" cy="1301965"/>
          </a:xfrm>
          <a:prstGeom prst="rect">
            <a:avLst/>
          </a:prstGeom>
        </p:spPr>
      </p:pic>
      <p:pic>
        <p:nvPicPr>
          <p:cNvPr id="16" name="Picture 16">
            <a:extLst>
              <a:ext uri="{FF2B5EF4-FFF2-40B4-BE49-F238E27FC236}">
                <a16:creationId xmlns:a16="http://schemas.microsoft.com/office/drawing/2014/main" id="{E6696DCD-7E4A-4020-8C48-CF04A811944C}"/>
              </a:ext>
            </a:extLst>
          </p:cNvPr>
          <p:cNvPicPr>
            <a:picLocks noChangeAspect="1"/>
          </p:cNvPicPr>
          <p:nvPr/>
        </p:nvPicPr>
        <p:blipFill>
          <a:blip r:embed="rId4"/>
          <a:stretch>
            <a:fillRect/>
          </a:stretch>
        </p:blipFill>
        <p:spPr>
          <a:xfrm>
            <a:off x="8668871" y="2232680"/>
            <a:ext cx="3426758" cy="1776317"/>
          </a:xfrm>
          <a:prstGeom prst="rect">
            <a:avLst/>
          </a:prstGeom>
        </p:spPr>
      </p:pic>
      <p:pic>
        <p:nvPicPr>
          <p:cNvPr id="18" name="Picture 18">
            <a:extLst>
              <a:ext uri="{FF2B5EF4-FFF2-40B4-BE49-F238E27FC236}">
                <a16:creationId xmlns:a16="http://schemas.microsoft.com/office/drawing/2014/main" id="{61F48EED-8B4B-4FA7-99CD-14A4B0AC7002}"/>
              </a:ext>
            </a:extLst>
          </p:cNvPr>
          <p:cNvPicPr>
            <a:picLocks noChangeAspect="1"/>
          </p:cNvPicPr>
          <p:nvPr/>
        </p:nvPicPr>
        <p:blipFill>
          <a:blip r:embed="rId5"/>
          <a:stretch>
            <a:fillRect/>
          </a:stretch>
        </p:blipFill>
        <p:spPr>
          <a:xfrm>
            <a:off x="8797739" y="4259076"/>
            <a:ext cx="2608729" cy="2530848"/>
          </a:xfrm>
          <a:prstGeom prst="rect">
            <a:avLst/>
          </a:prstGeom>
        </p:spPr>
      </p:pic>
      <p:sp>
        <p:nvSpPr>
          <p:cNvPr id="3" name="Content Placeholder 2">
            <a:extLst>
              <a:ext uri="{FF2B5EF4-FFF2-40B4-BE49-F238E27FC236}">
                <a16:creationId xmlns:a16="http://schemas.microsoft.com/office/drawing/2014/main" id="{CB36C06F-D912-45AE-9D97-8D46461DAB93}"/>
              </a:ext>
            </a:extLst>
          </p:cNvPr>
          <p:cNvSpPr>
            <a:spLocks noGrp="1"/>
          </p:cNvSpPr>
          <p:nvPr>
            <p:ph idx="1"/>
          </p:nvPr>
        </p:nvSpPr>
        <p:spPr>
          <a:xfrm>
            <a:off x="325719" y="2312147"/>
            <a:ext cx="5979365" cy="3898152"/>
          </a:xfrm>
        </p:spPr>
        <p:txBody>
          <a:bodyPr vert="horz" lIns="91440" tIns="45720" rIns="91440" bIns="45720" rtlCol="0" anchor="t">
            <a:noAutofit/>
          </a:bodyPr>
          <a:lstStyle/>
          <a:p>
            <a:r>
              <a:rPr lang="en-US" sz="2000" b="1">
                <a:solidFill>
                  <a:schemeClr val="accent1">
                    <a:lumMod val="75000"/>
                  </a:schemeClr>
                </a:solidFill>
              </a:rPr>
              <a:t>Bundles 3 for 2</a:t>
            </a:r>
          </a:p>
          <a:p>
            <a:r>
              <a:rPr lang="en-US" sz="2000" b="1">
                <a:solidFill>
                  <a:schemeClr val="accent1">
                    <a:lumMod val="75000"/>
                  </a:schemeClr>
                </a:solidFill>
              </a:rPr>
              <a:t>Package offers</a:t>
            </a:r>
          </a:p>
          <a:p>
            <a:r>
              <a:rPr lang="en-US" sz="2000" b="1">
                <a:solidFill>
                  <a:schemeClr val="accent1">
                    <a:lumMod val="75000"/>
                  </a:schemeClr>
                </a:solidFill>
              </a:rPr>
              <a:t>Free deliveries over £100</a:t>
            </a:r>
          </a:p>
          <a:p>
            <a:r>
              <a:rPr lang="en-US" sz="2000" b="1">
                <a:solidFill>
                  <a:schemeClr val="accent1">
                    <a:lumMod val="75000"/>
                  </a:schemeClr>
                </a:solidFill>
              </a:rPr>
              <a:t>Seasonal</a:t>
            </a:r>
          </a:p>
          <a:p>
            <a:r>
              <a:rPr lang="en-US" sz="2000" b="1">
                <a:solidFill>
                  <a:schemeClr val="accent1">
                    <a:lumMod val="75000"/>
                  </a:schemeClr>
                </a:solidFill>
              </a:rPr>
              <a:t>Religious dates:</a:t>
            </a:r>
          </a:p>
          <a:p>
            <a:r>
              <a:rPr lang="en-US" sz="2000" b="1">
                <a:solidFill>
                  <a:schemeClr val="accent1">
                    <a:lumMod val="75000"/>
                  </a:schemeClr>
                </a:solidFill>
              </a:rPr>
              <a:t>Ramadan, Eid al </a:t>
            </a:r>
            <a:r>
              <a:rPr lang="en-US" sz="2000" b="1" err="1">
                <a:solidFill>
                  <a:schemeClr val="accent1">
                    <a:lumMod val="75000"/>
                  </a:schemeClr>
                </a:solidFill>
              </a:rPr>
              <a:t>fitr</a:t>
            </a:r>
            <a:r>
              <a:rPr lang="en-US" sz="2000" b="1">
                <a:solidFill>
                  <a:schemeClr val="accent1">
                    <a:lumMod val="75000"/>
                  </a:schemeClr>
                </a:solidFill>
              </a:rPr>
              <a:t>, Eid al </a:t>
            </a:r>
            <a:r>
              <a:rPr lang="en-US" sz="2000" b="1" err="1">
                <a:solidFill>
                  <a:schemeClr val="accent1">
                    <a:lumMod val="75000"/>
                  </a:schemeClr>
                </a:solidFill>
              </a:rPr>
              <a:t>adha</a:t>
            </a:r>
            <a:endParaRPr lang="en-US" sz="2000" b="1">
              <a:solidFill>
                <a:schemeClr val="accent1">
                  <a:lumMod val="75000"/>
                </a:schemeClr>
              </a:solidFill>
            </a:endParaRPr>
          </a:p>
          <a:p>
            <a:r>
              <a:rPr lang="en-US" sz="2000" b="1">
                <a:solidFill>
                  <a:schemeClr val="accent1">
                    <a:lumMod val="75000"/>
                  </a:schemeClr>
                </a:solidFill>
              </a:rPr>
              <a:t>Easter, Christmas</a:t>
            </a:r>
          </a:p>
          <a:p>
            <a:r>
              <a:rPr lang="en-US" sz="2000" b="1">
                <a:solidFill>
                  <a:schemeClr val="accent1">
                    <a:lumMod val="75000"/>
                  </a:schemeClr>
                </a:solidFill>
              </a:rPr>
              <a:t>New year, Bank holidays </a:t>
            </a:r>
          </a:p>
          <a:p>
            <a:r>
              <a:rPr lang="en-US" sz="2000" b="1">
                <a:solidFill>
                  <a:schemeClr val="accent1">
                    <a:lumMod val="75000"/>
                  </a:schemeClr>
                </a:solidFill>
              </a:rPr>
              <a:t>Graduation</a:t>
            </a:r>
          </a:p>
          <a:p>
            <a:r>
              <a:rPr lang="en-US" sz="2000" b="1">
                <a:solidFill>
                  <a:schemeClr val="accent1">
                    <a:lumMod val="75000"/>
                  </a:schemeClr>
                </a:solidFill>
              </a:rPr>
              <a:t>Birthday discounts through newsletter </a:t>
            </a:r>
          </a:p>
          <a:p>
            <a:pPr marL="0" indent="0">
              <a:buNone/>
            </a:pPr>
            <a:endParaRPr lang="en-US" sz="2000" b="1">
              <a:solidFill>
                <a:schemeClr val="accent1">
                  <a:lumMod val="75000"/>
                </a:schemeClr>
              </a:solidFill>
            </a:endParaRPr>
          </a:p>
        </p:txBody>
      </p:sp>
    </p:spTree>
    <p:extLst>
      <p:ext uri="{BB962C8B-B14F-4D97-AF65-F5344CB8AC3E}">
        <p14:creationId xmlns:p14="http://schemas.microsoft.com/office/powerpoint/2010/main" val="362349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1+#ppt_w/2"/>
                                          </p:val>
                                        </p:tav>
                                        <p:tav tm="100000">
                                          <p:val>
                                            <p:strVal val="#ppt_x"/>
                                          </p:val>
                                        </p:tav>
                                      </p:tavLst>
                                    </p:anim>
                                    <p:anim calcmode="lin" valueType="num">
                                      <p:cBhvr additive="base">
                                        <p:cTn id="14"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500" fill="hold"/>
                                        <p:tgtEl>
                                          <p:spTgt spid="18"/>
                                        </p:tgtEl>
                                        <p:attrNameLst>
                                          <p:attrName>ppt_w</p:attrName>
                                        </p:attrNameLst>
                                      </p:cBhvr>
                                      <p:tavLst>
                                        <p:tav tm="0">
                                          <p:val>
                                            <p:fltVal val="0"/>
                                          </p:val>
                                        </p:tav>
                                        <p:tav tm="100000">
                                          <p:val>
                                            <p:strVal val="#ppt_w"/>
                                          </p:val>
                                        </p:tav>
                                      </p:tavLst>
                                    </p:anim>
                                    <p:anim calcmode="lin" valueType="num">
                                      <p:cBhvr>
                                        <p:cTn id="20" dur="500" fill="hold"/>
                                        <p:tgtEl>
                                          <p:spTgt spid="1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A person posing for the camera&#10;&#10;Description generated with very high confidence">
            <a:extLst>
              <a:ext uri="{FF2B5EF4-FFF2-40B4-BE49-F238E27FC236}">
                <a16:creationId xmlns:a16="http://schemas.microsoft.com/office/drawing/2014/main" id="{78DBD5DD-AB85-45B1-B84D-020840BF4318}"/>
              </a:ext>
            </a:extLst>
          </p:cNvPr>
          <p:cNvPicPr>
            <a:picLocks noChangeAspect="1"/>
          </p:cNvPicPr>
          <p:nvPr/>
        </p:nvPicPr>
        <p:blipFill>
          <a:blip r:embed="rId2"/>
          <a:stretch>
            <a:fillRect/>
          </a:stretch>
        </p:blipFill>
        <p:spPr>
          <a:xfrm>
            <a:off x="5118567" y="4093509"/>
            <a:ext cx="1685925" cy="2705100"/>
          </a:xfrm>
          <a:prstGeom prst="rect">
            <a:avLst/>
          </a:prstGeom>
        </p:spPr>
      </p:pic>
      <p:pic>
        <p:nvPicPr>
          <p:cNvPr id="2" name="Picture 5" descr="A picture containing table, sky&#10;&#10;Description generated with high confidence">
            <a:extLst>
              <a:ext uri="{FF2B5EF4-FFF2-40B4-BE49-F238E27FC236}">
                <a16:creationId xmlns:a16="http://schemas.microsoft.com/office/drawing/2014/main" id="{D0E6C9B9-171C-4A97-A1E5-32B98850F0A6}"/>
              </a:ext>
            </a:extLst>
          </p:cNvPr>
          <p:cNvPicPr>
            <a:picLocks noChangeAspect="1"/>
          </p:cNvPicPr>
          <p:nvPr/>
        </p:nvPicPr>
        <p:blipFill rotWithShape="1">
          <a:blip r:embed="rId3"/>
          <a:srcRect l="16326" r="8979" b="408"/>
          <a:stretch/>
        </p:blipFill>
        <p:spPr>
          <a:xfrm>
            <a:off x="9968753" y="2214283"/>
            <a:ext cx="2049007" cy="2732005"/>
          </a:xfrm>
          <a:prstGeom prst="rect">
            <a:avLst/>
          </a:prstGeom>
        </p:spPr>
      </p:pic>
      <p:sp>
        <p:nvSpPr>
          <p:cNvPr id="3" name="Content Placeholder 2">
            <a:extLst>
              <a:ext uri="{FF2B5EF4-FFF2-40B4-BE49-F238E27FC236}">
                <a16:creationId xmlns:a16="http://schemas.microsoft.com/office/drawing/2014/main" id="{B6A89D15-784C-324D-A69E-42667CF84E8E}"/>
              </a:ext>
            </a:extLst>
          </p:cNvPr>
          <p:cNvSpPr>
            <a:spLocks noGrp="1"/>
          </p:cNvSpPr>
          <p:nvPr>
            <p:ph sz="half" idx="1"/>
          </p:nvPr>
        </p:nvSpPr>
        <p:spPr>
          <a:xfrm>
            <a:off x="1154953" y="2603500"/>
            <a:ext cx="7193179" cy="4013200"/>
          </a:xfrm>
        </p:spPr>
        <p:txBody>
          <a:bodyPr anchor="t">
            <a:normAutofit fontScale="70000" lnSpcReduction="20000"/>
          </a:bodyPr>
          <a:lstStyle/>
          <a:p>
            <a:r>
              <a:rPr lang="en-US" sz="3600">
                <a:solidFill>
                  <a:schemeClr val="accent1">
                    <a:lumMod val="75000"/>
                  </a:schemeClr>
                </a:solidFill>
              </a:rPr>
              <a:t>Islamic education</a:t>
            </a:r>
          </a:p>
          <a:p>
            <a:r>
              <a:rPr lang="en-US" sz="3600">
                <a:solidFill>
                  <a:schemeClr val="accent1">
                    <a:lumMod val="75000"/>
                  </a:schemeClr>
                </a:solidFill>
              </a:rPr>
              <a:t>Children books</a:t>
            </a:r>
          </a:p>
          <a:p>
            <a:r>
              <a:rPr lang="en-US" sz="3600">
                <a:solidFill>
                  <a:schemeClr val="accent1">
                    <a:lumMod val="75000"/>
                  </a:schemeClr>
                </a:solidFill>
              </a:rPr>
              <a:t>Adults books</a:t>
            </a:r>
          </a:p>
          <a:p>
            <a:r>
              <a:rPr lang="en-US" sz="3600">
                <a:solidFill>
                  <a:schemeClr val="accent1">
                    <a:lumMod val="75000"/>
                  </a:schemeClr>
                </a:solidFill>
              </a:rPr>
              <a:t>Baby and nursery </a:t>
            </a:r>
          </a:p>
          <a:p>
            <a:r>
              <a:rPr lang="en-US" sz="3600">
                <a:solidFill>
                  <a:schemeClr val="accent1">
                    <a:lumMod val="75000"/>
                  </a:schemeClr>
                </a:solidFill>
              </a:rPr>
              <a:t>Dolls</a:t>
            </a:r>
          </a:p>
          <a:p>
            <a:r>
              <a:rPr lang="en-US" sz="3600">
                <a:solidFill>
                  <a:schemeClr val="accent1">
                    <a:lumMod val="75000"/>
                  </a:schemeClr>
                </a:solidFill>
              </a:rPr>
              <a:t>Stationary</a:t>
            </a:r>
          </a:p>
          <a:p>
            <a:r>
              <a:rPr lang="en-US" sz="3600">
                <a:solidFill>
                  <a:schemeClr val="accent1">
                    <a:lumMod val="75000"/>
                  </a:schemeClr>
                </a:solidFill>
              </a:rPr>
              <a:t>modest fashion clothing </a:t>
            </a:r>
          </a:p>
          <a:p>
            <a:r>
              <a:rPr lang="en-US" sz="3600">
                <a:solidFill>
                  <a:schemeClr val="accent1">
                    <a:lumMod val="75000"/>
                  </a:schemeClr>
                </a:solidFill>
              </a:rPr>
              <a:t>Prayer mats </a:t>
            </a:r>
          </a:p>
          <a:p>
            <a:r>
              <a:rPr lang="en-US" sz="3600">
                <a:solidFill>
                  <a:schemeClr val="accent1">
                    <a:lumMod val="75000"/>
                  </a:schemeClr>
                </a:solidFill>
              </a:rPr>
              <a:t>Electronic toys</a:t>
            </a:r>
          </a:p>
          <a:p>
            <a:pPr marL="0" indent="0">
              <a:buNone/>
            </a:pPr>
            <a:endParaRPr lang="en-US" sz="1800"/>
          </a:p>
        </p:txBody>
      </p:sp>
      <p:sp>
        <p:nvSpPr>
          <p:cNvPr id="4" name="Rectangle 3">
            <a:extLst>
              <a:ext uri="{FF2B5EF4-FFF2-40B4-BE49-F238E27FC236}">
                <a16:creationId xmlns:a16="http://schemas.microsoft.com/office/drawing/2014/main" id="{4B515A4E-39F6-FF49-AB04-76468C314E15}"/>
              </a:ext>
            </a:extLst>
          </p:cNvPr>
          <p:cNvSpPr/>
          <p:nvPr/>
        </p:nvSpPr>
        <p:spPr>
          <a:xfrm>
            <a:off x="4228951" y="971347"/>
            <a:ext cx="3593542"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Products</a:t>
            </a:r>
            <a:endParaRPr lang="en-US" sz="5400" b="1" cap="none" spc="0">
              <a:ln/>
              <a:solidFill>
                <a:schemeClr val="accent4"/>
              </a:solidFill>
              <a:effectLst/>
            </a:endParaRPr>
          </a:p>
        </p:txBody>
      </p:sp>
      <p:pic>
        <p:nvPicPr>
          <p:cNvPr id="16" name="Picture 15">
            <a:extLst>
              <a:ext uri="{FF2B5EF4-FFF2-40B4-BE49-F238E27FC236}">
                <a16:creationId xmlns:a16="http://schemas.microsoft.com/office/drawing/2014/main" id="{55B10767-3F2E-FD44-B4A5-493C3D09E70C}"/>
              </a:ext>
            </a:extLst>
          </p:cNvPr>
          <p:cNvPicPr>
            <a:picLocks noChangeAspect="1"/>
          </p:cNvPicPr>
          <p:nvPr/>
        </p:nvPicPr>
        <p:blipFill>
          <a:blip r:embed="rId4"/>
          <a:stretch>
            <a:fillRect/>
          </a:stretch>
        </p:blipFill>
        <p:spPr>
          <a:xfrm>
            <a:off x="10325470" y="535461"/>
            <a:ext cx="1333720" cy="1301965"/>
          </a:xfrm>
          <a:prstGeom prst="rect">
            <a:avLst/>
          </a:prstGeom>
        </p:spPr>
      </p:pic>
      <p:pic>
        <p:nvPicPr>
          <p:cNvPr id="5" name="Picture 5" descr="A close up of a piece of paper&#10;&#10;Description generated with high confidence">
            <a:extLst>
              <a:ext uri="{FF2B5EF4-FFF2-40B4-BE49-F238E27FC236}">
                <a16:creationId xmlns:a16="http://schemas.microsoft.com/office/drawing/2014/main" id="{DAE05C7E-2260-43C3-8DB7-F89C41DDF685}"/>
              </a:ext>
            </a:extLst>
          </p:cNvPr>
          <p:cNvPicPr>
            <a:picLocks noChangeAspect="1"/>
          </p:cNvPicPr>
          <p:nvPr/>
        </p:nvPicPr>
        <p:blipFill>
          <a:blip r:embed="rId5"/>
          <a:stretch>
            <a:fillRect/>
          </a:stretch>
        </p:blipFill>
        <p:spPr>
          <a:xfrm>
            <a:off x="9374841" y="4976239"/>
            <a:ext cx="1902760" cy="1768875"/>
          </a:xfrm>
          <a:prstGeom prst="rect">
            <a:avLst/>
          </a:prstGeom>
        </p:spPr>
      </p:pic>
      <p:pic>
        <p:nvPicPr>
          <p:cNvPr id="7" name="Picture 7" descr="A picture containing indoor, food&#10;&#10;Description generated with high confidence">
            <a:extLst>
              <a:ext uri="{FF2B5EF4-FFF2-40B4-BE49-F238E27FC236}">
                <a16:creationId xmlns:a16="http://schemas.microsoft.com/office/drawing/2014/main" id="{F00C20DE-8D26-4F87-BE2B-816AFC283068}"/>
              </a:ext>
            </a:extLst>
          </p:cNvPr>
          <p:cNvPicPr>
            <a:picLocks noChangeAspect="1"/>
          </p:cNvPicPr>
          <p:nvPr/>
        </p:nvPicPr>
        <p:blipFill>
          <a:blip r:embed="rId6"/>
          <a:stretch>
            <a:fillRect/>
          </a:stretch>
        </p:blipFill>
        <p:spPr>
          <a:xfrm>
            <a:off x="6427694" y="2448350"/>
            <a:ext cx="3269876" cy="2151799"/>
          </a:xfrm>
          <a:prstGeom prst="rect">
            <a:avLst/>
          </a:prstGeom>
        </p:spPr>
      </p:pic>
      <p:pic>
        <p:nvPicPr>
          <p:cNvPr id="9" name="Picture 9" descr="A picture containing stationary&#10;&#10;Description generated with very high confidence">
            <a:extLst>
              <a:ext uri="{FF2B5EF4-FFF2-40B4-BE49-F238E27FC236}">
                <a16:creationId xmlns:a16="http://schemas.microsoft.com/office/drawing/2014/main" id="{DFE3628B-B19E-4BF1-B382-F5DAE40A38B2}"/>
              </a:ext>
            </a:extLst>
          </p:cNvPr>
          <p:cNvPicPr>
            <a:picLocks noChangeAspect="1"/>
          </p:cNvPicPr>
          <p:nvPr/>
        </p:nvPicPr>
        <p:blipFill>
          <a:blip r:embed="rId7"/>
          <a:stretch>
            <a:fillRect/>
          </a:stretch>
        </p:blipFill>
        <p:spPr>
          <a:xfrm>
            <a:off x="6943165" y="4735604"/>
            <a:ext cx="1891554" cy="1891554"/>
          </a:xfrm>
          <a:prstGeom prst="rect">
            <a:avLst/>
          </a:prstGeom>
        </p:spPr>
      </p:pic>
    </p:spTree>
    <p:extLst>
      <p:ext uri="{BB962C8B-B14F-4D97-AF65-F5344CB8AC3E}">
        <p14:creationId xmlns:p14="http://schemas.microsoft.com/office/powerpoint/2010/main" val="3665106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ipart&#10;&#10;Description automatically generated">
            <a:extLst>
              <a:ext uri="{FF2B5EF4-FFF2-40B4-BE49-F238E27FC236}">
                <a16:creationId xmlns:a16="http://schemas.microsoft.com/office/drawing/2014/main" id="{1B33F4A4-82A1-B845-A553-08CDDA76D43B}"/>
              </a:ext>
            </a:extLst>
          </p:cNvPr>
          <p:cNvPicPr>
            <a:picLocks noChangeAspect="1"/>
          </p:cNvPicPr>
          <p:nvPr/>
        </p:nvPicPr>
        <p:blipFill>
          <a:blip r:embed="rId2"/>
          <a:stretch>
            <a:fillRect/>
          </a:stretch>
        </p:blipFill>
        <p:spPr>
          <a:xfrm>
            <a:off x="2607748" y="3513309"/>
            <a:ext cx="3683000" cy="2209800"/>
          </a:xfrm>
          <a:prstGeom prst="rect">
            <a:avLst/>
          </a:prstGeom>
        </p:spPr>
      </p:pic>
      <p:sp>
        <p:nvSpPr>
          <p:cNvPr id="11" name="Content Placeholder 10">
            <a:extLst>
              <a:ext uri="{FF2B5EF4-FFF2-40B4-BE49-F238E27FC236}">
                <a16:creationId xmlns:a16="http://schemas.microsoft.com/office/drawing/2014/main" id="{3DC22415-5CA3-4443-B214-CB186B59464E}"/>
              </a:ext>
            </a:extLst>
          </p:cNvPr>
          <p:cNvSpPr>
            <a:spLocks noGrp="1"/>
          </p:cNvSpPr>
          <p:nvPr>
            <p:ph sz="half" idx="2"/>
          </p:nvPr>
        </p:nvSpPr>
        <p:spPr>
          <a:xfrm>
            <a:off x="582706" y="2520203"/>
            <a:ext cx="6875276" cy="3684588"/>
          </a:xfrm>
        </p:spPr>
        <p:txBody>
          <a:bodyPr vert="horz" lIns="91440" tIns="45720" rIns="91440" bIns="45720" rtlCol="0" anchor="t">
            <a:normAutofit/>
          </a:bodyPr>
          <a:lstStyle/>
          <a:p>
            <a:pPr marL="0" indent="0">
              <a:buNone/>
            </a:pPr>
            <a:r>
              <a:rPr lang="en-US" sz="3200">
                <a:solidFill>
                  <a:srgbClr val="00B050"/>
                </a:solidFill>
              </a:rPr>
              <a:t>Benefits of online shopping</a:t>
            </a:r>
          </a:p>
          <a:p>
            <a:r>
              <a:rPr lang="en-US" sz="3200">
                <a:solidFill>
                  <a:srgbClr val="FF0000"/>
                </a:solidFill>
              </a:rPr>
              <a:t>Convenience</a:t>
            </a:r>
          </a:p>
          <a:p>
            <a:r>
              <a:rPr lang="en-US" sz="3200">
                <a:solidFill>
                  <a:srgbClr val="0070C0"/>
                </a:solidFill>
              </a:rPr>
              <a:t>Comparison</a:t>
            </a:r>
          </a:p>
          <a:p>
            <a:r>
              <a:rPr lang="en-US" sz="3200">
                <a:solidFill>
                  <a:srgbClr val="FF2F92"/>
                </a:solidFill>
              </a:rPr>
              <a:t>Variety</a:t>
            </a:r>
          </a:p>
          <a:p>
            <a:r>
              <a:rPr lang="en-US" sz="3200">
                <a:solidFill>
                  <a:srgbClr val="0432FF"/>
                </a:solidFill>
              </a:rPr>
              <a:t>No crowd</a:t>
            </a:r>
          </a:p>
          <a:p>
            <a:r>
              <a:rPr lang="en-US" sz="3200">
                <a:solidFill>
                  <a:schemeClr val="accent5"/>
                </a:solidFill>
              </a:rPr>
              <a:t>24 hours 7 days a week</a:t>
            </a:r>
          </a:p>
          <a:p>
            <a:endParaRPr lang="en-US"/>
          </a:p>
        </p:txBody>
      </p:sp>
      <p:sp>
        <p:nvSpPr>
          <p:cNvPr id="4" name="Rectangle 3">
            <a:extLst>
              <a:ext uri="{FF2B5EF4-FFF2-40B4-BE49-F238E27FC236}">
                <a16:creationId xmlns:a16="http://schemas.microsoft.com/office/drawing/2014/main" id="{169F593B-ACAE-CD4A-B4D3-54AD80C363A5}"/>
              </a:ext>
            </a:extLst>
          </p:cNvPr>
          <p:cNvSpPr/>
          <p:nvPr/>
        </p:nvSpPr>
        <p:spPr>
          <a:xfrm>
            <a:off x="2931595" y="1041774"/>
            <a:ext cx="6009746" cy="923330"/>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5400" b="1">
                <a:ln/>
                <a:solidFill>
                  <a:schemeClr val="accent4"/>
                </a:solidFill>
              </a:rPr>
              <a:t> Place</a:t>
            </a:r>
            <a:r>
              <a:rPr lang="en-US" sz="5400" b="1">
                <a:solidFill>
                  <a:schemeClr val="accent4"/>
                </a:solidFill>
              </a:rPr>
              <a:t> &amp; People</a:t>
            </a:r>
            <a:endParaRPr lang="en-US" sz="5400" b="1" cap="none" spc="0">
              <a:ln/>
              <a:solidFill>
                <a:schemeClr val="accent4"/>
              </a:solidFill>
              <a:effectLst/>
            </a:endParaRPr>
          </a:p>
        </p:txBody>
      </p:sp>
      <p:pic>
        <p:nvPicPr>
          <p:cNvPr id="12" name="Picture 11">
            <a:extLst>
              <a:ext uri="{FF2B5EF4-FFF2-40B4-BE49-F238E27FC236}">
                <a16:creationId xmlns:a16="http://schemas.microsoft.com/office/drawing/2014/main" id="{ADCE0276-75F9-B545-BF8B-3CEC20B5B936}"/>
              </a:ext>
            </a:extLst>
          </p:cNvPr>
          <p:cNvPicPr>
            <a:picLocks noChangeAspect="1"/>
          </p:cNvPicPr>
          <p:nvPr/>
        </p:nvPicPr>
        <p:blipFill>
          <a:blip r:embed="rId3"/>
          <a:stretch>
            <a:fillRect/>
          </a:stretch>
        </p:blipFill>
        <p:spPr>
          <a:xfrm>
            <a:off x="10325470" y="535461"/>
            <a:ext cx="1333720" cy="1301965"/>
          </a:xfrm>
          <a:prstGeom prst="rect">
            <a:avLst/>
          </a:prstGeom>
        </p:spPr>
      </p:pic>
      <p:sp>
        <p:nvSpPr>
          <p:cNvPr id="10" name="Content Placeholder 5">
            <a:extLst>
              <a:ext uri="{FF2B5EF4-FFF2-40B4-BE49-F238E27FC236}">
                <a16:creationId xmlns:a16="http://schemas.microsoft.com/office/drawing/2014/main" id="{F4436772-7C4C-4364-822C-4AB45F90B772}"/>
              </a:ext>
            </a:extLst>
          </p:cNvPr>
          <p:cNvSpPr>
            <a:spLocks noGrp="1"/>
          </p:cNvSpPr>
          <p:nvPr/>
        </p:nvSpPr>
        <p:spPr>
          <a:xfrm>
            <a:off x="6750518" y="2561574"/>
            <a:ext cx="5307011" cy="400545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US" sz="3200">
                <a:solidFill>
                  <a:schemeClr val="accent1">
                    <a:lumMod val="60000"/>
                    <a:lumOff val="40000"/>
                  </a:schemeClr>
                </a:solidFill>
              </a:rPr>
              <a:t>Business Partners</a:t>
            </a:r>
          </a:p>
          <a:p>
            <a:pPr marL="0" indent="0">
              <a:buNone/>
            </a:pPr>
            <a:endParaRPr lang="en-US" sz="2800">
              <a:solidFill>
                <a:schemeClr val="accent1">
                  <a:lumMod val="75000"/>
                </a:schemeClr>
              </a:solidFill>
            </a:endParaRPr>
          </a:p>
        </p:txBody>
      </p:sp>
      <p:pic>
        <p:nvPicPr>
          <p:cNvPr id="7" name="Picture 8" descr="A picture containing doll, toy&#10;&#10;Description generated with very high confidence">
            <a:extLst>
              <a:ext uri="{FF2B5EF4-FFF2-40B4-BE49-F238E27FC236}">
                <a16:creationId xmlns:a16="http://schemas.microsoft.com/office/drawing/2014/main" id="{50A7FE67-D91B-4824-AD53-BE61E8E74511}"/>
              </a:ext>
            </a:extLst>
          </p:cNvPr>
          <p:cNvPicPr>
            <a:picLocks noChangeAspect="1"/>
          </p:cNvPicPr>
          <p:nvPr/>
        </p:nvPicPr>
        <p:blipFill>
          <a:blip r:embed="rId4"/>
          <a:stretch>
            <a:fillRect/>
          </a:stretch>
        </p:blipFill>
        <p:spPr>
          <a:xfrm>
            <a:off x="5934636" y="3191349"/>
            <a:ext cx="5991006" cy="2360931"/>
          </a:xfrm>
          <a:prstGeom prst="rect">
            <a:avLst/>
          </a:prstGeom>
        </p:spPr>
      </p:pic>
    </p:spTree>
    <p:extLst>
      <p:ext uri="{BB962C8B-B14F-4D97-AF65-F5344CB8AC3E}">
        <p14:creationId xmlns:p14="http://schemas.microsoft.com/office/powerpoint/2010/main" val="182182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p:tgtEl>
                                          <p:spTgt spid="11"/>
                                        </p:tgtEl>
                                        <p:attrNameLst>
                                          <p:attrName>ppt_y</p:attrName>
                                        </p:attrNameLst>
                                      </p:cBhvr>
                                      <p:tavLst>
                                        <p:tav tm="0">
                                          <p:val>
                                            <p:strVal val="#ppt_y+#ppt_h*1.125000"/>
                                          </p:val>
                                        </p:tav>
                                        <p:tav tm="100000">
                                          <p:val>
                                            <p:strVal val="#ppt_y"/>
                                          </p:val>
                                        </p:tav>
                                      </p:tavLst>
                                    </p:anim>
                                    <p:animEffect transition="in" filter="wipe(up)">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900" decel="100000" fill="hold"/>
                                        <p:tgtEl>
                                          <p:spTgt spid="10"/>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box&#10;&#10;Description automatically generated">
            <a:extLst>
              <a:ext uri="{FF2B5EF4-FFF2-40B4-BE49-F238E27FC236}">
                <a16:creationId xmlns:a16="http://schemas.microsoft.com/office/drawing/2014/main" id="{28F114B4-58B3-1544-BE14-8357539DF894}"/>
              </a:ext>
            </a:extLst>
          </p:cNvPr>
          <p:cNvPicPr>
            <a:picLocks noChangeAspect="1"/>
          </p:cNvPicPr>
          <p:nvPr/>
        </p:nvPicPr>
        <p:blipFill>
          <a:blip r:embed="rId2"/>
          <a:stretch>
            <a:fillRect/>
          </a:stretch>
        </p:blipFill>
        <p:spPr>
          <a:xfrm>
            <a:off x="8051760" y="3260894"/>
            <a:ext cx="4137852" cy="3487039"/>
          </a:xfrm>
          <a:prstGeom prst="rect">
            <a:avLst/>
          </a:prstGeom>
        </p:spPr>
      </p:pic>
      <p:sp>
        <p:nvSpPr>
          <p:cNvPr id="3" name="Content Placeholder 2">
            <a:extLst>
              <a:ext uri="{FF2B5EF4-FFF2-40B4-BE49-F238E27FC236}">
                <a16:creationId xmlns:a16="http://schemas.microsoft.com/office/drawing/2014/main" id="{A4117A73-754C-CC4D-9E27-65D6C79F214D}"/>
              </a:ext>
            </a:extLst>
          </p:cNvPr>
          <p:cNvSpPr>
            <a:spLocks noGrp="1"/>
          </p:cNvSpPr>
          <p:nvPr>
            <p:ph idx="1"/>
          </p:nvPr>
        </p:nvSpPr>
        <p:spPr>
          <a:xfrm>
            <a:off x="370543" y="2603500"/>
            <a:ext cx="9610070" cy="3595594"/>
          </a:xfrm>
        </p:spPr>
        <p:txBody>
          <a:bodyPr vert="horz" lIns="91440" tIns="45720" rIns="91440" bIns="45720" rtlCol="0" anchor="t">
            <a:normAutofit/>
          </a:bodyPr>
          <a:lstStyle/>
          <a:p>
            <a:pPr marL="0" indent="0">
              <a:buNone/>
            </a:pPr>
            <a:r>
              <a:rPr lang="en-US" sz="2800" b="1">
                <a:solidFill>
                  <a:srgbClr val="929000"/>
                </a:solidFill>
                <a:latin typeface="Century Gothic"/>
              </a:rPr>
              <a:t>Physical</a:t>
            </a:r>
            <a:r>
              <a:rPr lang="en-US" sz="2800" b="1">
                <a:solidFill>
                  <a:srgbClr val="929000"/>
                </a:solidFill>
              </a:rPr>
              <a:t> marketing is about how your brand is </a:t>
            </a:r>
            <a:r>
              <a:rPr lang="en-GB" sz="2800" b="1">
                <a:solidFill>
                  <a:srgbClr val="929000"/>
                </a:solidFill>
              </a:rPr>
              <a:t>recognised</a:t>
            </a:r>
            <a:r>
              <a:rPr lang="en-US" sz="2800" b="1">
                <a:solidFill>
                  <a:srgbClr val="929000"/>
                </a:solidFill>
              </a:rPr>
              <a:t>...</a:t>
            </a:r>
          </a:p>
          <a:p>
            <a:r>
              <a:rPr lang="en-US" sz="2800" b="1">
                <a:solidFill>
                  <a:srgbClr val="C00000"/>
                </a:solidFill>
              </a:rPr>
              <a:t>Is the business enticing the target market?</a:t>
            </a:r>
          </a:p>
          <a:p>
            <a:r>
              <a:rPr lang="en-US" sz="2800" b="1">
                <a:solidFill>
                  <a:srgbClr val="005493"/>
                </a:solidFill>
              </a:rPr>
              <a:t>Webpage/website</a:t>
            </a:r>
          </a:p>
          <a:p>
            <a:r>
              <a:rPr lang="en-US" sz="2800" b="1">
                <a:solidFill>
                  <a:srgbClr val="00B050"/>
                </a:solidFill>
              </a:rPr>
              <a:t>Packaging / branding</a:t>
            </a:r>
          </a:p>
          <a:p>
            <a:r>
              <a:rPr lang="en-US" sz="2800" b="1">
                <a:solidFill>
                  <a:srgbClr val="FF0000"/>
                </a:solidFill>
              </a:rPr>
              <a:t>stock availability</a:t>
            </a:r>
          </a:p>
        </p:txBody>
      </p:sp>
      <p:sp>
        <p:nvSpPr>
          <p:cNvPr id="6" name="Rectangle 5">
            <a:extLst>
              <a:ext uri="{FF2B5EF4-FFF2-40B4-BE49-F238E27FC236}">
                <a16:creationId xmlns:a16="http://schemas.microsoft.com/office/drawing/2014/main" id="{61296856-4ABB-544C-AA94-AE4E738F0DC3}"/>
              </a:ext>
            </a:extLst>
          </p:cNvPr>
          <p:cNvSpPr/>
          <p:nvPr/>
        </p:nvSpPr>
        <p:spPr>
          <a:xfrm>
            <a:off x="2297463" y="1053869"/>
            <a:ext cx="624241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Physical Evidence</a:t>
            </a:r>
          </a:p>
        </p:txBody>
      </p:sp>
      <p:pic>
        <p:nvPicPr>
          <p:cNvPr id="10" name="Picture 9" descr="A close up of a sign&#10;&#10;Description automatically generated">
            <a:extLst>
              <a:ext uri="{FF2B5EF4-FFF2-40B4-BE49-F238E27FC236}">
                <a16:creationId xmlns:a16="http://schemas.microsoft.com/office/drawing/2014/main" id="{29D97387-56A1-9440-9858-20F97E02ED12}"/>
              </a:ext>
            </a:extLst>
          </p:cNvPr>
          <p:cNvPicPr>
            <a:picLocks noChangeAspect="1"/>
          </p:cNvPicPr>
          <p:nvPr/>
        </p:nvPicPr>
        <p:blipFill>
          <a:blip r:embed="rId3"/>
          <a:stretch>
            <a:fillRect/>
          </a:stretch>
        </p:blipFill>
        <p:spPr>
          <a:xfrm>
            <a:off x="10997741" y="5931895"/>
            <a:ext cx="616952" cy="601133"/>
          </a:xfrm>
          <a:prstGeom prst="rect">
            <a:avLst/>
          </a:prstGeom>
        </p:spPr>
      </p:pic>
      <p:pic>
        <p:nvPicPr>
          <p:cNvPr id="11" name="Picture 10" descr="A close up of a sign&#10;&#10;Description automatically generated">
            <a:extLst>
              <a:ext uri="{FF2B5EF4-FFF2-40B4-BE49-F238E27FC236}">
                <a16:creationId xmlns:a16="http://schemas.microsoft.com/office/drawing/2014/main" id="{7558DF54-D00B-BA43-9129-E7495948A33C}"/>
              </a:ext>
            </a:extLst>
          </p:cNvPr>
          <p:cNvPicPr>
            <a:picLocks noChangeAspect="1"/>
          </p:cNvPicPr>
          <p:nvPr/>
        </p:nvPicPr>
        <p:blipFill>
          <a:blip r:embed="rId3"/>
          <a:stretch>
            <a:fillRect/>
          </a:stretch>
        </p:blipFill>
        <p:spPr>
          <a:xfrm>
            <a:off x="9806607" y="4858871"/>
            <a:ext cx="616952" cy="601133"/>
          </a:xfrm>
          <a:prstGeom prst="rect">
            <a:avLst/>
          </a:prstGeom>
        </p:spPr>
      </p:pic>
      <p:pic>
        <p:nvPicPr>
          <p:cNvPr id="12" name="Picture 11">
            <a:extLst>
              <a:ext uri="{FF2B5EF4-FFF2-40B4-BE49-F238E27FC236}">
                <a16:creationId xmlns:a16="http://schemas.microsoft.com/office/drawing/2014/main" id="{33DEB1A2-3901-3349-A26F-3D7ADB6CE481}"/>
              </a:ext>
            </a:extLst>
          </p:cNvPr>
          <p:cNvPicPr>
            <a:picLocks noChangeAspect="1"/>
          </p:cNvPicPr>
          <p:nvPr/>
        </p:nvPicPr>
        <p:blipFill>
          <a:blip r:embed="rId4"/>
          <a:stretch>
            <a:fillRect/>
          </a:stretch>
        </p:blipFill>
        <p:spPr>
          <a:xfrm>
            <a:off x="10325470" y="535461"/>
            <a:ext cx="1333720" cy="1301965"/>
          </a:xfrm>
          <a:prstGeom prst="rect">
            <a:avLst/>
          </a:prstGeom>
        </p:spPr>
      </p:pic>
    </p:spTree>
    <p:extLst>
      <p:ext uri="{BB962C8B-B14F-4D97-AF65-F5344CB8AC3E}">
        <p14:creationId xmlns:p14="http://schemas.microsoft.com/office/powerpoint/2010/main" val="16316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EDC530C-8527-A045-8039-E6FB4D0F96D1}"/>
              </a:ext>
            </a:extLst>
          </p:cNvPr>
          <p:cNvSpPr>
            <a:spLocks noGrp="1"/>
          </p:cNvSpPr>
          <p:nvPr>
            <p:ph idx="1"/>
          </p:nvPr>
        </p:nvSpPr>
        <p:spPr>
          <a:xfrm>
            <a:off x="103991" y="2211743"/>
            <a:ext cx="11121166" cy="3691050"/>
          </a:xfrm>
        </p:spPr>
        <p:txBody>
          <a:bodyPr vert="horz" lIns="91440" tIns="45720" rIns="91440" bIns="45720" rtlCol="0" anchor="t">
            <a:normAutofit/>
          </a:bodyPr>
          <a:lstStyle/>
          <a:p>
            <a:pPr marL="0" indent="0" algn="just">
              <a:buNone/>
            </a:pPr>
            <a:r>
              <a:rPr lang="en-US" sz="2800" b="1">
                <a:solidFill>
                  <a:srgbClr val="521B93"/>
                </a:solidFill>
              </a:rPr>
              <a:t>Process is about customer experience in offers and incentives for purchasing merchandise from the business,</a:t>
            </a:r>
          </a:p>
          <a:p>
            <a:pPr algn="just"/>
            <a:r>
              <a:rPr lang="en-US" sz="2800" b="1">
                <a:solidFill>
                  <a:schemeClr val="accent6"/>
                </a:solidFill>
              </a:rPr>
              <a:t>Complimentary travel size </a:t>
            </a:r>
            <a:r>
              <a:rPr lang="en-US" sz="2800" b="1" err="1">
                <a:solidFill>
                  <a:schemeClr val="accent6"/>
                </a:solidFill>
              </a:rPr>
              <a:t>Dua</a:t>
            </a:r>
            <a:r>
              <a:rPr lang="en-US" sz="2800" b="1">
                <a:solidFill>
                  <a:schemeClr val="accent6"/>
                </a:solidFill>
              </a:rPr>
              <a:t> (supplications) handbook</a:t>
            </a:r>
          </a:p>
          <a:p>
            <a:pPr algn="just"/>
            <a:r>
              <a:rPr lang="en-US" sz="2800" b="1">
                <a:solidFill>
                  <a:schemeClr val="accent6">
                    <a:lumMod val="75000"/>
                  </a:schemeClr>
                </a:solidFill>
              </a:rPr>
              <a:t>Discount code for next order</a:t>
            </a:r>
          </a:p>
          <a:p>
            <a:pPr algn="just"/>
            <a:r>
              <a:rPr lang="en-US" sz="2800" b="1">
                <a:solidFill>
                  <a:srgbClr val="FF2F92"/>
                </a:solidFill>
              </a:rPr>
              <a:t>Newsletter offers</a:t>
            </a:r>
          </a:p>
          <a:p>
            <a:r>
              <a:rPr lang="en-US" sz="2800" b="1">
                <a:solidFill>
                  <a:srgbClr val="011893"/>
                </a:solidFill>
              </a:rPr>
              <a:t>Discount for Schools/Madrasah</a:t>
            </a:r>
            <a:r>
              <a:rPr lang="en-US" sz="2800">
                <a:solidFill>
                  <a:srgbClr val="011893"/>
                </a:solidFill>
              </a:rPr>
              <a:t> </a:t>
            </a:r>
          </a:p>
        </p:txBody>
      </p:sp>
      <p:sp>
        <p:nvSpPr>
          <p:cNvPr id="6" name="Rectangle 5">
            <a:extLst>
              <a:ext uri="{FF2B5EF4-FFF2-40B4-BE49-F238E27FC236}">
                <a16:creationId xmlns:a16="http://schemas.microsoft.com/office/drawing/2014/main" id="{65D4D323-C2FF-8349-BF3C-6A2A0CE02ABC}"/>
              </a:ext>
            </a:extLst>
          </p:cNvPr>
          <p:cNvSpPr/>
          <p:nvPr/>
        </p:nvSpPr>
        <p:spPr>
          <a:xfrm>
            <a:off x="4508346" y="952268"/>
            <a:ext cx="273504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a:ln/>
                <a:solidFill>
                  <a:schemeClr val="accent4"/>
                </a:solidFill>
                <a:effectLst/>
              </a:rPr>
              <a:t>Process</a:t>
            </a:r>
          </a:p>
        </p:txBody>
      </p:sp>
      <p:pic>
        <p:nvPicPr>
          <p:cNvPr id="12" name="Picture 11">
            <a:extLst>
              <a:ext uri="{FF2B5EF4-FFF2-40B4-BE49-F238E27FC236}">
                <a16:creationId xmlns:a16="http://schemas.microsoft.com/office/drawing/2014/main" id="{E92CBADB-627D-214E-92D1-E2AE5EE6F182}"/>
              </a:ext>
            </a:extLst>
          </p:cNvPr>
          <p:cNvPicPr>
            <a:picLocks noChangeAspect="1"/>
          </p:cNvPicPr>
          <p:nvPr/>
        </p:nvPicPr>
        <p:blipFill>
          <a:blip r:embed="rId2"/>
          <a:stretch>
            <a:fillRect/>
          </a:stretch>
        </p:blipFill>
        <p:spPr>
          <a:xfrm>
            <a:off x="10325470" y="535461"/>
            <a:ext cx="1333720" cy="1301965"/>
          </a:xfrm>
          <a:prstGeom prst="rect">
            <a:avLst/>
          </a:prstGeom>
        </p:spPr>
      </p:pic>
      <p:pic>
        <p:nvPicPr>
          <p:cNvPr id="2" name="Picture 2" descr="A picture containing ottoman, container, seat&#10;&#10;Description generated with high confidence">
            <a:extLst>
              <a:ext uri="{FF2B5EF4-FFF2-40B4-BE49-F238E27FC236}">
                <a16:creationId xmlns:a16="http://schemas.microsoft.com/office/drawing/2014/main" id="{F9130FDB-3509-4FF5-A1F5-5A5B3DBBF986}"/>
              </a:ext>
            </a:extLst>
          </p:cNvPr>
          <p:cNvPicPr>
            <a:picLocks noChangeAspect="1"/>
          </p:cNvPicPr>
          <p:nvPr/>
        </p:nvPicPr>
        <p:blipFill>
          <a:blip r:embed="rId3"/>
          <a:stretch>
            <a:fillRect/>
          </a:stretch>
        </p:blipFill>
        <p:spPr>
          <a:xfrm>
            <a:off x="8576702" y="3959880"/>
            <a:ext cx="2781860" cy="2793066"/>
          </a:xfrm>
          <a:prstGeom prst="rect">
            <a:avLst/>
          </a:prstGeom>
        </p:spPr>
      </p:pic>
    </p:spTree>
    <p:extLst>
      <p:ext uri="{BB962C8B-B14F-4D97-AF65-F5344CB8AC3E}">
        <p14:creationId xmlns:p14="http://schemas.microsoft.com/office/powerpoint/2010/main" val="41093144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8A61-1C6F-45F0-BFC1-827633EA145E}"/>
              </a:ext>
            </a:extLst>
          </p:cNvPr>
          <p:cNvSpPr>
            <a:spLocks noGrp="1"/>
          </p:cNvSpPr>
          <p:nvPr>
            <p:ph type="title"/>
          </p:nvPr>
        </p:nvSpPr>
        <p:spPr>
          <a:xfrm>
            <a:off x="762000" y="2146299"/>
            <a:ext cx="3898901" cy="2815169"/>
          </a:xfrm>
        </p:spPr>
        <p:txBody>
          <a:bodyPr vert="horz" lIns="91440" tIns="45720" rIns="91440" bIns="45720" rtlCol="0" anchor="ctr">
            <a:normAutofit/>
          </a:bodyPr>
          <a:lstStyle/>
          <a:p>
            <a:r>
              <a:rPr lang="en-US" sz="5400" b="1">
                <a:solidFill>
                  <a:schemeClr val="accent4">
                    <a:lumMod val="75000"/>
                  </a:schemeClr>
                </a:solidFill>
              </a:rPr>
              <a:t>Financial resources</a:t>
            </a:r>
            <a:br>
              <a:rPr lang="en-US" sz="3600">
                <a:solidFill>
                  <a:schemeClr val="accent4">
                    <a:lumMod val="75000"/>
                  </a:schemeClr>
                </a:solidFill>
              </a:rPr>
            </a:br>
            <a:endParaRPr lang="en-US" sz="3600">
              <a:solidFill>
                <a:srgbClr val="EBEBEB"/>
              </a:solidFill>
            </a:endParaRPr>
          </a:p>
        </p:txBody>
      </p:sp>
      <p:sp>
        <p:nvSpPr>
          <p:cNvPr id="141" name="Text Placeholder 140">
            <a:extLst>
              <a:ext uri="{FF2B5EF4-FFF2-40B4-BE49-F238E27FC236}">
                <a16:creationId xmlns:a16="http://schemas.microsoft.com/office/drawing/2014/main" id="{C5D80FCC-DE6D-49B3-B4A4-049A0D7EC6CA}"/>
              </a:ext>
            </a:extLst>
          </p:cNvPr>
          <p:cNvSpPr>
            <a:spLocks noGrp="1"/>
          </p:cNvSpPr>
          <p:nvPr>
            <p:ph type="body" idx="1"/>
          </p:nvPr>
        </p:nvSpPr>
        <p:spPr/>
        <p:txBody>
          <a:bodyPr/>
          <a:lstStyle/>
          <a:p>
            <a:endParaRPr lang="en-US"/>
          </a:p>
        </p:txBody>
      </p:sp>
      <p:graphicFrame>
        <p:nvGraphicFramePr>
          <p:cNvPr id="6" name="Subtitle 3">
            <a:extLst>
              <a:ext uri="{FF2B5EF4-FFF2-40B4-BE49-F238E27FC236}">
                <a16:creationId xmlns:a16="http://schemas.microsoft.com/office/drawing/2014/main" id="{723F11B4-CD83-4AF9-9E56-C12297B2C690}"/>
              </a:ext>
            </a:extLst>
          </p:cNvPr>
          <p:cNvGraphicFramePr/>
          <p:nvPr>
            <p:extLst>
              <p:ext uri="{D42A27DB-BD31-4B8C-83A1-F6EECF244321}">
                <p14:modId xmlns:p14="http://schemas.microsoft.com/office/powerpoint/2010/main" val="156491671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201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0D1B5-86F5-4EC4-9B3D-BE1FDC1040B8}"/>
              </a:ext>
            </a:extLst>
          </p:cNvPr>
          <p:cNvSpPr>
            <a:spLocks noGrp="1"/>
          </p:cNvSpPr>
          <p:nvPr>
            <p:ph type="title"/>
          </p:nvPr>
        </p:nvSpPr>
        <p:spPr>
          <a:xfrm>
            <a:off x="1154954" y="973668"/>
            <a:ext cx="8761413" cy="706964"/>
          </a:xfrm>
        </p:spPr>
        <p:txBody>
          <a:bodyPr/>
          <a:lstStyle/>
          <a:p>
            <a:pPr algn="ctr"/>
            <a:r>
              <a:rPr lang="en-US" sz="5400" b="1">
                <a:solidFill>
                  <a:schemeClr val="accent4">
                    <a:lumMod val="75000"/>
                  </a:schemeClr>
                </a:solidFill>
              </a:rPr>
              <a:t>Continue Finance-</a:t>
            </a:r>
          </a:p>
        </p:txBody>
      </p:sp>
      <p:sp>
        <p:nvSpPr>
          <p:cNvPr id="3" name="Content Placeholder 2">
            <a:extLst>
              <a:ext uri="{FF2B5EF4-FFF2-40B4-BE49-F238E27FC236}">
                <a16:creationId xmlns:a16="http://schemas.microsoft.com/office/drawing/2014/main" id="{C2DC58A9-4768-42AE-A8A6-8F166ABFB3F1}"/>
              </a:ext>
            </a:extLst>
          </p:cNvPr>
          <p:cNvSpPr>
            <a:spLocks noGrp="1"/>
          </p:cNvSpPr>
          <p:nvPr>
            <p:ph idx="1"/>
          </p:nvPr>
        </p:nvSpPr>
        <p:spPr>
          <a:xfrm>
            <a:off x="723900" y="2468032"/>
            <a:ext cx="10502900" cy="3416300"/>
          </a:xfrm>
        </p:spPr>
        <p:txBody>
          <a:bodyPr vert="horz" lIns="91440" tIns="45720" rIns="91440" bIns="45720" rtlCol="0" anchor="t">
            <a:noAutofit/>
          </a:bodyPr>
          <a:lstStyle/>
          <a:p>
            <a:r>
              <a:rPr lang="en-US" sz="2800">
                <a:solidFill>
                  <a:schemeClr val="accent6">
                    <a:lumMod val="50000"/>
                  </a:schemeClr>
                </a:solidFill>
              </a:rPr>
              <a:t> we are 5 friends who have the same goals and ideas. </a:t>
            </a:r>
          </a:p>
          <a:p>
            <a:r>
              <a:rPr lang="en-US" sz="2800">
                <a:solidFill>
                  <a:schemeClr val="accent6">
                    <a:lumMod val="50000"/>
                  </a:schemeClr>
                </a:solidFill>
              </a:rPr>
              <a:t>We want to develop our own knowledge and help others</a:t>
            </a:r>
          </a:p>
          <a:p>
            <a:r>
              <a:rPr lang="en-US" sz="2800">
                <a:solidFill>
                  <a:schemeClr val="accent6">
                    <a:lumMod val="50000"/>
                  </a:schemeClr>
                </a:solidFill>
              </a:rPr>
              <a:t>We are investing total amount of £15000, to help enhance Islamic knowledge for families to learn the manners of Islam and the beautiful stories of the Prophets</a:t>
            </a:r>
          </a:p>
        </p:txBody>
      </p:sp>
      <p:pic>
        <p:nvPicPr>
          <p:cNvPr id="4" name="Picture 3" descr="A close up of a sign&#10;&#10;Description automatically generated">
            <a:extLst>
              <a:ext uri="{FF2B5EF4-FFF2-40B4-BE49-F238E27FC236}">
                <a16:creationId xmlns:a16="http://schemas.microsoft.com/office/drawing/2014/main" id="{EDD32022-C430-4B90-9D80-D15D67FAA69D}"/>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2446022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3D72-C7DD-4E3B-AC11-BB9CE51CC08E}"/>
              </a:ext>
            </a:extLst>
          </p:cNvPr>
          <p:cNvSpPr>
            <a:spLocks noGrp="1"/>
          </p:cNvSpPr>
          <p:nvPr>
            <p:ph type="title"/>
          </p:nvPr>
        </p:nvSpPr>
        <p:spPr/>
        <p:txBody>
          <a:bodyPr/>
          <a:lstStyle/>
          <a:p>
            <a:pPr algn="ctr"/>
            <a:r>
              <a:rPr lang="en-US" sz="5400" b="1">
                <a:solidFill>
                  <a:schemeClr val="accent4">
                    <a:lumMod val="75000"/>
                  </a:schemeClr>
                </a:solidFill>
              </a:rPr>
              <a:t>Financial pricing strategy</a:t>
            </a:r>
            <a:endParaRPr lang="en-US" sz="5400" b="1">
              <a:solidFill>
                <a:schemeClr val="accent4">
                  <a:lumMod val="75000"/>
                </a:schemeClr>
              </a:solidFill>
              <a:ea typeface="+mj-lt"/>
              <a:cs typeface="+mj-lt"/>
            </a:endParaRPr>
          </a:p>
        </p:txBody>
      </p:sp>
      <p:sp>
        <p:nvSpPr>
          <p:cNvPr id="3" name="Content Placeholder 2">
            <a:extLst>
              <a:ext uri="{FF2B5EF4-FFF2-40B4-BE49-F238E27FC236}">
                <a16:creationId xmlns:a16="http://schemas.microsoft.com/office/drawing/2014/main" id="{3CAFA1DB-33D1-45EB-8DC8-CB7DF9714DD7}"/>
              </a:ext>
            </a:extLst>
          </p:cNvPr>
          <p:cNvSpPr>
            <a:spLocks noGrp="1"/>
          </p:cNvSpPr>
          <p:nvPr>
            <p:ph idx="1"/>
          </p:nvPr>
        </p:nvSpPr>
        <p:spPr/>
        <p:txBody>
          <a:bodyPr vert="horz" lIns="91440" tIns="45720" rIns="91440" bIns="45720" rtlCol="0" anchor="t">
            <a:normAutofit/>
          </a:bodyPr>
          <a:lstStyle/>
          <a:p>
            <a:r>
              <a:rPr lang="en-US" sz="2800">
                <a:solidFill>
                  <a:schemeClr val="accent6">
                    <a:lumMod val="50000"/>
                  </a:schemeClr>
                </a:solidFill>
              </a:rPr>
              <a:t>Negotiating stock/ merchandise prices with suppliers and wholesalers</a:t>
            </a:r>
          </a:p>
          <a:p>
            <a:r>
              <a:rPr lang="en-US" sz="2800">
                <a:solidFill>
                  <a:schemeClr val="accent6">
                    <a:lumMod val="50000"/>
                  </a:schemeClr>
                </a:solidFill>
              </a:rPr>
              <a:t>Different profit margin for individual products</a:t>
            </a:r>
          </a:p>
          <a:p>
            <a:r>
              <a:rPr lang="en-US" sz="2800">
                <a:solidFill>
                  <a:schemeClr val="accent6">
                    <a:lumMod val="50000"/>
                  </a:schemeClr>
                </a:solidFill>
              </a:rPr>
              <a:t>optional postage service , promotional offer</a:t>
            </a:r>
          </a:p>
          <a:p>
            <a:r>
              <a:rPr lang="en-US" sz="2800">
                <a:solidFill>
                  <a:schemeClr val="accent6">
                    <a:lumMod val="50000"/>
                  </a:schemeClr>
                </a:solidFill>
              </a:rPr>
              <a:t> the sales profits 2% is earmarked for charity</a:t>
            </a:r>
          </a:p>
          <a:p>
            <a:pPr marL="0" indent="0">
              <a:buNone/>
            </a:pPr>
            <a:endParaRPr lang="en-US"/>
          </a:p>
        </p:txBody>
      </p:sp>
      <p:pic>
        <p:nvPicPr>
          <p:cNvPr id="4" name="Picture 3" descr="A close up of a sign&#10;&#10;Description automatically generated">
            <a:extLst>
              <a:ext uri="{FF2B5EF4-FFF2-40B4-BE49-F238E27FC236}">
                <a16:creationId xmlns:a16="http://schemas.microsoft.com/office/drawing/2014/main" id="{60C5A4C1-05C1-4F89-9D5B-08BEF6C94705}"/>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379011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F775-F5E8-4E04-8DE3-5ACC76A886D3}"/>
              </a:ext>
            </a:extLst>
          </p:cNvPr>
          <p:cNvSpPr>
            <a:spLocks noGrp="1"/>
          </p:cNvSpPr>
          <p:nvPr>
            <p:ph type="title"/>
          </p:nvPr>
        </p:nvSpPr>
        <p:spPr>
          <a:xfrm>
            <a:off x="1154954" y="973668"/>
            <a:ext cx="8761413" cy="931332"/>
          </a:xfrm>
        </p:spPr>
        <p:txBody>
          <a:bodyPr/>
          <a:lstStyle/>
          <a:p>
            <a:pPr algn="ctr"/>
            <a:r>
              <a:rPr lang="en-US" sz="5400" b="1">
                <a:solidFill>
                  <a:schemeClr val="accent4">
                    <a:lumMod val="75000"/>
                  </a:schemeClr>
                </a:solidFill>
              </a:rPr>
              <a:t>Profit Margin</a:t>
            </a:r>
            <a:r>
              <a:rPr lang="en-US">
                <a:solidFill>
                  <a:schemeClr val="accent4">
                    <a:lumMod val="75000"/>
                  </a:schemeClr>
                </a:solidFill>
              </a:rPr>
              <a:t> </a:t>
            </a:r>
          </a:p>
        </p:txBody>
      </p:sp>
      <p:sp>
        <p:nvSpPr>
          <p:cNvPr id="3" name="Content Placeholder 2">
            <a:extLst>
              <a:ext uri="{FF2B5EF4-FFF2-40B4-BE49-F238E27FC236}">
                <a16:creationId xmlns:a16="http://schemas.microsoft.com/office/drawing/2014/main" id="{13BD40D1-AD39-42C0-BCE8-991DD0A6B920}"/>
              </a:ext>
            </a:extLst>
          </p:cNvPr>
          <p:cNvSpPr>
            <a:spLocks noGrp="1"/>
          </p:cNvSpPr>
          <p:nvPr>
            <p:ph idx="1"/>
          </p:nvPr>
        </p:nvSpPr>
        <p:spPr>
          <a:xfrm>
            <a:off x="1466917" y="2304111"/>
            <a:ext cx="9333659" cy="4357040"/>
          </a:xfrm>
        </p:spPr>
        <p:txBody>
          <a:bodyPr vert="horz" lIns="91440" tIns="45720" rIns="91440" bIns="45720" rtlCol="0" anchor="t">
            <a:normAutofit/>
          </a:bodyPr>
          <a:lstStyle/>
          <a:p>
            <a:r>
              <a:rPr lang="en-US" sz="2400">
                <a:solidFill>
                  <a:schemeClr val="accent6">
                    <a:lumMod val="75000"/>
                  </a:schemeClr>
                </a:solidFill>
              </a:rPr>
              <a:t>We have concluded to make profit from individual pricing on individual products</a:t>
            </a:r>
          </a:p>
          <a:p>
            <a:pPr marL="0" indent="0">
              <a:buNone/>
            </a:pPr>
            <a:endParaRPr lang="en-US" sz="2400">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67CC290-D037-40C9-8306-61442DC82C78}"/>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5" name="Table 5">
            <a:extLst>
              <a:ext uri="{FF2B5EF4-FFF2-40B4-BE49-F238E27FC236}">
                <a16:creationId xmlns:a16="http://schemas.microsoft.com/office/drawing/2014/main" id="{6EE90E33-A245-48B3-BB42-BBCE69973449}"/>
              </a:ext>
            </a:extLst>
          </p:cNvPr>
          <p:cNvGraphicFramePr>
            <a:graphicFrameLocks noGrp="1"/>
          </p:cNvGraphicFramePr>
          <p:nvPr>
            <p:extLst>
              <p:ext uri="{D42A27DB-BD31-4B8C-83A1-F6EECF244321}">
                <p14:modId xmlns:p14="http://schemas.microsoft.com/office/powerpoint/2010/main" val="2744176811"/>
              </p:ext>
            </p:extLst>
          </p:nvPr>
        </p:nvGraphicFramePr>
        <p:xfrm>
          <a:off x="1243456" y="3097819"/>
          <a:ext cx="9469904" cy="3377372"/>
        </p:xfrm>
        <a:graphic>
          <a:graphicData uri="http://schemas.openxmlformats.org/drawingml/2006/table">
            <a:tbl>
              <a:tblPr firstRow="1" bandRow="1">
                <a:tableStyleId>{5C22544A-7EE6-4342-B048-85BDC9FD1C3A}</a:tableStyleId>
              </a:tblPr>
              <a:tblGrid>
                <a:gridCol w="2367476">
                  <a:extLst>
                    <a:ext uri="{9D8B030D-6E8A-4147-A177-3AD203B41FA5}">
                      <a16:colId xmlns:a16="http://schemas.microsoft.com/office/drawing/2014/main" val="1748252783"/>
                    </a:ext>
                  </a:extLst>
                </a:gridCol>
                <a:gridCol w="2367476">
                  <a:extLst>
                    <a:ext uri="{9D8B030D-6E8A-4147-A177-3AD203B41FA5}">
                      <a16:colId xmlns:a16="http://schemas.microsoft.com/office/drawing/2014/main" val="2972651624"/>
                    </a:ext>
                  </a:extLst>
                </a:gridCol>
                <a:gridCol w="2367476">
                  <a:extLst>
                    <a:ext uri="{9D8B030D-6E8A-4147-A177-3AD203B41FA5}">
                      <a16:colId xmlns:a16="http://schemas.microsoft.com/office/drawing/2014/main" val="127140002"/>
                    </a:ext>
                  </a:extLst>
                </a:gridCol>
                <a:gridCol w="2367476">
                  <a:extLst>
                    <a:ext uri="{9D8B030D-6E8A-4147-A177-3AD203B41FA5}">
                      <a16:colId xmlns:a16="http://schemas.microsoft.com/office/drawing/2014/main" val="1616456177"/>
                    </a:ext>
                  </a:extLst>
                </a:gridCol>
              </a:tblGrid>
              <a:tr h="645674">
                <a:tc>
                  <a:txBody>
                    <a:bodyPr/>
                    <a:lstStyle/>
                    <a:p>
                      <a:r>
                        <a:rPr lang="en-US"/>
                        <a:t>Product </a:t>
                      </a:r>
                    </a:p>
                  </a:txBody>
                  <a:tcPr/>
                </a:tc>
                <a:tc>
                  <a:txBody>
                    <a:bodyPr/>
                    <a:lstStyle/>
                    <a:p>
                      <a:r>
                        <a:rPr lang="en-US"/>
                        <a:t>Wholesale Price</a:t>
                      </a:r>
                    </a:p>
                  </a:txBody>
                  <a:tcPr/>
                </a:tc>
                <a:tc>
                  <a:txBody>
                    <a:bodyPr/>
                    <a:lstStyle/>
                    <a:p>
                      <a:r>
                        <a:rPr lang="en-US"/>
                        <a:t>Aisha's Price</a:t>
                      </a:r>
                    </a:p>
                  </a:txBody>
                  <a:tcPr/>
                </a:tc>
                <a:tc>
                  <a:txBody>
                    <a:bodyPr/>
                    <a:lstStyle/>
                    <a:p>
                      <a:r>
                        <a:rPr lang="en-US"/>
                        <a:t>Profit</a:t>
                      </a:r>
                    </a:p>
                  </a:txBody>
                  <a:tcPr/>
                </a:tc>
                <a:extLst>
                  <a:ext uri="{0D108BD9-81ED-4DB2-BD59-A6C34878D82A}">
                    <a16:rowId xmlns:a16="http://schemas.microsoft.com/office/drawing/2014/main" val="3580163520"/>
                  </a:ext>
                </a:extLst>
              </a:tr>
              <a:tr h="645674">
                <a:tc>
                  <a:txBody>
                    <a:bodyPr/>
                    <a:lstStyle/>
                    <a:p>
                      <a:r>
                        <a:rPr lang="en-US"/>
                        <a:t>Electronic prayer mat</a:t>
                      </a:r>
                    </a:p>
                  </a:txBody>
                  <a:tcPr/>
                </a:tc>
                <a:tc>
                  <a:txBody>
                    <a:bodyPr/>
                    <a:lstStyle/>
                    <a:p>
                      <a:r>
                        <a:rPr lang="en-US"/>
                        <a:t>£20</a:t>
                      </a:r>
                    </a:p>
                  </a:txBody>
                  <a:tcPr/>
                </a:tc>
                <a:tc>
                  <a:txBody>
                    <a:bodyPr/>
                    <a:lstStyle/>
                    <a:p>
                      <a:r>
                        <a:rPr lang="en-US"/>
                        <a:t>£55</a:t>
                      </a:r>
                    </a:p>
                  </a:txBody>
                  <a:tcPr/>
                </a:tc>
                <a:tc>
                  <a:txBody>
                    <a:bodyPr/>
                    <a:lstStyle/>
                    <a:p>
                      <a:r>
                        <a:rPr lang="en-US"/>
                        <a:t>£30</a:t>
                      </a:r>
                    </a:p>
                  </a:txBody>
                  <a:tcPr/>
                </a:tc>
                <a:extLst>
                  <a:ext uri="{0D108BD9-81ED-4DB2-BD59-A6C34878D82A}">
                    <a16:rowId xmlns:a16="http://schemas.microsoft.com/office/drawing/2014/main" val="3928927664"/>
                  </a:ext>
                </a:extLst>
              </a:tr>
              <a:tr h="645674">
                <a:tc>
                  <a:txBody>
                    <a:bodyPr/>
                    <a:lstStyle/>
                    <a:p>
                      <a:r>
                        <a:rPr lang="en-US"/>
                        <a:t>LED Candle holder 4 </a:t>
                      </a:r>
                      <a:r>
                        <a:rPr lang="en-US" err="1"/>
                        <a:t>Quls</a:t>
                      </a:r>
                    </a:p>
                  </a:txBody>
                  <a:tcPr/>
                </a:tc>
                <a:tc>
                  <a:txBody>
                    <a:bodyPr/>
                    <a:lstStyle/>
                    <a:p>
                      <a:r>
                        <a:rPr lang="en-US"/>
                        <a:t>£10</a:t>
                      </a:r>
                    </a:p>
                  </a:txBody>
                  <a:tcPr/>
                </a:tc>
                <a:tc>
                  <a:txBody>
                    <a:bodyPr/>
                    <a:lstStyle/>
                    <a:p>
                      <a:r>
                        <a:rPr lang="en-US"/>
                        <a:t>£21</a:t>
                      </a:r>
                    </a:p>
                  </a:txBody>
                  <a:tcPr/>
                </a:tc>
                <a:tc>
                  <a:txBody>
                    <a:bodyPr/>
                    <a:lstStyle/>
                    <a:p>
                      <a:r>
                        <a:rPr lang="en-US"/>
                        <a:t>£11</a:t>
                      </a:r>
                    </a:p>
                  </a:txBody>
                  <a:tcPr/>
                </a:tc>
                <a:extLst>
                  <a:ext uri="{0D108BD9-81ED-4DB2-BD59-A6C34878D82A}">
                    <a16:rowId xmlns:a16="http://schemas.microsoft.com/office/drawing/2014/main" val="3410676424"/>
                  </a:ext>
                </a:extLst>
              </a:tr>
              <a:tr h="645674">
                <a:tc>
                  <a:txBody>
                    <a:bodyPr/>
                    <a:lstStyle/>
                    <a:p>
                      <a:r>
                        <a:rPr lang="en-US"/>
                        <a:t>Book "Strong Moral"</a:t>
                      </a:r>
                    </a:p>
                  </a:txBody>
                  <a:tcPr/>
                </a:tc>
                <a:tc>
                  <a:txBody>
                    <a:bodyPr/>
                    <a:lstStyle/>
                    <a:p>
                      <a:r>
                        <a:rPr lang="en-US"/>
                        <a:t>£3</a:t>
                      </a:r>
                    </a:p>
                  </a:txBody>
                  <a:tcPr/>
                </a:tc>
                <a:tc>
                  <a:txBody>
                    <a:bodyPr/>
                    <a:lstStyle/>
                    <a:p>
                      <a:r>
                        <a:rPr lang="en-US"/>
                        <a:t>£7.50</a:t>
                      </a:r>
                    </a:p>
                  </a:txBody>
                  <a:tcPr/>
                </a:tc>
                <a:tc>
                  <a:txBody>
                    <a:bodyPr/>
                    <a:lstStyle/>
                    <a:p>
                      <a:r>
                        <a:rPr lang="en-US"/>
                        <a:t>£4.50</a:t>
                      </a:r>
                    </a:p>
                  </a:txBody>
                  <a:tcPr/>
                </a:tc>
                <a:extLst>
                  <a:ext uri="{0D108BD9-81ED-4DB2-BD59-A6C34878D82A}">
                    <a16:rowId xmlns:a16="http://schemas.microsoft.com/office/drawing/2014/main" val="4096026181"/>
                  </a:ext>
                </a:extLst>
              </a:tr>
              <a:tr h="397338">
                <a:tc>
                  <a:txBody>
                    <a:bodyPr/>
                    <a:lstStyle/>
                    <a:p>
                      <a:r>
                        <a:rPr lang="en-US"/>
                        <a:t>Coloring Book</a:t>
                      </a:r>
                    </a:p>
                  </a:txBody>
                  <a:tcPr/>
                </a:tc>
                <a:tc>
                  <a:txBody>
                    <a:bodyPr/>
                    <a:lstStyle/>
                    <a:p>
                      <a:r>
                        <a:rPr lang="en-US"/>
                        <a:t>0.99p</a:t>
                      </a:r>
                    </a:p>
                  </a:txBody>
                  <a:tcPr/>
                </a:tc>
                <a:tc>
                  <a:txBody>
                    <a:bodyPr/>
                    <a:lstStyle/>
                    <a:p>
                      <a:r>
                        <a:rPr lang="en-US"/>
                        <a:t>£2.99</a:t>
                      </a:r>
                    </a:p>
                  </a:txBody>
                  <a:tcPr/>
                </a:tc>
                <a:tc>
                  <a:txBody>
                    <a:bodyPr/>
                    <a:lstStyle/>
                    <a:p>
                      <a:r>
                        <a:rPr lang="en-US"/>
                        <a:t>£1.99</a:t>
                      </a:r>
                    </a:p>
                  </a:txBody>
                  <a:tcPr/>
                </a:tc>
                <a:extLst>
                  <a:ext uri="{0D108BD9-81ED-4DB2-BD59-A6C34878D82A}">
                    <a16:rowId xmlns:a16="http://schemas.microsoft.com/office/drawing/2014/main" val="3231717151"/>
                  </a:ext>
                </a:extLst>
              </a:tr>
              <a:tr h="397338">
                <a:tc>
                  <a:txBody>
                    <a:bodyPr/>
                    <a:lstStyle/>
                    <a:p>
                      <a:r>
                        <a:rPr lang="en-US"/>
                        <a:t>Toy Tablet</a:t>
                      </a:r>
                    </a:p>
                  </a:txBody>
                  <a:tcPr/>
                </a:tc>
                <a:tc>
                  <a:txBody>
                    <a:bodyPr/>
                    <a:lstStyle/>
                    <a:p>
                      <a:r>
                        <a:rPr lang="en-US"/>
                        <a:t>£3.99</a:t>
                      </a:r>
                    </a:p>
                  </a:txBody>
                  <a:tcPr/>
                </a:tc>
                <a:tc>
                  <a:txBody>
                    <a:bodyPr/>
                    <a:lstStyle/>
                    <a:p>
                      <a:r>
                        <a:rPr lang="en-US"/>
                        <a:t>£9.99</a:t>
                      </a:r>
                    </a:p>
                  </a:txBody>
                  <a:tcPr/>
                </a:tc>
                <a:tc>
                  <a:txBody>
                    <a:bodyPr/>
                    <a:lstStyle/>
                    <a:p>
                      <a:r>
                        <a:rPr lang="en-US"/>
                        <a:t>£5.99</a:t>
                      </a:r>
                    </a:p>
                  </a:txBody>
                  <a:tcPr/>
                </a:tc>
                <a:extLst>
                  <a:ext uri="{0D108BD9-81ED-4DB2-BD59-A6C34878D82A}">
                    <a16:rowId xmlns:a16="http://schemas.microsoft.com/office/drawing/2014/main" val="1546371366"/>
                  </a:ext>
                </a:extLst>
              </a:tr>
            </a:tbl>
          </a:graphicData>
        </a:graphic>
      </p:graphicFrame>
    </p:spTree>
    <p:extLst>
      <p:ext uri="{BB962C8B-B14F-4D97-AF65-F5344CB8AC3E}">
        <p14:creationId xmlns:p14="http://schemas.microsoft.com/office/powerpoint/2010/main" val="38227820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4CA966-677A-4DD5-A1ED-74A8223ED1FC}"/>
              </a:ext>
            </a:extLst>
          </p:cNvPr>
          <p:cNvGraphicFramePr>
            <a:graphicFrameLocks noGrp="1"/>
          </p:cNvGraphicFramePr>
          <p:nvPr>
            <p:ph idx="4294967295"/>
            <p:extLst>
              <p:ext uri="{D42A27DB-BD31-4B8C-83A1-F6EECF244321}">
                <p14:modId xmlns:p14="http://schemas.microsoft.com/office/powerpoint/2010/main" val="2280576778"/>
              </p:ext>
            </p:extLst>
          </p:nvPr>
        </p:nvGraphicFramePr>
        <p:xfrm>
          <a:off x="1" y="0"/>
          <a:ext cx="12191985" cy="6858003"/>
        </p:xfrm>
        <a:graphic>
          <a:graphicData uri="http://schemas.openxmlformats.org/drawingml/2006/table">
            <a:tbl>
              <a:tblPr firstRow="1" bandRow="1">
                <a:tableStyleId>{5C22544A-7EE6-4342-B048-85BDC9FD1C3A}</a:tableStyleId>
              </a:tblPr>
              <a:tblGrid>
                <a:gridCol w="1112216">
                  <a:extLst>
                    <a:ext uri="{9D8B030D-6E8A-4147-A177-3AD203B41FA5}">
                      <a16:colId xmlns:a16="http://schemas.microsoft.com/office/drawing/2014/main" val="324266069"/>
                    </a:ext>
                  </a:extLst>
                </a:gridCol>
                <a:gridCol w="733777">
                  <a:extLst>
                    <a:ext uri="{9D8B030D-6E8A-4147-A177-3AD203B41FA5}">
                      <a16:colId xmlns:a16="http://schemas.microsoft.com/office/drawing/2014/main" val="1853118065"/>
                    </a:ext>
                  </a:extLst>
                </a:gridCol>
                <a:gridCol w="761999">
                  <a:extLst>
                    <a:ext uri="{9D8B030D-6E8A-4147-A177-3AD203B41FA5}">
                      <a16:colId xmlns:a16="http://schemas.microsoft.com/office/drawing/2014/main" val="937463881"/>
                    </a:ext>
                  </a:extLst>
                </a:gridCol>
                <a:gridCol w="679833">
                  <a:extLst>
                    <a:ext uri="{9D8B030D-6E8A-4147-A177-3AD203B41FA5}">
                      <a16:colId xmlns:a16="http://schemas.microsoft.com/office/drawing/2014/main" val="3339133068"/>
                    </a:ext>
                  </a:extLst>
                </a:gridCol>
                <a:gridCol w="809470">
                  <a:extLst>
                    <a:ext uri="{9D8B030D-6E8A-4147-A177-3AD203B41FA5}">
                      <a16:colId xmlns:a16="http://schemas.microsoft.com/office/drawing/2014/main" val="3054342259"/>
                    </a:ext>
                  </a:extLst>
                </a:gridCol>
                <a:gridCol w="809470">
                  <a:extLst>
                    <a:ext uri="{9D8B030D-6E8A-4147-A177-3AD203B41FA5}">
                      <a16:colId xmlns:a16="http://schemas.microsoft.com/office/drawing/2014/main" val="2176937149"/>
                    </a:ext>
                  </a:extLst>
                </a:gridCol>
                <a:gridCol w="809470">
                  <a:extLst>
                    <a:ext uri="{9D8B030D-6E8A-4147-A177-3AD203B41FA5}">
                      <a16:colId xmlns:a16="http://schemas.microsoft.com/office/drawing/2014/main" val="1966469065"/>
                    </a:ext>
                  </a:extLst>
                </a:gridCol>
                <a:gridCol w="809470">
                  <a:extLst>
                    <a:ext uri="{9D8B030D-6E8A-4147-A177-3AD203B41FA5}">
                      <a16:colId xmlns:a16="http://schemas.microsoft.com/office/drawing/2014/main" val="1674661438"/>
                    </a:ext>
                  </a:extLst>
                </a:gridCol>
                <a:gridCol w="889220">
                  <a:extLst>
                    <a:ext uri="{9D8B030D-6E8A-4147-A177-3AD203B41FA5}">
                      <a16:colId xmlns:a16="http://schemas.microsoft.com/office/drawing/2014/main" val="3460606517"/>
                    </a:ext>
                  </a:extLst>
                </a:gridCol>
                <a:gridCol w="729714">
                  <a:extLst>
                    <a:ext uri="{9D8B030D-6E8A-4147-A177-3AD203B41FA5}">
                      <a16:colId xmlns:a16="http://schemas.microsoft.com/office/drawing/2014/main" val="292651031"/>
                    </a:ext>
                  </a:extLst>
                </a:gridCol>
                <a:gridCol w="809470">
                  <a:extLst>
                    <a:ext uri="{9D8B030D-6E8A-4147-A177-3AD203B41FA5}">
                      <a16:colId xmlns:a16="http://schemas.microsoft.com/office/drawing/2014/main" val="230478379"/>
                    </a:ext>
                  </a:extLst>
                </a:gridCol>
                <a:gridCol w="809470">
                  <a:extLst>
                    <a:ext uri="{9D8B030D-6E8A-4147-A177-3AD203B41FA5}">
                      <a16:colId xmlns:a16="http://schemas.microsoft.com/office/drawing/2014/main" val="1917334690"/>
                    </a:ext>
                  </a:extLst>
                </a:gridCol>
                <a:gridCol w="809470">
                  <a:extLst>
                    <a:ext uri="{9D8B030D-6E8A-4147-A177-3AD203B41FA5}">
                      <a16:colId xmlns:a16="http://schemas.microsoft.com/office/drawing/2014/main" val="2084112109"/>
                    </a:ext>
                  </a:extLst>
                </a:gridCol>
                <a:gridCol w="907748">
                  <a:extLst>
                    <a:ext uri="{9D8B030D-6E8A-4147-A177-3AD203B41FA5}">
                      <a16:colId xmlns:a16="http://schemas.microsoft.com/office/drawing/2014/main" val="4291421222"/>
                    </a:ext>
                  </a:extLst>
                </a:gridCol>
                <a:gridCol w="711188">
                  <a:extLst>
                    <a:ext uri="{9D8B030D-6E8A-4147-A177-3AD203B41FA5}">
                      <a16:colId xmlns:a16="http://schemas.microsoft.com/office/drawing/2014/main" val="3093940414"/>
                    </a:ext>
                  </a:extLst>
                </a:gridCol>
              </a:tblGrid>
              <a:tr h="405782">
                <a:tc>
                  <a:txBody>
                    <a:bodyPr/>
                    <a:lstStyle/>
                    <a:p>
                      <a:r>
                        <a:rPr lang="en-US" sz="900"/>
                        <a:t>Cash flow</a:t>
                      </a:r>
                      <a:endParaRPr lang="en-US"/>
                    </a:p>
                  </a:txBody>
                  <a:tcPr/>
                </a:tc>
                <a:tc>
                  <a:txBody>
                    <a:bodyPr/>
                    <a:lstStyle/>
                    <a:p>
                      <a:r>
                        <a:rPr lang="en-US" sz="900"/>
                        <a:t>Start</a:t>
                      </a:r>
                      <a:endParaRPr lang="en-US"/>
                    </a:p>
                    <a:p>
                      <a:pPr lvl="0">
                        <a:buNone/>
                      </a:pPr>
                      <a:r>
                        <a:rPr lang="en-US" sz="900"/>
                        <a:t>up</a:t>
                      </a:r>
                    </a:p>
                  </a:txBody>
                  <a:tcPr/>
                </a:tc>
                <a:tc>
                  <a:txBody>
                    <a:bodyPr/>
                    <a:lstStyle/>
                    <a:p>
                      <a:r>
                        <a:rPr lang="en-US" sz="900" b="1"/>
                        <a:t>Month 1</a:t>
                      </a:r>
                    </a:p>
                  </a:txBody>
                  <a:tcPr/>
                </a:tc>
                <a:tc>
                  <a:txBody>
                    <a:bodyPr/>
                    <a:lstStyle/>
                    <a:p>
                      <a:r>
                        <a:rPr lang="en-US" sz="900"/>
                        <a:t>Month 2</a:t>
                      </a:r>
                      <a:endParaRPr lang="en-US"/>
                    </a:p>
                  </a:txBody>
                  <a:tcPr/>
                </a:tc>
                <a:tc>
                  <a:txBody>
                    <a:bodyPr/>
                    <a:lstStyle/>
                    <a:p>
                      <a:r>
                        <a:rPr lang="en-US" sz="900"/>
                        <a:t>Month3</a:t>
                      </a:r>
                      <a:endParaRPr lang="en-US"/>
                    </a:p>
                  </a:txBody>
                  <a:tcPr/>
                </a:tc>
                <a:tc>
                  <a:txBody>
                    <a:bodyPr/>
                    <a:lstStyle/>
                    <a:p>
                      <a:r>
                        <a:rPr lang="en-US" sz="900"/>
                        <a:t>Month 4</a:t>
                      </a:r>
                      <a:endParaRPr lang="en-US"/>
                    </a:p>
                  </a:txBody>
                  <a:tcPr/>
                </a:tc>
                <a:tc>
                  <a:txBody>
                    <a:bodyPr/>
                    <a:lstStyle/>
                    <a:p>
                      <a:r>
                        <a:rPr lang="en-US" sz="900"/>
                        <a:t>Month 5</a:t>
                      </a:r>
                      <a:endParaRPr lang="en-US"/>
                    </a:p>
                  </a:txBody>
                  <a:tcPr/>
                </a:tc>
                <a:tc>
                  <a:txBody>
                    <a:bodyPr/>
                    <a:lstStyle/>
                    <a:p>
                      <a:r>
                        <a:rPr lang="en-US" sz="900"/>
                        <a:t>Month 6</a:t>
                      </a:r>
                      <a:endParaRPr lang="en-US"/>
                    </a:p>
                  </a:txBody>
                  <a:tcPr/>
                </a:tc>
                <a:tc>
                  <a:txBody>
                    <a:bodyPr/>
                    <a:lstStyle/>
                    <a:p>
                      <a:r>
                        <a:rPr lang="en-US" sz="900"/>
                        <a:t>Month 7</a:t>
                      </a:r>
                      <a:endParaRPr lang="en-US"/>
                    </a:p>
                  </a:txBody>
                  <a:tcPr/>
                </a:tc>
                <a:tc>
                  <a:txBody>
                    <a:bodyPr/>
                    <a:lstStyle/>
                    <a:p>
                      <a:r>
                        <a:rPr lang="en-US" sz="900"/>
                        <a:t>Month 8</a:t>
                      </a:r>
                      <a:endParaRPr lang="en-US"/>
                    </a:p>
                  </a:txBody>
                  <a:tcPr/>
                </a:tc>
                <a:tc>
                  <a:txBody>
                    <a:bodyPr/>
                    <a:lstStyle/>
                    <a:p>
                      <a:r>
                        <a:rPr lang="en-US" sz="900"/>
                        <a:t>Month 9</a:t>
                      </a:r>
                      <a:endParaRPr lang="en-US"/>
                    </a:p>
                  </a:txBody>
                  <a:tcPr/>
                </a:tc>
                <a:tc>
                  <a:txBody>
                    <a:bodyPr/>
                    <a:lstStyle/>
                    <a:p>
                      <a:r>
                        <a:rPr lang="en-US" sz="900"/>
                        <a:t>Month 10</a:t>
                      </a:r>
                      <a:endParaRPr lang="en-US"/>
                    </a:p>
                  </a:txBody>
                  <a:tcPr/>
                </a:tc>
                <a:tc>
                  <a:txBody>
                    <a:bodyPr/>
                    <a:lstStyle/>
                    <a:p>
                      <a:r>
                        <a:rPr lang="en-US" sz="900"/>
                        <a:t>Month 11</a:t>
                      </a:r>
                      <a:endParaRPr lang="en-US"/>
                    </a:p>
                  </a:txBody>
                  <a:tcPr/>
                </a:tc>
                <a:tc>
                  <a:txBody>
                    <a:bodyPr/>
                    <a:lstStyle/>
                    <a:p>
                      <a:r>
                        <a:rPr lang="en-US" sz="900"/>
                        <a:t>Month  12</a:t>
                      </a:r>
                      <a:endParaRPr lang="en-US"/>
                    </a:p>
                  </a:txBody>
                  <a:tcPr/>
                </a:tc>
                <a:tc>
                  <a:txBody>
                    <a:bodyPr/>
                    <a:lstStyle/>
                    <a:p>
                      <a:pPr lvl="0">
                        <a:buNone/>
                      </a:pPr>
                      <a:r>
                        <a:rPr lang="en-US" sz="900"/>
                        <a:t>Total </a:t>
                      </a:r>
                    </a:p>
                  </a:txBody>
                  <a:tcPr/>
                </a:tc>
                <a:extLst>
                  <a:ext uri="{0D108BD9-81ED-4DB2-BD59-A6C34878D82A}">
                    <a16:rowId xmlns:a16="http://schemas.microsoft.com/office/drawing/2014/main" val="3881656810"/>
                  </a:ext>
                </a:extLst>
              </a:tr>
              <a:tr h="405782">
                <a:tc>
                  <a:txBody>
                    <a:bodyPr/>
                    <a:lstStyle/>
                    <a:p>
                      <a:r>
                        <a:rPr lang="en-US" sz="1000" b="0">
                          <a:solidFill>
                            <a:schemeClr val="tx1"/>
                          </a:solidFill>
                        </a:rPr>
                        <a:t>Income </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endParaRPr lang="en-US" sz="1000" b="0">
                        <a:solidFill>
                          <a:schemeClr val="tx1"/>
                        </a:solidFill>
                      </a:endParaRPr>
                    </a:p>
                  </a:txBody>
                  <a:tcPr/>
                </a:tc>
                <a:extLst>
                  <a:ext uri="{0D108BD9-81ED-4DB2-BD59-A6C34878D82A}">
                    <a16:rowId xmlns:a16="http://schemas.microsoft.com/office/drawing/2014/main" val="3968748537"/>
                  </a:ext>
                </a:extLst>
              </a:tr>
              <a:tr h="413535">
                <a:tc>
                  <a:txBody>
                    <a:bodyPr/>
                    <a:lstStyle/>
                    <a:p>
                      <a:r>
                        <a:rPr lang="en-US" sz="1000" b="0">
                          <a:solidFill>
                            <a:schemeClr val="tx1"/>
                          </a:solidFill>
                        </a:rPr>
                        <a:t>Cash from sales</a:t>
                      </a:r>
                    </a:p>
                  </a:txBody>
                  <a:tcPr/>
                </a:tc>
                <a:tc>
                  <a:txBody>
                    <a:bodyPr/>
                    <a:lstStyle/>
                    <a:p>
                      <a:r>
                        <a:rPr lang="en-US" sz="1000" b="0">
                          <a:solidFill>
                            <a:schemeClr val="tx1"/>
                          </a:solidFill>
                        </a:rPr>
                        <a:t>0</a:t>
                      </a:r>
                    </a:p>
                  </a:txBody>
                  <a:tcPr/>
                </a:tc>
                <a:tc>
                  <a:txBody>
                    <a:bodyPr/>
                    <a:lstStyle/>
                    <a:p>
                      <a:r>
                        <a:rPr lang="en-US" sz="1000" b="0">
                          <a:solidFill>
                            <a:schemeClr val="tx1"/>
                          </a:solidFill>
                        </a:rPr>
                        <a:t>6000.00</a:t>
                      </a:r>
                    </a:p>
                  </a:txBody>
                  <a:tcPr/>
                </a:tc>
                <a:tc>
                  <a:txBody>
                    <a:bodyPr/>
                    <a:lstStyle/>
                    <a:p>
                      <a:r>
                        <a:rPr lang="en-US" sz="1000" b="0">
                          <a:solidFill>
                            <a:schemeClr val="tx1"/>
                          </a:solidFill>
                        </a:rPr>
                        <a:t>2000.00</a:t>
                      </a:r>
                    </a:p>
                  </a:txBody>
                  <a:tcPr/>
                </a:tc>
                <a:tc>
                  <a:txBody>
                    <a:bodyPr/>
                    <a:lstStyle/>
                    <a:p>
                      <a:r>
                        <a:rPr lang="en-US" sz="1000" b="0">
                          <a:solidFill>
                            <a:schemeClr val="tx1"/>
                          </a:solidFill>
                        </a:rPr>
                        <a:t>1000.00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4000.00</a:t>
                      </a:r>
                    </a:p>
                  </a:txBody>
                  <a:tcPr/>
                </a:tc>
                <a:tc>
                  <a:txBody>
                    <a:bodyPr/>
                    <a:lstStyle/>
                    <a:p>
                      <a:r>
                        <a:rPr lang="en-US" sz="1000" b="0">
                          <a:solidFill>
                            <a:schemeClr val="tx1"/>
                          </a:solidFill>
                        </a:rPr>
                        <a:t>8000.00</a:t>
                      </a:r>
                    </a:p>
                  </a:txBody>
                  <a:tcPr/>
                </a:tc>
                <a:tc>
                  <a:txBody>
                    <a:bodyPr/>
                    <a:lstStyle/>
                    <a:p>
                      <a:r>
                        <a:rPr lang="en-US" sz="1000" b="0">
                          <a:solidFill>
                            <a:schemeClr val="tx1"/>
                          </a:solidFill>
                        </a:rPr>
                        <a:t>7000.00</a:t>
                      </a:r>
                    </a:p>
                  </a:txBody>
                  <a:tcPr/>
                </a:tc>
                <a:tc>
                  <a:txBody>
                    <a:bodyPr/>
                    <a:lstStyle/>
                    <a:p>
                      <a:r>
                        <a:rPr lang="en-US" sz="1000" b="0">
                          <a:solidFill>
                            <a:schemeClr val="tx1"/>
                          </a:solidFill>
                        </a:rPr>
                        <a:t>5000.00</a:t>
                      </a:r>
                    </a:p>
                  </a:txBody>
                  <a:tcPr/>
                </a:tc>
                <a:tc>
                  <a:txBody>
                    <a:bodyPr/>
                    <a:lstStyle/>
                    <a:p>
                      <a:r>
                        <a:rPr lang="en-US" sz="1000" b="0">
                          <a:solidFill>
                            <a:schemeClr val="tx1"/>
                          </a:solidFill>
                        </a:rPr>
                        <a:t>8000.00</a:t>
                      </a:r>
                    </a:p>
                  </a:txBody>
                  <a:tcPr/>
                </a:tc>
                <a:tc>
                  <a:txBody>
                    <a:bodyPr/>
                    <a:lstStyle/>
                    <a:p>
                      <a:r>
                        <a:rPr lang="en-US" sz="1000" b="0">
                          <a:solidFill>
                            <a:schemeClr val="tx1"/>
                          </a:solidFill>
                        </a:rPr>
                        <a:t>4000.00</a:t>
                      </a:r>
                    </a:p>
                  </a:txBody>
                  <a:tcPr/>
                </a:tc>
                <a:tc>
                  <a:txBody>
                    <a:bodyPr/>
                    <a:lstStyle/>
                    <a:p>
                      <a:r>
                        <a:rPr lang="en-US" sz="1000" b="0">
                          <a:solidFill>
                            <a:schemeClr val="tx1"/>
                          </a:solidFill>
                        </a:rPr>
                        <a:t>7000.00</a:t>
                      </a:r>
                    </a:p>
                  </a:txBody>
                  <a:tcPr/>
                </a:tc>
                <a:tc>
                  <a:txBody>
                    <a:bodyPr/>
                    <a:lstStyle/>
                    <a:p>
                      <a:pPr lvl="0">
                        <a:buNone/>
                      </a:pPr>
                      <a:r>
                        <a:rPr lang="en-US" sz="1000" b="0">
                          <a:solidFill>
                            <a:schemeClr val="tx1"/>
                          </a:solidFill>
                        </a:rPr>
                        <a:t>64000.00</a:t>
                      </a:r>
                    </a:p>
                  </a:txBody>
                  <a:tcPr/>
                </a:tc>
                <a:extLst>
                  <a:ext uri="{0D108BD9-81ED-4DB2-BD59-A6C34878D82A}">
                    <a16:rowId xmlns:a16="http://schemas.microsoft.com/office/drawing/2014/main" val="2767765241"/>
                  </a:ext>
                </a:extLst>
              </a:tr>
              <a:tr h="532589">
                <a:tc>
                  <a:txBody>
                    <a:bodyPr/>
                    <a:lstStyle/>
                    <a:p>
                      <a:r>
                        <a:rPr lang="en-US" sz="1000" b="0">
                          <a:solidFill>
                            <a:schemeClr val="tx1"/>
                          </a:solidFill>
                        </a:rPr>
                        <a:t>Owner investment</a:t>
                      </a:r>
                    </a:p>
                  </a:txBody>
                  <a:tcPr/>
                </a:tc>
                <a:tc>
                  <a:txBody>
                    <a:bodyPr/>
                    <a:lstStyle/>
                    <a:p>
                      <a:r>
                        <a:rPr lang="en-US" sz="1000" b="0">
                          <a:solidFill>
                            <a:schemeClr val="tx1"/>
                          </a:solidFill>
                        </a:rPr>
                        <a:t>15000.00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15000.00</a:t>
                      </a:r>
                    </a:p>
                  </a:txBody>
                  <a:tcPr/>
                </a:tc>
                <a:extLst>
                  <a:ext uri="{0D108BD9-81ED-4DB2-BD59-A6C34878D82A}">
                    <a16:rowId xmlns:a16="http://schemas.microsoft.com/office/drawing/2014/main" val="264659727"/>
                  </a:ext>
                </a:extLst>
              </a:tr>
              <a:tr h="413535">
                <a:tc>
                  <a:txBody>
                    <a:bodyPr/>
                    <a:lstStyle/>
                    <a:p>
                      <a:r>
                        <a:rPr lang="en-US" sz="1000" b="0">
                          <a:solidFill>
                            <a:schemeClr val="tx1"/>
                          </a:solidFill>
                        </a:rPr>
                        <a:t>Total income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79000.00</a:t>
                      </a:r>
                    </a:p>
                  </a:txBody>
                  <a:tcPr/>
                </a:tc>
                <a:extLst>
                  <a:ext uri="{0D108BD9-81ED-4DB2-BD59-A6C34878D82A}">
                    <a16:rowId xmlns:a16="http://schemas.microsoft.com/office/drawing/2014/main" val="455678392"/>
                  </a:ext>
                </a:extLst>
              </a:tr>
              <a:tr h="413535">
                <a:tc gridSpan="15">
                  <a:txBody>
                    <a:bodyPr/>
                    <a:lstStyle/>
                    <a:p>
                      <a:r>
                        <a:rPr lang="en-US" sz="1000" b="0">
                          <a:solidFill>
                            <a:schemeClr val="tx1"/>
                          </a:solidFill>
                        </a:rPr>
                        <a:t>Expenditure</a:t>
                      </a:r>
                    </a:p>
                    <a:p>
                      <a:pPr lvl="0">
                        <a:buNone/>
                      </a:pPr>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82496541"/>
                  </a:ext>
                </a:extLst>
              </a:tr>
              <a:tr h="532589">
                <a:tc>
                  <a:txBody>
                    <a:bodyPr/>
                    <a:lstStyle/>
                    <a:p>
                      <a:r>
                        <a:rPr lang="en-US" sz="1000" b="0">
                          <a:solidFill>
                            <a:schemeClr val="tx1"/>
                          </a:solidFill>
                        </a:rPr>
                        <a:t>Cost of goods sold</a:t>
                      </a:r>
                    </a:p>
                  </a:txBody>
                  <a:tcPr/>
                </a:tc>
                <a:tc>
                  <a:txBody>
                    <a:bodyPr/>
                    <a:lstStyle/>
                    <a:p>
                      <a:endParaRPr lang="en-US" sz="1000" b="0">
                        <a:solidFill>
                          <a:schemeClr val="tx1"/>
                        </a:solidFill>
                      </a:endParaRPr>
                    </a:p>
                  </a:txBody>
                  <a:tcPr/>
                </a:tc>
                <a:tc>
                  <a:txBody>
                    <a:bodyPr/>
                    <a:lstStyle/>
                    <a:p>
                      <a:r>
                        <a:rPr lang="en-US" sz="1000" b="0">
                          <a:solidFill>
                            <a:schemeClr val="tx1"/>
                          </a:solidFill>
                        </a:rPr>
                        <a:t>5000.00</a:t>
                      </a:r>
                    </a:p>
                  </a:txBody>
                  <a:tcPr/>
                </a:tc>
                <a:tc>
                  <a:txBody>
                    <a:bodyPr/>
                    <a:lstStyle/>
                    <a:p>
                      <a:r>
                        <a:rPr lang="en-US" sz="1000" b="0">
                          <a:solidFill>
                            <a:schemeClr val="tx1"/>
                          </a:solidFill>
                        </a:rPr>
                        <a:t>415.30</a:t>
                      </a:r>
                    </a:p>
                  </a:txBody>
                  <a:tcPr/>
                </a:tc>
                <a:tc>
                  <a:txBody>
                    <a:bodyPr/>
                    <a:lstStyle/>
                    <a:p>
                      <a:r>
                        <a:rPr lang="en-US" sz="1000" b="0">
                          <a:solidFill>
                            <a:schemeClr val="tx1"/>
                          </a:solidFill>
                        </a:rPr>
                        <a:t>300.00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3000.00</a:t>
                      </a:r>
                    </a:p>
                  </a:txBody>
                  <a:tcPr/>
                </a:tc>
                <a:tc>
                  <a:txBody>
                    <a:bodyPr/>
                    <a:lstStyle/>
                    <a:p>
                      <a:r>
                        <a:rPr lang="en-US" sz="1000" b="0">
                          <a:solidFill>
                            <a:schemeClr val="tx1"/>
                          </a:solidFill>
                        </a:rPr>
                        <a:t>2000.00</a:t>
                      </a:r>
                    </a:p>
                  </a:txBody>
                  <a:tcPr/>
                </a:tc>
                <a:tc>
                  <a:txBody>
                    <a:bodyPr/>
                    <a:lstStyle/>
                    <a:p>
                      <a:r>
                        <a:rPr lang="en-US" sz="1000" b="0">
                          <a:solidFill>
                            <a:schemeClr val="tx1"/>
                          </a:solidFill>
                        </a:rPr>
                        <a:t>4000.00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2,9715.30</a:t>
                      </a:r>
                    </a:p>
                  </a:txBody>
                  <a:tcPr/>
                </a:tc>
                <a:extLst>
                  <a:ext uri="{0D108BD9-81ED-4DB2-BD59-A6C34878D82A}">
                    <a16:rowId xmlns:a16="http://schemas.microsoft.com/office/drawing/2014/main" val="1618361400"/>
                  </a:ext>
                </a:extLst>
              </a:tr>
              <a:tr h="413535">
                <a:tc>
                  <a:txBody>
                    <a:bodyPr/>
                    <a:lstStyle/>
                    <a:p>
                      <a:r>
                        <a:rPr lang="en-US" sz="1000" b="0">
                          <a:solidFill>
                            <a:schemeClr val="tx1"/>
                          </a:solidFill>
                        </a:rPr>
                        <a:t>Wages of staff</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1252.80</a:t>
                      </a:r>
                    </a:p>
                  </a:txBody>
                  <a:tcPr/>
                </a:tc>
                <a:tc>
                  <a:txBody>
                    <a:bodyPr/>
                    <a:lstStyle/>
                    <a:p>
                      <a:r>
                        <a:rPr lang="en-US" sz="1000" b="0">
                          <a:solidFill>
                            <a:schemeClr val="tx1"/>
                          </a:solidFill>
                        </a:rPr>
                        <a:t>2500.00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r>
                        <a:rPr lang="en-US" sz="1000" b="0">
                          <a:solidFill>
                            <a:schemeClr val="tx1"/>
                          </a:solidFill>
                        </a:rPr>
                        <a:t>2000.00</a:t>
                      </a:r>
                    </a:p>
                  </a:txBody>
                  <a:tcPr/>
                </a:tc>
                <a:tc>
                  <a:txBody>
                    <a:bodyPr/>
                    <a:lstStyle/>
                    <a:p>
                      <a:pPr lvl="0">
                        <a:buNone/>
                      </a:pPr>
                      <a:r>
                        <a:rPr lang="en-US" sz="1000" b="0">
                          <a:solidFill>
                            <a:schemeClr val="tx1"/>
                          </a:solidFill>
                        </a:rPr>
                        <a:t>17752.80</a:t>
                      </a:r>
                    </a:p>
                  </a:txBody>
                  <a:tcPr/>
                </a:tc>
                <a:extLst>
                  <a:ext uri="{0D108BD9-81ED-4DB2-BD59-A6C34878D82A}">
                    <a16:rowId xmlns:a16="http://schemas.microsoft.com/office/drawing/2014/main" val="1813523298"/>
                  </a:ext>
                </a:extLst>
              </a:tr>
              <a:tr h="393102">
                <a:tc>
                  <a:txBody>
                    <a:bodyPr/>
                    <a:lstStyle/>
                    <a:p>
                      <a:r>
                        <a:rPr lang="en-US" sz="1000" b="0">
                          <a:solidFill>
                            <a:schemeClr val="tx1"/>
                          </a:solidFill>
                        </a:rPr>
                        <a:t>Premises rent</a:t>
                      </a:r>
                    </a:p>
                  </a:txBody>
                  <a:tcPr/>
                </a:tc>
                <a:tc>
                  <a:txBody>
                    <a:bodyPr/>
                    <a:lstStyle/>
                    <a:p>
                      <a:endParaRPr lang="en-US" sz="1000" b="0">
                        <a:solidFill>
                          <a:schemeClr val="tx1"/>
                        </a:solidFill>
                      </a:endParaRP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r>
                        <a:rPr lang="en-US" sz="1000" b="0">
                          <a:solidFill>
                            <a:schemeClr val="tx1"/>
                          </a:solidFill>
                        </a:rPr>
                        <a:t>300.00</a:t>
                      </a:r>
                    </a:p>
                  </a:txBody>
                  <a:tcPr/>
                </a:tc>
                <a:tc>
                  <a:txBody>
                    <a:bodyPr/>
                    <a:lstStyle/>
                    <a:p>
                      <a:pPr lvl="0">
                        <a:buNone/>
                      </a:pPr>
                      <a:r>
                        <a:rPr lang="en-US" sz="1000" b="0">
                          <a:solidFill>
                            <a:schemeClr val="tx1"/>
                          </a:solidFill>
                        </a:rPr>
                        <a:t>3600.00</a:t>
                      </a:r>
                    </a:p>
                  </a:txBody>
                  <a:tcPr/>
                </a:tc>
                <a:extLst>
                  <a:ext uri="{0D108BD9-81ED-4DB2-BD59-A6C34878D82A}">
                    <a16:rowId xmlns:a16="http://schemas.microsoft.com/office/drawing/2014/main" val="1436827290"/>
                  </a:ext>
                </a:extLst>
              </a:tr>
              <a:tr h="469185">
                <a:tc>
                  <a:txBody>
                    <a:bodyPr/>
                    <a:lstStyle/>
                    <a:p>
                      <a:r>
                        <a:rPr lang="en-US" sz="1000" b="0">
                          <a:solidFill>
                            <a:schemeClr val="tx1"/>
                          </a:solidFill>
                        </a:rPr>
                        <a:t>Warehouse lease </a:t>
                      </a:r>
                    </a:p>
                  </a:txBody>
                  <a:tcPr/>
                </a:tc>
                <a:tc>
                  <a:txBody>
                    <a:bodyPr/>
                    <a:lstStyle/>
                    <a:p>
                      <a:r>
                        <a:rPr lang="en-US" sz="1000" b="0">
                          <a:solidFill>
                            <a:schemeClr val="tx1"/>
                          </a:solidFill>
                        </a:rPr>
                        <a:t>5000.00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5000.00</a:t>
                      </a:r>
                    </a:p>
                  </a:txBody>
                  <a:tcPr/>
                </a:tc>
                <a:extLst>
                  <a:ext uri="{0D108BD9-81ED-4DB2-BD59-A6C34878D82A}">
                    <a16:rowId xmlns:a16="http://schemas.microsoft.com/office/drawing/2014/main" val="448925729"/>
                  </a:ext>
                </a:extLst>
              </a:tr>
              <a:tr h="572586">
                <a:tc>
                  <a:txBody>
                    <a:bodyPr/>
                    <a:lstStyle/>
                    <a:p>
                      <a:r>
                        <a:rPr lang="en-US" sz="1000" b="0">
                          <a:solidFill>
                            <a:schemeClr val="tx1"/>
                          </a:solidFill>
                        </a:rPr>
                        <a:t>Utility bills</a:t>
                      </a:r>
                    </a:p>
                    <a:p>
                      <a:pPr lvl="0">
                        <a:buNone/>
                      </a:pPr>
                      <a:r>
                        <a:rPr lang="en-US" sz="1000" b="0">
                          <a:solidFill>
                            <a:schemeClr val="tx1"/>
                          </a:solidFill>
                        </a:rPr>
                        <a:t>Gas, water etc.</a:t>
                      </a:r>
                    </a:p>
                  </a:txBody>
                  <a:tcPr/>
                </a:tc>
                <a:tc>
                  <a:txBody>
                    <a:bodyPr/>
                    <a:lstStyle/>
                    <a:p>
                      <a:endParaRPr lang="en-US" sz="1000" b="0">
                        <a:solidFill>
                          <a:schemeClr val="tx1"/>
                        </a:solidFill>
                      </a:endParaRP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r>
                        <a:rPr lang="en-US" sz="1000" b="0">
                          <a:solidFill>
                            <a:schemeClr val="tx1"/>
                          </a:solidFill>
                        </a:rPr>
                        <a:t>80.00</a:t>
                      </a:r>
                    </a:p>
                  </a:txBody>
                  <a:tcPr/>
                </a:tc>
                <a:tc>
                  <a:txBody>
                    <a:bodyPr/>
                    <a:lstStyle/>
                    <a:p>
                      <a:pPr lvl="0">
                        <a:buNone/>
                      </a:pPr>
                      <a:r>
                        <a:rPr lang="en-US" sz="1000" b="0">
                          <a:solidFill>
                            <a:schemeClr val="tx1"/>
                          </a:solidFill>
                        </a:rPr>
                        <a:t>960.00</a:t>
                      </a:r>
                    </a:p>
                  </a:txBody>
                  <a:tcPr/>
                </a:tc>
                <a:extLst>
                  <a:ext uri="{0D108BD9-81ED-4DB2-BD59-A6C34878D82A}">
                    <a16:rowId xmlns:a16="http://schemas.microsoft.com/office/drawing/2014/main" val="3758724485"/>
                  </a:ext>
                </a:extLst>
              </a:tr>
              <a:tr h="532589">
                <a:tc>
                  <a:txBody>
                    <a:bodyPr/>
                    <a:lstStyle/>
                    <a:p>
                      <a:r>
                        <a:rPr lang="en-US" sz="1000" b="0">
                          <a:solidFill>
                            <a:schemeClr val="tx1"/>
                          </a:solidFill>
                        </a:rPr>
                        <a:t>Telephone/</a:t>
                      </a:r>
                      <a:endParaRPr lang="en-US"/>
                    </a:p>
                    <a:p>
                      <a:pPr lvl="0">
                        <a:buNone/>
                      </a:pPr>
                      <a:r>
                        <a:rPr lang="en-US" sz="1000" b="0">
                          <a:solidFill>
                            <a:schemeClr val="tx1"/>
                          </a:solidFill>
                        </a:rPr>
                        <a:t>broadband</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600.00</a:t>
                      </a:r>
                    </a:p>
                  </a:txBody>
                  <a:tcPr/>
                </a:tc>
                <a:extLst>
                  <a:ext uri="{0D108BD9-81ED-4DB2-BD59-A6C34878D82A}">
                    <a16:rowId xmlns:a16="http://schemas.microsoft.com/office/drawing/2014/main" val="1011466686"/>
                  </a:ext>
                </a:extLst>
              </a:tr>
              <a:tr h="532589">
                <a:tc>
                  <a:txBody>
                    <a:bodyPr/>
                    <a:lstStyle/>
                    <a:p>
                      <a:r>
                        <a:rPr lang="en-US" sz="1000" b="0">
                          <a:solidFill>
                            <a:schemeClr val="tx1"/>
                          </a:solidFill>
                        </a:rPr>
                        <a:t>Printing and stationery</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r>
                        <a:rPr lang="en-US" sz="1000" b="0">
                          <a:solidFill>
                            <a:schemeClr val="tx1"/>
                          </a:solidFill>
                        </a:rPr>
                        <a:t>20.00</a:t>
                      </a:r>
                    </a:p>
                  </a:txBody>
                  <a:tcPr/>
                </a:tc>
                <a:tc>
                  <a:txBody>
                    <a:bodyPr/>
                    <a:lstStyle/>
                    <a:p>
                      <a:pPr lvl="0">
                        <a:buNone/>
                      </a:pPr>
                      <a:r>
                        <a:rPr lang="en-US" sz="1000" b="0">
                          <a:solidFill>
                            <a:schemeClr val="tx1"/>
                          </a:solidFill>
                        </a:rPr>
                        <a:t>260.00</a:t>
                      </a:r>
                    </a:p>
                  </a:txBody>
                  <a:tcPr/>
                </a:tc>
                <a:extLst>
                  <a:ext uri="{0D108BD9-81ED-4DB2-BD59-A6C34878D82A}">
                    <a16:rowId xmlns:a16="http://schemas.microsoft.com/office/drawing/2014/main" val="3766589320"/>
                  </a:ext>
                </a:extLst>
              </a:tr>
              <a:tr h="413535">
                <a:tc>
                  <a:txBody>
                    <a:bodyPr/>
                    <a:lstStyle/>
                    <a:p>
                      <a:r>
                        <a:rPr lang="en-US" sz="1000" b="0">
                          <a:solidFill>
                            <a:schemeClr val="tx1"/>
                          </a:solidFill>
                        </a:rPr>
                        <a:t>Advertising/</a:t>
                      </a:r>
                      <a:endParaRPr lang="en-US"/>
                    </a:p>
                    <a:p>
                      <a:pPr lvl="0">
                        <a:buNone/>
                      </a:pPr>
                      <a:r>
                        <a:rPr lang="en-US" sz="1000" b="0">
                          <a:solidFill>
                            <a:schemeClr val="tx1"/>
                          </a:solidFill>
                        </a:rPr>
                        <a:t>promotion</a:t>
                      </a:r>
                      <a:endParaRPr lang="en-US"/>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pPr lvl="0">
                        <a:buNone/>
                      </a:pPr>
                      <a:r>
                        <a:rPr lang="en-US" sz="1000" b="0">
                          <a:solidFill>
                            <a:schemeClr val="tx1"/>
                          </a:solidFill>
                        </a:rPr>
                        <a:t>1000.00</a:t>
                      </a:r>
                    </a:p>
                  </a:txBody>
                  <a:tcPr/>
                </a:tc>
                <a:extLst>
                  <a:ext uri="{0D108BD9-81ED-4DB2-BD59-A6C34878D82A}">
                    <a16:rowId xmlns:a16="http://schemas.microsoft.com/office/drawing/2014/main" val="2188010704"/>
                  </a:ext>
                </a:extLst>
              </a:tr>
              <a:tr h="413535">
                <a:tc>
                  <a:txBody>
                    <a:bodyPr/>
                    <a:lstStyle/>
                    <a:p>
                      <a:r>
                        <a:rPr lang="en-US" sz="1000" b="0">
                          <a:solidFill>
                            <a:schemeClr val="tx1"/>
                          </a:solidFill>
                        </a:rPr>
                        <a:t>National insurance</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30.00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pPr lvl="0">
                        <a:buNone/>
                      </a:pPr>
                      <a:r>
                        <a:rPr lang="en-US" sz="1000" b="0">
                          <a:solidFill>
                            <a:schemeClr val="tx1"/>
                          </a:solidFill>
                        </a:rPr>
                        <a:t>430.00</a:t>
                      </a:r>
                    </a:p>
                  </a:txBody>
                  <a:tcPr/>
                </a:tc>
                <a:extLst>
                  <a:ext uri="{0D108BD9-81ED-4DB2-BD59-A6C34878D82A}">
                    <a16:rowId xmlns:a16="http://schemas.microsoft.com/office/drawing/2014/main" val="4088735784"/>
                  </a:ext>
                </a:extLst>
              </a:tr>
            </a:tbl>
          </a:graphicData>
        </a:graphic>
      </p:graphicFrame>
    </p:spTree>
    <p:extLst>
      <p:ext uri="{BB962C8B-B14F-4D97-AF65-F5344CB8AC3E}">
        <p14:creationId xmlns:p14="http://schemas.microsoft.com/office/powerpoint/2010/main" val="7766027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9BA497B-F36D-4FCA-8A71-0BB842E3E43B}"/>
              </a:ext>
            </a:extLst>
          </p:cNvPr>
          <p:cNvGraphicFramePr>
            <a:graphicFrameLocks noGrp="1"/>
          </p:cNvGraphicFramePr>
          <p:nvPr>
            <p:ph idx="4294967295"/>
            <p:extLst>
              <p:ext uri="{D42A27DB-BD31-4B8C-83A1-F6EECF244321}">
                <p14:modId xmlns:p14="http://schemas.microsoft.com/office/powerpoint/2010/main" val="1900654108"/>
              </p:ext>
            </p:extLst>
          </p:nvPr>
        </p:nvGraphicFramePr>
        <p:xfrm>
          <a:off x="0" y="0"/>
          <a:ext cx="12192001" cy="6858000"/>
        </p:xfrm>
        <a:graphic>
          <a:graphicData uri="http://schemas.openxmlformats.org/drawingml/2006/table">
            <a:tbl>
              <a:tblPr firstRow="1" bandRow="1">
                <a:tableStyleId>{5C22544A-7EE6-4342-B048-85BDC9FD1C3A}</a:tableStyleId>
              </a:tblPr>
              <a:tblGrid>
                <a:gridCol w="997020">
                  <a:extLst>
                    <a:ext uri="{9D8B030D-6E8A-4147-A177-3AD203B41FA5}">
                      <a16:colId xmlns:a16="http://schemas.microsoft.com/office/drawing/2014/main" val="7883219"/>
                    </a:ext>
                  </a:extLst>
                </a:gridCol>
                <a:gridCol w="628578">
                  <a:extLst>
                    <a:ext uri="{9D8B030D-6E8A-4147-A177-3AD203B41FA5}">
                      <a16:colId xmlns:a16="http://schemas.microsoft.com/office/drawing/2014/main" val="1238612712"/>
                    </a:ext>
                  </a:extLst>
                </a:gridCol>
                <a:gridCol w="893557">
                  <a:extLst>
                    <a:ext uri="{9D8B030D-6E8A-4147-A177-3AD203B41FA5}">
                      <a16:colId xmlns:a16="http://schemas.microsoft.com/office/drawing/2014/main" val="1751993269"/>
                    </a:ext>
                  </a:extLst>
                </a:gridCol>
                <a:gridCol w="732041">
                  <a:extLst>
                    <a:ext uri="{9D8B030D-6E8A-4147-A177-3AD203B41FA5}">
                      <a16:colId xmlns:a16="http://schemas.microsoft.com/office/drawing/2014/main" val="3994885496"/>
                    </a:ext>
                  </a:extLst>
                </a:gridCol>
                <a:gridCol w="812801">
                  <a:extLst>
                    <a:ext uri="{9D8B030D-6E8A-4147-A177-3AD203B41FA5}">
                      <a16:colId xmlns:a16="http://schemas.microsoft.com/office/drawing/2014/main" val="3548624534"/>
                    </a:ext>
                  </a:extLst>
                </a:gridCol>
                <a:gridCol w="812801">
                  <a:extLst>
                    <a:ext uri="{9D8B030D-6E8A-4147-A177-3AD203B41FA5}">
                      <a16:colId xmlns:a16="http://schemas.microsoft.com/office/drawing/2014/main" val="1930268737"/>
                    </a:ext>
                  </a:extLst>
                </a:gridCol>
                <a:gridCol w="874745">
                  <a:extLst>
                    <a:ext uri="{9D8B030D-6E8A-4147-A177-3AD203B41FA5}">
                      <a16:colId xmlns:a16="http://schemas.microsoft.com/office/drawing/2014/main" val="4055245358"/>
                    </a:ext>
                  </a:extLst>
                </a:gridCol>
                <a:gridCol w="750854">
                  <a:extLst>
                    <a:ext uri="{9D8B030D-6E8A-4147-A177-3AD203B41FA5}">
                      <a16:colId xmlns:a16="http://schemas.microsoft.com/office/drawing/2014/main" val="2755119087"/>
                    </a:ext>
                  </a:extLst>
                </a:gridCol>
                <a:gridCol w="812801">
                  <a:extLst>
                    <a:ext uri="{9D8B030D-6E8A-4147-A177-3AD203B41FA5}">
                      <a16:colId xmlns:a16="http://schemas.microsoft.com/office/drawing/2014/main" val="2204783514"/>
                    </a:ext>
                  </a:extLst>
                </a:gridCol>
                <a:gridCol w="812801">
                  <a:extLst>
                    <a:ext uri="{9D8B030D-6E8A-4147-A177-3AD203B41FA5}">
                      <a16:colId xmlns:a16="http://schemas.microsoft.com/office/drawing/2014/main" val="4239312409"/>
                    </a:ext>
                  </a:extLst>
                </a:gridCol>
                <a:gridCol w="812801">
                  <a:extLst>
                    <a:ext uri="{9D8B030D-6E8A-4147-A177-3AD203B41FA5}">
                      <a16:colId xmlns:a16="http://schemas.microsoft.com/office/drawing/2014/main" val="992669492"/>
                    </a:ext>
                  </a:extLst>
                </a:gridCol>
                <a:gridCol w="812801">
                  <a:extLst>
                    <a:ext uri="{9D8B030D-6E8A-4147-A177-3AD203B41FA5}">
                      <a16:colId xmlns:a16="http://schemas.microsoft.com/office/drawing/2014/main" val="3365969294"/>
                    </a:ext>
                  </a:extLst>
                </a:gridCol>
                <a:gridCol w="931180">
                  <a:extLst>
                    <a:ext uri="{9D8B030D-6E8A-4147-A177-3AD203B41FA5}">
                      <a16:colId xmlns:a16="http://schemas.microsoft.com/office/drawing/2014/main" val="2222435128"/>
                    </a:ext>
                  </a:extLst>
                </a:gridCol>
                <a:gridCol w="694419">
                  <a:extLst>
                    <a:ext uri="{9D8B030D-6E8A-4147-A177-3AD203B41FA5}">
                      <a16:colId xmlns:a16="http://schemas.microsoft.com/office/drawing/2014/main" val="3345225751"/>
                    </a:ext>
                  </a:extLst>
                </a:gridCol>
                <a:gridCol w="812801">
                  <a:extLst>
                    <a:ext uri="{9D8B030D-6E8A-4147-A177-3AD203B41FA5}">
                      <a16:colId xmlns:a16="http://schemas.microsoft.com/office/drawing/2014/main" val="1067827548"/>
                    </a:ext>
                  </a:extLst>
                </a:gridCol>
              </a:tblGrid>
              <a:tr h="455389">
                <a:tc>
                  <a:txBody>
                    <a:bodyPr/>
                    <a:lstStyle/>
                    <a:p>
                      <a:endParaRPr lang="en-US"/>
                    </a:p>
                  </a:txBody>
                  <a:tcPr/>
                </a:tc>
                <a:tc>
                  <a:txBody>
                    <a:bodyPr/>
                    <a:lstStyle/>
                    <a:p>
                      <a:endParaRPr lang="en-US"/>
                    </a:p>
                  </a:txBody>
                  <a:tcPr/>
                </a:tc>
                <a:tc>
                  <a:txBody>
                    <a:bodyPr/>
                    <a:lstStyle/>
                    <a:p>
                      <a:r>
                        <a:rPr lang="en-US" sz="900"/>
                        <a:t>Month 1</a:t>
                      </a:r>
                    </a:p>
                  </a:txBody>
                  <a:tcPr/>
                </a:tc>
                <a:tc>
                  <a:txBody>
                    <a:bodyPr/>
                    <a:lstStyle/>
                    <a:p>
                      <a:r>
                        <a:rPr lang="en-US" sz="900"/>
                        <a:t>Month 2</a:t>
                      </a:r>
                    </a:p>
                  </a:txBody>
                  <a:tcPr/>
                </a:tc>
                <a:tc>
                  <a:txBody>
                    <a:bodyPr/>
                    <a:lstStyle/>
                    <a:p>
                      <a:r>
                        <a:rPr lang="en-US" sz="900"/>
                        <a:t>Month 3</a:t>
                      </a:r>
                    </a:p>
                  </a:txBody>
                  <a:tcPr/>
                </a:tc>
                <a:tc>
                  <a:txBody>
                    <a:bodyPr/>
                    <a:lstStyle/>
                    <a:p>
                      <a:r>
                        <a:rPr lang="en-US" sz="900"/>
                        <a:t>Month 4</a:t>
                      </a:r>
                    </a:p>
                  </a:txBody>
                  <a:tcPr/>
                </a:tc>
                <a:tc>
                  <a:txBody>
                    <a:bodyPr/>
                    <a:lstStyle/>
                    <a:p>
                      <a:r>
                        <a:rPr lang="en-US" sz="900"/>
                        <a:t>Month 5</a:t>
                      </a:r>
                    </a:p>
                  </a:txBody>
                  <a:tcPr/>
                </a:tc>
                <a:tc>
                  <a:txBody>
                    <a:bodyPr/>
                    <a:lstStyle/>
                    <a:p>
                      <a:r>
                        <a:rPr lang="en-US" sz="900"/>
                        <a:t>Month 6</a:t>
                      </a:r>
                    </a:p>
                  </a:txBody>
                  <a:tcPr/>
                </a:tc>
                <a:tc>
                  <a:txBody>
                    <a:bodyPr/>
                    <a:lstStyle/>
                    <a:p>
                      <a:r>
                        <a:rPr lang="en-US" sz="900"/>
                        <a:t>Month 7</a:t>
                      </a:r>
                    </a:p>
                  </a:txBody>
                  <a:tcPr/>
                </a:tc>
                <a:tc>
                  <a:txBody>
                    <a:bodyPr/>
                    <a:lstStyle/>
                    <a:p>
                      <a:r>
                        <a:rPr lang="en-US" sz="900"/>
                        <a:t>Month 8</a:t>
                      </a:r>
                    </a:p>
                  </a:txBody>
                  <a:tcPr/>
                </a:tc>
                <a:tc>
                  <a:txBody>
                    <a:bodyPr/>
                    <a:lstStyle/>
                    <a:p>
                      <a:r>
                        <a:rPr lang="en-US" sz="900"/>
                        <a:t>Month 9</a:t>
                      </a:r>
                    </a:p>
                  </a:txBody>
                  <a:tcPr/>
                </a:tc>
                <a:tc>
                  <a:txBody>
                    <a:bodyPr/>
                    <a:lstStyle/>
                    <a:p>
                      <a:r>
                        <a:rPr lang="en-US" sz="900"/>
                        <a:t>Month 10</a:t>
                      </a:r>
                    </a:p>
                  </a:txBody>
                  <a:tcPr/>
                </a:tc>
                <a:tc>
                  <a:txBody>
                    <a:bodyPr/>
                    <a:lstStyle/>
                    <a:p>
                      <a:r>
                        <a:rPr lang="en-US" sz="900"/>
                        <a:t>Month 11</a:t>
                      </a:r>
                    </a:p>
                  </a:txBody>
                  <a:tcPr/>
                </a:tc>
                <a:tc>
                  <a:txBody>
                    <a:bodyPr/>
                    <a:lstStyle/>
                    <a:p>
                      <a:r>
                        <a:rPr lang="en-US" sz="900"/>
                        <a:t>Month 12</a:t>
                      </a:r>
                    </a:p>
                  </a:txBody>
                  <a:tcPr/>
                </a:tc>
                <a:tc>
                  <a:txBody>
                    <a:bodyPr/>
                    <a:lstStyle/>
                    <a:p>
                      <a:r>
                        <a:rPr lang="en-US" sz="900"/>
                        <a:t>total</a:t>
                      </a:r>
                      <a:endParaRPr lang="en-US"/>
                    </a:p>
                  </a:txBody>
                  <a:tcPr/>
                </a:tc>
                <a:extLst>
                  <a:ext uri="{0D108BD9-81ED-4DB2-BD59-A6C34878D82A}">
                    <a16:rowId xmlns:a16="http://schemas.microsoft.com/office/drawing/2014/main" val="2003419273"/>
                  </a:ext>
                </a:extLst>
              </a:tr>
              <a:tr h="447909">
                <a:tc>
                  <a:txBody>
                    <a:bodyPr/>
                    <a:lstStyle/>
                    <a:p>
                      <a:pPr lvl="0">
                        <a:buNone/>
                      </a:pPr>
                      <a:r>
                        <a:rPr lang="en-US" sz="1000" b="0">
                          <a:solidFill>
                            <a:schemeClr val="tx1"/>
                          </a:solidFill>
                        </a:rPr>
                        <a:t>Insurance </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50.00</a:t>
                      </a:r>
                      <a:endParaRPr lang="en-US"/>
                    </a:p>
                  </a:txBody>
                  <a:tcPr/>
                </a:tc>
                <a:tc>
                  <a:txBody>
                    <a:bodyPr/>
                    <a:lstStyle/>
                    <a:p>
                      <a:pPr lvl="0">
                        <a:buNone/>
                      </a:pPr>
                      <a:r>
                        <a:rPr lang="en-US" sz="1000" b="0">
                          <a:solidFill>
                            <a:schemeClr val="tx1"/>
                          </a:solidFill>
                        </a:rPr>
                        <a:t>650.00</a:t>
                      </a:r>
                      <a:endParaRPr lang="en-US"/>
                    </a:p>
                  </a:txBody>
                  <a:tcPr/>
                </a:tc>
                <a:extLst>
                  <a:ext uri="{0D108BD9-81ED-4DB2-BD59-A6C34878D82A}">
                    <a16:rowId xmlns:a16="http://schemas.microsoft.com/office/drawing/2014/main" val="2886420474"/>
                  </a:ext>
                </a:extLst>
              </a:tr>
              <a:tr h="447909">
                <a:tc>
                  <a:txBody>
                    <a:bodyPr/>
                    <a:lstStyle/>
                    <a:p>
                      <a:pPr lvl="0">
                        <a:buNone/>
                      </a:pPr>
                      <a:r>
                        <a:rPr lang="en-US" sz="1000" b="0">
                          <a:solidFill>
                            <a:schemeClr val="tx1"/>
                          </a:solidFill>
                        </a:rPr>
                        <a:t>Company house fees</a:t>
                      </a:r>
                    </a:p>
                  </a:txBody>
                  <a:tcPr/>
                </a:tc>
                <a:tc>
                  <a:txBody>
                    <a:bodyPr/>
                    <a:lstStyle/>
                    <a:p>
                      <a:pPr lvl="0">
                        <a:buNone/>
                      </a:pPr>
                      <a:r>
                        <a:rPr lang="en-US" sz="1000" b="0">
                          <a:solidFill>
                            <a:schemeClr val="tx1"/>
                          </a:solidFill>
                        </a:rPr>
                        <a:t>15.00</a:t>
                      </a: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endParaRPr lang="en-US" sz="1000" b="0">
                        <a:solidFill>
                          <a:schemeClr val="tx1"/>
                        </a:solidFill>
                      </a:endParaRPr>
                    </a:p>
                  </a:txBody>
                  <a:tcPr/>
                </a:tc>
                <a:tc>
                  <a:txBody>
                    <a:bodyPr/>
                    <a:lstStyle/>
                    <a:p>
                      <a:pPr lvl="0">
                        <a:buNone/>
                      </a:pPr>
                      <a:r>
                        <a:rPr lang="en-US" sz="1000" b="0">
                          <a:solidFill>
                            <a:schemeClr val="tx1"/>
                          </a:solidFill>
                        </a:rPr>
                        <a:t>15.00</a:t>
                      </a:r>
                    </a:p>
                  </a:txBody>
                  <a:tcPr/>
                </a:tc>
                <a:extLst>
                  <a:ext uri="{0D108BD9-81ED-4DB2-BD59-A6C34878D82A}">
                    <a16:rowId xmlns:a16="http://schemas.microsoft.com/office/drawing/2014/main" val="1158159498"/>
                  </a:ext>
                </a:extLst>
              </a:tr>
              <a:tr h="557396">
                <a:tc>
                  <a:txBody>
                    <a:bodyPr/>
                    <a:lstStyle/>
                    <a:p>
                      <a:r>
                        <a:rPr lang="en-US" sz="1000" b="0">
                          <a:solidFill>
                            <a:schemeClr val="tx1"/>
                          </a:solidFill>
                        </a:rPr>
                        <a:t>Bank charge – Merchant account</a:t>
                      </a:r>
                    </a:p>
                  </a:txBody>
                  <a:tcPr/>
                </a:tc>
                <a:tc>
                  <a:txBody>
                    <a:bodyPr/>
                    <a:lstStyle/>
                    <a:p>
                      <a:endParaRPr lang="en-US" sz="1000" b="0">
                        <a:solidFill>
                          <a:schemeClr val="tx1"/>
                        </a:solidFill>
                      </a:endParaRP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50.00</a:t>
                      </a:r>
                    </a:p>
                  </a:txBody>
                  <a:tcPr/>
                </a:tc>
                <a:tc>
                  <a:txBody>
                    <a:bodyPr/>
                    <a:lstStyle/>
                    <a:p>
                      <a:r>
                        <a:rPr lang="en-US" sz="1000" b="0">
                          <a:solidFill>
                            <a:schemeClr val="tx1"/>
                          </a:solidFill>
                        </a:rPr>
                        <a:t>600.00</a:t>
                      </a:r>
                    </a:p>
                  </a:txBody>
                  <a:tcPr/>
                </a:tc>
                <a:extLst>
                  <a:ext uri="{0D108BD9-81ED-4DB2-BD59-A6C34878D82A}">
                    <a16:rowId xmlns:a16="http://schemas.microsoft.com/office/drawing/2014/main" val="1711683956"/>
                  </a:ext>
                </a:extLst>
              </a:tr>
              <a:tr h="414316">
                <a:tc>
                  <a:txBody>
                    <a:bodyPr/>
                    <a:lstStyle/>
                    <a:p>
                      <a:r>
                        <a:rPr lang="en-US" sz="1000" b="0">
                          <a:solidFill>
                            <a:schemeClr val="tx1"/>
                          </a:solidFill>
                        </a:rPr>
                        <a:t>Equipment</a:t>
                      </a:r>
                    </a:p>
                    <a:p>
                      <a:pPr lvl="0">
                        <a:buNone/>
                      </a:pPr>
                      <a:endParaRPr lang="en-US" sz="1000" b="0">
                        <a:solidFill>
                          <a:schemeClr val="tx1"/>
                        </a:solidFill>
                      </a:endParaRPr>
                    </a:p>
                  </a:txBody>
                  <a:tcPr/>
                </a:tc>
                <a:tc>
                  <a:txBody>
                    <a:bodyPr/>
                    <a:lstStyle/>
                    <a:p>
                      <a:r>
                        <a:rPr lang="en-US" sz="1000" b="0">
                          <a:solidFill>
                            <a:schemeClr val="tx1"/>
                          </a:solidFill>
                        </a:rPr>
                        <a:t>800.00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800.00</a:t>
                      </a:r>
                    </a:p>
                  </a:txBody>
                  <a:tcPr/>
                </a:tc>
                <a:extLst>
                  <a:ext uri="{0D108BD9-81ED-4DB2-BD59-A6C34878D82A}">
                    <a16:rowId xmlns:a16="http://schemas.microsoft.com/office/drawing/2014/main" val="2518773189"/>
                  </a:ext>
                </a:extLst>
              </a:tr>
              <a:tr h="391921">
                <a:tc>
                  <a:txBody>
                    <a:bodyPr/>
                    <a:lstStyle/>
                    <a:p>
                      <a:r>
                        <a:rPr lang="en-US" sz="1000" b="0">
                          <a:solidFill>
                            <a:schemeClr val="tx1"/>
                          </a:solidFill>
                        </a:rPr>
                        <a:t>Training for IT</a:t>
                      </a: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extLst>
                  <a:ext uri="{0D108BD9-81ED-4DB2-BD59-A6C34878D82A}">
                    <a16:rowId xmlns:a16="http://schemas.microsoft.com/office/drawing/2014/main" val="728851254"/>
                  </a:ext>
                </a:extLst>
              </a:tr>
              <a:tr h="414316">
                <a:tc>
                  <a:txBody>
                    <a:bodyPr/>
                    <a:lstStyle/>
                    <a:p>
                      <a:r>
                        <a:rPr lang="en-US" sz="1000" b="0">
                          <a:solidFill>
                            <a:schemeClr val="tx1"/>
                          </a:solidFill>
                        </a:rPr>
                        <a:t>packages</a:t>
                      </a: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400.00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500.00</a:t>
                      </a:r>
                    </a:p>
                  </a:txBody>
                  <a:tcPr/>
                </a:tc>
                <a:tc>
                  <a:txBody>
                    <a:bodyPr/>
                    <a:lstStyle/>
                    <a:p>
                      <a:endParaRPr lang="en-US" sz="1000" b="0">
                        <a:solidFill>
                          <a:schemeClr val="tx1"/>
                        </a:solidFill>
                      </a:endParaRPr>
                    </a:p>
                  </a:txBody>
                  <a:tcPr/>
                </a:tc>
                <a:tc>
                  <a:txBody>
                    <a:bodyPr/>
                    <a:lstStyle/>
                    <a:p>
                      <a:endParaRPr lang="en-US" sz="1000" b="0">
                        <a:solidFill>
                          <a:schemeClr val="tx1"/>
                        </a:solidFill>
                      </a:endParaRPr>
                    </a:p>
                  </a:txBody>
                  <a:tcPr/>
                </a:tc>
                <a:tc>
                  <a:txBody>
                    <a:bodyPr/>
                    <a:lstStyle/>
                    <a:p>
                      <a:r>
                        <a:rPr lang="en-US" sz="1000" b="0">
                          <a:solidFill>
                            <a:schemeClr val="tx1"/>
                          </a:solidFill>
                        </a:rPr>
                        <a:t>200.00</a:t>
                      </a:r>
                    </a:p>
                  </a:txBody>
                  <a:tcPr/>
                </a:tc>
                <a:tc>
                  <a:txBody>
                    <a:bodyPr/>
                    <a:lstStyle/>
                    <a:p>
                      <a:r>
                        <a:rPr lang="en-US" sz="1000" b="0">
                          <a:solidFill>
                            <a:schemeClr val="tx1"/>
                          </a:solidFill>
                        </a:rPr>
                        <a:t>1500.00</a:t>
                      </a:r>
                    </a:p>
                  </a:txBody>
                  <a:tcPr/>
                </a:tc>
                <a:extLst>
                  <a:ext uri="{0D108BD9-81ED-4DB2-BD59-A6C34878D82A}">
                    <a16:rowId xmlns:a16="http://schemas.microsoft.com/office/drawing/2014/main" val="1272872947"/>
                  </a:ext>
                </a:extLst>
              </a:tr>
              <a:tr h="414316">
                <a:tc>
                  <a:txBody>
                    <a:bodyPr/>
                    <a:lstStyle/>
                    <a:p>
                      <a:r>
                        <a:rPr lang="en-US" sz="1000" b="0">
                          <a:solidFill>
                            <a:schemeClr val="tx1"/>
                          </a:solidFill>
                        </a:rPr>
                        <a:t>Charity 2%</a:t>
                      </a:r>
                    </a:p>
                  </a:txBody>
                  <a:tcPr/>
                </a:tc>
                <a:tc>
                  <a:txBody>
                    <a:bodyPr/>
                    <a:lstStyle/>
                    <a:p>
                      <a:endParaRPr lang="en-US" sz="1000" b="0">
                        <a:solidFill>
                          <a:schemeClr val="tx1"/>
                        </a:solidFill>
                      </a:endParaRPr>
                    </a:p>
                  </a:txBody>
                  <a:tcPr/>
                </a:tc>
                <a:tc>
                  <a:txBody>
                    <a:bodyPr/>
                    <a:lstStyle/>
                    <a:p>
                      <a:r>
                        <a:rPr lang="en-US" sz="1000" b="0">
                          <a:solidFill>
                            <a:schemeClr val="tx1"/>
                          </a:solidFill>
                        </a:rPr>
                        <a:t>120.00</a:t>
                      </a:r>
                    </a:p>
                  </a:txBody>
                  <a:tcPr/>
                </a:tc>
                <a:tc>
                  <a:txBody>
                    <a:bodyPr/>
                    <a:lstStyle/>
                    <a:p>
                      <a:r>
                        <a:rPr lang="en-US" sz="1000" b="0">
                          <a:solidFill>
                            <a:schemeClr val="tx1"/>
                          </a:solidFill>
                        </a:rPr>
                        <a:t>40.00</a:t>
                      </a:r>
                    </a:p>
                  </a:txBody>
                  <a:tcPr/>
                </a:tc>
                <a:tc>
                  <a:txBody>
                    <a:bodyPr/>
                    <a:lstStyle/>
                    <a:p>
                      <a:r>
                        <a:rPr lang="en-US" sz="1000" b="0">
                          <a:solidFill>
                            <a:schemeClr val="tx1"/>
                          </a:solidFill>
                        </a:rPr>
                        <a:t>20.00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80.00</a:t>
                      </a:r>
                    </a:p>
                  </a:txBody>
                  <a:tcPr/>
                </a:tc>
                <a:tc>
                  <a:txBody>
                    <a:bodyPr/>
                    <a:lstStyle/>
                    <a:p>
                      <a:r>
                        <a:rPr lang="en-US" sz="1000" b="0">
                          <a:solidFill>
                            <a:schemeClr val="tx1"/>
                          </a:solidFill>
                        </a:rPr>
                        <a:t>160.00</a:t>
                      </a:r>
                    </a:p>
                  </a:txBody>
                  <a:tcPr/>
                </a:tc>
                <a:tc>
                  <a:txBody>
                    <a:bodyPr/>
                    <a:lstStyle/>
                    <a:p>
                      <a:r>
                        <a:rPr lang="en-US" sz="1000" b="0">
                          <a:solidFill>
                            <a:schemeClr val="tx1"/>
                          </a:solidFill>
                        </a:rPr>
                        <a:t>140.00</a:t>
                      </a:r>
                    </a:p>
                  </a:txBody>
                  <a:tcPr/>
                </a:tc>
                <a:tc>
                  <a:txBody>
                    <a:bodyPr/>
                    <a:lstStyle/>
                    <a:p>
                      <a:r>
                        <a:rPr lang="en-US" sz="1000" b="0">
                          <a:solidFill>
                            <a:schemeClr val="tx1"/>
                          </a:solidFill>
                        </a:rPr>
                        <a:t>100.00</a:t>
                      </a:r>
                    </a:p>
                  </a:txBody>
                  <a:tcPr/>
                </a:tc>
                <a:tc>
                  <a:txBody>
                    <a:bodyPr/>
                    <a:lstStyle/>
                    <a:p>
                      <a:r>
                        <a:rPr lang="en-US" sz="1000" b="0">
                          <a:solidFill>
                            <a:schemeClr val="tx1"/>
                          </a:solidFill>
                        </a:rPr>
                        <a:t>160.00</a:t>
                      </a:r>
                    </a:p>
                  </a:txBody>
                  <a:tcPr/>
                </a:tc>
                <a:tc>
                  <a:txBody>
                    <a:bodyPr/>
                    <a:lstStyle/>
                    <a:p>
                      <a:r>
                        <a:rPr lang="en-US" sz="1000" b="0">
                          <a:solidFill>
                            <a:schemeClr val="tx1"/>
                          </a:solidFill>
                        </a:rPr>
                        <a:t>80.00</a:t>
                      </a:r>
                    </a:p>
                  </a:txBody>
                  <a:tcPr/>
                </a:tc>
                <a:tc>
                  <a:txBody>
                    <a:bodyPr/>
                    <a:lstStyle/>
                    <a:p>
                      <a:r>
                        <a:rPr lang="en-US" sz="1000" b="0">
                          <a:solidFill>
                            <a:schemeClr val="tx1"/>
                          </a:solidFill>
                        </a:rPr>
                        <a:t>140.00</a:t>
                      </a:r>
                    </a:p>
                  </a:txBody>
                  <a:tcPr/>
                </a:tc>
                <a:tc>
                  <a:txBody>
                    <a:bodyPr/>
                    <a:lstStyle/>
                    <a:p>
                      <a:r>
                        <a:rPr lang="en-US" sz="1000" b="0">
                          <a:solidFill>
                            <a:schemeClr val="tx1"/>
                          </a:solidFill>
                        </a:rPr>
                        <a:t>1280.00</a:t>
                      </a:r>
                    </a:p>
                  </a:txBody>
                  <a:tcPr/>
                </a:tc>
                <a:extLst>
                  <a:ext uri="{0D108BD9-81ED-4DB2-BD59-A6C34878D82A}">
                    <a16:rowId xmlns:a16="http://schemas.microsoft.com/office/drawing/2014/main" val="2180298355"/>
                  </a:ext>
                </a:extLst>
              </a:tr>
              <a:tr h="414316">
                <a:tc gridSpan="15">
                  <a:txBody>
                    <a:bodyPr/>
                    <a:lstStyle/>
                    <a:p>
                      <a:endParaRPr lang="en-US" sz="1000" b="0">
                        <a:solidFill>
                          <a:schemeClr val="tx1"/>
                        </a:solidFill>
                      </a:endParaRP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63578395"/>
                  </a:ext>
                </a:extLst>
              </a:tr>
              <a:tr h="694259">
                <a:tc>
                  <a:txBody>
                    <a:bodyPr/>
                    <a:lstStyle/>
                    <a:p>
                      <a:r>
                        <a:rPr lang="en-US" sz="1000" b="0">
                          <a:solidFill>
                            <a:schemeClr val="tx1"/>
                          </a:solidFill>
                        </a:rPr>
                        <a:t>Total expenditure</a:t>
                      </a:r>
                    </a:p>
                  </a:txBody>
                  <a:tcPr/>
                </a:tc>
                <a:tc>
                  <a:txBody>
                    <a:bodyPr/>
                    <a:lstStyle/>
                    <a:p>
                      <a:r>
                        <a:rPr lang="en-US" sz="1000" b="0">
                          <a:solidFill>
                            <a:schemeClr val="tx1"/>
                          </a:solidFill>
                        </a:rPr>
                        <a:t>7285.00</a:t>
                      </a:r>
                    </a:p>
                  </a:txBody>
                  <a:tcPr/>
                </a:tc>
                <a:tc>
                  <a:txBody>
                    <a:bodyPr/>
                    <a:lstStyle/>
                    <a:p>
                      <a:r>
                        <a:rPr lang="en-US" sz="1000" b="0">
                          <a:solidFill>
                            <a:schemeClr val="tx1"/>
                          </a:solidFill>
                        </a:rPr>
                        <a:t>5670.00</a:t>
                      </a:r>
                    </a:p>
                  </a:txBody>
                  <a:tcPr/>
                </a:tc>
                <a:tc>
                  <a:txBody>
                    <a:bodyPr/>
                    <a:lstStyle/>
                    <a:p>
                      <a:r>
                        <a:rPr lang="en-US" sz="1000" b="0">
                          <a:solidFill>
                            <a:schemeClr val="tx1"/>
                          </a:solidFill>
                        </a:rPr>
                        <a:t>1005.30</a:t>
                      </a:r>
                    </a:p>
                  </a:txBody>
                  <a:tcPr/>
                </a:tc>
                <a:tc>
                  <a:txBody>
                    <a:bodyPr/>
                    <a:lstStyle/>
                    <a:p>
                      <a:r>
                        <a:rPr lang="en-US" sz="1000" b="0">
                          <a:solidFill>
                            <a:schemeClr val="tx1"/>
                          </a:solidFill>
                        </a:rPr>
                        <a:t>870.00</a:t>
                      </a:r>
                    </a:p>
                  </a:txBody>
                  <a:tcPr/>
                </a:tc>
                <a:tc>
                  <a:txBody>
                    <a:bodyPr/>
                    <a:lstStyle/>
                    <a:p>
                      <a:r>
                        <a:rPr lang="en-US" sz="1000" b="0">
                          <a:solidFill>
                            <a:schemeClr val="tx1"/>
                          </a:solidFill>
                        </a:rPr>
                        <a:t>4972.80</a:t>
                      </a:r>
                    </a:p>
                  </a:txBody>
                  <a:tcPr/>
                </a:tc>
                <a:tc>
                  <a:txBody>
                    <a:bodyPr/>
                    <a:lstStyle/>
                    <a:p>
                      <a:r>
                        <a:rPr lang="en-US" sz="1000" b="0">
                          <a:solidFill>
                            <a:schemeClr val="tx1"/>
                          </a:solidFill>
                        </a:rPr>
                        <a:t>5700.00</a:t>
                      </a:r>
                    </a:p>
                  </a:txBody>
                  <a:tcPr/>
                </a:tc>
                <a:tc>
                  <a:txBody>
                    <a:bodyPr/>
                    <a:lstStyle/>
                    <a:p>
                      <a:r>
                        <a:rPr lang="en-US" sz="1000" b="0">
                          <a:solidFill>
                            <a:schemeClr val="tx1"/>
                          </a:solidFill>
                        </a:rPr>
                        <a:t>5080.00</a:t>
                      </a:r>
                    </a:p>
                  </a:txBody>
                  <a:tcPr/>
                </a:tc>
                <a:tc>
                  <a:txBody>
                    <a:bodyPr/>
                    <a:lstStyle/>
                    <a:p>
                      <a:r>
                        <a:rPr lang="en-US" sz="1000" b="0">
                          <a:solidFill>
                            <a:schemeClr val="tx1"/>
                          </a:solidFill>
                        </a:rPr>
                        <a:t>6760.00</a:t>
                      </a:r>
                    </a:p>
                  </a:txBody>
                  <a:tcPr/>
                </a:tc>
                <a:tc>
                  <a:txBody>
                    <a:bodyPr/>
                    <a:lstStyle/>
                    <a:p>
                      <a:r>
                        <a:rPr lang="en-US" sz="1000" b="0">
                          <a:solidFill>
                            <a:schemeClr val="tx1"/>
                          </a:solidFill>
                        </a:rPr>
                        <a:t>5690.50</a:t>
                      </a:r>
                    </a:p>
                  </a:txBody>
                  <a:tcPr/>
                </a:tc>
                <a:tc>
                  <a:txBody>
                    <a:bodyPr/>
                    <a:lstStyle/>
                    <a:p>
                      <a:r>
                        <a:rPr lang="en-US" sz="1000" b="0">
                          <a:solidFill>
                            <a:schemeClr val="tx1"/>
                          </a:solidFill>
                        </a:rPr>
                        <a:t>4700.00</a:t>
                      </a:r>
                    </a:p>
                  </a:txBody>
                  <a:tcPr/>
                </a:tc>
                <a:tc>
                  <a:txBody>
                    <a:bodyPr/>
                    <a:lstStyle/>
                    <a:p>
                      <a:r>
                        <a:rPr lang="en-US" sz="1000" b="0">
                          <a:solidFill>
                            <a:schemeClr val="tx1"/>
                          </a:solidFill>
                        </a:rPr>
                        <a:t>6760.00</a:t>
                      </a:r>
                    </a:p>
                  </a:txBody>
                  <a:tcPr/>
                </a:tc>
                <a:tc>
                  <a:txBody>
                    <a:bodyPr/>
                    <a:lstStyle/>
                    <a:p>
                      <a:r>
                        <a:rPr lang="en-US" sz="1000" b="0">
                          <a:solidFill>
                            <a:schemeClr val="tx1"/>
                          </a:solidFill>
                        </a:rPr>
                        <a:t>4680.00</a:t>
                      </a:r>
                    </a:p>
                  </a:txBody>
                  <a:tcPr/>
                </a:tc>
                <a:tc>
                  <a:txBody>
                    <a:bodyPr/>
                    <a:lstStyle/>
                    <a:p>
                      <a:r>
                        <a:rPr lang="en-US" sz="1000" b="0">
                          <a:solidFill>
                            <a:schemeClr val="tx1"/>
                          </a:solidFill>
                        </a:rPr>
                        <a:t>4940.00</a:t>
                      </a:r>
                    </a:p>
                  </a:txBody>
                  <a:tcPr/>
                </a:tc>
                <a:tc>
                  <a:txBody>
                    <a:bodyPr/>
                    <a:lstStyle/>
                    <a:p>
                      <a:r>
                        <a:rPr lang="en-US" sz="1000" b="0">
                          <a:solidFill>
                            <a:schemeClr val="tx1"/>
                          </a:solidFill>
                        </a:rPr>
                        <a:t>64,113.60</a:t>
                      </a:r>
                    </a:p>
                  </a:txBody>
                  <a:tcPr/>
                </a:tc>
                <a:extLst>
                  <a:ext uri="{0D108BD9-81ED-4DB2-BD59-A6C34878D82A}">
                    <a16:rowId xmlns:a16="http://schemas.microsoft.com/office/drawing/2014/main" val="4119854040"/>
                  </a:ext>
                </a:extLst>
              </a:tr>
              <a:tr h="694259">
                <a:tc>
                  <a:txBody>
                    <a:bodyPr/>
                    <a:lstStyle/>
                    <a:p>
                      <a:r>
                        <a:rPr lang="en-US" sz="1000" b="0">
                          <a:solidFill>
                            <a:schemeClr val="tx1"/>
                          </a:solidFill>
                        </a:rPr>
                        <a:t>Net cash flow</a:t>
                      </a:r>
                    </a:p>
                  </a:txBody>
                  <a:tcPr/>
                </a:tc>
                <a:tc>
                  <a:txBody>
                    <a:bodyPr/>
                    <a:lstStyle/>
                    <a:p>
                      <a:r>
                        <a:rPr lang="en-US" sz="1000" b="0">
                          <a:solidFill>
                            <a:schemeClr val="tx1"/>
                          </a:solidFill>
                        </a:rPr>
                        <a:t>7715.00</a:t>
                      </a:r>
                    </a:p>
                  </a:txBody>
                  <a:tcPr/>
                </a:tc>
                <a:tc>
                  <a:txBody>
                    <a:bodyPr/>
                    <a:lstStyle/>
                    <a:p>
                      <a:r>
                        <a:rPr lang="en-US" sz="1000" b="0">
                          <a:solidFill>
                            <a:schemeClr val="tx1"/>
                          </a:solidFill>
                        </a:rPr>
                        <a:t>330.00</a:t>
                      </a:r>
                    </a:p>
                  </a:txBody>
                  <a:tcPr/>
                </a:tc>
                <a:tc>
                  <a:txBody>
                    <a:bodyPr/>
                    <a:lstStyle/>
                    <a:p>
                      <a:r>
                        <a:rPr lang="en-US" sz="1000" b="0">
                          <a:solidFill>
                            <a:schemeClr val="tx1"/>
                          </a:solidFill>
                        </a:rPr>
                        <a:t>994.70</a:t>
                      </a:r>
                    </a:p>
                  </a:txBody>
                  <a:tcPr/>
                </a:tc>
                <a:tc>
                  <a:txBody>
                    <a:bodyPr/>
                    <a:lstStyle/>
                    <a:p>
                      <a:r>
                        <a:rPr lang="en-US" sz="1000" b="0">
                          <a:solidFill>
                            <a:schemeClr val="tx1"/>
                          </a:solidFill>
                        </a:rPr>
                        <a:t>130.00</a:t>
                      </a:r>
                    </a:p>
                  </a:txBody>
                  <a:tcPr/>
                </a:tc>
                <a:tc>
                  <a:txBody>
                    <a:bodyPr/>
                    <a:lstStyle/>
                    <a:p>
                      <a:r>
                        <a:rPr lang="en-US" sz="1000" b="0">
                          <a:solidFill>
                            <a:schemeClr val="tx1"/>
                          </a:solidFill>
                        </a:rPr>
                        <a:t>2027.20</a:t>
                      </a:r>
                    </a:p>
                  </a:txBody>
                  <a:tcPr/>
                </a:tc>
                <a:tc>
                  <a:txBody>
                    <a:bodyPr/>
                    <a:lstStyle/>
                    <a:p>
                      <a:r>
                        <a:rPr lang="en-US" sz="1000" b="0">
                          <a:solidFill>
                            <a:schemeClr val="tx1"/>
                          </a:solidFill>
                        </a:rPr>
                        <a:t>-700.00</a:t>
                      </a:r>
                    </a:p>
                  </a:txBody>
                  <a:tcPr/>
                </a:tc>
                <a:tc>
                  <a:txBody>
                    <a:bodyPr/>
                    <a:lstStyle/>
                    <a:p>
                      <a:r>
                        <a:rPr lang="en-US" sz="1000" b="0">
                          <a:solidFill>
                            <a:schemeClr val="tx1"/>
                          </a:solidFill>
                        </a:rPr>
                        <a:t>-1080.00</a:t>
                      </a:r>
                    </a:p>
                  </a:txBody>
                  <a:tcPr/>
                </a:tc>
                <a:tc>
                  <a:txBody>
                    <a:bodyPr/>
                    <a:lstStyle/>
                    <a:p>
                      <a:r>
                        <a:rPr lang="en-US" sz="1000" b="0">
                          <a:solidFill>
                            <a:schemeClr val="tx1"/>
                          </a:solidFill>
                        </a:rPr>
                        <a:t>1240.00</a:t>
                      </a:r>
                    </a:p>
                  </a:txBody>
                  <a:tcPr/>
                </a:tc>
                <a:tc>
                  <a:txBody>
                    <a:bodyPr/>
                    <a:lstStyle/>
                    <a:p>
                      <a:r>
                        <a:rPr lang="en-US" sz="1000" b="0">
                          <a:solidFill>
                            <a:schemeClr val="tx1"/>
                          </a:solidFill>
                        </a:rPr>
                        <a:t>1309.50</a:t>
                      </a:r>
                    </a:p>
                  </a:txBody>
                  <a:tcPr/>
                </a:tc>
                <a:tc>
                  <a:txBody>
                    <a:bodyPr/>
                    <a:lstStyle/>
                    <a:p>
                      <a:r>
                        <a:rPr lang="en-US" sz="1000" b="0">
                          <a:solidFill>
                            <a:schemeClr val="tx1"/>
                          </a:solidFill>
                        </a:rPr>
                        <a:t>300.00</a:t>
                      </a:r>
                    </a:p>
                  </a:txBody>
                  <a:tcPr/>
                </a:tc>
                <a:tc>
                  <a:txBody>
                    <a:bodyPr/>
                    <a:lstStyle/>
                    <a:p>
                      <a:r>
                        <a:rPr lang="en-US" sz="1000" b="0">
                          <a:solidFill>
                            <a:schemeClr val="tx1"/>
                          </a:solidFill>
                        </a:rPr>
                        <a:t>1240.00</a:t>
                      </a:r>
                    </a:p>
                  </a:txBody>
                  <a:tcPr/>
                </a:tc>
                <a:tc>
                  <a:txBody>
                    <a:bodyPr/>
                    <a:lstStyle/>
                    <a:p>
                      <a:r>
                        <a:rPr lang="en-US" sz="1000" b="0">
                          <a:solidFill>
                            <a:schemeClr val="tx1"/>
                          </a:solidFill>
                        </a:rPr>
                        <a:t>-680.00</a:t>
                      </a:r>
                    </a:p>
                  </a:txBody>
                  <a:tcPr/>
                </a:tc>
                <a:tc>
                  <a:txBody>
                    <a:bodyPr/>
                    <a:lstStyle/>
                    <a:p>
                      <a:r>
                        <a:rPr lang="en-US" sz="1000" b="0">
                          <a:solidFill>
                            <a:schemeClr val="tx1"/>
                          </a:solidFill>
                        </a:rPr>
                        <a:t>2060.00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2817727832"/>
                  </a:ext>
                </a:extLst>
              </a:tr>
              <a:tr h="694259">
                <a:tc>
                  <a:txBody>
                    <a:bodyPr/>
                    <a:lstStyle/>
                    <a:p>
                      <a:r>
                        <a:rPr lang="en-US" sz="1000" b="0">
                          <a:solidFill>
                            <a:schemeClr val="tx1"/>
                          </a:solidFill>
                        </a:rPr>
                        <a:t>Opening balance</a:t>
                      </a:r>
                    </a:p>
                  </a:txBody>
                  <a:tcPr/>
                </a:tc>
                <a:tc>
                  <a:txBody>
                    <a:bodyPr/>
                    <a:lstStyle/>
                    <a:p>
                      <a:r>
                        <a:rPr lang="en-US" sz="1000" b="0">
                          <a:solidFill>
                            <a:schemeClr val="tx1"/>
                          </a:solidFill>
                        </a:rPr>
                        <a:t>0</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       0</a:t>
                      </a:r>
                    </a:p>
                  </a:txBody>
                  <a:tcPr/>
                </a:tc>
                <a:extLst>
                  <a:ext uri="{0D108BD9-81ED-4DB2-BD59-A6C34878D82A}">
                    <a16:rowId xmlns:a16="http://schemas.microsoft.com/office/drawing/2014/main" val="3635045027"/>
                  </a:ext>
                </a:extLst>
              </a:tr>
              <a:tr h="403119">
                <a:tc>
                  <a:txBody>
                    <a:bodyPr/>
                    <a:lstStyle/>
                    <a:p>
                      <a:r>
                        <a:rPr lang="en-US" sz="1000" b="0">
                          <a:solidFill>
                            <a:schemeClr val="tx1"/>
                          </a:solidFill>
                        </a:rPr>
                        <a:t>Closing balance</a:t>
                      </a:r>
                    </a:p>
                  </a:txBody>
                  <a:tcPr/>
                </a:tc>
                <a:tc>
                  <a:txBody>
                    <a:bodyPr/>
                    <a:lstStyle/>
                    <a:p>
                      <a:r>
                        <a:rPr lang="en-US" sz="1000" b="0">
                          <a:solidFill>
                            <a:schemeClr val="tx1"/>
                          </a:solidFill>
                        </a:rPr>
                        <a:t>7715.00</a:t>
                      </a:r>
                    </a:p>
                  </a:txBody>
                  <a:tcPr/>
                </a:tc>
                <a:tc>
                  <a:txBody>
                    <a:bodyPr/>
                    <a:lstStyle/>
                    <a:p>
                      <a:r>
                        <a:rPr lang="en-US" sz="1000" b="0">
                          <a:solidFill>
                            <a:schemeClr val="tx1"/>
                          </a:solidFill>
                        </a:rPr>
                        <a:t>8045.00</a:t>
                      </a:r>
                    </a:p>
                  </a:txBody>
                  <a:tcPr/>
                </a:tc>
                <a:tc>
                  <a:txBody>
                    <a:bodyPr/>
                    <a:lstStyle/>
                    <a:p>
                      <a:r>
                        <a:rPr lang="en-US" sz="1000" b="0">
                          <a:solidFill>
                            <a:schemeClr val="tx1"/>
                          </a:solidFill>
                        </a:rPr>
                        <a:t>9039.70</a:t>
                      </a:r>
                    </a:p>
                  </a:txBody>
                  <a:tcPr/>
                </a:tc>
                <a:tc>
                  <a:txBody>
                    <a:bodyPr/>
                    <a:lstStyle/>
                    <a:p>
                      <a:r>
                        <a:rPr lang="en-US" sz="1000" b="0">
                          <a:solidFill>
                            <a:schemeClr val="tx1"/>
                          </a:solidFill>
                        </a:rPr>
                        <a:t>9169.70</a:t>
                      </a:r>
                    </a:p>
                  </a:txBody>
                  <a:tcPr/>
                </a:tc>
                <a:tc>
                  <a:txBody>
                    <a:bodyPr/>
                    <a:lstStyle/>
                    <a:p>
                      <a:r>
                        <a:rPr lang="en-US" sz="1000" b="0">
                          <a:solidFill>
                            <a:schemeClr val="tx1"/>
                          </a:solidFill>
                        </a:rPr>
                        <a:t>11,196.90</a:t>
                      </a:r>
                    </a:p>
                  </a:txBody>
                  <a:tcPr/>
                </a:tc>
                <a:tc>
                  <a:txBody>
                    <a:bodyPr/>
                    <a:lstStyle/>
                    <a:p>
                      <a:r>
                        <a:rPr lang="en-US" sz="1000" b="0">
                          <a:solidFill>
                            <a:schemeClr val="tx1"/>
                          </a:solidFill>
                        </a:rPr>
                        <a:t>10,496.00</a:t>
                      </a:r>
                    </a:p>
                  </a:txBody>
                  <a:tcPr/>
                </a:tc>
                <a:tc>
                  <a:txBody>
                    <a:bodyPr/>
                    <a:lstStyle/>
                    <a:p>
                      <a:r>
                        <a:rPr lang="en-US" sz="1000" b="0">
                          <a:solidFill>
                            <a:schemeClr val="tx1"/>
                          </a:solidFill>
                        </a:rPr>
                        <a:t>9416.00</a:t>
                      </a:r>
                    </a:p>
                  </a:txBody>
                  <a:tcPr/>
                </a:tc>
                <a:tc>
                  <a:txBody>
                    <a:bodyPr/>
                    <a:lstStyle/>
                    <a:p>
                      <a:r>
                        <a:rPr lang="en-US" sz="1000" b="0">
                          <a:solidFill>
                            <a:schemeClr val="tx1"/>
                          </a:solidFill>
                        </a:rPr>
                        <a:t>10,656.00</a:t>
                      </a:r>
                    </a:p>
                  </a:txBody>
                  <a:tcPr/>
                </a:tc>
                <a:tc>
                  <a:txBody>
                    <a:bodyPr/>
                    <a:lstStyle/>
                    <a:p>
                      <a:r>
                        <a:rPr lang="en-US" sz="1000" b="0">
                          <a:solidFill>
                            <a:schemeClr val="tx1"/>
                          </a:solidFill>
                        </a:rPr>
                        <a:t>11,967.50</a:t>
                      </a:r>
                    </a:p>
                  </a:txBody>
                  <a:tcPr/>
                </a:tc>
                <a:tc>
                  <a:txBody>
                    <a:bodyPr/>
                    <a:lstStyle/>
                    <a:p>
                      <a:r>
                        <a:rPr lang="en-US" sz="1000" b="0">
                          <a:solidFill>
                            <a:schemeClr val="tx1"/>
                          </a:solidFill>
                        </a:rPr>
                        <a:t>12,267.50</a:t>
                      </a:r>
                    </a:p>
                  </a:txBody>
                  <a:tcPr/>
                </a:tc>
                <a:tc>
                  <a:txBody>
                    <a:bodyPr/>
                    <a:lstStyle/>
                    <a:p>
                      <a:r>
                        <a:rPr lang="en-US" sz="1000" b="0">
                          <a:solidFill>
                            <a:schemeClr val="tx1"/>
                          </a:solidFill>
                        </a:rPr>
                        <a:t>13,507.50</a:t>
                      </a:r>
                    </a:p>
                  </a:txBody>
                  <a:tcPr/>
                </a:tc>
                <a:tc>
                  <a:txBody>
                    <a:bodyPr/>
                    <a:lstStyle/>
                    <a:p>
                      <a:r>
                        <a:rPr lang="en-US" sz="1000" b="0">
                          <a:solidFill>
                            <a:schemeClr val="tx1"/>
                          </a:solidFill>
                        </a:rPr>
                        <a:t>12,827.50</a:t>
                      </a:r>
                    </a:p>
                  </a:txBody>
                  <a:tcPr/>
                </a:tc>
                <a:tc>
                  <a:txBody>
                    <a:bodyPr/>
                    <a:lstStyle/>
                    <a:p>
                      <a:r>
                        <a:rPr lang="en-US" sz="1000" b="0">
                          <a:solidFill>
                            <a:schemeClr val="tx1"/>
                          </a:solidFill>
                        </a:rPr>
                        <a:t>14886.40</a:t>
                      </a:r>
                    </a:p>
                  </a:txBody>
                  <a:tcPr/>
                </a:tc>
                <a:tc>
                  <a:txBody>
                    <a:bodyPr/>
                    <a:lstStyle/>
                    <a:p>
                      <a:r>
                        <a:rPr lang="en-US" sz="1000" b="0">
                          <a:solidFill>
                            <a:schemeClr val="tx1"/>
                          </a:solidFill>
                        </a:rPr>
                        <a:t>14886.40</a:t>
                      </a:r>
                    </a:p>
                  </a:txBody>
                  <a:tcPr/>
                </a:tc>
                <a:extLst>
                  <a:ext uri="{0D108BD9-81ED-4DB2-BD59-A6C34878D82A}">
                    <a16:rowId xmlns:a16="http://schemas.microsoft.com/office/drawing/2014/main" val="1551573289"/>
                  </a:ext>
                </a:extLst>
              </a:tr>
              <a:tr h="414316">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tc>
                  <a:txBody>
                    <a:bodyPr/>
                    <a:lstStyle/>
                    <a:p>
                      <a:endParaRPr lang="en-US" sz="1000" b="1"/>
                    </a:p>
                  </a:txBody>
                  <a:tcPr/>
                </a:tc>
                <a:extLst>
                  <a:ext uri="{0D108BD9-81ED-4DB2-BD59-A6C34878D82A}">
                    <a16:rowId xmlns:a16="http://schemas.microsoft.com/office/drawing/2014/main" val="1395375271"/>
                  </a:ext>
                </a:extLst>
              </a:tr>
            </a:tbl>
          </a:graphicData>
        </a:graphic>
      </p:graphicFrame>
    </p:spTree>
    <p:extLst>
      <p:ext uri="{BB962C8B-B14F-4D97-AF65-F5344CB8AC3E}">
        <p14:creationId xmlns:p14="http://schemas.microsoft.com/office/powerpoint/2010/main" val="2244004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1203-C4F5-46E2-AADD-D5698FDDB598}"/>
              </a:ext>
            </a:extLst>
          </p:cNvPr>
          <p:cNvSpPr>
            <a:spLocks noGrp="1"/>
          </p:cNvSpPr>
          <p:nvPr>
            <p:ph type="title"/>
          </p:nvPr>
        </p:nvSpPr>
        <p:spPr>
          <a:xfrm>
            <a:off x="1154954" y="973668"/>
            <a:ext cx="8761413" cy="905932"/>
          </a:xfrm>
        </p:spPr>
        <p:txBody>
          <a:bodyPr/>
          <a:lstStyle/>
          <a:p>
            <a:pPr algn="ctr"/>
            <a:r>
              <a:rPr lang="en-GB" sz="5400" b="1">
                <a:solidFill>
                  <a:schemeClr val="accent4"/>
                </a:solidFill>
              </a:rPr>
              <a:t>Conclusion</a:t>
            </a:r>
          </a:p>
        </p:txBody>
      </p:sp>
      <p:sp>
        <p:nvSpPr>
          <p:cNvPr id="3" name="Content Placeholder 2">
            <a:extLst>
              <a:ext uri="{FF2B5EF4-FFF2-40B4-BE49-F238E27FC236}">
                <a16:creationId xmlns:a16="http://schemas.microsoft.com/office/drawing/2014/main" id="{F54AB988-9DED-4104-A417-EDDA3469B259}"/>
              </a:ext>
            </a:extLst>
          </p:cNvPr>
          <p:cNvSpPr>
            <a:spLocks noGrp="1"/>
          </p:cNvSpPr>
          <p:nvPr>
            <p:ph idx="1"/>
          </p:nvPr>
        </p:nvSpPr>
        <p:spPr>
          <a:xfrm>
            <a:off x="163512" y="2362200"/>
            <a:ext cx="11864975" cy="3784600"/>
          </a:xfrm>
        </p:spPr>
        <p:txBody>
          <a:bodyPr>
            <a:normAutofit/>
          </a:bodyPr>
          <a:lstStyle/>
          <a:p>
            <a:r>
              <a:rPr lang="en-GB">
                <a:solidFill>
                  <a:schemeClr val="accent6">
                    <a:lumMod val="75000"/>
                  </a:schemeClr>
                </a:solidFill>
              </a:rPr>
              <a:t>In this presentation we have discussed our final business proposal regarding our online business Aisha’s Wisdom LTD. We have explained and gone into detail how we will expand the business and how different sectors of the business will be taken care by different individuals. We will be doing this by adding more facilities for our customers and more options so that they can shop from us without any inconvenience. We are aiming to make our online website easier for our customers to use as well as keeping their personal information safe when any purchases are made. </a:t>
            </a:r>
          </a:p>
          <a:p>
            <a:r>
              <a:rPr lang="en-GB">
                <a:solidFill>
                  <a:schemeClr val="accent6">
                    <a:lumMod val="75000"/>
                  </a:schemeClr>
                </a:solidFill>
              </a:rPr>
              <a:t>We will be doing this by assessing the competition and predicting our revenue and expenditures accurately. </a:t>
            </a:r>
          </a:p>
          <a:p>
            <a:r>
              <a:rPr lang="en-GB">
                <a:solidFill>
                  <a:schemeClr val="accent6">
                    <a:lumMod val="75000"/>
                  </a:schemeClr>
                </a:solidFill>
              </a:rPr>
              <a:t>Additionally as we grow together as a business we will be providing more services such as adding wider range of products that are suitable for everyone of all age groups, opening up stalls in exhibitions where our products can be purchased and advertised to get more recognition. Attending events where we can promote the products we sell and our online store. </a:t>
            </a:r>
          </a:p>
          <a:p>
            <a:endParaRPr lang="en-GB">
              <a:solidFill>
                <a:schemeClr val="accent6">
                  <a:lumMod val="75000"/>
                </a:schemeClr>
              </a:solidFill>
            </a:endParaRPr>
          </a:p>
        </p:txBody>
      </p:sp>
      <p:pic>
        <p:nvPicPr>
          <p:cNvPr id="4" name="Picture 3" descr="A close up of a sign&#10;&#10;Description automatically generated">
            <a:extLst>
              <a:ext uri="{FF2B5EF4-FFF2-40B4-BE49-F238E27FC236}">
                <a16:creationId xmlns:a16="http://schemas.microsoft.com/office/drawing/2014/main" id="{C1A30A05-AEBF-4AA5-9C96-F7771C4A6298}"/>
              </a:ext>
            </a:extLst>
          </p:cNvPr>
          <p:cNvPicPr>
            <a:picLocks noChangeAspect="1"/>
          </p:cNvPicPr>
          <p:nvPr/>
        </p:nvPicPr>
        <p:blipFill>
          <a:blip r:embed="rId2"/>
          <a:stretch>
            <a:fillRect/>
          </a:stretch>
        </p:blipFill>
        <p:spPr>
          <a:xfrm>
            <a:off x="10292576" y="486937"/>
            <a:ext cx="1316048" cy="1284714"/>
          </a:xfrm>
          <a:prstGeom prst="rect">
            <a:avLst/>
          </a:prstGeom>
        </p:spPr>
      </p:pic>
    </p:spTree>
    <p:extLst>
      <p:ext uri="{BB962C8B-B14F-4D97-AF65-F5344CB8AC3E}">
        <p14:creationId xmlns:p14="http://schemas.microsoft.com/office/powerpoint/2010/main" val="1408472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DDA8-B042-4870-83FA-3F00849CF267}"/>
              </a:ext>
            </a:extLst>
          </p:cNvPr>
          <p:cNvSpPr>
            <a:spLocks noGrp="1"/>
          </p:cNvSpPr>
          <p:nvPr>
            <p:ph type="title"/>
          </p:nvPr>
        </p:nvSpPr>
        <p:spPr>
          <a:xfrm>
            <a:off x="2349500" y="973668"/>
            <a:ext cx="7566867" cy="1020232"/>
          </a:xfrm>
        </p:spPr>
        <p:txBody>
          <a:bodyPr/>
          <a:lstStyle/>
          <a:p>
            <a:pPr algn="ctr"/>
            <a:r>
              <a:rPr lang="en-GB" sz="5400" b="1">
                <a:solidFill>
                  <a:schemeClr val="accent4"/>
                </a:solidFill>
              </a:rPr>
              <a:t>SWOT</a:t>
            </a:r>
          </a:p>
        </p:txBody>
      </p:sp>
      <p:pic>
        <p:nvPicPr>
          <p:cNvPr id="4" name="Picture 3" descr="A close up of a sign&#10;&#10;Description automatically generated">
            <a:extLst>
              <a:ext uri="{FF2B5EF4-FFF2-40B4-BE49-F238E27FC236}">
                <a16:creationId xmlns:a16="http://schemas.microsoft.com/office/drawing/2014/main" id="{CC270220-19CA-427A-BD85-8A94A5CA1A66}"/>
              </a:ext>
            </a:extLst>
          </p:cNvPr>
          <p:cNvPicPr>
            <a:picLocks noChangeAspect="1"/>
          </p:cNvPicPr>
          <p:nvPr/>
        </p:nvPicPr>
        <p:blipFill>
          <a:blip r:embed="rId2"/>
          <a:stretch>
            <a:fillRect/>
          </a:stretch>
        </p:blipFill>
        <p:spPr>
          <a:xfrm>
            <a:off x="10292576" y="486937"/>
            <a:ext cx="1316048" cy="1284714"/>
          </a:xfrm>
          <a:prstGeom prst="rect">
            <a:avLst/>
          </a:prstGeom>
        </p:spPr>
      </p:pic>
      <p:graphicFrame>
        <p:nvGraphicFramePr>
          <p:cNvPr id="6" name="Table 5">
            <a:extLst>
              <a:ext uri="{FF2B5EF4-FFF2-40B4-BE49-F238E27FC236}">
                <a16:creationId xmlns:a16="http://schemas.microsoft.com/office/drawing/2014/main" id="{ACEBCDC2-5F12-4DBB-99EE-F6AB85AE97D8}"/>
              </a:ext>
            </a:extLst>
          </p:cNvPr>
          <p:cNvGraphicFramePr>
            <a:graphicFrameLocks noGrp="1"/>
          </p:cNvGraphicFramePr>
          <p:nvPr>
            <p:extLst>
              <p:ext uri="{D42A27DB-BD31-4B8C-83A1-F6EECF244321}">
                <p14:modId xmlns:p14="http://schemas.microsoft.com/office/powerpoint/2010/main" val="1139230911"/>
              </p:ext>
            </p:extLst>
          </p:nvPr>
        </p:nvGraphicFramePr>
        <p:xfrm>
          <a:off x="488950" y="2505604"/>
          <a:ext cx="11398250" cy="2286000"/>
        </p:xfrm>
        <a:graphic>
          <a:graphicData uri="http://schemas.openxmlformats.org/drawingml/2006/table">
            <a:tbl>
              <a:tblPr firstRow="1" bandRow="1">
                <a:tableStyleId>{8A107856-5554-42FB-B03E-39F5DBC370BA}</a:tableStyleId>
              </a:tblPr>
              <a:tblGrid>
                <a:gridCol w="5699125">
                  <a:extLst>
                    <a:ext uri="{9D8B030D-6E8A-4147-A177-3AD203B41FA5}">
                      <a16:colId xmlns:a16="http://schemas.microsoft.com/office/drawing/2014/main" val="1668842841"/>
                    </a:ext>
                  </a:extLst>
                </a:gridCol>
                <a:gridCol w="5699125">
                  <a:extLst>
                    <a:ext uri="{9D8B030D-6E8A-4147-A177-3AD203B41FA5}">
                      <a16:colId xmlns:a16="http://schemas.microsoft.com/office/drawing/2014/main" val="1990260315"/>
                    </a:ext>
                  </a:extLst>
                </a:gridCol>
              </a:tblGrid>
              <a:tr h="2040467">
                <a:tc>
                  <a:txBody>
                    <a:bodyPr/>
                    <a:lstStyle/>
                    <a:p>
                      <a:r>
                        <a:rPr lang="en-GB" b="1">
                          <a:solidFill>
                            <a:schemeClr val="accent6">
                              <a:lumMod val="75000"/>
                            </a:schemeClr>
                          </a:solidFill>
                        </a:rPr>
                        <a:t>Strengths</a:t>
                      </a:r>
                      <a:r>
                        <a:rPr lang="en-GB" b="0"/>
                        <a:t> </a:t>
                      </a:r>
                    </a:p>
                    <a:p>
                      <a:pPr marL="285750" indent="-285750">
                        <a:buFont typeface="Century Gothic" panose="020B0502020202020204" pitchFamily="34" charset="0"/>
                        <a:buChar char="►"/>
                      </a:pPr>
                      <a:r>
                        <a:rPr lang="en-GB" b="0">
                          <a:solidFill>
                            <a:schemeClr val="accent6">
                              <a:lumMod val="75000"/>
                            </a:schemeClr>
                          </a:solidFill>
                        </a:rPr>
                        <a:t>As we are five partners we are all aware of our departments and are educated on how to handle different situations arising.</a:t>
                      </a:r>
                    </a:p>
                    <a:p>
                      <a:pPr marL="285750" indent="-285750">
                        <a:buFont typeface="Century Gothic" panose="020B0502020202020204" pitchFamily="34" charset="0"/>
                        <a:buChar char="►"/>
                      </a:pPr>
                      <a:r>
                        <a:rPr lang="en-GB" b="0">
                          <a:solidFill>
                            <a:schemeClr val="accent6">
                              <a:lumMod val="75000"/>
                            </a:schemeClr>
                          </a:solidFill>
                        </a:rPr>
                        <a:t>We will be donating 2% from every order to registered charity to help with education for underdeveloped countries. </a:t>
                      </a:r>
                    </a:p>
                    <a:p>
                      <a:pPr marL="285750" indent="-285750">
                        <a:buFont typeface="Century Gothic" panose="020B0502020202020204" pitchFamily="34" charset="0"/>
                        <a:buChar char="►"/>
                      </a:pPr>
                      <a:endParaRPr lang="en-GB" b="0">
                        <a:solidFill>
                          <a:schemeClr val="accent6">
                            <a:lumMod val="75000"/>
                          </a:schemeClr>
                        </a:solidFill>
                      </a:endParaRPr>
                    </a:p>
                  </a:txBody>
                  <a:tcPr/>
                </a:tc>
                <a:tc>
                  <a:txBody>
                    <a:bodyPr/>
                    <a:lstStyle/>
                    <a:p>
                      <a:r>
                        <a:rPr lang="en-GB">
                          <a:solidFill>
                            <a:schemeClr val="accent6">
                              <a:lumMod val="75000"/>
                            </a:schemeClr>
                          </a:solidFill>
                        </a:rPr>
                        <a:t>Weakness</a:t>
                      </a:r>
                    </a:p>
                    <a:p>
                      <a:pPr marL="285750" indent="-285750">
                        <a:buFont typeface="Century Gothic" panose="020B0502020202020204" pitchFamily="34" charset="0"/>
                        <a:buChar char="►"/>
                      </a:pPr>
                      <a:r>
                        <a:rPr lang="en-GB" b="0">
                          <a:solidFill>
                            <a:schemeClr val="accent6">
                              <a:lumMod val="75000"/>
                            </a:schemeClr>
                          </a:solidFill>
                        </a:rPr>
                        <a:t>There are less opportunities to promote the business through other influencers and bloggers until the relationship has been established.</a:t>
                      </a:r>
                    </a:p>
                    <a:p>
                      <a:pPr marL="285750" indent="-285750">
                        <a:buFont typeface="Century Gothic" panose="020B0502020202020204" pitchFamily="34" charset="0"/>
                        <a:buChar char="►"/>
                      </a:pPr>
                      <a:r>
                        <a:rPr lang="en-GB" b="0">
                          <a:solidFill>
                            <a:schemeClr val="accent6">
                              <a:lumMod val="75000"/>
                            </a:schemeClr>
                          </a:solidFill>
                        </a:rPr>
                        <a:t>It is a small online business</a:t>
                      </a:r>
                    </a:p>
                  </a:txBody>
                  <a:tcPr/>
                </a:tc>
                <a:extLst>
                  <a:ext uri="{0D108BD9-81ED-4DB2-BD59-A6C34878D82A}">
                    <a16:rowId xmlns:a16="http://schemas.microsoft.com/office/drawing/2014/main" val="1986683713"/>
                  </a:ext>
                </a:extLst>
              </a:tr>
            </a:tbl>
          </a:graphicData>
        </a:graphic>
      </p:graphicFrame>
      <p:sp>
        <p:nvSpPr>
          <p:cNvPr id="8" name="TextBox 7">
            <a:extLst>
              <a:ext uri="{FF2B5EF4-FFF2-40B4-BE49-F238E27FC236}">
                <a16:creationId xmlns:a16="http://schemas.microsoft.com/office/drawing/2014/main" id="{82541D65-9AF4-4AF2-B030-F5997FF16355}"/>
              </a:ext>
            </a:extLst>
          </p:cNvPr>
          <p:cNvSpPr txBox="1"/>
          <p:nvPr/>
        </p:nvSpPr>
        <p:spPr>
          <a:xfrm>
            <a:off x="657225" y="5272088"/>
            <a:ext cx="5157788" cy="923330"/>
          </a:xfrm>
          <a:prstGeom prst="rect">
            <a:avLst/>
          </a:prstGeom>
          <a:noFill/>
        </p:spPr>
        <p:txBody>
          <a:bodyPr wrap="square" rtlCol="0">
            <a:spAutoFit/>
          </a:bodyPr>
          <a:lstStyle/>
          <a:p>
            <a:r>
              <a:rPr lang="en-GB">
                <a:solidFill>
                  <a:schemeClr val="accent6">
                    <a:lumMod val="75000"/>
                  </a:schemeClr>
                </a:solidFill>
              </a:rPr>
              <a:t>These are the main strengths of our business and they have been highlighted as they are the key points. </a:t>
            </a:r>
          </a:p>
        </p:txBody>
      </p:sp>
      <p:sp>
        <p:nvSpPr>
          <p:cNvPr id="9" name="TextBox 8">
            <a:extLst>
              <a:ext uri="{FF2B5EF4-FFF2-40B4-BE49-F238E27FC236}">
                <a16:creationId xmlns:a16="http://schemas.microsoft.com/office/drawing/2014/main" id="{2EEFA97B-11C7-4F49-BBE8-F4A2CAB5A4C3}"/>
              </a:ext>
            </a:extLst>
          </p:cNvPr>
          <p:cNvSpPr txBox="1"/>
          <p:nvPr/>
        </p:nvSpPr>
        <p:spPr>
          <a:xfrm>
            <a:off x="6096000" y="4893735"/>
            <a:ext cx="5791200" cy="1754326"/>
          </a:xfrm>
          <a:prstGeom prst="rect">
            <a:avLst/>
          </a:prstGeom>
          <a:noFill/>
        </p:spPr>
        <p:txBody>
          <a:bodyPr wrap="square" rtlCol="0">
            <a:spAutoFit/>
          </a:bodyPr>
          <a:lstStyle/>
          <a:p>
            <a:r>
              <a:rPr lang="en-GB">
                <a:solidFill>
                  <a:schemeClr val="accent6">
                    <a:lumMod val="75000"/>
                  </a:schemeClr>
                </a:solidFill>
              </a:rPr>
              <a:t>The weaknesses have been listed and gives an explanation of what we as a business need to focus on to achieve our targets and approach more customers. As it is a small online business as a start up we will need to focus on continuous growth so we can achieve it. </a:t>
            </a:r>
          </a:p>
        </p:txBody>
      </p:sp>
    </p:spTree>
    <p:extLst>
      <p:ext uri="{BB962C8B-B14F-4D97-AF65-F5344CB8AC3E}">
        <p14:creationId xmlns:p14="http://schemas.microsoft.com/office/powerpoint/2010/main" val="22794437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4A225-FD35-4FCE-AF68-E3A345716207}"/>
              </a:ext>
            </a:extLst>
          </p:cNvPr>
          <p:cNvSpPr>
            <a:spLocks noGrp="1"/>
          </p:cNvSpPr>
          <p:nvPr>
            <p:ph type="title"/>
          </p:nvPr>
        </p:nvSpPr>
        <p:spPr>
          <a:xfrm>
            <a:off x="1154954" y="973667"/>
            <a:ext cx="8825659" cy="948917"/>
          </a:xfrm>
        </p:spPr>
        <p:txBody>
          <a:bodyPr/>
          <a:lstStyle/>
          <a:p>
            <a:pPr algn="ctr"/>
            <a:r>
              <a:rPr lang="en-GB" sz="5400" b="1">
                <a:solidFill>
                  <a:schemeClr val="accent4"/>
                </a:solidFill>
              </a:rPr>
              <a:t>SWOT Continued</a:t>
            </a:r>
          </a:p>
        </p:txBody>
      </p:sp>
      <p:graphicFrame>
        <p:nvGraphicFramePr>
          <p:cNvPr id="4" name="Table 3">
            <a:extLst>
              <a:ext uri="{FF2B5EF4-FFF2-40B4-BE49-F238E27FC236}">
                <a16:creationId xmlns:a16="http://schemas.microsoft.com/office/drawing/2014/main" id="{9B16AE7A-01FC-42D2-B687-97AA890CF794}"/>
              </a:ext>
            </a:extLst>
          </p:cNvPr>
          <p:cNvGraphicFramePr>
            <a:graphicFrameLocks noGrp="1"/>
          </p:cNvGraphicFramePr>
          <p:nvPr>
            <p:extLst>
              <p:ext uri="{D42A27DB-BD31-4B8C-83A1-F6EECF244321}">
                <p14:modId xmlns:p14="http://schemas.microsoft.com/office/powerpoint/2010/main" val="3132918910"/>
              </p:ext>
            </p:extLst>
          </p:nvPr>
        </p:nvGraphicFramePr>
        <p:xfrm>
          <a:off x="351692" y="2033352"/>
          <a:ext cx="11664096" cy="2104292"/>
        </p:xfrm>
        <a:graphic>
          <a:graphicData uri="http://schemas.openxmlformats.org/drawingml/2006/table">
            <a:tbl>
              <a:tblPr firstRow="1" bandRow="1">
                <a:tableStyleId>{69CF1AB2-1976-4502-BF36-3FF5EA218861}</a:tableStyleId>
              </a:tblPr>
              <a:tblGrid>
                <a:gridCol w="5832048">
                  <a:extLst>
                    <a:ext uri="{9D8B030D-6E8A-4147-A177-3AD203B41FA5}">
                      <a16:colId xmlns:a16="http://schemas.microsoft.com/office/drawing/2014/main" val="1557903295"/>
                    </a:ext>
                  </a:extLst>
                </a:gridCol>
                <a:gridCol w="5832048">
                  <a:extLst>
                    <a:ext uri="{9D8B030D-6E8A-4147-A177-3AD203B41FA5}">
                      <a16:colId xmlns:a16="http://schemas.microsoft.com/office/drawing/2014/main" val="3038314215"/>
                    </a:ext>
                  </a:extLst>
                </a:gridCol>
              </a:tblGrid>
              <a:tr h="2104292">
                <a:tc>
                  <a:txBody>
                    <a:bodyPr/>
                    <a:lstStyle/>
                    <a:p>
                      <a:r>
                        <a:rPr lang="en-GB">
                          <a:solidFill>
                            <a:schemeClr val="accent6">
                              <a:lumMod val="75000"/>
                            </a:schemeClr>
                          </a:solidFill>
                        </a:rPr>
                        <a:t>Opportunities</a:t>
                      </a:r>
                    </a:p>
                    <a:p>
                      <a:pPr marL="285750" indent="-285750">
                        <a:buFont typeface="Century Gothic" panose="020B0502020202020204" pitchFamily="34" charset="0"/>
                        <a:buChar char="►"/>
                      </a:pPr>
                      <a:r>
                        <a:rPr lang="en-GB" b="0">
                          <a:solidFill>
                            <a:schemeClr val="accent6">
                              <a:lumMod val="75000"/>
                            </a:schemeClr>
                          </a:solidFill>
                        </a:rPr>
                        <a:t>Leaflets and flyers have been prepared with all the information available for our customers</a:t>
                      </a:r>
                    </a:p>
                    <a:p>
                      <a:pPr marL="285750" indent="-285750">
                        <a:buFont typeface="Century Gothic" panose="020B0502020202020204" pitchFamily="34" charset="0"/>
                        <a:buChar char="►"/>
                      </a:pPr>
                      <a:r>
                        <a:rPr lang="en-GB" b="0">
                          <a:solidFill>
                            <a:schemeClr val="accent6">
                              <a:lumMod val="75000"/>
                            </a:schemeClr>
                          </a:solidFill>
                        </a:rPr>
                        <a:t>Relevant information regarding the website is regularly updated on our social media pages such as Facebook.</a:t>
                      </a:r>
                    </a:p>
                  </a:txBody>
                  <a:tcPr/>
                </a:tc>
                <a:tc>
                  <a:txBody>
                    <a:bodyPr/>
                    <a:lstStyle/>
                    <a:p>
                      <a:r>
                        <a:rPr lang="en-GB">
                          <a:solidFill>
                            <a:schemeClr val="accent6">
                              <a:lumMod val="75000"/>
                            </a:schemeClr>
                          </a:solidFill>
                        </a:rPr>
                        <a:t>Threat</a:t>
                      </a:r>
                    </a:p>
                    <a:p>
                      <a:pPr marL="285750" indent="-285750">
                        <a:buFont typeface="Century Gothic" panose="020B0502020202020204" pitchFamily="34" charset="0"/>
                        <a:buChar char="►"/>
                      </a:pPr>
                      <a:r>
                        <a:rPr lang="en-GB" b="0">
                          <a:solidFill>
                            <a:schemeClr val="accent6">
                              <a:lumMod val="75000"/>
                            </a:schemeClr>
                          </a:solidFill>
                        </a:rPr>
                        <a:t>Online Businesses who have already formed a relationship with their customers will potentially cause us to be in the loss as it will take time to build a relationship.</a:t>
                      </a:r>
                    </a:p>
                    <a:p>
                      <a:pPr marL="285750" indent="-285750">
                        <a:buFont typeface="Century Gothic" panose="020B0502020202020204" pitchFamily="34" charset="0"/>
                        <a:buChar char="►"/>
                      </a:pPr>
                      <a:r>
                        <a:rPr lang="en-GB" b="0">
                          <a:solidFill>
                            <a:schemeClr val="accent6">
                              <a:lumMod val="75000"/>
                            </a:schemeClr>
                          </a:solidFill>
                        </a:rPr>
                        <a:t>Formed online business might start to increase their offers and discounts. </a:t>
                      </a:r>
                    </a:p>
                  </a:txBody>
                  <a:tcPr/>
                </a:tc>
                <a:extLst>
                  <a:ext uri="{0D108BD9-81ED-4DB2-BD59-A6C34878D82A}">
                    <a16:rowId xmlns:a16="http://schemas.microsoft.com/office/drawing/2014/main" val="2044478104"/>
                  </a:ext>
                </a:extLst>
              </a:tr>
            </a:tbl>
          </a:graphicData>
        </a:graphic>
      </p:graphicFrame>
      <p:pic>
        <p:nvPicPr>
          <p:cNvPr id="6" name="Picture 5">
            <a:extLst>
              <a:ext uri="{FF2B5EF4-FFF2-40B4-BE49-F238E27FC236}">
                <a16:creationId xmlns:a16="http://schemas.microsoft.com/office/drawing/2014/main" id="{FF5F9F00-52EF-462A-B63C-1D5EE802D138}"/>
              </a:ext>
            </a:extLst>
          </p:cNvPr>
          <p:cNvPicPr>
            <a:picLocks noChangeAspect="1"/>
          </p:cNvPicPr>
          <p:nvPr/>
        </p:nvPicPr>
        <p:blipFill rotWithShape="1">
          <a:blip r:embed="rId2"/>
          <a:srcRect l="2885" t="21236" r="20781" b="20402"/>
          <a:stretch/>
        </p:blipFill>
        <p:spPr>
          <a:xfrm>
            <a:off x="351693" y="4248413"/>
            <a:ext cx="5849082" cy="2423850"/>
          </a:xfrm>
          <a:prstGeom prst="rect">
            <a:avLst/>
          </a:prstGeom>
        </p:spPr>
      </p:pic>
      <p:sp>
        <p:nvSpPr>
          <p:cNvPr id="7" name="TextBox 6">
            <a:extLst>
              <a:ext uri="{FF2B5EF4-FFF2-40B4-BE49-F238E27FC236}">
                <a16:creationId xmlns:a16="http://schemas.microsoft.com/office/drawing/2014/main" id="{8DDD7B4B-0094-4B24-B99C-B1EEC2899162}"/>
              </a:ext>
            </a:extLst>
          </p:cNvPr>
          <p:cNvSpPr txBox="1"/>
          <p:nvPr/>
        </p:nvSpPr>
        <p:spPr>
          <a:xfrm>
            <a:off x="6429375" y="4600575"/>
            <a:ext cx="5586413" cy="1477328"/>
          </a:xfrm>
          <a:prstGeom prst="rect">
            <a:avLst/>
          </a:prstGeom>
          <a:noFill/>
        </p:spPr>
        <p:txBody>
          <a:bodyPr wrap="square" rtlCol="0">
            <a:spAutoFit/>
          </a:bodyPr>
          <a:lstStyle/>
          <a:p>
            <a:r>
              <a:rPr lang="en-GB">
                <a:solidFill>
                  <a:schemeClr val="accent6">
                    <a:lumMod val="75000"/>
                  </a:schemeClr>
                </a:solidFill>
              </a:rPr>
              <a:t>As we are a start up small online business there are many online stores that have already established themselves so we need to advertise and promote ourselves using different techniques to gain more attention in the market</a:t>
            </a:r>
            <a:r>
              <a:rPr lang="en-GB"/>
              <a:t>. </a:t>
            </a:r>
          </a:p>
        </p:txBody>
      </p:sp>
    </p:spTree>
    <p:extLst>
      <p:ext uri="{BB962C8B-B14F-4D97-AF65-F5344CB8AC3E}">
        <p14:creationId xmlns:p14="http://schemas.microsoft.com/office/powerpoint/2010/main" val="21641784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5F09-743A-4951-8E44-BF23BCF2A053}"/>
              </a:ext>
            </a:extLst>
          </p:cNvPr>
          <p:cNvSpPr>
            <a:spLocks noGrp="1"/>
          </p:cNvSpPr>
          <p:nvPr>
            <p:ph type="title"/>
          </p:nvPr>
        </p:nvSpPr>
        <p:spPr/>
        <p:txBody>
          <a:bodyPr/>
          <a:lstStyle/>
          <a:p>
            <a:pPr algn="ctr"/>
            <a:r>
              <a:rPr lang="en-GB" sz="4800" b="1">
                <a:solidFill>
                  <a:schemeClr val="accent4"/>
                </a:solidFill>
              </a:rPr>
              <a:t>Gannt Chart </a:t>
            </a:r>
          </a:p>
        </p:txBody>
      </p:sp>
      <p:pic>
        <p:nvPicPr>
          <p:cNvPr id="4" name="Picture 3">
            <a:extLst>
              <a:ext uri="{FF2B5EF4-FFF2-40B4-BE49-F238E27FC236}">
                <a16:creationId xmlns:a16="http://schemas.microsoft.com/office/drawing/2014/main" id="{B2743DE4-78BC-4540-BD41-74F0A5FE2EC8}"/>
              </a:ext>
            </a:extLst>
          </p:cNvPr>
          <p:cNvPicPr>
            <a:picLocks noChangeAspect="1"/>
          </p:cNvPicPr>
          <p:nvPr/>
        </p:nvPicPr>
        <p:blipFill rotWithShape="1">
          <a:blip r:embed="rId2"/>
          <a:srcRect l="26133" t="37702" r="11736" b="16025"/>
          <a:stretch/>
        </p:blipFill>
        <p:spPr>
          <a:xfrm>
            <a:off x="0" y="1900239"/>
            <a:ext cx="12192000" cy="4957762"/>
          </a:xfrm>
          <a:prstGeom prst="rect">
            <a:avLst/>
          </a:prstGeom>
        </p:spPr>
      </p:pic>
    </p:spTree>
    <p:extLst>
      <p:ext uri="{BB962C8B-B14F-4D97-AF65-F5344CB8AC3E}">
        <p14:creationId xmlns:p14="http://schemas.microsoft.com/office/powerpoint/2010/main" val="12044767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45</Slides>
  <Notes>0</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Ion Boardroom</vt:lpstr>
      <vt:lpstr>PowerPoint Presentation</vt:lpstr>
      <vt:lpstr>Introduction</vt:lpstr>
      <vt:lpstr>Overview</vt:lpstr>
      <vt:lpstr>Products and Services</vt:lpstr>
      <vt:lpstr>What is Unique about the Business</vt:lpstr>
      <vt:lpstr>Operating</vt:lpstr>
      <vt:lpstr>Service Standards</vt:lpstr>
      <vt:lpstr>Events Calendar</vt:lpstr>
      <vt:lpstr>Ensuring quality of products and services.</vt:lpstr>
      <vt:lpstr>Monitoring</vt:lpstr>
      <vt:lpstr>All hand's on deck</vt:lpstr>
      <vt:lpstr>Human Resources</vt:lpstr>
      <vt:lpstr>Rota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resources </vt:lpstr>
      <vt:lpstr>Continue Finance-</vt:lpstr>
      <vt:lpstr>Financial pricing strategy</vt:lpstr>
      <vt:lpstr>Profit Margin </vt:lpstr>
      <vt:lpstr>PowerPoint Presentation</vt:lpstr>
      <vt:lpstr>PowerPoint Presentation</vt:lpstr>
      <vt:lpstr>Conclusion</vt:lpstr>
      <vt:lpstr>SWOT</vt:lpstr>
      <vt:lpstr>SWOT Continued</vt:lpstr>
      <vt:lpstr>Gannt Chart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revision>2</cp:revision>
  <dcterms:created xsi:type="dcterms:W3CDTF">2018-11-23T15:46:56Z</dcterms:created>
  <dcterms:modified xsi:type="dcterms:W3CDTF">2018-12-03T12:17:16Z</dcterms:modified>
</cp:coreProperties>
</file>