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7.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image" Target="../media/image4.jpeg"/><Relationship Id="rId3"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3.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Title 3"/>
          <p:cNvSpPr/>
          <p:nvPr/>
        </p:nvSpPr>
        <p:spPr>
          <a:xfrm>
            <a:off x="685800" y="1845000"/>
            <a:ext cx="7765920" cy="1175400"/>
          </a:xfrm>
          <a:prstGeom prst="rect">
            <a:avLst/>
          </a:prstGeom>
          <a:noFill/>
          <a:ln w="0">
            <a:noFill/>
          </a:ln>
        </p:spPr>
        <p:style>
          <a:lnRef idx="0"/>
          <a:fillRef idx="0"/>
          <a:effectRef idx="0"/>
          <a:fontRef idx="minor"/>
        </p:style>
        <p:txBody>
          <a:bodyPr lIns="90000" rIns="90000" tIns="45000" bIns="45000" anchor="ctr">
            <a:normAutofit fontScale="47000"/>
          </a:bodyPr>
          <a:p>
            <a:pPr algn="ctr">
              <a:lnSpc>
                <a:spcPct val="100000"/>
              </a:lnSpc>
            </a:pPr>
            <a:r>
              <a:rPr b="0" lang="en-GB" sz="4400" spc="-1" strike="noStrike">
                <a:solidFill>
                  <a:srgbClr val="ffffff"/>
                </a:solidFill>
                <a:latin typeface="Palatino Linotype"/>
                <a:ea typeface="DejaVu Sans"/>
              </a:rPr>
              <a:t>Myth and mythology: How Stories Shape the World</a:t>
            </a:r>
            <a:br/>
            <a:endParaRPr b="0" lang="en-GB" sz="4400" spc="-1" strike="noStrike">
              <a:latin typeface="Arial"/>
            </a:endParaRPr>
          </a:p>
        </p:txBody>
      </p:sp>
      <p:sp>
        <p:nvSpPr>
          <p:cNvPr id="77" name="Subtitle 6"/>
          <p:cNvSpPr/>
          <p:nvPr/>
        </p:nvSpPr>
        <p:spPr>
          <a:xfrm>
            <a:off x="2627640" y="2925000"/>
            <a:ext cx="5106240" cy="1746000"/>
          </a:xfrm>
          <a:prstGeom prst="rect">
            <a:avLst/>
          </a:prstGeom>
          <a:noFill/>
          <a:ln w="0">
            <a:noFill/>
          </a:ln>
        </p:spPr>
        <p:style>
          <a:lnRef idx="0"/>
          <a:fillRef idx="0"/>
          <a:effectRef idx="0"/>
          <a:fontRef idx="minor"/>
        </p:style>
        <p:txBody>
          <a:bodyPr lIns="90000" rIns="90000" tIns="45000" bIns="45000">
            <a:normAutofit/>
          </a:bodyPr>
          <a:p>
            <a:pPr algn="ctr">
              <a:lnSpc>
                <a:spcPct val="100000"/>
              </a:lnSpc>
              <a:spcBef>
                <a:spcPts val="400"/>
              </a:spcBef>
              <a:tabLst>
                <a:tab algn="l" pos="0"/>
              </a:tabLst>
            </a:pPr>
            <a:r>
              <a:rPr b="0" lang="en-GB" sz="2000" spc="-1" strike="noStrike">
                <a:solidFill>
                  <a:srgbClr val="ffffff"/>
                </a:solidFill>
                <a:latin typeface="Palatino Linotype"/>
                <a:ea typeface="DejaVu Sans"/>
              </a:rPr>
              <a:t>Professor Ruth Parkes</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Title 1"/>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rmAutofit/>
          </a:bodyPr>
          <a:p>
            <a:pPr algn="ctr">
              <a:lnSpc>
                <a:spcPct val="95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de-DE" sz="2000" spc="-1" strike="noStrike">
                <a:solidFill>
                  <a:srgbClr val="000000"/>
                </a:solidFill>
                <a:latin typeface="Times New Roman"/>
                <a:ea typeface="DejaVu Sans"/>
              </a:rPr>
              <a:t>Eleusinian mysteries </a:t>
            </a:r>
            <a:endParaRPr b="0" lang="en-GB" sz="2000" spc="-1" strike="noStrike">
              <a:latin typeface="Arial"/>
            </a:endParaRPr>
          </a:p>
          <a:p>
            <a:pPr algn="ctr">
              <a:lnSpc>
                <a:spcPct val="95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de-DE" sz="2000" spc="-1" strike="noStrike">
                <a:solidFill>
                  <a:srgbClr val="000000"/>
                </a:solidFill>
                <a:latin typeface="Times New Roman"/>
                <a:ea typeface="DejaVu Sans"/>
              </a:rPr>
              <a:t>(Below: Ninnion tablet, C4th BCE, showing procession of devotees)</a:t>
            </a:r>
            <a:endParaRPr b="0" lang="en-GB" sz="2000" spc="-1" strike="noStrike">
              <a:latin typeface="Arial"/>
            </a:endParaRPr>
          </a:p>
        </p:txBody>
      </p:sp>
      <p:sp>
        <p:nvSpPr>
          <p:cNvPr id="79" name="Content Placeholder 2"/>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641"/>
              </a:spcBef>
              <a:tabLst>
                <a:tab algn="l" pos="0"/>
              </a:tabLst>
            </a:pP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p:txBody>
      </p:sp>
      <p:pic>
        <p:nvPicPr>
          <p:cNvPr id="80" name="" descr=""/>
          <p:cNvPicPr/>
          <p:nvPr/>
        </p:nvPicPr>
        <p:blipFill>
          <a:blip r:embed="rId1"/>
          <a:stretch/>
        </p:blipFill>
        <p:spPr>
          <a:xfrm>
            <a:off x="673200" y="1170360"/>
            <a:ext cx="4005360" cy="4803840"/>
          </a:xfrm>
          <a:prstGeom prst="rect">
            <a:avLst/>
          </a:prstGeom>
          <a:ln w="0">
            <a:noFill/>
          </a:ln>
        </p:spPr>
      </p:pic>
      <p:pic>
        <p:nvPicPr>
          <p:cNvPr id="81" name="" descr=""/>
          <p:cNvPicPr/>
          <p:nvPr/>
        </p:nvPicPr>
        <p:blipFill>
          <a:blip r:embed="rId2"/>
          <a:stretch/>
        </p:blipFill>
        <p:spPr>
          <a:xfrm>
            <a:off x="4860000" y="1710000"/>
            <a:ext cx="3958560" cy="296856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Title 1"/>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95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3300" spc="-1" strike="noStrike">
                <a:solidFill>
                  <a:srgbClr val="000000"/>
                </a:solidFill>
                <a:latin typeface="Times New Roman"/>
                <a:ea typeface="DejaVu Sans"/>
              </a:rPr>
              <a:t>Eleusinian mysteries: </a:t>
            </a:r>
            <a:r>
              <a:rPr b="0" lang="en-US" sz="3300" spc="-1" strike="noStrike">
                <a:solidFill>
                  <a:srgbClr val="010101"/>
                </a:solidFill>
                <a:latin typeface="Times New Roman"/>
                <a:ea typeface="Times New Roman"/>
              </a:rPr>
              <a:t>Methodological issues for discovering what happened:</a:t>
            </a:r>
            <a:endParaRPr b="0" lang="en-GB" sz="3300" spc="-1" strike="noStrike">
              <a:latin typeface="Arial"/>
            </a:endParaRPr>
          </a:p>
        </p:txBody>
      </p:sp>
      <p:sp>
        <p:nvSpPr>
          <p:cNvPr id="83" name="Content Placeholder 2"/>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pPr>
            <a:r>
              <a:rPr b="0" lang="en-US" sz="2400" spc="-1" strike="noStrike">
                <a:solidFill>
                  <a:srgbClr val="010101"/>
                </a:solidFill>
                <a:latin typeface="Times New Roman"/>
                <a:ea typeface="Times New Roman"/>
              </a:rPr>
              <a:t>• </a:t>
            </a:r>
            <a:r>
              <a:rPr b="0" lang="en-US" sz="2400" spc="-1" strike="noStrike">
                <a:solidFill>
                  <a:srgbClr val="010101"/>
                </a:solidFill>
                <a:latin typeface="Times New Roman"/>
                <a:ea typeface="Times New Roman"/>
              </a:rPr>
              <a:t>Evidence for the mysteries: what do we mean? When? </a:t>
            </a:r>
            <a:endParaRPr b="0" lang="en-GB" sz="2400" spc="-1" strike="noStrike">
              <a:latin typeface="Arial"/>
            </a:endParaRPr>
          </a:p>
          <a:p>
            <a:pPr>
              <a:lnSpc>
                <a:spcPct val="100000"/>
              </a:lnSpc>
            </a:pPr>
            <a:r>
              <a:rPr b="0" lang="en-US" sz="2400" spc="-1" strike="noStrike">
                <a:solidFill>
                  <a:srgbClr val="010101"/>
                </a:solidFill>
                <a:latin typeface="Times New Roman"/>
                <a:ea typeface="Times New Roman"/>
              </a:rPr>
              <a:t>• </a:t>
            </a:r>
            <a:r>
              <a:rPr b="0" lang="en-US" sz="2400" spc="-1" strike="noStrike">
                <a:solidFill>
                  <a:srgbClr val="010101"/>
                </a:solidFill>
                <a:latin typeface="Times New Roman"/>
                <a:ea typeface="Times New Roman"/>
              </a:rPr>
              <a:t>NB developments in the religious rites over time </a:t>
            </a:r>
            <a:endParaRPr b="0" lang="en-GB" sz="2400" spc="-1" strike="noStrike">
              <a:latin typeface="Arial"/>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e.g. was the procession (along the sacred way from Athens to Eleusis?) a development when Athens got interested in Eleusis and had Eleusis into its territory? Started in the Peisistratean period? (Richardson 1974, 10)</a:t>
            </a:r>
            <a:endParaRPr b="0" lang="en-GB" sz="2400" spc="-1" strike="noStrike">
              <a:latin typeface="Arial"/>
            </a:endParaRPr>
          </a:p>
          <a:p>
            <a:pPr>
              <a:lnSpc>
                <a:spcPct val="100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 </a:t>
            </a:r>
            <a:r>
              <a:rPr b="0" lang="en-US" sz="2400" spc="-1" strike="noStrike">
                <a:solidFill>
                  <a:srgbClr val="010101"/>
                </a:solidFill>
                <a:latin typeface="Times New Roman"/>
                <a:ea typeface="Times New Roman"/>
              </a:rPr>
              <a:t>Development of Triptolemus myth after the involvement of Athens</a:t>
            </a:r>
            <a:r>
              <a:rPr b="0" lang="en-GB" sz="2400" spc="-1" strike="noStrike">
                <a:solidFill>
                  <a:srgbClr val="000000"/>
                </a:solidFill>
                <a:latin typeface="Times New Roman"/>
                <a:ea typeface="DejaVu Sans"/>
              </a:rPr>
              <a:t> </a:t>
            </a:r>
            <a:endParaRPr b="0" lang="en-GB" sz="2400" spc="-1" strike="noStrike">
              <a:latin typeface="Arial"/>
            </a:endParaRPr>
          </a:p>
          <a:p>
            <a:pPr>
              <a:lnSpc>
                <a:spcPct val="100000"/>
              </a:lnSpc>
              <a:spcBef>
                <a:spcPts val="641"/>
              </a:spcBef>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Title 1"/>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Evidence for the Eleusinian mysteries</a:t>
            </a:r>
            <a:endParaRPr b="0" lang="en-GB" sz="4400" spc="-1" strike="noStrike">
              <a:latin typeface="Arial"/>
            </a:endParaRPr>
          </a:p>
        </p:txBody>
      </p:sp>
      <p:sp>
        <p:nvSpPr>
          <p:cNvPr id="85" name="Content Placeholder 2"/>
          <p:cNvSpPr/>
          <p:nvPr/>
        </p:nvSpPr>
        <p:spPr>
          <a:xfrm>
            <a:off x="457200" y="1417680"/>
            <a:ext cx="8223120" cy="4093200"/>
          </a:xfrm>
          <a:prstGeom prst="rect">
            <a:avLst/>
          </a:prstGeom>
          <a:noFill/>
          <a:ln w="0">
            <a:noFill/>
          </a:ln>
        </p:spPr>
        <p:style>
          <a:lnRef idx="0"/>
          <a:fillRef idx="0"/>
          <a:effectRef idx="0"/>
          <a:fontRef idx="minor"/>
        </p:style>
      </p:sp>
      <p:sp>
        <p:nvSpPr>
          <p:cNvPr id="86" name=""/>
          <p:cNvSpPr/>
          <p:nvPr/>
        </p:nvSpPr>
        <p:spPr>
          <a:xfrm>
            <a:off x="21960" y="2024640"/>
            <a:ext cx="9131400" cy="345852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0" lang="en-US" sz="2400" spc="-1" strike="noStrike">
                <a:solidFill>
                  <a:srgbClr val="010101"/>
                </a:solidFill>
                <a:latin typeface="Times New Roman"/>
                <a:ea typeface="Times New Roman"/>
              </a:rPr>
              <a:t>Material culture: </a:t>
            </a:r>
            <a:endParaRPr b="0" lang="en-GB" sz="2400" spc="-1" strike="noStrike">
              <a:latin typeface="Arial"/>
            </a:endParaRPr>
          </a:p>
          <a:p>
            <a:pPr>
              <a:lnSpc>
                <a:spcPct val="100000"/>
              </a:lnSpc>
            </a:pPr>
            <a:r>
              <a:rPr b="0" lang="en-US" sz="2400" spc="-1" strike="noStrike">
                <a:solidFill>
                  <a:srgbClr val="010101"/>
                </a:solidFill>
                <a:latin typeface="Times New Roman"/>
                <a:ea typeface="Times New Roman"/>
              </a:rPr>
              <a:t>archaeological evidence: </a:t>
            </a:r>
            <a:endParaRPr b="0" lang="en-GB" sz="2400" spc="-1" strike="noStrike">
              <a:latin typeface="Arial"/>
            </a:endParaRPr>
          </a:p>
          <a:p>
            <a:pPr>
              <a:lnSpc>
                <a:spcPct val="100000"/>
              </a:lnSpc>
            </a:pPr>
            <a:r>
              <a:rPr b="0" lang="en-US" sz="2400" spc="-1" strike="noStrike">
                <a:solidFill>
                  <a:srgbClr val="010101"/>
                </a:solidFill>
                <a:latin typeface="Times New Roman"/>
                <a:ea typeface="Times New Roman"/>
              </a:rPr>
              <a:t>•</a:t>
            </a:r>
            <a:r>
              <a:rPr b="0" lang="en-US" sz="2400" spc="-1" strike="noStrike">
                <a:solidFill>
                  <a:srgbClr val="010101"/>
                </a:solidFill>
                <a:latin typeface="Times New Roman"/>
                <a:ea typeface="Times New Roman"/>
              </a:rPr>
              <a:t>excavations from site of the ritual (and its topography) which was emptied before destroyed but reliefs found in excavations</a:t>
            </a:r>
            <a:endParaRPr b="0" lang="en-GB" sz="2400" spc="-1" strike="noStrike">
              <a:latin typeface="Arial"/>
            </a:endParaRPr>
          </a:p>
          <a:p>
            <a:pPr>
              <a:lnSpc>
                <a:spcPct val="100000"/>
              </a:lnSpc>
            </a:pPr>
            <a:r>
              <a:rPr b="0" lang="en-US" sz="2400" spc="-1" strike="noStrike">
                <a:solidFill>
                  <a:srgbClr val="010101"/>
                </a:solidFill>
                <a:latin typeface="Times New Roman"/>
                <a:ea typeface="Times New Roman"/>
              </a:rPr>
              <a:t>•</a:t>
            </a:r>
            <a:r>
              <a:rPr b="0" lang="en-US" sz="2400" spc="-1" strike="noStrike">
                <a:solidFill>
                  <a:srgbClr val="010101"/>
                </a:solidFill>
                <a:latin typeface="Times New Roman"/>
                <a:ea typeface="Times New Roman"/>
              </a:rPr>
              <a:t>Inscriptions concerning the cult</a:t>
            </a:r>
            <a:endParaRPr b="0" lang="en-GB" sz="2400" spc="-1" strike="noStrike">
              <a:latin typeface="Arial"/>
            </a:endParaRPr>
          </a:p>
          <a:p>
            <a:pPr>
              <a:lnSpc>
                <a:spcPct val="100000"/>
              </a:lnSpc>
            </a:pPr>
            <a:r>
              <a:rPr b="0" lang="en-US" sz="2400" spc="-1" strike="noStrike">
                <a:solidFill>
                  <a:srgbClr val="010101"/>
                </a:solidFill>
                <a:latin typeface="Times New Roman"/>
                <a:ea typeface="Times New Roman"/>
              </a:rPr>
              <a:t>•</a:t>
            </a:r>
            <a:r>
              <a:rPr b="0" lang="en-US" sz="2400" spc="-1" strike="noStrike">
                <a:solidFill>
                  <a:srgbClr val="010101"/>
                </a:solidFill>
                <a:latin typeface="Times New Roman"/>
                <a:ea typeface="Times New Roman"/>
              </a:rPr>
              <a:t>depictions of the Mysteries in portable artefacts, sculptures, reliefs, terracotta, vase paintings, and pinakes</a:t>
            </a:r>
            <a:endParaRPr b="0" lang="en-GB" sz="2400" spc="-1" strike="noStrike">
              <a:latin typeface="Arial"/>
            </a:endParaRPr>
          </a:p>
          <a:p>
            <a:pPr>
              <a:lnSpc>
                <a:spcPct val="100000"/>
              </a:lnSpc>
            </a:pPr>
            <a:r>
              <a:rPr b="0" lang="en-US" sz="2400" spc="-1" strike="noStrike">
                <a:solidFill>
                  <a:srgbClr val="010101"/>
                </a:solidFill>
                <a:latin typeface="Times New Roman"/>
                <a:ea typeface="Times New Roman"/>
              </a:rPr>
              <a:t>See e.g. Clinton in Ogden 2007 </a:t>
            </a:r>
            <a:r>
              <a:rPr b="0" i="1" lang="en-US" sz="2400" spc="-1" strike="noStrike">
                <a:solidFill>
                  <a:srgbClr val="010101"/>
                </a:solidFill>
                <a:latin typeface="Times New Roman"/>
                <a:ea typeface="Times New Roman"/>
              </a:rPr>
              <a:t>A companion to Greek Religion </a:t>
            </a:r>
            <a:r>
              <a:rPr b="0" lang="en-US" sz="2400" spc="-1" strike="noStrike">
                <a:solidFill>
                  <a:srgbClr val="010101"/>
                </a:solidFill>
                <a:latin typeface="Times New Roman"/>
                <a:ea typeface="Times New Roman"/>
              </a:rPr>
              <a:t>('The Mysteries of Demeter and Kore')</a:t>
            </a:r>
            <a:endParaRPr b="0" lang="en-GB" sz="2400" spc="-1" strike="noStrike">
              <a:latin typeface="Arial"/>
            </a:endParaRPr>
          </a:p>
          <a:p>
            <a:pPr>
              <a:lnSpc>
                <a:spcPct val="100000"/>
              </a:lnSpc>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Title 1"/>
          <p:cNvSpPr/>
          <p:nvPr/>
        </p:nvSpPr>
        <p:spPr>
          <a:xfrm>
            <a:off x="179640" y="116640"/>
            <a:ext cx="8850600" cy="11365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Site</a:t>
            </a:r>
            <a:endParaRPr b="0" lang="en-GB" sz="4400" spc="-1" strike="noStrike">
              <a:latin typeface="Arial"/>
            </a:endParaRPr>
          </a:p>
        </p:txBody>
      </p:sp>
      <p:sp>
        <p:nvSpPr>
          <p:cNvPr id="88" name="Content Placeholder 2"/>
          <p:cNvSpPr/>
          <p:nvPr/>
        </p:nvSpPr>
        <p:spPr>
          <a:xfrm>
            <a:off x="251640" y="1343160"/>
            <a:ext cx="8634600" cy="4165200"/>
          </a:xfrm>
          <a:prstGeom prst="rect">
            <a:avLst/>
          </a:prstGeom>
          <a:noFill/>
          <a:ln w="0">
            <a:noFill/>
          </a:ln>
        </p:spPr>
        <p:style>
          <a:lnRef idx="0"/>
          <a:fillRef idx="0"/>
          <a:effectRef idx="0"/>
          <a:fontRef idx="minor"/>
        </p:style>
        <p:txBody>
          <a:bodyPr lIns="90000" rIns="90000" tIns="45000" bIns="45000">
            <a:normAutofit/>
          </a:bodyPr>
          <a:p>
            <a:pPr marL="343080" indent="-336600">
              <a:lnSpc>
                <a:spcPct val="100000"/>
              </a:lnSpc>
              <a:spcBef>
                <a:spcPts val="641"/>
              </a:spcBef>
              <a:buClr>
                <a:srgbClr val="373a3c"/>
              </a:buClr>
              <a:buFont typeface="Arial"/>
              <a:buChar char="•"/>
            </a:pPr>
            <a:r>
              <a:rPr b="0" lang="en-US" sz="1800" spc="-1" strike="noStrike">
                <a:solidFill>
                  <a:srgbClr val="373a3c"/>
                </a:solidFill>
                <a:latin typeface="Palatino Linotype"/>
                <a:ea typeface="DejaVu Sans"/>
              </a:rPr>
              <a:t> </a:t>
            </a:r>
            <a:endParaRPr b="0" lang="en-GB" sz="1800" spc="-1" strike="noStrike">
              <a:latin typeface="Arial"/>
            </a:endParaRPr>
          </a:p>
          <a:p>
            <a:pPr>
              <a:lnSpc>
                <a:spcPct val="100000"/>
              </a:lnSpc>
              <a:spcBef>
                <a:spcPts val="641"/>
              </a:spcBef>
            </a:pPr>
            <a:endParaRPr b="0" lang="en-GB" sz="1800" spc="-1" strike="noStrike">
              <a:latin typeface="Arial"/>
            </a:endParaRPr>
          </a:p>
        </p:txBody>
      </p:sp>
      <p:pic>
        <p:nvPicPr>
          <p:cNvPr id="89" name="" descr=""/>
          <p:cNvPicPr/>
          <p:nvPr/>
        </p:nvPicPr>
        <p:blipFill>
          <a:blip r:embed="rId1"/>
          <a:stretch/>
        </p:blipFill>
        <p:spPr>
          <a:xfrm>
            <a:off x="1100520" y="1368360"/>
            <a:ext cx="7178760" cy="367992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Title 1_1"/>
          <p:cNvSpPr/>
          <p:nvPr/>
        </p:nvSpPr>
        <p:spPr>
          <a:xfrm>
            <a:off x="179640" y="116640"/>
            <a:ext cx="8850600" cy="11365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Literary sources</a:t>
            </a:r>
            <a:endParaRPr b="0" lang="en-GB" sz="4400" spc="-1" strike="noStrike">
              <a:latin typeface="Arial"/>
            </a:endParaRPr>
          </a:p>
        </p:txBody>
      </p:sp>
      <p:sp>
        <p:nvSpPr>
          <p:cNvPr id="91" name="Content Placeholder 2_1"/>
          <p:cNvSpPr/>
          <p:nvPr/>
        </p:nvSpPr>
        <p:spPr>
          <a:xfrm>
            <a:off x="251640" y="1343160"/>
            <a:ext cx="8634600" cy="4165200"/>
          </a:xfrm>
          <a:prstGeom prst="rect">
            <a:avLst/>
          </a:prstGeom>
          <a:noFill/>
          <a:ln w="0">
            <a:noFill/>
          </a:ln>
        </p:spPr>
        <p:style>
          <a:lnRef idx="0"/>
          <a:fillRef idx="0"/>
          <a:effectRef idx="0"/>
          <a:fontRef idx="minor"/>
        </p:style>
        <p:txBody>
          <a:bodyPr lIns="90000" rIns="90000" tIns="45000" bIns="45000">
            <a:normAutofit/>
          </a:bodyPr>
          <a:p>
            <a:pPr>
              <a:lnSpc>
                <a:spcPct val="100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en-US" sz="2400" spc="-1" strike="noStrike">
                <a:solidFill>
                  <a:srgbClr val="010101"/>
                </a:solidFill>
                <a:latin typeface="Times New Roman"/>
                <a:ea typeface="Times New Roman"/>
              </a:rPr>
              <a:t>e.g. </a:t>
            </a:r>
            <a:r>
              <a:rPr b="0" i="1" lang="en-US" sz="2400" spc="-1" strike="noStrike">
                <a:solidFill>
                  <a:srgbClr val="010101"/>
                </a:solidFill>
                <a:latin typeface="Times New Roman"/>
                <a:ea typeface="Times New Roman"/>
              </a:rPr>
              <a:t>Homeric Hymn to Demeter </a:t>
            </a:r>
            <a:r>
              <a:rPr b="0" lang="en-GB" sz="2400" spc="-1" strike="noStrike">
                <a:solidFill>
                  <a:srgbClr val="000000"/>
                </a:solidFill>
                <a:latin typeface="Times New Roman"/>
                <a:ea typeface="Noto Sans"/>
              </a:rPr>
              <a:t>(composed </a:t>
            </a:r>
            <a:r>
              <a:rPr b="0" lang="en-GB" sz="2400" spc="-1" strike="noStrike">
                <a:solidFill>
                  <a:srgbClr val="000000"/>
                </a:solidFill>
                <a:latin typeface="Times New Roman"/>
                <a:ea typeface="Droid Sans Fallback"/>
              </a:rPr>
              <a:t>650-550 BCE?): possibly for performance in the </a:t>
            </a:r>
            <a:r>
              <a:rPr b="0" lang="en-GB" sz="2400" spc="-1" strike="noStrike">
                <a:solidFill>
                  <a:srgbClr val="000000"/>
                </a:solidFill>
                <a:latin typeface="Times New Roman"/>
                <a:ea typeface="Noto Sans"/>
              </a:rPr>
              <a:t>Eleusinian mysteries? Engaging in some way</a:t>
            </a:r>
            <a:endParaRPr b="0" lang="en-GB" sz="2400" spc="-1" strike="noStrike">
              <a:latin typeface="Times New Roman"/>
            </a:endParaRPr>
          </a:p>
          <a:p>
            <a:pPr>
              <a:lnSpc>
                <a:spcPct val="100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endParaRPr b="0" lang="en-GB" sz="2400" spc="-1" strike="noStrike">
              <a:latin typeface="Times New Roman"/>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e.g. Aristophanes’ </a:t>
            </a:r>
            <a:r>
              <a:rPr b="0" i="1" lang="en-US" sz="2400" spc="-1" strike="noStrike">
                <a:solidFill>
                  <a:srgbClr val="010101"/>
                </a:solidFill>
                <a:latin typeface="Times New Roman"/>
                <a:ea typeface="Times New Roman"/>
              </a:rPr>
              <a:t>Frogs</a:t>
            </a:r>
            <a:r>
              <a:rPr b="0" lang="en-US" sz="2400" spc="-1" strike="noStrike">
                <a:solidFill>
                  <a:srgbClr val="010101"/>
                </a:solidFill>
                <a:latin typeface="Times New Roman"/>
                <a:ea typeface="Times New Roman"/>
              </a:rPr>
              <a:t>, 405 BCE</a:t>
            </a:r>
            <a:endParaRPr b="0" lang="en-GB" sz="2400" spc="-1" strike="noStrike">
              <a:latin typeface="Times New Roman"/>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cf. Plutarch fr. 178 Sandbach</a:t>
            </a:r>
            <a:endParaRPr b="0" lang="en-GB" sz="2400" spc="-1" strike="noStrike">
              <a:latin typeface="Times New Roman"/>
            </a:endParaRPr>
          </a:p>
          <a:p>
            <a:pPr>
              <a:lnSpc>
                <a:spcPct val="100000"/>
              </a:lnSpc>
              <a:spcBef>
                <a:spcPts val="641"/>
              </a:spcBef>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a:t>
            </a:r>
            <a:r>
              <a:rPr b="0" lang="en-US" sz="2400" spc="-1" strike="noStrike">
                <a:solidFill>
                  <a:srgbClr val="010101"/>
                </a:solidFill>
                <a:latin typeface="Times New Roman"/>
                <a:ea typeface="Times New Roman"/>
              </a:rPr>
              <a:t>the </a:t>
            </a:r>
            <a:r>
              <a:rPr b="0" i="1" lang="en-US" sz="2400" spc="-1" strike="noStrike">
                <a:solidFill>
                  <a:srgbClr val="010101"/>
                </a:solidFill>
                <a:latin typeface="Times New Roman"/>
                <a:ea typeface="Times New Roman"/>
              </a:rPr>
              <a:t>Homeric Hymn to Demeter</a:t>
            </a:r>
            <a:r>
              <a:rPr b="0" lang="en-US" sz="2400" spc="-1" strike="noStrike">
                <a:solidFill>
                  <a:srgbClr val="010101"/>
                </a:solidFill>
                <a:latin typeface="Times New Roman"/>
                <a:ea typeface="Times New Roman"/>
              </a:rPr>
              <a:t> is the earliest and, for us, the single most important literary record of the Eleusinian Mysteries” (Walton,‘Athens, Eleusis, and the Homeric Hymn to Demeter’, </a:t>
            </a:r>
            <a:r>
              <a:rPr b="0" i="1" lang="en-US" sz="2400" spc="-1" strike="noStrike">
                <a:solidFill>
                  <a:srgbClr val="010101"/>
                </a:solidFill>
                <a:latin typeface="Times New Roman"/>
                <a:ea typeface="Times New Roman"/>
              </a:rPr>
              <a:t>The Harvard Theological Review </a:t>
            </a:r>
            <a:r>
              <a:rPr b="0" lang="en-US" sz="2400" spc="-1" strike="noStrike">
                <a:solidFill>
                  <a:srgbClr val="010101"/>
                </a:solidFill>
                <a:latin typeface="Times New Roman"/>
                <a:ea typeface="Times New Roman"/>
              </a:rPr>
              <a:t>Vol. 45.2, 1952, pp. 105-114, at 105)</a:t>
            </a:r>
            <a:endParaRPr b="0" lang="en-GB" sz="2400" spc="-1" strike="noStrike">
              <a:latin typeface="Times New Roman"/>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Title 1_12"/>
          <p:cNvSpPr/>
          <p:nvPr/>
        </p:nvSpPr>
        <p:spPr>
          <a:xfrm>
            <a:off x="179640" y="116640"/>
            <a:ext cx="8850600" cy="11365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Literary sources</a:t>
            </a:r>
            <a:endParaRPr b="0" lang="en-GB" sz="4400" spc="-1" strike="noStrike">
              <a:latin typeface="Arial"/>
            </a:endParaRPr>
          </a:p>
        </p:txBody>
      </p:sp>
      <p:sp>
        <p:nvSpPr>
          <p:cNvPr id="93" name="Content Placeholder 2_12"/>
          <p:cNvSpPr/>
          <p:nvPr/>
        </p:nvSpPr>
        <p:spPr>
          <a:xfrm>
            <a:off x="251640" y="1343160"/>
            <a:ext cx="8634600" cy="4165200"/>
          </a:xfrm>
          <a:prstGeom prst="rect">
            <a:avLst/>
          </a:prstGeom>
          <a:noFill/>
          <a:ln w="0">
            <a:noFill/>
          </a:ln>
        </p:spPr>
        <p:style>
          <a:lnRef idx="0"/>
          <a:fillRef idx="0"/>
          <a:effectRef idx="0"/>
          <a:fontRef idx="minor"/>
        </p:style>
        <p:txBody>
          <a:bodyPr lIns="90000" rIns="90000" tIns="45000" bIns="45000">
            <a:normAutofit/>
          </a:bodyPr>
          <a:p>
            <a:pPr>
              <a:lnSpc>
                <a:spcPct val="100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en-GB" sz="2400" spc="-1" strike="noStrike">
                <a:solidFill>
                  <a:srgbClr val="000000"/>
                </a:solidFill>
                <a:latin typeface="Times New Roman"/>
                <a:ea typeface="Noto Sans"/>
              </a:rPr>
              <a:t>“</a:t>
            </a:r>
            <a:r>
              <a:rPr b="0" lang="en-GB" sz="2400" spc="-1" strike="noStrike">
                <a:solidFill>
                  <a:srgbClr val="000000"/>
                </a:solidFill>
                <a:latin typeface="Times New Roman"/>
                <a:ea typeface="Noto Sans"/>
              </a:rPr>
              <a:t>Then she [Demeter] went to the kings, ...  / and she showed them—to Triptolemos, to Diokles, driver of horses, / to powerful Eumolpos and to Keleos, leader of the people — / she revealed to them the way to / perform the sacred rites, and she pointed out the ritual to all of them / —the holy ritual, which it is not at all possible to ignore, to find out about, / or to speak out. The great awe of the gods holds back any speaking out. / … But whoever is uninitiated in the rites, whoever takes no part in them, will never get a share of those sorts of things, / once they die, down below in the dank realms of mist.” (</a:t>
            </a:r>
            <a:r>
              <a:rPr b="0" i="1" lang="en-GB" sz="2400" spc="-1" strike="noStrike">
                <a:solidFill>
                  <a:srgbClr val="000000"/>
                </a:solidFill>
                <a:latin typeface="Times New Roman"/>
                <a:ea typeface="Noto Sans"/>
              </a:rPr>
              <a:t>Homeric Hymn to Demeter</a:t>
            </a:r>
            <a:r>
              <a:rPr b="0" lang="en-GB" sz="2400" spc="-1" strike="noStrike">
                <a:solidFill>
                  <a:srgbClr val="000000"/>
                </a:solidFill>
                <a:latin typeface="Times New Roman"/>
                <a:ea typeface="Noto Sans"/>
              </a:rPr>
              <a:t> 473ff.)</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4" name="Title 1_13"/>
          <p:cNvSpPr/>
          <p:nvPr/>
        </p:nvSpPr>
        <p:spPr>
          <a:xfrm>
            <a:off x="179640" y="116640"/>
            <a:ext cx="8850600" cy="11365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Literary sources</a:t>
            </a:r>
            <a:endParaRPr b="0" lang="en-GB" sz="4400" spc="-1" strike="noStrike">
              <a:latin typeface="Arial"/>
            </a:endParaRPr>
          </a:p>
        </p:txBody>
      </p:sp>
      <p:sp>
        <p:nvSpPr>
          <p:cNvPr id="95" name="Content Placeholder 2_13"/>
          <p:cNvSpPr/>
          <p:nvPr/>
        </p:nvSpPr>
        <p:spPr>
          <a:xfrm>
            <a:off x="251640" y="1343160"/>
            <a:ext cx="8634600" cy="4165200"/>
          </a:xfrm>
          <a:prstGeom prst="rect">
            <a:avLst/>
          </a:prstGeom>
          <a:noFill/>
          <a:ln w="0">
            <a:noFill/>
          </a:ln>
        </p:spPr>
        <p:style>
          <a:lnRef idx="0"/>
          <a:fillRef idx="0"/>
          <a:effectRef idx="0"/>
          <a:fontRef idx="minor"/>
        </p:style>
        <p:txBody>
          <a:bodyPr lIns="90000" rIns="90000" tIns="45000" bIns="45000">
            <a:normAutofit/>
          </a:bodyPr>
          <a:p>
            <a:pPr>
              <a:lnSpc>
                <a:spcPct val="100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en-GB" sz="2400" spc="-1" strike="noStrike">
                <a:solidFill>
                  <a:srgbClr val="000000"/>
                </a:solidFill>
                <a:latin typeface="Times New Roman"/>
                <a:ea typeface="Noto Sans"/>
              </a:rPr>
              <a:t>“</a:t>
            </a:r>
            <a:r>
              <a:rPr b="0" lang="en-GB" sz="2400" spc="-1" strike="noStrike">
                <a:solidFill>
                  <a:srgbClr val="000000"/>
                </a:solidFill>
                <a:latin typeface="Times New Roman"/>
                <a:ea typeface="Noto Sans"/>
              </a:rPr>
              <a:t>But come, you goddesses, who have charge of the </a:t>
            </a:r>
            <a:r>
              <a:rPr b="0" i="1" lang="en-GB" sz="2400" spc="-1" strike="noStrike">
                <a:solidFill>
                  <a:srgbClr val="000000"/>
                </a:solidFill>
                <a:latin typeface="Times New Roman"/>
                <a:ea typeface="Noto Sans"/>
              </a:rPr>
              <a:t>dêmos</a:t>
            </a:r>
            <a:r>
              <a:rPr b="0" lang="en-GB" sz="2400" spc="-1" strike="noStrike">
                <a:solidFill>
                  <a:srgbClr val="000000"/>
                </a:solidFill>
                <a:latin typeface="Times New Roman"/>
                <a:ea typeface="Noto Sans"/>
              </a:rPr>
              <a:t> of Eleusis, fragrant with incense. / and of Paros the island and rocky Antron. /  Come, O lady resplendent with gifts, queen Dêô / [Demeter],…/ both you and your daughter, the most beautiful Persephone./ Think kindly and grant, in return for this song, a rich means of livelihood .… / And I will keep you in mind throughout the rest of my song.”  (</a:t>
            </a:r>
            <a:r>
              <a:rPr b="0" i="1" lang="en-GB" sz="2400" spc="-1" strike="noStrike">
                <a:solidFill>
                  <a:srgbClr val="000000"/>
                </a:solidFill>
                <a:latin typeface="Times New Roman"/>
                <a:ea typeface="Noto Sans"/>
              </a:rPr>
              <a:t>Homeric Hymn to Demeter </a:t>
            </a:r>
            <a:r>
              <a:rPr b="0" lang="en-GB" sz="2400" spc="-1" strike="noStrike">
                <a:solidFill>
                  <a:srgbClr val="000000"/>
                </a:solidFill>
                <a:latin typeface="Times New Roman"/>
                <a:ea typeface="Noto Sans"/>
              </a:rPr>
              <a:t>490-5)</a:t>
            </a:r>
            <a:endParaRPr b="0" lang="en-GB" sz="2400" spc="-1" strike="noStrike">
              <a:latin typeface="Arial"/>
            </a:endParaRPr>
          </a:p>
          <a:p>
            <a:pPr>
              <a:lnSpc>
                <a:spcPct val="100000"/>
              </a:lnSpc>
              <a:spcBef>
                <a:spcPts val="641"/>
              </a:spcBef>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Title 1_2"/>
          <p:cNvSpPr/>
          <p:nvPr/>
        </p:nvSpPr>
        <p:spPr>
          <a:xfrm>
            <a:off x="179640" y="116640"/>
            <a:ext cx="8850600" cy="11365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Methodological issues</a:t>
            </a:r>
            <a:endParaRPr b="0" lang="en-GB" sz="4400" spc="-1" strike="noStrike">
              <a:latin typeface="Arial"/>
            </a:endParaRPr>
          </a:p>
        </p:txBody>
      </p:sp>
      <p:sp>
        <p:nvSpPr>
          <p:cNvPr id="97" name="Content Placeholder 2_2"/>
          <p:cNvSpPr/>
          <p:nvPr/>
        </p:nvSpPr>
        <p:spPr>
          <a:xfrm>
            <a:off x="251640" y="1343160"/>
            <a:ext cx="8634600" cy="4165200"/>
          </a:xfrm>
          <a:prstGeom prst="rect">
            <a:avLst/>
          </a:prstGeom>
          <a:noFill/>
          <a:ln w="0">
            <a:noFill/>
          </a:ln>
        </p:spPr>
        <p:style>
          <a:lnRef idx="0"/>
          <a:fillRef idx="0"/>
          <a:effectRef idx="0"/>
          <a:fontRef idx="minor"/>
        </p:style>
        <p:txBody>
          <a:bodyPr lIns="90000" rIns="90000" tIns="45000" bIns="45000">
            <a:normAutofit/>
          </a:bodyPr>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Imposition of silence concerning rites (NB Alcibiades 415 BCE; Diagoras 414 BCE)</a:t>
            </a:r>
            <a:endParaRPr b="0" lang="en-GB" sz="2400" spc="-1" strike="noStrike">
              <a:latin typeface="Arial"/>
            </a:endParaRPr>
          </a:p>
          <a:p>
            <a:pPr marL="342720" indent="-330480">
              <a:lnSpc>
                <a:spcPct val="95000"/>
              </a:lnSpc>
              <a:spcAft>
                <a:spcPts val="1060"/>
              </a:spcAft>
              <a:tabLst>
                <a:tab algn="l" pos="0"/>
              </a:tabLst>
            </a:pPr>
            <a:r>
              <a:rPr b="0" lang="en-US" sz="2400" spc="-1" strike="noStrike">
                <a:solidFill>
                  <a:srgbClr val="010101"/>
                </a:solidFill>
                <a:latin typeface="Times New Roman"/>
                <a:ea typeface="Times New Roman"/>
              </a:rPr>
              <a:t>Literary sources more on public aspects of the rites? (Aristophanes not in trouble)</a:t>
            </a:r>
            <a:endParaRPr b="0" lang="en-GB" sz="2400" spc="-1" strike="noStrike">
              <a:latin typeface="Arial"/>
            </a:endParaRPr>
          </a:p>
          <a:p>
            <a:pPr marL="342720" indent="-330480">
              <a:lnSpc>
                <a:spcPct val="100000"/>
              </a:lnSpc>
              <a:spcBef>
                <a:spcPts val="641"/>
              </a:spcBef>
              <a:tabLst>
                <a:tab algn="l" pos="0"/>
              </a:tabLst>
            </a:pPr>
            <a:r>
              <a:rPr b="0" lang="en-US" sz="2400" spc="-1" strike="noStrike">
                <a:solidFill>
                  <a:srgbClr val="010101"/>
                </a:solidFill>
                <a:latin typeface="Times New Roman"/>
                <a:ea typeface="Times New Roman"/>
              </a:rPr>
              <a:t>Mylonas [</a:t>
            </a:r>
            <a:r>
              <a:rPr b="0" i="1" lang="en-US" sz="2400" spc="-1" strike="noStrike">
                <a:solidFill>
                  <a:srgbClr val="010101"/>
                </a:solidFill>
                <a:latin typeface="Times New Roman"/>
                <a:ea typeface="Times New Roman"/>
              </a:rPr>
              <a:t>Eleusis and the Eleusinian Mysteries</a:t>
            </a:r>
            <a:r>
              <a:rPr b="0" lang="en-US" sz="2400" spc="-1" strike="noStrike">
                <a:solidFill>
                  <a:srgbClr val="010101"/>
                </a:solidFill>
                <a:latin typeface="Times New Roman"/>
                <a:ea typeface="Times New Roman"/>
              </a:rPr>
              <a:t> 1961] suggests “references bearing directly on the Mysteries to be found in our ancient authors apply to the part of the celebration held in public and visible to all. We find very few references, and these descriptive rather of ritual than of substance, to the second [p228] and secret part of the celebration, of what happened in the happened in the Telesterion during the nights of the secret rites.”</a:t>
            </a:r>
            <a:r>
              <a:rPr b="0" lang="en-US" sz="2400" spc="-1" strike="noStrike">
                <a:solidFill>
                  <a:srgbClr val="373a3c"/>
                </a:solidFill>
                <a:latin typeface="Times New Roman"/>
                <a:ea typeface="DejaVu Sans"/>
              </a:rPr>
              <a:t> </a:t>
            </a:r>
            <a:endParaRPr b="0" lang="en-GB" sz="2400" spc="-1" strike="noStrike">
              <a:latin typeface="Arial"/>
            </a:endParaRPr>
          </a:p>
          <a:p>
            <a:pPr marL="342720" indent="-330480">
              <a:lnSpc>
                <a:spcPct val="100000"/>
              </a:lnSpc>
              <a:spcBef>
                <a:spcPts val="641"/>
              </a:spcBef>
              <a:tabLst>
                <a:tab algn="l" pos="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Title 1_0"/>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Methodological issues: agenda?</a:t>
            </a:r>
            <a:endParaRPr b="0" lang="en-GB" sz="4400" spc="-1" strike="noStrike">
              <a:latin typeface="Arial"/>
            </a:endParaRPr>
          </a:p>
        </p:txBody>
      </p:sp>
      <p:sp>
        <p:nvSpPr>
          <p:cNvPr id="99" name="Content Placeholder 2_0"/>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marL="342720" indent="-330480">
              <a:lnSpc>
                <a:spcPct val="95000"/>
              </a:lnSpc>
              <a:spcAft>
                <a:spcPts val="1060"/>
              </a:spcAft>
              <a:tabLst>
                <a:tab algn="l" pos="0"/>
              </a:tabLst>
            </a:pPr>
            <a:r>
              <a:rPr b="0" lang="en-US" sz="2000" spc="-1" strike="noStrike">
                <a:solidFill>
                  <a:srgbClr val="010101"/>
                </a:solidFill>
                <a:latin typeface="Times New Roman"/>
                <a:ea typeface="Times New Roman"/>
              </a:rPr>
              <a:t>“</a:t>
            </a:r>
            <a:r>
              <a:rPr b="0" lang="en-US" sz="2000" spc="-1" strike="noStrike">
                <a:solidFill>
                  <a:srgbClr val="010101"/>
                </a:solidFill>
                <a:latin typeface="Times New Roman"/>
                <a:ea typeface="Times New Roman"/>
              </a:rPr>
              <a:t>I fasted, I drank the kykeon, I took out the covered basket [kiste], I worked and laid back into the tall basket [kalathos], and from there into the other basket [kiste]” Clement of Alexandria, </a:t>
            </a:r>
            <a:r>
              <a:rPr b="0" i="1" lang="en-US" sz="2000" spc="-1" strike="noStrike">
                <a:solidFill>
                  <a:srgbClr val="010101"/>
                </a:solidFill>
                <a:latin typeface="Times New Roman"/>
                <a:ea typeface="Times New Roman"/>
              </a:rPr>
              <a:t>Protrepticus</a:t>
            </a:r>
            <a:r>
              <a:rPr b="0" lang="en-US" sz="2000" spc="-1" strike="noStrike">
                <a:solidFill>
                  <a:srgbClr val="010101"/>
                </a:solidFill>
                <a:latin typeface="Times New Roman"/>
                <a:ea typeface="Times New Roman"/>
              </a:rPr>
              <a:t> II.21.2 (c. 200 CE); translation from Walter Burkert, </a:t>
            </a:r>
            <a:r>
              <a:rPr b="0" i="1" lang="en-US" sz="2000" spc="-1" strike="noStrike">
                <a:solidFill>
                  <a:srgbClr val="010101"/>
                </a:solidFill>
                <a:latin typeface="Times New Roman"/>
                <a:ea typeface="Times New Roman"/>
              </a:rPr>
              <a:t>Ancient Mystery Cults</a:t>
            </a:r>
            <a:r>
              <a:rPr b="0" lang="en-US" sz="2000" spc="-1" strike="noStrike">
                <a:solidFill>
                  <a:srgbClr val="010101"/>
                </a:solidFill>
                <a:latin typeface="Times New Roman"/>
                <a:ea typeface="Times New Roman"/>
              </a:rPr>
              <a:t> 1987</a:t>
            </a:r>
            <a:endParaRPr b="0" lang="en-GB" sz="2000" spc="-1" strike="noStrike">
              <a:latin typeface="Arial"/>
            </a:endParaRPr>
          </a:p>
          <a:p>
            <a:pPr marL="342720" indent="-330480">
              <a:lnSpc>
                <a:spcPct val="95000"/>
              </a:lnSpc>
              <a:spcAft>
                <a:spcPts val="1060"/>
              </a:spcAft>
              <a:tabLst>
                <a:tab algn="l" pos="0"/>
              </a:tabLst>
            </a:pPr>
            <a:r>
              <a:rPr b="0" lang="en-US" sz="2000" spc="-1" strike="noStrike">
                <a:solidFill>
                  <a:srgbClr val="010101"/>
                </a:solidFill>
                <a:latin typeface="Times New Roman"/>
                <a:ea typeface="Times New Roman"/>
              </a:rPr>
              <a:t>“</a:t>
            </a:r>
            <a:r>
              <a:rPr b="0" lang="en-US" sz="2000" spc="-1" strike="noStrike">
                <a:solidFill>
                  <a:srgbClr val="010101"/>
                </a:solidFill>
                <a:latin typeface="Times New Roman"/>
                <a:ea typeface="Times New Roman"/>
              </a:rPr>
              <a:t>The Athenians, celebrating the Eleusinian Mysteries, show to the </a:t>
            </a:r>
            <a:r>
              <a:rPr b="0" i="1" lang="en-US" sz="2000" spc="-1" strike="noStrike">
                <a:solidFill>
                  <a:srgbClr val="010101"/>
                </a:solidFill>
                <a:latin typeface="Times New Roman"/>
                <a:ea typeface="Times New Roman"/>
              </a:rPr>
              <a:t>epoptai</a:t>
            </a:r>
            <a:r>
              <a:rPr b="0" lang="en-US" sz="2000" spc="-1" strike="noStrike">
                <a:solidFill>
                  <a:srgbClr val="010101"/>
                </a:solidFill>
                <a:latin typeface="Times New Roman"/>
                <a:ea typeface="Times New Roman"/>
              </a:rPr>
              <a:t> [initiates] the great, admirable, most perfect epoptic secret, in silence, a reaped ear of grain.”</a:t>
            </a:r>
            <a:endParaRPr b="0" lang="en-GB" sz="2000" spc="-1" strike="noStrike">
              <a:latin typeface="Arial"/>
            </a:endParaRPr>
          </a:p>
          <a:p>
            <a:pPr marL="342720" indent="-330480">
              <a:lnSpc>
                <a:spcPct val="95000"/>
              </a:lnSpc>
              <a:spcAft>
                <a:spcPts val="1060"/>
              </a:spcAft>
              <a:tabLst>
                <a:tab algn="l" pos="0"/>
              </a:tabLst>
            </a:pPr>
            <a:r>
              <a:rPr b="0" lang="en-US" sz="2000" spc="-1" strike="noStrike">
                <a:solidFill>
                  <a:srgbClr val="010101"/>
                </a:solidFill>
                <a:latin typeface="Times New Roman"/>
                <a:ea typeface="Times New Roman"/>
              </a:rPr>
              <a:t>+ “The hierophant [chief priest], at night at Eleusis, celebrating the great and unspeakable mysteries beneath a great fire, cries aloud, saying: The Lady has born a sacred son, Brimo has born Brimos.” (Naassene, from Christian Gnostic sect, quoted by Hippolytus, </a:t>
            </a:r>
            <a:r>
              <a:rPr b="0" i="1" lang="en-US" sz="2000" spc="-1" strike="noStrike">
                <a:solidFill>
                  <a:srgbClr val="010101"/>
                </a:solidFill>
                <a:latin typeface="Times New Roman"/>
                <a:ea typeface="Times New Roman"/>
              </a:rPr>
              <a:t>Refutatio omnium haeresium</a:t>
            </a:r>
            <a:r>
              <a:rPr b="0" lang="en-US" sz="2000" spc="-1" strike="noStrike">
                <a:solidFill>
                  <a:srgbClr val="010101"/>
                </a:solidFill>
                <a:latin typeface="Times New Roman"/>
                <a:ea typeface="Times New Roman"/>
              </a:rPr>
              <a:t>. 5.8,39 – 41, tr. Burkert Ancient Mystery cults)</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Title 1_3"/>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Methodological issues</a:t>
            </a:r>
            <a:endParaRPr b="0" lang="en-GB" sz="4400" spc="-1" strike="noStrike">
              <a:latin typeface="Arial"/>
            </a:endParaRPr>
          </a:p>
        </p:txBody>
      </p:sp>
      <p:sp>
        <p:nvSpPr>
          <p:cNvPr id="101" name="Content Placeholder 2_3"/>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marL="342720" indent="-328680">
              <a:lnSpc>
                <a:spcPct val="95000"/>
              </a:lnSpc>
              <a:spcAft>
                <a:spcPts val="1060"/>
              </a:spcAft>
              <a:tabLst>
                <a:tab algn="l" pos="0"/>
              </a:tabLst>
            </a:pPr>
            <a:r>
              <a:rPr b="0" lang="en-US" sz="2000" spc="-1" strike="noStrike">
                <a:solidFill>
                  <a:srgbClr val="000000"/>
                </a:solidFill>
                <a:latin typeface="Times New Roman"/>
                <a:ea typeface="DejaVu Sans"/>
              </a:rPr>
              <a:t>Sources representing different phases? Chronology</a:t>
            </a:r>
            <a:endParaRPr b="0" lang="en-GB" sz="2000" spc="-1" strike="noStrike">
              <a:latin typeface="Arial"/>
            </a:endParaRPr>
          </a:p>
          <a:p>
            <a:pPr marL="342720" indent="-328680">
              <a:lnSpc>
                <a:spcPct val="95000"/>
              </a:lnSpc>
              <a:spcAft>
                <a:spcPts val="1060"/>
              </a:spcAft>
              <a:tabLst>
                <a:tab algn="l" pos="0"/>
              </a:tabLst>
            </a:pPr>
            <a:r>
              <a:rPr b="0" lang="en-US" sz="2000" spc="-1" strike="noStrike">
                <a:solidFill>
                  <a:srgbClr val="000000"/>
                </a:solidFill>
                <a:latin typeface="Times New Roman"/>
                <a:ea typeface="DejaVu Sans"/>
              </a:rPr>
              <a:t>“</a:t>
            </a:r>
            <a:r>
              <a:rPr b="0" lang="en-US" sz="2000" spc="-1" strike="noStrike">
                <a:solidFill>
                  <a:srgbClr val="000000"/>
                </a:solidFill>
                <a:latin typeface="Times New Roman"/>
                <a:ea typeface="Droid Sans Fallback"/>
              </a:rPr>
              <a:t>it is highly improbable that this festival would have stayed completely unchanged during a whole millennium. Yet it is characteristic for our dearth of sources that we cannot point to any changes in the ritual over the course of this period.” (J. Bremmer, </a:t>
            </a:r>
            <a:r>
              <a:rPr b="0" i="1" lang="en-US" sz="2000" spc="-1" strike="noStrike">
                <a:solidFill>
                  <a:srgbClr val="000000"/>
                </a:solidFill>
                <a:latin typeface="Times New Roman"/>
                <a:ea typeface="Droid Sans Fallback"/>
              </a:rPr>
              <a:t>Initiation into the Mysteries of the Ancient World</a:t>
            </a:r>
            <a:r>
              <a:rPr b="0" lang="en-US" sz="2000" spc="-1" strike="noStrike">
                <a:solidFill>
                  <a:srgbClr val="000000"/>
                </a:solidFill>
                <a:latin typeface="Times New Roman"/>
                <a:ea typeface="Droid Sans Fallback"/>
              </a:rPr>
              <a:t> 2014)</a:t>
            </a:r>
            <a:endParaRPr b="0" lang="en-GB" sz="2000" spc="-1" strike="noStrike">
              <a:latin typeface="Arial"/>
            </a:endParaRPr>
          </a:p>
          <a:p>
            <a:pPr marL="342720" indent="-328680">
              <a:lnSpc>
                <a:spcPct val="100000"/>
              </a:lnSpc>
              <a:tabLst>
                <a:tab algn="l" pos="0"/>
              </a:tabLst>
            </a:pPr>
            <a:r>
              <a:rPr b="0" lang="en-US" sz="2000" spc="-1" strike="noStrike">
                <a:solidFill>
                  <a:srgbClr val="000000"/>
                </a:solidFill>
                <a:latin typeface="Times New Roman"/>
                <a:ea typeface="Droid Sans Fallback"/>
              </a:rPr>
              <a:t>Performance aspect? “almost all analyses of ancient festivals are no more than probable, ahistorical scripts or templates, as we cannot get to the original performances, and thus have to confine ourselves to static outlines of festivals” (Bremmer 2014 </a:t>
            </a:r>
            <a:r>
              <a:rPr b="0" i="1" lang="en-US" sz="2000" spc="-1" strike="noStrike">
                <a:solidFill>
                  <a:srgbClr val="000000"/>
                </a:solidFill>
                <a:latin typeface="Times New Roman"/>
                <a:ea typeface="Droid Sans Fallback"/>
              </a:rPr>
              <a:t>Initiation into the Mysteries of the Ancient World</a:t>
            </a:r>
            <a:r>
              <a:rPr b="0" lang="en-US" sz="2000" spc="-1" strike="noStrike">
                <a:solidFill>
                  <a:srgbClr val="000000"/>
                </a:solidFill>
                <a:latin typeface="Times New Roman"/>
                <a:ea typeface="Droid Sans Fallback"/>
              </a:rPr>
              <a:t>)</a:t>
            </a:r>
            <a:endParaRPr b="0" lang="en-GB" sz="2000" spc="-1" strike="noStrike">
              <a:latin typeface="Arial"/>
            </a:endParaRPr>
          </a:p>
          <a:p>
            <a:pPr marL="342720" indent="-328680">
              <a:lnSpc>
                <a:spcPct val="95000"/>
              </a:lnSpc>
              <a:spcAft>
                <a:spcPts val="1060"/>
              </a:spcAft>
              <a:tabLst>
                <a:tab algn="l" pos="0"/>
              </a:tabLst>
            </a:pPr>
            <a:endParaRPr b="0" lang="en-GB" sz="2000" spc="-1" strike="noStrike">
              <a:latin typeface="Arial"/>
            </a:endParaRPr>
          </a:p>
          <a:p>
            <a:pPr marL="342720" indent="-328680">
              <a:lnSpc>
                <a:spcPct val="95000"/>
              </a:lnSpc>
              <a:spcAft>
                <a:spcPts val="1060"/>
              </a:spcAft>
              <a:tabLst>
                <a:tab algn="l" pos="0"/>
              </a:tabLst>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Title 1_4"/>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Eleusinian mysteries</a:t>
            </a:r>
            <a:endParaRPr b="0" lang="en-GB" sz="4400" spc="-1" strike="noStrike">
              <a:latin typeface="Arial"/>
            </a:endParaRPr>
          </a:p>
        </p:txBody>
      </p:sp>
      <p:sp>
        <p:nvSpPr>
          <p:cNvPr id="103" name="Content Placeholder 2_4"/>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marL="342720" indent="-328680">
              <a:lnSpc>
                <a:spcPct val="95000"/>
              </a:lnSpc>
              <a:spcAft>
                <a:spcPts val="1060"/>
              </a:spcAft>
              <a:tabLst>
                <a:tab algn="l" pos="0"/>
              </a:tabLst>
            </a:pPr>
            <a:r>
              <a:rPr b="0" lang="en-US" sz="2400" spc="-1" strike="noStrike">
                <a:solidFill>
                  <a:srgbClr val="000000"/>
                </a:solidFill>
                <a:latin typeface="Times New Roman"/>
                <a:ea typeface="DejaVu Sans"/>
              </a:rPr>
              <a:t>Gephyrismos rite (initiates crossed bridge over Kephisos; ridiculed) (but not that important in cult)</a:t>
            </a:r>
            <a:endParaRPr b="0" lang="en-GB" sz="2400" spc="-1" strike="noStrike">
              <a:latin typeface="Arial"/>
            </a:endParaRPr>
          </a:p>
          <a:p>
            <a:pPr marL="342720" indent="-328680">
              <a:lnSpc>
                <a:spcPct val="95000"/>
              </a:lnSpc>
              <a:spcAft>
                <a:spcPts val="1060"/>
              </a:spcAft>
              <a:tabLst>
                <a:tab algn="l" pos="0"/>
              </a:tabLst>
            </a:pPr>
            <a:r>
              <a:rPr b="0" lang="en-US" sz="2400" spc="-1" strike="noStrike">
                <a:solidFill>
                  <a:srgbClr val="000000"/>
                </a:solidFill>
                <a:latin typeface="Times New Roman"/>
                <a:ea typeface="DejaVu Sans"/>
              </a:rPr>
              <a:t>Aischrologia (obscene abuse exchanged)</a:t>
            </a:r>
            <a:endParaRPr b="0" lang="en-GB" sz="2400" spc="-1" strike="noStrike">
              <a:latin typeface="Arial"/>
            </a:endParaRPr>
          </a:p>
          <a:p>
            <a:pPr marL="342720" indent="-328680">
              <a:lnSpc>
                <a:spcPct val="95000"/>
              </a:lnSpc>
              <a:spcAft>
                <a:spcPts val="1060"/>
              </a:spcAft>
              <a:tabLst>
                <a:tab algn="l" pos="0"/>
              </a:tabLst>
            </a:pPr>
            <a:r>
              <a:rPr b="0" lang="en-US" sz="2400" spc="-1" strike="noStrike">
                <a:solidFill>
                  <a:srgbClr val="000000"/>
                </a:solidFill>
                <a:latin typeface="Times New Roman"/>
                <a:ea typeface="DejaVu Sans"/>
              </a:rPr>
              <a:t>Purification</a:t>
            </a:r>
            <a:endParaRPr b="0" lang="en-GB" sz="2400" spc="-1" strike="noStrike">
              <a:latin typeface="Arial"/>
            </a:endParaRPr>
          </a:p>
          <a:p>
            <a:pPr marL="342720" indent="-328680">
              <a:lnSpc>
                <a:spcPct val="95000"/>
              </a:lnSpc>
              <a:spcAft>
                <a:spcPts val="1060"/>
              </a:spcAft>
              <a:tabLst>
                <a:tab algn="l" pos="0"/>
              </a:tabLst>
            </a:pPr>
            <a:r>
              <a:rPr b="0" lang="en-US" sz="2400" spc="-1" strike="noStrike">
                <a:solidFill>
                  <a:srgbClr val="000000"/>
                </a:solidFill>
                <a:latin typeface="Times New Roman"/>
                <a:ea typeface="DejaVu Sans"/>
              </a:rPr>
              <a:t>fasting</a:t>
            </a:r>
            <a:endParaRPr b="0" lang="en-GB" sz="2400" spc="-1" strike="noStrike">
              <a:latin typeface="Arial"/>
            </a:endParaRPr>
          </a:p>
          <a:p>
            <a:pPr marL="342720" indent="-328680">
              <a:lnSpc>
                <a:spcPct val="100000"/>
              </a:lnSpc>
              <a:spcBef>
                <a:spcPts val="641"/>
              </a:spcBef>
              <a:tabLst>
                <a:tab algn="l" pos="0"/>
              </a:tabLst>
            </a:pPr>
            <a:r>
              <a:rPr b="0" lang="en-US" sz="2400" spc="-1" strike="noStrike">
                <a:solidFill>
                  <a:srgbClr val="000000"/>
                </a:solidFill>
                <a:latin typeface="Times New Roman"/>
                <a:ea typeface="DejaVu Sans"/>
              </a:rPr>
              <a:t>kykneon</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4" name="Title 1_5"/>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Eleusinian mysteries</a:t>
            </a:r>
            <a:endParaRPr b="0" lang="en-GB" sz="4400" spc="-1" strike="noStrike">
              <a:latin typeface="Arial"/>
            </a:endParaRPr>
          </a:p>
        </p:txBody>
      </p:sp>
      <p:sp>
        <p:nvSpPr>
          <p:cNvPr id="105" name="Content Placeholder 2_5"/>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en-US" sz="2200" spc="-1" strike="noStrike">
                <a:solidFill>
                  <a:srgbClr val="000000"/>
                </a:solidFill>
                <a:latin typeface="Times New Roman"/>
                <a:ea typeface="Droid Sans Fallback"/>
              </a:rPr>
              <a:t>Scholarly views: “the story of the Rape was no doubt a standard one, sung all over the Greek world. Our author gave it a partly Eleusinian setting; he may have been an initiate, but he was not deeply interested in Eleusis.” (Clinton 1986 </a:t>
            </a:r>
            <a:r>
              <a:rPr b="0" i="1" lang="en-US" sz="2200" spc="-1" strike="noStrike">
                <a:solidFill>
                  <a:srgbClr val="000000"/>
                </a:solidFill>
                <a:latin typeface="Times New Roman"/>
                <a:ea typeface="Droid Sans Fallback"/>
              </a:rPr>
              <a:t>Opuscula Atheniensia</a:t>
            </a:r>
            <a:r>
              <a:rPr b="0" lang="en-US" sz="2200" spc="-1" strike="noStrike">
                <a:solidFill>
                  <a:srgbClr val="000000"/>
                </a:solidFill>
                <a:latin typeface="Times New Roman"/>
                <a:ea typeface="Droid Sans Fallback"/>
              </a:rPr>
              <a:t>)</a:t>
            </a:r>
            <a:endParaRPr b="0" lang="en-GB" sz="2200" spc="-1" strike="noStrike">
              <a:latin typeface="Arial"/>
            </a:endParaRPr>
          </a:p>
          <a:p>
            <a:pPr>
              <a:lnSpc>
                <a:spcPct val="100000"/>
              </a:lnSpc>
              <a:tabLst>
                <a:tab algn="l" pos="0"/>
                <a:tab algn="l" pos="447480"/>
                <a:tab algn="l" pos="896760"/>
                <a:tab algn="l" pos="1346040"/>
                <a:tab algn="l" pos="1795320"/>
                <a:tab algn="l" pos="2244600"/>
                <a:tab algn="l" pos="2693880"/>
                <a:tab algn="l" pos="3143160"/>
                <a:tab algn="l" pos="3592440"/>
                <a:tab algn="l" pos="4041720"/>
                <a:tab algn="l" pos="4491000"/>
                <a:tab algn="l" pos="4940280"/>
                <a:tab algn="l" pos="5389560"/>
                <a:tab algn="l" pos="5838480"/>
                <a:tab algn="l" pos="6287760"/>
                <a:tab algn="l" pos="6737040"/>
                <a:tab algn="l" pos="7186320"/>
                <a:tab algn="l" pos="7635600"/>
                <a:tab algn="l" pos="8084880"/>
                <a:tab algn="l" pos="8534160"/>
                <a:tab algn="l" pos="8983440"/>
                <a:tab algn="l" pos="8985240"/>
                <a:tab algn="l" pos="9434160"/>
                <a:tab algn="l" pos="9883440"/>
                <a:tab algn="l" pos="10332720"/>
                <a:tab algn="l" pos="10782000"/>
              </a:tabLst>
            </a:pPr>
            <a:r>
              <a:rPr b="0" lang="en-US" sz="2200" spc="-1" strike="noStrike">
                <a:solidFill>
                  <a:srgbClr val="000000"/>
                </a:solidFill>
                <a:latin typeface="Times New Roman"/>
                <a:ea typeface="Droid Sans Fallback"/>
              </a:rPr>
              <a:t>Parker (1991) responds: “his argument (p.52) that the poet was ill‐informed about details of Eleusinian cult and organization is much weakened by the chronological gap, probably of at least a century, between the </a:t>
            </a:r>
            <a:r>
              <a:rPr b="0" i="1" lang="en-US" sz="2200" spc="-1" strike="noStrike">
                <a:solidFill>
                  <a:srgbClr val="000000"/>
                </a:solidFill>
                <a:latin typeface="Times New Roman"/>
                <a:ea typeface="Droid Sans Fallback"/>
              </a:rPr>
              <a:t>Hymn</a:t>
            </a:r>
            <a:r>
              <a:rPr b="0" lang="en-US" sz="2200" spc="-1" strike="noStrike">
                <a:solidFill>
                  <a:srgbClr val="000000"/>
                </a:solidFill>
                <a:latin typeface="Times New Roman"/>
                <a:ea typeface="Droid Sans Fallback"/>
              </a:rPr>
              <a:t> and the other, chiefly inscriptional, evidence to which he appeals; and the instances of good local knowledge weigh against him more heavily than he allows”; “Hecate is certainly prominent in Eleusinian iconography, even if her cult happens not to be attested”;“if one removes Eleusis, the hymn falls to pieces”</a:t>
            </a: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6" name="Title 1_6"/>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Eleusinian mysteries</a:t>
            </a:r>
            <a:endParaRPr b="0" lang="en-GB" sz="4400" spc="-1" strike="noStrike">
              <a:latin typeface="Arial"/>
            </a:endParaRPr>
          </a:p>
        </p:txBody>
      </p:sp>
      <p:sp>
        <p:nvSpPr>
          <p:cNvPr id="107" name="Content Placeholder 2_6"/>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a:t>
            </a:r>
            <a:r>
              <a:rPr b="0" lang="en-US" sz="2400" spc="-1" strike="noStrike">
                <a:solidFill>
                  <a:srgbClr val="010101"/>
                </a:solidFill>
                <a:latin typeface="Times New Roman"/>
                <a:ea typeface="Times New Roman"/>
              </a:rPr>
              <a:t>But Demeter, ..., / refused to sit down on the splendid chair,/  but she stood there silent, with her beautiful eyes downcast,/ 195       until Iambê, ... set down for her/  a well-built stool, on top of which she threw a splendid fleece.[17]  / On this she [Demeter] sat down, holding with her hands a veil before her face” (</a:t>
            </a:r>
            <a:r>
              <a:rPr b="0" i="1" lang="en-US" sz="2400" spc="-1" strike="noStrike">
                <a:solidFill>
                  <a:srgbClr val="010101"/>
                </a:solidFill>
                <a:latin typeface="Times New Roman"/>
                <a:ea typeface="Times New Roman"/>
              </a:rPr>
              <a:t>HHD</a:t>
            </a:r>
            <a:r>
              <a:rPr b="0" lang="en-US" sz="2400" spc="-1" strike="noStrike">
                <a:solidFill>
                  <a:srgbClr val="010101"/>
                </a:solidFill>
                <a:latin typeface="Times New Roman"/>
                <a:ea typeface="Times New Roman"/>
              </a:rPr>
              <a:t> 192-7)</a:t>
            </a:r>
            <a:endParaRPr b="0" lang="en-GB" sz="2400" spc="-1" strike="noStrike">
              <a:latin typeface="Arial"/>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2400" spc="-1" strike="noStrike">
                <a:solidFill>
                  <a:srgbClr val="010101"/>
                </a:solidFill>
                <a:latin typeface="Times New Roman"/>
                <a:ea typeface="Times New Roman"/>
              </a:rPr>
              <a:t>Demeter won’t drink wine: “Then she [Demeter] ordered her [Metaneira] to mix some barley and water /  with delicate pennyroyal, and to give her [Demeter] that potion to drink.” (</a:t>
            </a:r>
            <a:r>
              <a:rPr b="0" i="1" lang="en-US" sz="2400" spc="-1" strike="noStrike">
                <a:solidFill>
                  <a:srgbClr val="010101"/>
                </a:solidFill>
                <a:latin typeface="Times New Roman"/>
                <a:ea typeface="Times New Roman"/>
              </a:rPr>
              <a:t>HHD</a:t>
            </a:r>
            <a:r>
              <a:rPr b="0" lang="en-US" sz="2400" spc="-1" strike="noStrike">
                <a:solidFill>
                  <a:srgbClr val="010101"/>
                </a:solidFill>
                <a:latin typeface="Times New Roman"/>
                <a:ea typeface="Times New Roman"/>
              </a:rPr>
              <a:t> 208-9)</a:t>
            </a:r>
            <a:endParaRPr b="0" lang="en-GB" sz="2400" spc="-1" strike="noStrike">
              <a:latin typeface="Arial"/>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Title 1_14"/>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Eleusinian mysteries</a:t>
            </a:r>
            <a:endParaRPr b="0" lang="en-GB" sz="4400" spc="-1" strike="noStrike">
              <a:latin typeface="Arial"/>
            </a:endParaRPr>
          </a:p>
        </p:txBody>
      </p:sp>
      <p:sp>
        <p:nvSpPr>
          <p:cNvPr id="109" name="Content Placeholder 2_14"/>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US" sz="1800" spc="-1" strike="noStrike">
                <a:solidFill>
                  <a:srgbClr val="010101"/>
                </a:solidFill>
                <a:latin typeface="Times New Roman"/>
                <a:ea typeface="Times New Roman"/>
              </a:rPr>
              <a:t>“</a:t>
            </a:r>
            <a:r>
              <a:rPr b="0" lang="en-GB" sz="1800" spc="-1" strike="noStrike">
                <a:solidFill>
                  <a:srgbClr val="000000"/>
                </a:solidFill>
                <a:latin typeface="Times New Roman"/>
                <a:ea typeface="DejaVu Sans"/>
              </a:rPr>
              <a:t>The iconography of a few Roman era depictions of an initiation of Heracles suggests that such a ritual may perhaps have been part of an Eleusinian festival. Representations on the Torre Nova Sarcophagus (LIMC Ceres 146), the Lovatelli Urn (LIMC Ceres 145), and a fragment of terracotta also from the Lovatelli collection (LIMC Ceres 147) show an initiate, probably Herakles, seated on a stool with a covered head.” (Edmunds 2006: 11). </a:t>
            </a:r>
            <a:r>
              <a:rPr b="0" lang="en-GB" sz="1800" spc="-1" strike="noStrike">
                <a:solidFill>
                  <a:srgbClr val="010101"/>
                </a:solidFill>
                <a:latin typeface="Times New Roman"/>
                <a:ea typeface="Times New Roman"/>
              </a:rPr>
              <a:t>Was sitting in silence part of purificatory ritual?</a:t>
            </a:r>
            <a:endParaRPr b="0" lang="en-GB" sz="1800" spc="-1" strike="noStrike">
              <a:latin typeface="Arial"/>
            </a:endParaRPr>
          </a:p>
        </p:txBody>
      </p:sp>
      <p:pic>
        <p:nvPicPr>
          <p:cNvPr id="110" name="" descr=""/>
          <p:cNvPicPr/>
          <p:nvPr/>
        </p:nvPicPr>
        <p:blipFill>
          <a:blip r:embed="rId1"/>
          <a:stretch/>
        </p:blipFill>
        <p:spPr>
          <a:xfrm>
            <a:off x="1845000" y="3420000"/>
            <a:ext cx="5713560" cy="3046680"/>
          </a:xfrm>
          <a:prstGeom prst="rect">
            <a:avLst/>
          </a:prstGeom>
          <a:ln w="0">
            <a:noFill/>
          </a:ln>
        </p:spPr>
      </p:pic>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Title 1_7"/>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Eleusinian mysteries</a:t>
            </a:r>
            <a:endParaRPr b="0" lang="en-GB" sz="4400" spc="-1" strike="noStrike">
              <a:latin typeface="Arial"/>
            </a:endParaRPr>
          </a:p>
        </p:txBody>
      </p:sp>
      <p:sp>
        <p:nvSpPr>
          <p:cNvPr id="112" name="Content Placeholder 2_7"/>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2400" spc="-1" strike="noStrike">
                <a:solidFill>
                  <a:srgbClr val="010101"/>
                </a:solidFill>
                <a:latin typeface="Times New Roman"/>
                <a:ea typeface="Times New Roman"/>
              </a:rPr>
              <a:t>Time of </a:t>
            </a:r>
            <a:r>
              <a:rPr b="0" i="1" lang="en-GB" sz="2400" spc="-1" strike="noStrike">
                <a:solidFill>
                  <a:srgbClr val="010101"/>
                </a:solidFill>
                <a:latin typeface="Times New Roman"/>
                <a:ea typeface="Times New Roman"/>
              </a:rPr>
              <a:t>Homeric Hymn to Demeter’s</a:t>
            </a:r>
            <a:r>
              <a:rPr b="0" lang="en-GB" sz="2400" spc="-1" strike="noStrike">
                <a:solidFill>
                  <a:srgbClr val="010101"/>
                </a:solidFill>
                <a:latin typeface="Times New Roman"/>
                <a:ea typeface="Times New Roman"/>
              </a:rPr>
              <a:t> composition</a:t>
            </a:r>
            <a:endParaRPr b="0" lang="en-GB" sz="2400" spc="-1" strike="noStrike">
              <a:latin typeface="Arial"/>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2400" spc="-1" strike="noStrike">
                <a:solidFill>
                  <a:srgbClr val="010101"/>
                </a:solidFill>
                <a:latin typeface="Times New Roman"/>
                <a:ea typeface="Times New Roman"/>
              </a:rPr>
              <a:t>Orally derived</a:t>
            </a:r>
            <a:endParaRPr b="0" lang="en-GB" sz="2400" spc="-1" strike="noStrike">
              <a:latin typeface="Arial"/>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2400" spc="-1" strike="noStrike">
                <a:solidFill>
                  <a:srgbClr val="010101"/>
                </a:solidFill>
                <a:latin typeface="Times New Roman"/>
                <a:ea typeface="Times New Roman"/>
              </a:rPr>
              <a:t>Who composed?</a:t>
            </a:r>
            <a:endParaRPr b="0" lang="en-GB" sz="2400" spc="-1" strike="noStrike">
              <a:latin typeface="Arial"/>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2400" spc="-1" strike="noStrike">
                <a:solidFill>
                  <a:srgbClr val="010101"/>
                </a:solidFill>
                <a:latin typeface="Times New Roman"/>
                <a:ea typeface="Times New Roman"/>
              </a:rPr>
              <a:t>Uncertainty over performative context (may be multiple)</a:t>
            </a:r>
            <a:endParaRPr b="0" lang="en-GB" sz="2400" spc="-1" strike="noStrike">
              <a:latin typeface="Arial"/>
            </a:endParaRPr>
          </a:p>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2400" spc="-1" strike="noStrike">
                <a:solidFill>
                  <a:srgbClr val="010101"/>
                </a:solidFill>
                <a:latin typeface="Times New Roman"/>
                <a:ea typeface="Times New Roman"/>
              </a:rPr>
              <a:t>Agenda: don’t neglect as poem / with functions (hymn): see J. Clay 1989 (</a:t>
            </a:r>
            <a:r>
              <a:rPr b="0" i="1" lang="en-GB" sz="2400" spc="-1" strike="noStrike">
                <a:solidFill>
                  <a:srgbClr val="010101"/>
                </a:solidFill>
                <a:latin typeface="Times New Roman"/>
                <a:ea typeface="Times New Roman"/>
              </a:rPr>
              <a:t>The Politics of Olympus</a:t>
            </a:r>
            <a:r>
              <a:rPr b="0" lang="en-GB" sz="2400" spc="-1" strike="noStrike">
                <a:solidFill>
                  <a:srgbClr val="010101"/>
                </a:solidFill>
                <a:latin typeface="Times New Roman"/>
                <a:ea typeface="Times New Roman"/>
              </a:rPr>
              <a:t>)</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Title 1_8"/>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Eleusinian mysteries</a:t>
            </a:r>
            <a:endParaRPr b="0" lang="en-GB" sz="4400" spc="-1" strike="noStrike">
              <a:latin typeface="Arial"/>
            </a:endParaRPr>
          </a:p>
        </p:txBody>
      </p:sp>
      <p:sp>
        <p:nvSpPr>
          <p:cNvPr id="114" name="Content Placeholder 2_8"/>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2400" spc="-1" strike="noStrike">
                <a:solidFill>
                  <a:srgbClr val="010101"/>
                </a:solidFill>
                <a:latin typeface="Times New Roman"/>
                <a:ea typeface="Times New Roman"/>
              </a:rPr>
              <a:t>Should we expect references to Athens/some Athenian characters?</a:t>
            </a:r>
            <a:endParaRPr b="0" lang="en-GB" sz="2400" spc="-1" strike="noStrike">
              <a:latin typeface="Arial"/>
            </a:endParaRPr>
          </a:p>
          <a:p>
            <a:pPr algn="just">
              <a:lnSpc>
                <a:spcPct val="100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2400" spc="-1" strike="noStrike">
                <a:solidFill>
                  <a:srgbClr val="010101"/>
                </a:solidFill>
                <a:latin typeface="Times New Roman"/>
                <a:ea typeface="Times New Roman"/>
              </a:rPr>
              <a:t>“</a:t>
            </a:r>
            <a:r>
              <a:rPr b="0" lang="en-GB" sz="2400" spc="-1" strike="noStrike">
                <a:solidFill>
                  <a:srgbClr val="010101"/>
                </a:solidFill>
                <a:latin typeface="Times New Roman"/>
                <a:ea typeface="Times New Roman"/>
              </a:rPr>
              <a:t>Even the Homeric Hymn to Demeter reflects a generic, Panhellenized [across Greece] version of the Attic cult: Eubouleus, the titles Theos and Thea, and the Mirthless Rock are omitted from the story, while Triptolemos is barely mentioned.” (Larson 2007, </a:t>
            </a:r>
            <a:r>
              <a:rPr b="0" i="1" lang="en-GB" sz="2400" spc="-1" strike="noStrike">
                <a:solidFill>
                  <a:srgbClr val="010101"/>
                </a:solidFill>
                <a:latin typeface="Times New Roman"/>
                <a:ea typeface="Times New Roman"/>
              </a:rPr>
              <a:t>Ancient Greek Cults</a:t>
            </a:r>
            <a:r>
              <a:rPr b="0" lang="en-GB" sz="2400" spc="-1" strike="noStrike">
                <a:solidFill>
                  <a:srgbClr val="010101"/>
                </a:solidFill>
                <a:latin typeface="Times New Roman"/>
                <a:ea typeface="Times New Roman"/>
              </a:rPr>
              <a:t>) </a:t>
            </a:r>
            <a:endParaRPr b="0" lang="en-GB" sz="2400" spc="-1" strike="noStrike">
              <a:latin typeface="Arial"/>
            </a:endParaRPr>
          </a:p>
          <a:p>
            <a:pPr marL="342720" indent="-332280">
              <a:lnSpc>
                <a:spcPct val="95000"/>
              </a:lnSpc>
              <a:spcAft>
                <a:spcPts val="1060"/>
              </a:spcAft>
              <a:tabLst>
                <a:tab algn="l" pos="0"/>
              </a:tabLst>
            </a:pPr>
            <a:r>
              <a:rPr b="0" lang="en-GB" sz="2400" spc="-1" strike="noStrike">
                <a:solidFill>
                  <a:srgbClr val="010101"/>
                </a:solidFill>
                <a:latin typeface="Times New Roman"/>
                <a:ea typeface="Times New Roman"/>
              </a:rPr>
              <a:t>● </a:t>
            </a:r>
            <a:r>
              <a:rPr b="0" lang="en-GB" sz="2400" spc="-1" strike="noStrike">
                <a:solidFill>
                  <a:srgbClr val="010101"/>
                </a:solidFill>
                <a:latin typeface="Times New Roman"/>
                <a:ea typeface="Times New Roman"/>
              </a:rPr>
              <a:t>in </a:t>
            </a:r>
            <a:r>
              <a:rPr b="0" i="1" lang="en-GB" sz="2400" spc="-1" strike="noStrike">
                <a:solidFill>
                  <a:srgbClr val="010101"/>
                </a:solidFill>
                <a:latin typeface="Times New Roman"/>
                <a:ea typeface="Times New Roman"/>
              </a:rPr>
              <a:t>HHD</a:t>
            </a:r>
            <a:r>
              <a:rPr b="0" lang="en-GB" sz="2400" spc="-1" strike="noStrike">
                <a:solidFill>
                  <a:srgbClr val="010101"/>
                </a:solidFill>
                <a:latin typeface="Times New Roman"/>
                <a:ea typeface="Times New Roman"/>
              </a:rPr>
              <a:t>: not much on Triptolemus and not as the one introduced knowledge of grain cultivation</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Title 1_9"/>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Political use of myth: Athens</a:t>
            </a:r>
            <a:endParaRPr b="0" lang="en-GB" sz="4400" spc="-1" strike="noStrike">
              <a:latin typeface="Arial"/>
            </a:endParaRPr>
          </a:p>
        </p:txBody>
      </p:sp>
      <p:sp>
        <p:nvSpPr>
          <p:cNvPr id="116" name="Content Placeholder 2_9"/>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tabLst>
                <a:tab algn="l" pos="0"/>
                <a:tab algn="l" pos="342720"/>
                <a:tab algn="l" pos="790560"/>
                <a:tab algn="l" pos="1239480"/>
                <a:tab algn="l" pos="1688760"/>
                <a:tab algn="l" pos="2138040"/>
                <a:tab algn="l" pos="2587320"/>
                <a:tab algn="l" pos="3036600"/>
                <a:tab algn="l" pos="3485880"/>
                <a:tab algn="l" pos="3935160"/>
                <a:tab algn="l" pos="4384440"/>
                <a:tab algn="l" pos="4833720"/>
                <a:tab algn="l" pos="5283000"/>
                <a:tab algn="l" pos="5732280"/>
                <a:tab algn="l" pos="6181560"/>
                <a:tab algn="l" pos="6630840"/>
                <a:tab algn="l" pos="7080120"/>
                <a:tab algn="l" pos="7529400"/>
                <a:tab algn="l" pos="7978680"/>
                <a:tab algn="l" pos="8427960"/>
                <a:tab algn="l" pos="8877240"/>
                <a:tab algn="l" pos="9326520"/>
                <a:tab algn="l" pos="9434160"/>
                <a:tab algn="l" pos="9883440"/>
                <a:tab algn="l" pos="10332720"/>
                <a:tab algn="l" pos="10782000"/>
              </a:tabLst>
            </a:pPr>
            <a:r>
              <a:rPr b="0" lang="en-GB" sz="2000" spc="-1" strike="noStrike">
                <a:solidFill>
                  <a:srgbClr val="000000"/>
                </a:solidFill>
                <a:latin typeface="Times New Roman"/>
                <a:ea typeface="Noto Sans"/>
              </a:rPr>
              <a:t>● </a:t>
            </a:r>
            <a:r>
              <a:rPr b="0" lang="en-GB" sz="2000" spc="-1" strike="noStrike">
                <a:solidFill>
                  <a:srgbClr val="000000"/>
                </a:solidFill>
                <a:latin typeface="Times New Roman"/>
                <a:ea typeface="Droid Sans Fallback"/>
              </a:rPr>
              <a:t>first literary reference to Triptolemus’ mission in Sophocles’ play </a:t>
            </a:r>
            <a:r>
              <a:rPr b="0" i="1" lang="en-GB" sz="2000" spc="-1" strike="noStrike">
                <a:solidFill>
                  <a:srgbClr val="000000"/>
                </a:solidFill>
                <a:latin typeface="Times New Roman"/>
                <a:ea typeface="Droid Sans Fallback"/>
              </a:rPr>
              <a:t>Triptolemus</a:t>
            </a:r>
            <a:r>
              <a:rPr b="0" lang="en-GB" sz="2000" spc="-1" strike="noStrike">
                <a:solidFill>
                  <a:srgbClr val="000000"/>
                </a:solidFill>
                <a:latin typeface="Times New Roman"/>
                <a:ea typeface="Droid Sans Fallback"/>
              </a:rPr>
              <a:t>, 486 BCE (now fragmentary)</a:t>
            </a:r>
            <a:endParaRPr b="0" lang="en-GB" sz="2000" spc="-1" strike="noStrike">
              <a:latin typeface="Times New Roman"/>
            </a:endParaRPr>
          </a:p>
          <a:p>
            <a:pPr marL="342720" indent="-339120" algn="just">
              <a:lnSpc>
                <a:spcPct val="95000"/>
              </a:lnSpc>
              <a:spcAft>
                <a:spcPts val="1060"/>
              </a:spcAft>
              <a:tabLst>
                <a:tab algn="l" pos="0"/>
              </a:tabLst>
            </a:pPr>
            <a:r>
              <a:rPr b="0" lang="en-GB" sz="2000" spc="-1" strike="noStrike">
                <a:solidFill>
                  <a:srgbClr val="000000"/>
                </a:solidFill>
                <a:latin typeface="Times New Roman"/>
                <a:ea typeface="WenQuanYi Micro Hei"/>
              </a:rPr>
              <a:t>“</a:t>
            </a:r>
            <a:r>
              <a:rPr b="0" lang="en-GB" sz="2000" spc="-1" strike="noStrike">
                <a:solidFill>
                  <a:srgbClr val="000000"/>
                </a:solidFill>
                <a:latin typeface="Times New Roman"/>
                <a:ea typeface="WenQuanYi Micro Hei"/>
              </a:rPr>
              <a:t>Particularly in the period of empire, Athens promoted the Mysteries, along with the knowledge imparted by Triptolemos, as its unique gifts to the world.” (Larson)</a:t>
            </a:r>
            <a:endParaRPr b="0" lang="en-GB" sz="2000" spc="-1" strike="noStrike">
              <a:latin typeface="Times New Roman"/>
            </a:endParaRPr>
          </a:p>
          <a:p>
            <a:pPr marL="342720" indent="-339120" algn="just">
              <a:lnSpc>
                <a:spcPct val="95000"/>
              </a:lnSpc>
              <a:spcAft>
                <a:spcPts val="1060"/>
              </a:spcAft>
              <a:tabLst>
                <a:tab algn="l" pos="0"/>
              </a:tabLst>
            </a:pPr>
            <a:r>
              <a:rPr b="0" lang="en-GB" sz="2000" spc="-1" strike="noStrike">
                <a:solidFill>
                  <a:srgbClr val="000000"/>
                </a:solidFill>
                <a:latin typeface="Times New Roman"/>
                <a:ea typeface="WenQuanYi Micro Hei"/>
              </a:rPr>
              <a:t>See Matheson, Susan B ‘The </a:t>
            </a:r>
            <a:r>
              <a:rPr b="0" i="1" lang="en-GB" sz="2000" spc="-1" strike="noStrike">
                <a:solidFill>
                  <a:srgbClr val="000000"/>
                </a:solidFill>
                <a:latin typeface="Times New Roman"/>
                <a:ea typeface="WenQuanYi Micro Hei"/>
              </a:rPr>
              <a:t>Mission of Triptolemus</a:t>
            </a:r>
            <a:r>
              <a:rPr b="0" lang="en-GB" sz="2000" spc="-1" strike="noStrike">
                <a:solidFill>
                  <a:srgbClr val="000000"/>
                </a:solidFill>
                <a:latin typeface="Times New Roman"/>
                <a:ea typeface="WenQuanYi Micro Hei"/>
              </a:rPr>
              <a:t> and the Politics of Athens’.</a:t>
            </a:r>
            <a:r>
              <a:rPr b="0" i="1" lang="en-GB" sz="2000" spc="-1" strike="noStrike">
                <a:solidFill>
                  <a:srgbClr val="000000"/>
                </a:solidFill>
                <a:latin typeface="Times New Roman"/>
                <a:ea typeface="WenQuanYi Micro Hei"/>
              </a:rPr>
              <a:t> Greek, Roman, and Byzantine Studies</a:t>
            </a:r>
            <a:r>
              <a:rPr b="0" lang="en-GB" sz="2000" spc="-1" strike="noStrike">
                <a:solidFill>
                  <a:srgbClr val="000000"/>
                </a:solidFill>
                <a:latin typeface="Times New Roman"/>
                <a:ea typeface="WenQuanYi Micro Hei"/>
              </a:rPr>
              <a:t> 35 (1994) 345–72 (mission scenes from mix-sixth c to ca 425)</a:t>
            </a:r>
            <a:endParaRPr b="0" lang="en-GB" sz="2000" spc="-1" strike="noStrike">
              <a:latin typeface="Times New Roman"/>
            </a:endParaRPr>
          </a:p>
          <a:p>
            <a:pPr marL="342720" indent="-339120">
              <a:lnSpc>
                <a:spcPct val="95000"/>
              </a:lnSpc>
              <a:spcAft>
                <a:spcPts val="1060"/>
              </a:spcAft>
              <a:tabLst>
                <a:tab algn="l" pos="0"/>
              </a:tabLst>
            </a:pPr>
            <a:r>
              <a:rPr b="0" lang="en-GB" sz="2000" spc="-1" strike="noStrike">
                <a:solidFill>
                  <a:srgbClr val="000000"/>
                </a:solidFill>
                <a:latin typeface="Times New Roman"/>
                <a:ea typeface="WenQuanYi Micro Hei"/>
              </a:rPr>
              <a:t> “</a:t>
            </a:r>
            <a:r>
              <a:rPr b="0" lang="en-GB" sz="2000" spc="-1" strike="noStrike">
                <a:solidFill>
                  <a:srgbClr val="000000"/>
                </a:solidFill>
                <a:latin typeface="Times New Roman"/>
                <a:ea typeface="WenQuanYi Micro Hei"/>
              </a:rPr>
              <a:t>earliest surviving representations  of  Triptolemus  on  Athenian  vases  show  him  bringing  grain  or  teaching  agriculture  to  the  Greeks.  These  are  black-figure  vases  dating  from  the  mid- sixth  century  B.C.,  the  earliest  being  two  neck  amphorae  by   the  Swing  Painter,  one  in  Gottingen,  the  other  in  Brussels” (Matheson 1994: 350)</a:t>
            </a:r>
            <a:endParaRPr b="0" lang="en-GB" sz="2000" spc="-1" strike="noStrike">
              <a:latin typeface="Times New Roman"/>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7" name="Title 1_10"/>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Political use of myth</a:t>
            </a:r>
            <a:endParaRPr b="0" lang="en-GB" sz="4400" spc="-1" strike="noStrike">
              <a:latin typeface="Arial"/>
            </a:endParaRPr>
          </a:p>
        </p:txBody>
      </p:sp>
      <p:sp>
        <p:nvSpPr>
          <p:cNvPr id="118" name="Content Placeholder 2_10"/>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fontScale="97000"/>
          </a:bodyPr>
          <a:p>
            <a:pPr marL="342720" indent="-339120" algn="just">
              <a:lnSpc>
                <a:spcPct val="95000"/>
              </a:lnSpc>
              <a:spcAft>
                <a:spcPts val="1060"/>
              </a:spcAft>
              <a:tabLst>
                <a:tab algn="l" pos="0"/>
              </a:tabLst>
            </a:pPr>
            <a:r>
              <a:rPr b="0" lang="en-GB" sz="2000" spc="-1" strike="noStrike">
                <a:solidFill>
                  <a:srgbClr val="000000"/>
                </a:solidFill>
                <a:latin typeface="Times New Roman"/>
                <a:ea typeface="WenQuanYi Micro Hei"/>
              </a:rPr>
              <a:t> </a:t>
            </a:r>
            <a:endParaRPr b="0" lang="en-GB" sz="2000" spc="-1" strike="noStrike">
              <a:latin typeface="Arial"/>
            </a:endParaRPr>
          </a:p>
          <a:p>
            <a:pPr marL="342720" indent="-339120" algn="just">
              <a:lnSpc>
                <a:spcPct val="95000"/>
              </a:lnSpc>
              <a:spcAft>
                <a:spcPts val="1060"/>
              </a:spcAft>
              <a:tabLst>
                <a:tab algn="l" pos="0"/>
              </a:tabLst>
            </a:pPr>
            <a:endParaRPr b="0" lang="en-GB" sz="2000" spc="-1" strike="noStrike">
              <a:latin typeface="Arial"/>
            </a:endParaRPr>
          </a:p>
          <a:p>
            <a:pPr marL="342720" indent="-339120" algn="just">
              <a:lnSpc>
                <a:spcPct val="95000"/>
              </a:lnSpc>
              <a:spcAft>
                <a:spcPts val="1060"/>
              </a:spcAft>
              <a:tabLst>
                <a:tab algn="l" pos="0"/>
              </a:tabLst>
            </a:pPr>
            <a:endParaRPr b="0" lang="en-GB" sz="2000" spc="-1" strike="noStrike">
              <a:latin typeface="Arial"/>
            </a:endParaRPr>
          </a:p>
          <a:p>
            <a:pPr marL="342720" indent="-339840">
              <a:lnSpc>
                <a:spcPct val="95000"/>
              </a:lnSpc>
              <a:spcAft>
                <a:spcPts val="1060"/>
              </a:spcAft>
              <a:tabLst>
                <a:tab algn="l" pos="0"/>
                <a:tab algn="l" pos="342720"/>
                <a:tab algn="l" pos="790560"/>
                <a:tab algn="l" pos="1239480"/>
                <a:tab algn="l" pos="1688760"/>
                <a:tab algn="l" pos="2138040"/>
                <a:tab algn="l" pos="2587320"/>
                <a:tab algn="l" pos="3036600"/>
                <a:tab algn="l" pos="3485880"/>
                <a:tab algn="l" pos="3935160"/>
                <a:tab algn="l" pos="4384440"/>
                <a:tab algn="l" pos="4833720"/>
                <a:tab algn="l" pos="5283000"/>
                <a:tab algn="l" pos="5732280"/>
                <a:tab algn="l" pos="6181560"/>
                <a:tab algn="l" pos="6630840"/>
                <a:tab algn="l" pos="7080120"/>
                <a:tab algn="l" pos="7529400"/>
                <a:tab algn="l" pos="7978680"/>
                <a:tab algn="l" pos="8427960"/>
                <a:tab algn="l" pos="8877240"/>
                <a:tab algn="l" pos="9326520"/>
                <a:tab algn="l" pos="9434160"/>
                <a:tab algn="l" pos="9883440"/>
                <a:tab algn="l" pos="10332720"/>
                <a:tab algn="l" pos="10782000"/>
              </a:tabLst>
            </a:pPr>
            <a:r>
              <a:rPr b="0" lang="en-GB" sz="2400" spc="-1" strike="noStrike">
                <a:solidFill>
                  <a:srgbClr val="000000"/>
                </a:solidFill>
                <a:latin typeface="Times New Roman"/>
                <a:ea typeface="WenQuanYi Micro Hei"/>
              </a:rPr>
              <a:t>Attic red-figure vase </a:t>
            </a:r>
            <a:endParaRPr b="0" lang="en-GB" sz="2400" spc="-1" strike="noStrike">
              <a:latin typeface="Arial"/>
            </a:endParaRPr>
          </a:p>
          <a:p>
            <a:pPr marL="342720" indent="-339840">
              <a:lnSpc>
                <a:spcPct val="95000"/>
              </a:lnSpc>
              <a:spcAft>
                <a:spcPts val="1060"/>
              </a:spcAft>
              <a:tabLst>
                <a:tab algn="l" pos="0"/>
                <a:tab algn="l" pos="342720"/>
                <a:tab algn="l" pos="790560"/>
                <a:tab algn="l" pos="1239480"/>
                <a:tab algn="l" pos="1688760"/>
                <a:tab algn="l" pos="2138040"/>
                <a:tab algn="l" pos="2587320"/>
                <a:tab algn="l" pos="3036600"/>
                <a:tab algn="l" pos="3485880"/>
                <a:tab algn="l" pos="3935160"/>
                <a:tab algn="l" pos="4384440"/>
                <a:tab algn="l" pos="4833720"/>
                <a:tab algn="l" pos="5283000"/>
                <a:tab algn="l" pos="5732280"/>
                <a:tab algn="l" pos="6181560"/>
                <a:tab algn="l" pos="6630840"/>
                <a:tab algn="l" pos="7080120"/>
                <a:tab algn="l" pos="7529400"/>
                <a:tab algn="l" pos="7978680"/>
                <a:tab algn="l" pos="8427960"/>
                <a:tab algn="l" pos="8877240"/>
                <a:tab algn="l" pos="9326520"/>
                <a:tab algn="l" pos="9434160"/>
                <a:tab algn="l" pos="9883440"/>
                <a:tab algn="l" pos="10332720"/>
                <a:tab algn="l" pos="10782000"/>
              </a:tabLst>
            </a:pPr>
            <a:r>
              <a:rPr b="0" lang="en-GB" sz="2400" spc="-1" strike="noStrike">
                <a:solidFill>
                  <a:srgbClr val="000000"/>
                </a:solidFill>
                <a:latin typeface="Times New Roman"/>
                <a:ea typeface="WenQuanYi Micro Hei"/>
              </a:rPr>
              <a:t>C. 480 BCE</a:t>
            </a:r>
            <a:endParaRPr b="0" lang="en-GB" sz="2400" spc="-1" strike="noStrike">
              <a:latin typeface="Arial"/>
            </a:endParaRPr>
          </a:p>
          <a:p>
            <a:pPr marL="342720" indent="-339120" algn="just">
              <a:lnSpc>
                <a:spcPct val="95000"/>
              </a:lnSpc>
              <a:spcAft>
                <a:spcPts val="1060"/>
              </a:spcAft>
              <a:tabLst>
                <a:tab algn="l" pos="0"/>
              </a:tabLst>
            </a:pPr>
            <a:r>
              <a:rPr b="0" lang="en-GB" sz="2000" spc="-1" strike="noStrike">
                <a:solidFill>
                  <a:srgbClr val="000000"/>
                </a:solidFill>
                <a:latin typeface="Times New Roman"/>
                <a:ea typeface="WenQuanYi Micro Hei"/>
              </a:rPr>
              <a:t>“</a:t>
            </a:r>
            <a:r>
              <a:rPr b="0" lang="en-GB" sz="2000" spc="-1" strike="noStrike">
                <a:solidFill>
                  <a:srgbClr val="000000"/>
                </a:solidFill>
                <a:latin typeface="Times New Roman"/>
                <a:ea typeface="WenQuanYi Micro Hei"/>
              </a:rPr>
              <a:t>The  peak  is  thus  clearly  in  the  second  and  third  quarters  of  the  fifth  century.  Two  questions  arise  from  these  statistics:  first,  why  did  the  subject  begin  in  the  first  place,  and  why  at  the  time  that  it  did?  and  second why  was  it  particularly  common,  and  shown  in  such  a  particularly  formulaic  way,  in  the  fifty-year  span  between  the  Persian  and  Peloponnesian  Wars?” (Matheson 1994: 362)</a:t>
            </a:r>
            <a:endParaRPr b="0" lang="en-GB" sz="2000" spc="-1" strike="noStrike">
              <a:latin typeface="Arial"/>
            </a:endParaRPr>
          </a:p>
          <a:p>
            <a:pPr marL="342720" indent="-339120" algn="just">
              <a:lnSpc>
                <a:spcPct val="95000"/>
              </a:lnSpc>
              <a:spcAft>
                <a:spcPts val="1060"/>
              </a:spcAft>
              <a:tabLst>
                <a:tab algn="l" pos="0"/>
              </a:tabLst>
            </a:pPr>
            <a:endParaRPr b="0" lang="en-GB" sz="2000" spc="-1" strike="noStrike">
              <a:latin typeface="Arial"/>
            </a:endParaRPr>
          </a:p>
          <a:p>
            <a:pPr marL="342720" indent="-339120">
              <a:lnSpc>
                <a:spcPct val="95000"/>
              </a:lnSpc>
              <a:spcAft>
                <a:spcPts val="1060"/>
              </a:spcAft>
              <a:tabLst>
                <a:tab algn="l" pos="0"/>
              </a:tabLst>
            </a:pPr>
            <a:endParaRPr b="0" lang="en-GB" sz="2000" spc="-1" strike="noStrike">
              <a:latin typeface="Arial"/>
            </a:endParaRPr>
          </a:p>
          <a:p>
            <a:pPr marL="342720" indent="-339120" algn="just">
              <a:lnSpc>
                <a:spcPct val="100000"/>
              </a:lnSpc>
              <a:tabLst>
                <a:tab algn="l" pos="0"/>
              </a:tabLst>
            </a:pPr>
            <a:endParaRPr b="0" lang="en-GB" sz="2000" spc="-1" strike="noStrike">
              <a:latin typeface="Arial"/>
            </a:endParaRPr>
          </a:p>
        </p:txBody>
      </p:sp>
      <p:pic>
        <p:nvPicPr>
          <p:cNvPr id="119" name="" descr=""/>
          <p:cNvPicPr/>
          <p:nvPr/>
        </p:nvPicPr>
        <p:blipFill>
          <a:blip r:embed="rId1"/>
          <a:stretch/>
        </p:blipFill>
        <p:spPr>
          <a:xfrm>
            <a:off x="3420000" y="1080000"/>
            <a:ext cx="3427200" cy="2588400"/>
          </a:xfrm>
          <a:prstGeom prst="rect">
            <a:avLst/>
          </a:prstGeom>
          <a:ln w="0">
            <a:noFill/>
          </a:ln>
        </p:spPr>
      </p:pic>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Title 1_11"/>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Political use of myth</a:t>
            </a:r>
            <a:endParaRPr b="0" lang="en-GB" sz="4400" spc="-1" strike="noStrike">
              <a:latin typeface="Arial"/>
            </a:endParaRPr>
          </a:p>
        </p:txBody>
      </p:sp>
      <p:sp>
        <p:nvSpPr>
          <p:cNvPr id="121" name="Content Placeholder 2_11"/>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gn="just">
              <a:lnSpc>
                <a:spcPct val="100000"/>
              </a:lnSpc>
              <a:tabLst>
                <a:tab algn="l" pos="0"/>
                <a:tab algn="l" pos="342720"/>
                <a:tab algn="l" pos="790560"/>
                <a:tab algn="l" pos="1239480"/>
                <a:tab algn="l" pos="1688760"/>
                <a:tab algn="l" pos="2138040"/>
                <a:tab algn="l" pos="2587320"/>
                <a:tab algn="l" pos="3036600"/>
                <a:tab algn="l" pos="3485880"/>
                <a:tab algn="l" pos="3935160"/>
                <a:tab algn="l" pos="4384440"/>
                <a:tab algn="l" pos="4833720"/>
                <a:tab algn="l" pos="5283000"/>
                <a:tab algn="l" pos="5732280"/>
                <a:tab algn="l" pos="6181560"/>
                <a:tab algn="l" pos="6630840"/>
                <a:tab algn="l" pos="7080120"/>
                <a:tab algn="l" pos="7529400"/>
                <a:tab algn="l" pos="7978680"/>
                <a:tab algn="l" pos="8427960"/>
                <a:tab algn="l" pos="8877240"/>
                <a:tab algn="l" pos="9326520"/>
                <a:tab algn="l" pos="9434160"/>
                <a:tab algn="l" pos="9883440"/>
                <a:tab algn="l" pos="10332720"/>
                <a:tab algn="l" pos="10782000"/>
              </a:tabLst>
            </a:pPr>
            <a:r>
              <a:rPr b="0" lang="en-GB" sz="1800" spc="-1" strike="noStrike">
                <a:solidFill>
                  <a:srgbClr val="000000"/>
                </a:solidFill>
                <a:latin typeface="Times New Roman"/>
                <a:ea typeface="Noto Sans"/>
              </a:rPr>
              <a:t>● </a:t>
            </a:r>
            <a:r>
              <a:rPr b="0" lang="en-US" sz="1800" spc="-1" strike="noStrike">
                <a:solidFill>
                  <a:srgbClr val="010101"/>
                </a:solidFill>
                <a:latin typeface="Times New Roman"/>
                <a:ea typeface="Times New Roman"/>
              </a:rPr>
              <a:t>Mysteries and Triptolemus’ agricultural knowledge = promoted by Athens as its  gifts to the world</a:t>
            </a:r>
            <a:endParaRPr b="0" lang="en-GB" sz="1800" spc="-1" strike="noStrike">
              <a:latin typeface="Times New Roman"/>
            </a:endParaRPr>
          </a:p>
          <a:p>
            <a:pPr algn="just">
              <a:lnSpc>
                <a:spcPct val="100000"/>
              </a:lnSpc>
              <a:tabLst>
                <a:tab algn="l" pos="0"/>
                <a:tab algn="l" pos="342720"/>
                <a:tab algn="l" pos="790560"/>
                <a:tab algn="l" pos="1239480"/>
                <a:tab algn="l" pos="1688760"/>
                <a:tab algn="l" pos="2138040"/>
                <a:tab algn="l" pos="2587320"/>
                <a:tab algn="l" pos="3036600"/>
                <a:tab algn="l" pos="3485880"/>
                <a:tab algn="l" pos="3935160"/>
                <a:tab algn="l" pos="4384440"/>
                <a:tab algn="l" pos="4833720"/>
                <a:tab algn="l" pos="5283000"/>
                <a:tab algn="l" pos="5732280"/>
                <a:tab algn="l" pos="6181560"/>
                <a:tab algn="l" pos="6630840"/>
                <a:tab algn="l" pos="7080120"/>
                <a:tab algn="l" pos="7529400"/>
                <a:tab algn="l" pos="7978680"/>
                <a:tab algn="l" pos="8427960"/>
                <a:tab algn="l" pos="8877240"/>
                <a:tab algn="l" pos="9326520"/>
                <a:tab algn="l" pos="9434160"/>
                <a:tab algn="l" pos="9883440"/>
                <a:tab algn="l" pos="10332720"/>
                <a:tab algn="l" pos="10782000"/>
              </a:tabLst>
            </a:pPr>
            <a:r>
              <a:rPr b="0" lang="en-GB" sz="1800" spc="-1" strike="noStrike">
                <a:solidFill>
                  <a:srgbClr val="000000"/>
                </a:solidFill>
                <a:latin typeface="Times New Roman"/>
                <a:ea typeface="Noto Sans"/>
              </a:rPr>
              <a:t>● </a:t>
            </a:r>
            <a:r>
              <a:rPr b="0" lang="en-GB" sz="1800" spc="-1" strike="noStrike">
                <a:solidFill>
                  <a:srgbClr val="000000"/>
                </a:solidFill>
                <a:latin typeface="Times New Roman"/>
                <a:ea typeface="Noto Sans"/>
              </a:rPr>
              <a:t>I</a:t>
            </a:r>
            <a:r>
              <a:rPr b="0" lang="en-GB" sz="1800" spc="-1" strike="noStrike">
                <a:solidFill>
                  <a:srgbClr val="000000"/>
                </a:solidFill>
                <a:latin typeface="Times New Roman"/>
                <a:ea typeface="Droid Sans Fallback"/>
              </a:rPr>
              <a:t>mage of Athens as bringer of civilisation to the rest of Greece</a:t>
            </a:r>
            <a:endParaRPr b="0" lang="en-GB" sz="1800" spc="-1" strike="noStrike">
              <a:latin typeface="Times New Roman"/>
            </a:endParaRPr>
          </a:p>
          <a:p>
            <a:pPr marL="342720" indent="-339120" algn="just">
              <a:lnSpc>
                <a:spcPct val="95000"/>
              </a:lnSpc>
              <a:spcAft>
                <a:spcPts val="1060"/>
              </a:spcAft>
              <a:tabLst>
                <a:tab algn="l" pos="0"/>
              </a:tabLst>
            </a:pPr>
            <a:r>
              <a:rPr b="0" lang="en-GB" sz="1800" spc="-1" strike="noStrike">
                <a:solidFill>
                  <a:srgbClr val="000000"/>
                </a:solidFill>
                <a:latin typeface="Times New Roman"/>
                <a:ea typeface="Droid Sans Fallback"/>
              </a:rPr>
              <a:t>&gt; helps explain popularity after the Persian wars. Given Athens’ losses (through the Peloponnesian War), this kind of propaganda became less appropriate</a:t>
            </a:r>
            <a:endParaRPr b="0" lang="en-GB" sz="1800" spc="-1" strike="noStrike">
              <a:latin typeface="Times New Roman"/>
            </a:endParaRPr>
          </a:p>
          <a:p>
            <a:pPr marL="342720" indent="-339120" algn="just">
              <a:lnSpc>
                <a:spcPct val="95000"/>
              </a:lnSpc>
              <a:spcAft>
                <a:spcPts val="1060"/>
              </a:spcAft>
              <a:tabLst>
                <a:tab algn="l" pos="0"/>
              </a:tabLst>
            </a:pPr>
            <a:endParaRPr b="0" lang="en-GB" sz="1800" spc="-1" strike="noStrike">
              <a:latin typeface="Times New Roman"/>
            </a:endParaRPr>
          </a:p>
          <a:p>
            <a:pPr marL="342720" indent="-339120" algn="just">
              <a:lnSpc>
                <a:spcPct val="95000"/>
              </a:lnSpc>
              <a:spcAft>
                <a:spcPts val="1060"/>
              </a:spcAft>
              <a:tabLst>
                <a:tab algn="l" pos="0"/>
              </a:tabLst>
            </a:pPr>
            <a:r>
              <a:rPr b="0" lang="en-GB" sz="1800" spc="-1" strike="noStrike">
                <a:solidFill>
                  <a:srgbClr val="000000"/>
                </a:solidFill>
                <a:latin typeface="Times New Roman"/>
                <a:ea typeface="WenQuanYi Micro Hei"/>
              </a:rPr>
              <a:t>“</a:t>
            </a:r>
            <a:r>
              <a:rPr b="0" lang="en-GB" sz="1800" spc="-1" strike="noStrike">
                <a:solidFill>
                  <a:srgbClr val="000000"/>
                </a:solidFill>
                <a:latin typeface="Times New Roman"/>
                <a:ea typeface="WenQuanYi Micro Hei"/>
              </a:rPr>
              <a:t>With Athens’ loss of power as a result of the Peloponnesian War, this sort of propaganda became less appropriate, and as a result the vases with Triptolemus scenes almost disappear” (Matheson 1994)</a:t>
            </a:r>
            <a:endParaRPr b="0" lang="en-GB" sz="1800" spc="-1" strike="noStrike">
              <a:latin typeface="Times New Roman"/>
            </a:endParaRPr>
          </a:p>
          <a:p>
            <a:pPr marL="342720" indent="-339120">
              <a:lnSpc>
                <a:spcPct val="95000"/>
              </a:lnSpc>
              <a:spcAft>
                <a:spcPts val="1060"/>
              </a:spcAft>
              <a:tabLst>
                <a:tab algn="l" pos="0"/>
              </a:tabLst>
            </a:pPr>
            <a:endParaRPr b="0" lang="en-GB" sz="1800" spc="-1" strike="noStrike">
              <a:latin typeface="Times New Roman"/>
            </a:endParaRPr>
          </a:p>
          <a:p>
            <a:pPr marL="342720" indent="-339120" algn="just">
              <a:lnSpc>
                <a:spcPct val="100000"/>
              </a:lnSpc>
              <a:tabLst>
                <a:tab algn="l" pos="0"/>
              </a:tabLst>
            </a:pPr>
            <a:endParaRPr b="0" lang="en-GB" sz="1800" spc="-1" strike="noStrike">
              <a:latin typeface="Times New Roman"/>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7534e9c7-d8a7-4ffa-a350-0e66096719e3"/>
    <ds:schemaRef ds:uri="http://purl.org/dc/elements/1.1/"/>
    <ds:schemaRef ds:uri="303dbf9b-b85b-46a0-94f1-894078c07ecd"/>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6745</TotalTime>
  <Application>LibreOffice/7.1.0.3$Windows_X86_64 LibreOffice_project/f6099ecf3d29644b5008cc8f48f42f4a40986e4c</Application>
  <AppVersion>15.0000</AppVersion>
  <Words>4129</Words>
  <Paragraphs>361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2020-09-14T12:22:34Z</dcterms:created>
  <dc:creator>Magdalena Ohrman</dc:creator>
  <dc:description/>
  <dc:language>en-GB</dc:language>
  <cp:lastModifiedBy/>
  <dcterms:modified xsi:type="dcterms:W3CDTF">2026-02-27T19:14:56Z</dcterms:modified>
  <cp:revision>38</cp:revision>
  <dc:subject/>
  <dc:title>Myth and mythology: How Stories Shape the World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50</vt:i4>
  </property>
</Properties>
</file>