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7" r:id="rId3"/>
    <p:sldId id="258" r:id="rId4"/>
    <p:sldId id="263" r:id="rId5"/>
    <p:sldId id="259" r:id="rId6"/>
    <p:sldId id="260" r:id="rId7"/>
    <p:sldId id="261" r:id="rId8"/>
    <p:sldId id="264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EF3C4-A0E9-41DB-87C0-D8C2E5272C4E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D6E77-C68F-4147-98C2-17702C21D4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14277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EF3C4-A0E9-41DB-87C0-D8C2E5272C4E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D6E77-C68F-4147-98C2-17702C21D4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00089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EF3C4-A0E9-41DB-87C0-D8C2E5272C4E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D6E77-C68F-4147-98C2-17702C21D4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20694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EF3C4-A0E9-41DB-87C0-D8C2E5272C4E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D6E77-C68F-4147-98C2-17702C21D4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408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EF3C4-A0E9-41DB-87C0-D8C2E5272C4E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D6E77-C68F-4147-98C2-17702C21D4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96660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EF3C4-A0E9-41DB-87C0-D8C2E5272C4E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D6E77-C68F-4147-98C2-17702C21D4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40855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EF3C4-A0E9-41DB-87C0-D8C2E5272C4E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D6E77-C68F-4147-98C2-17702C21D4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80723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EF3C4-A0E9-41DB-87C0-D8C2E5272C4E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D6E77-C68F-4147-98C2-17702C21D4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79394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EF3C4-A0E9-41DB-87C0-D8C2E5272C4E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D6E77-C68F-4147-98C2-17702C21D4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45308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EF3C4-A0E9-41DB-87C0-D8C2E5272C4E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D6E77-C68F-4147-98C2-17702C21D4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3335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EF3C4-A0E9-41DB-87C0-D8C2E5272C4E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D6E77-C68F-4147-98C2-17702C21D469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3691084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EF3C4-A0E9-41DB-87C0-D8C2E5272C4E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D6E77-C68F-4147-98C2-17702C21D4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7353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EF3C4-A0E9-41DB-87C0-D8C2E5272C4E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D6E77-C68F-4147-98C2-17702C21D469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607514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EF3C4-A0E9-41DB-87C0-D8C2E5272C4E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D6E77-C68F-4147-98C2-17702C21D4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87088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EF3C4-A0E9-41DB-87C0-D8C2E5272C4E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D6E77-C68F-4147-98C2-17702C21D4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88379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EF3C4-A0E9-41DB-87C0-D8C2E5272C4E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D6E77-C68F-4147-98C2-17702C21D4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40930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FEF3C4-A0E9-41DB-87C0-D8C2E5272C4E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400D6E77-C68F-4147-98C2-17702C21D4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9803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eb.archive.org/web/20230326025619/http:/www.linguisticsociety.org/resource/multilingualism" TargetMode="External"/><Relationship Id="rId2" Type="http://schemas.openxmlformats.org/officeDocument/2006/relationships/hyperlink" Target="http://www.linguisticsociety.org/resource/multilingualism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.org/10.1016/j.tourman.2005.12.016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080/01434632.2018.1493114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Diversity Travel Logo - Product Management Jobs - Powered by Mind the ...">
            <a:extLst>
              <a:ext uri="{FF2B5EF4-FFF2-40B4-BE49-F238E27FC236}">
                <a16:creationId xmlns:a16="http://schemas.microsoft.com/office/drawing/2014/main" id="{F23082C3-D47B-5377-7F1F-741ECFE5B6B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91" t="10915" b="10388"/>
          <a:stretch/>
        </p:blipFill>
        <p:spPr bwMode="auto">
          <a:xfrm>
            <a:off x="8518848" y="2015412"/>
            <a:ext cx="3785117" cy="3489650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E038D5B-1F44-822A-EC21-72118F8F66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257177"/>
            <a:ext cx="9825135" cy="262533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>
              <a:lnSpc>
                <a:spcPct val="150000"/>
              </a:lnSpc>
            </a:pPr>
            <a:br>
              <a:rPr lang="en-GB" sz="3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3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benefit of multilingualism and the importance of language awareness skills for Diversity Hotel &amp; Spa London staff</a:t>
            </a:r>
            <a:br>
              <a:rPr lang="en-GB" sz="32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US" sz="32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D482692-FA79-6C1A-52A7-92EA48089129}"/>
              </a:ext>
            </a:extLst>
          </p:cNvPr>
          <p:cNvSpPr txBox="1"/>
          <p:nvPr/>
        </p:nvSpPr>
        <p:spPr>
          <a:xfrm>
            <a:off x="466531" y="3938589"/>
            <a:ext cx="6559419" cy="28418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nl-NL" altLang="en-US" sz="18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STUDENT: BOGDAN ION VIDOI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nl-NL" altLang="en-US" sz="18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Student ID: 2209545</a:t>
            </a:r>
          </a:p>
          <a:p>
            <a:pPr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lang="nl-NL" altLang="en-US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Module: </a:t>
            </a:r>
            <a:r>
              <a:rPr lang="en-GB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Foreign Languages &amp; Cultural Awareness (BMIH5003)</a:t>
            </a:r>
          </a:p>
          <a:p>
            <a:pPr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GB" altLang="en-US" sz="1800" u="none" strike="noStrike" cap="none" normalizeH="0" baseline="0" dirty="0">
                <a:ln>
                  <a:noFill/>
                </a:ln>
                <a:latin typeface="Arial" panose="020B0604020202020204" pitchFamily="34" charset="0"/>
                <a:cs typeface="Arial" panose="020B0604020202020204" pitchFamily="34" charset="0"/>
              </a:rPr>
              <a:t>Lecturer: LISA BASS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LER</a:t>
            </a:r>
            <a:endParaRPr kumimoji="0" lang="en-GB" altLang="en-US" sz="180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lang="en-GB" altLang="en-US" sz="1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27</a:t>
            </a:r>
            <a:r>
              <a:rPr kumimoji="0" lang="en-GB" altLang="en-US" sz="18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OCTOBER 2023</a:t>
            </a:r>
          </a:p>
        </p:txBody>
      </p:sp>
    </p:spTree>
    <p:extLst>
      <p:ext uri="{BB962C8B-B14F-4D97-AF65-F5344CB8AC3E}">
        <p14:creationId xmlns:p14="http://schemas.microsoft.com/office/powerpoint/2010/main" val="7170392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DD6653-5252-75E6-6FEC-24332F976A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5"/>
            <a:ext cx="10546080" cy="1143635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20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Welcome to the multilingualism and language awareness guide course for the Diversity Hotel and Spa London staff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8FD4C4-1798-CDAD-F211-F6E002AA92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592580"/>
            <a:ext cx="10088880" cy="458438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guide aims to provide staff with tools and tips for improving communication with the guests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 our day, hotels receive guests from all over the world, and communicating effectively is essential to provide good services for customers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Diversity Hotel &amp;Spa has in place training for staff, such as communications and cultural awareness courses, which are mandatory for all staff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Effective communication is critical to tourism in terms of the tourist's well-being (</a:t>
            </a:r>
            <a:r>
              <a:rPr lang="en-GB" sz="12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Friess</a:t>
            </a: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2013).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b="1" kern="1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Definition of terms:</a:t>
            </a: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1200" b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Multilingualism refers to using more than one language by an individual or a group of speakers (</a:t>
            </a: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Horner &amp; Weber, 2017)</a:t>
            </a:r>
            <a:endParaRPr lang="en-GB" sz="1200" b="0" dirty="0">
              <a:solidFill>
                <a:srgbClr val="202122"/>
              </a:solidFill>
              <a:effectLst/>
              <a:latin typeface="Arial" panose="020B0604020202020204" pitchFamily="34" charset="0"/>
            </a:endParaRP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1200" b="0" i="1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multi-</a:t>
            </a:r>
            <a:r>
              <a:rPr lang="en-GB" sz="1200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 ("many") and </a:t>
            </a:r>
            <a:r>
              <a:rPr lang="en-GB" sz="1200" b="0" i="1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lingual</a:t>
            </a:r>
            <a:r>
              <a:rPr lang="en-GB" sz="1200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 ("relating to languages“). Multilingualism is as ancient as the presence of different languages (id.)</a:t>
            </a: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1200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Language awareness: increased responsiveness and sensitivity to the forms and meanings of language (Carter, 2003)</a:t>
            </a: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Tourism Industry needs to do more to increase language awareness for staff and offer incentives for those who speaking a foreign language</a:t>
            </a:r>
            <a:endParaRPr lang="en-GB" sz="1400" kern="1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spcAft>
                <a:spcPts val="800"/>
              </a:spcAft>
            </a:pPr>
            <a:endParaRPr lang="en-GB" sz="1200" b="0" i="0" dirty="0">
              <a:solidFill>
                <a:srgbClr val="202122"/>
              </a:solidFill>
              <a:effectLst/>
              <a:latin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55252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3E9549-87FB-D762-5315-D9FC1739F2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5"/>
            <a:ext cx="10637520" cy="861695"/>
          </a:xfrm>
        </p:spPr>
        <p:txBody>
          <a:bodyPr>
            <a:norm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Multilingualism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B91F77-E15A-A900-3231-DF9DFF742C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440180"/>
            <a:ext cx="10751820" cy="5417820"/>
          </a:xfrm>
        </p:spPr>
        <p:txBody>
          <a:bodyPr>
            <a:noAutofit/>
          </a:bodyPr>
          <a:lstStyle/>
          <a:p>
            <a:pPr>
              <a:lnSpc>
                <a:spcPct val="170000"/>
              </a:lnSpc>
              <a:spcAft>
                <a:spcPts val="800"/>
              </a:spcAft>
            </a:pP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Worldwide, multilingual speakers outweigh monolingual speakers (Valdes, 2012)</a:t>
            </a:r>
          </a:p>
          <a:p>
            <a:pPr>
              <a:lnSpc>
                <a:spcPct val="170000"/>
              </a:lnSpc>
              <a:spcAft>
                <a:spcPts val="800"/>
              </a:spcAft>
            </a:pPr>
            <a:r>
              <a:rPr lang="en-GB" sz="1200" b="1" i="0" u="none" strike="noStrike" dirty="0">
                <a:effectLst/>
                <a:latin typeface="Arial" panose="020B0604020202020204" pitchFamily="34" charset="0"/>
              </a:rPr>
              <a:t>Communication accommodation theory </a:t>
            </a:r>
            <a:r>
              <a:rPr lang="en-GB" sz="1200" b="0" i="0" u="none" strike="noStrike" dirty="0">
                <a:effectLst/>
                <a:latin typeface="Arial" panose="020B0604020202020204" pitchFamily="34" charset="0"/>
              </a:rPr>
              <a:t>of Howard Giles: people change/ accommodate their communication styles to their communication partner</a:t>
            </a:r>
          </a:p>
          <a:p>
            <a:pPr>
              <a:lnSpc>
                <a:spcPct val="170000"/>
              </a:lnSpc>
              <a:spcAft>
                <a:spcPts val="800"/>
              </a:spcAft>
            </a:pPr>
            <a:r>
              <a:rPr lang="en-GB" sz="1200" b="0" i="0" u="none" strike="noStrike" dirty="0">
                <a:effectLst/>
                <a:latin typeface="Arial" panose="020B0604020202020204" pitchFamily="34" charset="0"/>
              </a:rPr>
              <a:t>the theory describes patterns of convergence and divergence </a:t>
            </a:r>
            <a:r>
              <a:rPr lang="en-GB" sz="1200" dirty="0">
                <a:latin typeface="Arial" panose="020B0604020202020204" pitchFamily="34" charset="0"/>
              </a:rPr>
              <a:t>in </a:t>
            </a:r>
            <a:r>
              <a:rPr lang="en-GB" sz="1200" b="0" i="0" u="none" strike="noStrike" dirty="0">
                <a:effectLst/>
                <a:latin typeface="Arial" panose="020B0604020202020204" pitchFamily="34" charset="0"/>
              </a:rPr>
              <a:t>communication behaviours (Giles, </a:t>
            </a:r>
            <a:r>
              <a:rPr lang="en-GB" sz="1200" b="0" i="1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Coupland &amp; Coupland, 1991)</a:t>
            </a:r>
          </a:p>
          <a:p>
            <a:pPr>
              <a:lnSpc>
                <a:spcPct val="170000"/>
              </a:lnSpc>
              <a:spcAft>
                <a:spcPts val="800"/>
              </a:spcAft>
            </a:pPr>
            <a:r>
              <a:rPr lang="en-GB" sz="1200" b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The theory expanded </a:t>
            </a:r>
            <a:r>
              <a:rPr lang="en-GB" sz="1200" b="1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speech accommodation theory </a:t>
            </a:r>
            <a:r>
              <a:rPr lang="en-GB" sz="1200" b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to encompass "non-verbal and discursive dimensions of social interaction" in addition to speech</a:t>
            </a:r>
            <a:r>
              <a:rPr lang="en-GB" sz="1200" i="1" dirty="0">
                <a:solidFill>
                  <a:srgbClr val="202122"/>
                </a:solidFill>
                <a:latin typeface="Arial" panose="020B0604020202020204" pitchFamily="34" charset="0"/>
              </a:rPr>
              <a:t>(id.)</a:t>
            </a:r>
            <a:endParaRPr lang="en-GB" sz="1200" b="0" i="0" u="none" strike="noStrike" dirty="0">
              <a:effectLst/>
              <a:latin typeface="Arial" panose="020B0604020202020204" pitchFamily="34" charset="0"/>
            </a:endParaRPr>
          </a:p>
          <a:p>
            <a:pPr>
              <a:lnSpc>
                <a:spcPct val="170000"/>
              </a:lnSpc>
              <a:spcAft>
                <a:spcPts val="800"/>
              </a:spcAft>
            </a:pPr>
            <a:r>
              <a:rPr lang="en-GB" sz="1200" b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Benefits of multilingualism</a:t>
            </a: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</a:t>
            </a:r>
          </a:p>
          <a:p>
            <a:pPr>
              <a:lnSpc>
                <a:spcPct val="170000"/>
              </a:lnSpc>
              <a:spcAft>
                <a:spcPts val="800"/>
              </a:spcAft>
            </a:pP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Offers competitive advantage for companies operating hotels worldwide and people who want a career in tourism (</a:t>
            </a:r>
            <a:r>
              <a:rPr lang="en-GB" sz="1200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Leslie &amp;Russell, 2006</a:t>
            </a: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).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  <a:spcAft>
                <a:spcPts val="800"/>
              </a:spcAft>
            </a:pPr>
            <a:r>
              <a:rPr lang="en-GB" sz="12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</a:t>
            </a: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educes the chance of miscommunication between the hotel staff and tourist guests (Jafari and Way, 2013)</a:t>
            </a:r>
          </a:p>
          <a:p>
            <a:pPr>
              <a:lnSpc>
                <a:spcPct val="170000"/>
              </a:lnSpc>
              <a:spcAft>
                <a:spcPts val="800"/>
              </a:spcAft>
            </a:pP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Businesses with staff who speak more foreign languages add more value for their guests (</a:t>
            </a:r>
            <a:r>
              <a:rPr lang="en-GB" sz="1200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Leslie &amp;Russell, 2006</a:t>
            </a: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).</a:t>
            </a:r>
          </a:p>
          <a:p>
            <a:pPr>
              <a:lnSpc>
                <a:spcPct val="170000"/>
              </a:lnSpc>
              <a:spcAft>
                <a:spcPts val="800"/>
              </a:spcAft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Great asset if staff wants to relocate outside of their native country (HSI, 2023, </a:t>
            </a:r>
            <a:r>
              <a:rPr lang="en-GB" sz="1200" b="0" i="0" dirty="0" err="1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Bilodid</a:t>
            </a:r>
            <a:r>
              <a:rPr lang="en-GB" sz="12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&amp; </a:t>
            </a:r>
            <a:r>
              <a:rPr lang="en-GB" sz="1200" b="0" i="0" dirty="0" err="1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Vorobel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2022)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6027081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6F1100-3970-4754-56C9-81CD6BE737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Language Awareness one key part of Cultural Awareness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73C4A4-AA75-44C4-236F-B69A4C78AA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Cultural awareness: Understanding different cultures can avoid misunderstandings and conflict between the staff and guests and make them feel special and welcome in our hotel (De </a:t>
            </a:r>
            <a:r>
              <a:rPr lang="en-GB" sz="12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</a:t>
            </a: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arlos et al.,2019).</a:t>
            </a:r>
          </a:p>
          <a:p>
            <a:pPr>
              <a:lnSpc>
                <a:spcPct val="150000"/>
              </a:lnSpc>
            </a:pPr>
            <a:r>
              <a:rPr lang="en-GB" sz="1200" kern="1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</a:t>
            </a: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ifferent cultures have divergences in social behaviour.  For example, the Japanese do not like shaking hands. The French clean their plate with a piece of bread (Lewis, 2018)</a:t>
            </a:r>
          </a:p>
          <a:p>
            <a:pPr>
              <a:lnSpc>
                <a:spcPct val="150000"/>
              </a:lnSpc>
            </a:pP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Cultural awareness is the identification and understanding of cultural differences and similarities and applying such knowledge to creating inclusive interaction and facilities (De Carlos, 2019).</a:t>
            </a:r>
            <a:r>
              <a:rPr lang="en-GB" sz="12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These cultural variations can result in a comprehensive range of interactions and expectations of customers and employees, an area where many hotels strive to improve (id.)</a:t>
            </a:r>
          </a:p>
          <a:p>
            <a:pPr>
              <a:lnSpc>
                <a:spcPct val="150000"/>
              </a:lnSpc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Benefits: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increase customer satisfaction (De Carlos, 2018)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Avoiding stereotypes and promoting competency in intercultural communication (</a:t>
            </a:r>
            <a:r>
              <a:rPr lang="en-GB" sz="12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Furumura</a:t>
            </a:r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Lebedko</a:t>
            </a:r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&amp; Li, 2013) 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56838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883386-F751-CE48-309F-65458C6B4B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5"/>
            <a:ext cx="11353800" cy="930275"/>
          </a:xfrm>
        </p:spPr>
        <p:txBody>
          <a:bodyPr>
            <a:norm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Let’s talk about French and French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1ABA84-5E7C-58A7-06AA-EB2CC14B43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95400"/>
            <a:ext cx="11353800" cy="4881563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200" b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Where is the language spoken</a:t>
            </a: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?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Spoken by 320 million people in the world 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French is spoken in twenty-nine countries like France, Belgic, Benin, Burkina-Faso, Cameroon, Canada, Luxemburg and many others (ex-French colonies).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French is a language of Roman origins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It is a beautiful language and is not very hard to learn if you like to learn new things. </a:t>
            </a: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200" b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Examples</a:t>
            </a:r>
            <a:r>
              <a:rPr lang="en-GB" sz="1200" b="1" kern="1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Greetings. The French like politeness. They like to be called Monsieur and Madame. In the tourism sector, greetings are essential to make our guests feel special </a:t>
            </a: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By greeting them in their language and having knowledge about their countries and cultures, they will feel more comfortable as staff acknowledge their cultural identity and will have a positive effect on their stay in our hotel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Politeness is essential in the business culture in France. To ensure that you are polite, some points to follow.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96390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9DEAA1-568A-E1D5-8D42-A30AB0E4F4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5"/>
            <a:ext cx="10195560" cy="800735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is considered polite/ impolite in a business context in French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C98334-0AF0-027C-FDEA-D3DFF9E62E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65860"/>
            <a:ext cx="9898380" cy="5011103"/>
          </a:xfrm>
        </p:spPr>
        <p:txBody>
          <a:bodyPr>
            <a:normAutofit lnSpcReduction="10000"/>
          </a:bodyPr>
          <a:lstStyle/>
          <a:p>
            <a:pPr algn="just">
              <a:lnSpc>
                <a:spcPct val="150000"/>
              </a:lnSpc>
            </a:pPr>
            <a:endParaRPr lang="en-GB" sz="1200" b="1" kern="1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200" b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Politeness is essential in the business culture in France</a:t>
            </a: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To ensure that you are polite, some points to follow:</a:t>
            </a:r>
          </a:p>
          <a:p>
            <a:pPr marL="800100" lvl="1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Formal greetings when meeting someone for the first time.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800100" lvl="1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 a business context, firm handshaking is a standard greeting.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800100" lvl="1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Punctuality is well-valued in French business culture.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800100" lvl="1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Three kisses on the cheeks among friends and acquaintances</a:t>
            </a:r>
            <a:endParaRPr lang="en-GB" sz="1200" kern="1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lvl="1" indent="0" algn="just">
              <a:lnSpc>
                <a:spcPct val="150000"/>
              </a:lnSpc>
              <a:buNone/>
            </a:pPr>
            <a:endParaRPr lang="en-GB" sz="1200" kern="1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200" b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Being impolite</a:t>
            </a: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some examples: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1" algn="just">
              <a:lnSpc>
                <a:spcPct val="150000"/>
              </a:lnSpc>
            </a:pP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Not greeting your colleagues or guests with a proper Bonjour or Bonsoir</a:t>
            </a:r>
          </a:p>
          <a:p>
            <a:pPr lvl="1" algn="just">
              <a:lnSpc>
                <a:spcPct val="150000"/>
              </a:lnSpc>
            </a:pP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Being overfamiliar with someone that you just met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1" algn="just"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Interrupting someone when they speak may also be considered impolite; wait for your turn</a:t>
            </a: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200" kern="1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‘’</a:t>
            </a: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If talk to a man on his languages he understands, that goes on his head, if you talk to him in his language, that goes in his heart’’ (Nelson Mandela, 1918-2013)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60819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20167-259C-ECAB-81D4-1052F9CED0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93102"/>
            <a:ext cx="11041380" cy="1256678"/>
          </a:xfrm>
        </p:spPr>
        <p:txBody>
          <a:bodyPr>
            <a:normAutofit/>
          </a:bodyPr>
          <a:lstStyle/>
          <a:p>
            <a:pPr algn="ctr"/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49BFAE-B93E-BB17-CD1C-C0DB017F01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049780"/>
            <a:ext cx="11353800" cy="4328159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International Journal of Academic Research in Business and Social Scienc</a:t>
            </a:r>
            <a:r>
              <a:rPr lang="en-GB" sz="1200" kern="0" spc="-5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es,</a:t>
            </a:r>
            <a:r>
              <a:rPr lang="en-GB" sz="12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2017, Vol. 7, No. 7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Carter, Ronald. (2003). Language awareness. ELT Journal. 57. 10.1093/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elt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/57.1.64.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Valdés, Guadalupe (2012). </a:t>
            </a:r>
            <a:r>
              <a:rPr lang="en-GB" sz="1200" b="0" i="0" u="none" strike="noStrike" dirty="0">
                <a:solidFill>
                  <a:srgbClr val="3366CC"/>
                </a:solidFill>
                <a:effectLst/>
                <a:latin typeface="Arial" panose="020B0604020202020204" pitchFamily="34" charset="0"/>
                <a:hlinkClick r:id="rId2"/>
              </a:rPr>
              <a:t>"Multilingualism"</a:t>
            </a:r>
            <a:r>
              <a:rPr lang="en-GB" sz="1200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. </a:t>
            </a:r>
            <a:r>
              <a:rPr lang="en-GB" sz="1200" b="0" i="1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Linguistic Society of America</a:t>
            </a:r>
            <a:r>
              <a:rPr lang="en-GB" sz="1200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. </a:t>
            </a:r>
            <a:r>
              <a:rPr lang="en-GB" sz="1200" b="0" i="0" u="none" strike="noStrike" dirty="0">
                <a:solidFill>
                  <a:srgbClr val="3366CC"/>
                </a:solidFill>
                <a:effectLst/>
                <a:latin typeface="Arial" panose="020B0604020202020204" pitchFamily="34" charset="0"/>
                <a:hlinkClick r:id="rId3"/>
              </a:rPr>
              <a:t>Archived</a:t>
            </a:r>
            <a:r>
              <a:rPr lang="en-GB" sz="1200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 from the original on 26 March 2023. Retrieved 7 September 2016.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b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Giles, Howard; Coupland, </a:t>
            </a:r>
            <a:r>
              <a:rPr lang="en-GB" sz="1200" b="0" dirty="0" err="1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Joustine</a:t>
            </a:r>
            <a:r>
              <a:rPr lang="en-GB" sz="1200" b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; Coupland, N. (1991). "Accommodation Theory: Communication, Context, and Consequence". In Giles, Howard; Coupland, Justine; Coupland, N. (eds.). Contexts of Accommodation. New York, NY: Cambridge University Press.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b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Davies, J. (2000). A study of language skills in tourism </a:t>
            </a:r>
            <a:r>
              <a:rPr lang="en-GB" sz="1200" b="0" dirty="0" err="1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in.Language</a:t>
            </a:r>
            <a:r>
              <a:rPr lang="en-GB" sz="1200" b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 Learning </a:t>
            </a:r>
            <a:r>
              <a:rPr lang="en-GB" sz="1200" b="0" dirty="0" err="1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Journal.Vol</a:t>
            </a:r>
            <a:r>
              <a:rPr lang="en-GB" sz="1200" b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. 21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David Leslie, Hilary Russell, 2006, The importance of foreign language skills in the tourism sector: A comparative study of student perceptions in the UK and continental Europe, Tourism Management, Volume 27, Issue 6, Pages 1397-1407, </a:t>
            </a:r>
            <a:r>
              <a:rPr lang="en-GB" sz="1200" b="0" i="0" dirty="0">
                <a:solidFill>
                  <a:srgbClr val="202122"/>
                </a:solidFill>
                <a:effectLst/>
                <a:latin typeface="Arial" panose="020B0604020202020204" pitchFamily="34" charset="0"/>
                <a:hlinkClick r:id="rId4"/>
              </a:rPr>
              <a:t>https://doi.org/10.1016/j.tourman.2005.12.016</a:t>
            </a:r>
            <a:r>
              <a:rPr lang="en-GB" sz="1200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. (https://www.sciencedirect.com/science/article/pii/S0261517705001986)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56955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A5EC1C-526D-84C1-8091-12C68B9A47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433C9C-731F-3882-D430-FB53778F6A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Lewis, Richard D., 2010, When Cultures Collide, 3</a:t>
            </a:r>
            <a:r>
              <a:rPr lang="en-GB" sz="1200" baseline="30000" dirty="0">
                <a:latin typeface="Arial" panose="020B0604020202020204" pitchFamily="34" charset="0"/>
                <a:cs typeface="Arial" panose="020B0604020202020204" pitchFamily="34" charset="0"/>
              </a:rPr>
              <a:t>rd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Ed., Leading Across Cultures, Nicholas Brealey Publishing: London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Pablo de Carlos, Elisa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Alén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Ana Pérez-González &amp; Beatriz Figueroa (2019) Cultural differences, language attitudes and tourist satisfaction: a study in the Barcelona hotel sector, Journal of Multilingual and Multicultural Development, 40:2, 133-147, </a:t>
            </a:r>
            <a:r>
              <a:rPr lang="en-GB" sz="1200" b="0" i="0" u="none" strike="noStrike" dirty="0">
                <a:solidFill>
                  <a:srgbClr val="006DB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https://doi.org/10.1080/01434632.2018.1493114</a:t>
            </a:r>
            <a:endParaRPr lang="en-GB" sz="1200" b="0" i="0" u="none" strike="noStrike" dirty="0">
              <a:solidFill>
                <a:srgbClr val="006DB4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Houghton, SA, </a:t>
            </a:r>
            <a:r>
              <a:rPr lang="en-GB" sz="1200" b="0" i="0" dirty="0" err="1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Furumura</a:t>
            </a:r>
            <a:r>
              <a:rPr lang="en-GB" sz="12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Y, </a:t>
            </a:r>
            <a:r>
              <a:rPr lang="en-GB" sz="1200" b="0" i="0" dirty="0" err="1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Lebedko</a:t>
            </a:r>
            <a:r>
              <a:rPr lang="en-GB" sz="12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M, &amp; Li, S., 2013, Critical Cultural Awareness: Managing Stereotypes through Intercultural (Language) Education, Cambridge Scholars Publishing, Newcastle-upon-Tyne</a:t>
            </a:r>
          </a:p>
          <a:p>
            <a:pPr>
              <a:lnSpc>
                <a:spcPct val="150000"/>
              </a:lnSpc>
            </a:pPr>
            <a:r>
              <a:rPr lang="en-GB" sz="1200" b="0" i="0" dirty="0" err="1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Bilodid</a:t>
            </a:r>
            <a:r>
              <a:rPr lang="en-GB" sz="12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Andriana &amp; </a:t>
            </a:r>
            <a:r>
              <a:rPr lang="en-GB" sz="1200" b="0" i="0" dirty="0" err="1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Vorobel</a:t>
            </a:r>
            <a:r>
              <a:rPr lang="en-GB" sz="12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b="0" i="0" dirty="0" err="1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Mariia</a:t>
            </a:r>
            <a:r>
              <a:rPr lang="en-GB" sz="12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(2022). Foreign Language skills as the main factor of successful career in the Hospitality and Tourism industry Grail of Science. 467-470. 10.36074/grail-of-science.29.04.2022.081</a:t>
            </a:r>
          </a:p>
          <a:p>
            <a:pPr>
              <a:lnSpc>
                <a:spcPct val="150000"/>
              </a:lnSpc>
            </a:pP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Horner, K. and Weber, J. J. (2017) Introducing Multilingualism. 2</a:t>
            </a:r>
            <a:r>
              <a:rPr lang="en-GB" sz="1200" kern="1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nd</a:t>
            </a: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ed. Taylor and Francis 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https://www.perlego.com/book/1575393/introducing-multilingualism-a-social-approach-pdf (Accessed: 14 October 2022)</a:t>
            </a:r>
            <a:endParaRPr lang="en-GB" sz="1200" b="0" i="0" dirty="0">
              <a:solidFill>
                <a:srgbClr val="333333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615028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1304</Words>
  <Application>Microsoft Office PowerPoint</Application>
  <PresentationFormat>Widescreen</PresentationFormat>
  <Paragraphs>71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Symbol</vt:lpstr>
      <vt:lpstr>Trebuchet MS</vt:lpstr>
      <vt:lpstr>Wingdings 3</vt:lpstr>
      <vt:lpstr>Facet</vt:lpstr>
      <vt:lpstr> The benefit of multilingualism and the importance of language awareness skills for Diversity Hotel &amp; Spa London staff </vt:lpstr>
      <vt:lpstr>Welcome to the multilingualism and language awareness guide course for the Diversity Hotel and Spa London staff</vt:lpstr>
      <vt:lpstr>Multilingualism</vt:lpstr>
      <vt:lpstr>Language Awareness one key part of Cultural Awareness </vt:lpstr>
      <vt:lpstr>Let’s talk about French and French culture</vt:lpstr>
      <vt:lpstr>What is considered polite/ impolite in a business context in French culture</vt:lpstr>
      <vt:lpstr> 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Alina Bagut</dc:creator>
  <cp:lastModifiedBy>Alina Bagut</cp:lastModifiedBy>
  <cp:revision>35</cp:revision>
  <dcterms:created xsi:type="dcterms:W3CDTF">2023-10-26T20:12:14Z</dcterms:created>
  <dcterms:modified xsi:type="dcterms:W3CDTF">2023-10-27T17:21:21Z</dcterms:modified>
</cp:coreProperties>
</file>