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7DCAE1C-E4E0-4D3B-97DC-0E5B1E89A321}" type="datetimeFigureOut">
              <a:rPr lang="en-GB" smtClean="0"/>
              <a:t>14/01/2017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5C2D3-4BA9-49EE-80CB-E1525F4A63E0}" type="slidenum">
              <a:rPr lang="en-GB" smtClean="0"/>
              <a:t>‹#›</a:t>
            </a:fld>
            <a:endParaRPr lang="en-GB"/>
          </a:p>
        </p:txBody>
      </p:sp>
    </p:spTree>
    <p:extLst>
      <p:ext uri="{BB962C8B-B14F-4D97-AF65-F5344CB8AC3E}">
        <p14:creationId xmlns:p14="http://schemas.microsoft.com/office/powerpoint/2010/main" val="3122322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DCAE1C-E4E0-4D3B-97DC-0E5B1E89A321}" type="datetimeFigureOut">
              <a:rPr lang="en-GB" smtClean="0"/>
              <a:t>14/01/2017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5C2D3-4BA9-49EE-80CB-E1525F4A63E0}" type="slidenum">
              <a:rPr lang="en-GB" smtClean="0"/>
              <a:t>‹#›</a:t>
            </a:fld>
            <a:endParaRPr lang="en-GB"/>
          </a:p>
        </p:txBody>
      </p:sp>
    </p:spTree>
    <p:extLst>
      <p:ext uri="{BB962C8B-B14F-4D97-AF65-F5344CB8AC3E}">
        <p14:creationId xmlns:p14="http://schemas.microsoft.com/office/powerpoint/2010/main" val="1135341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7DCAE1C-E4E0-4D3B-97DC-0E5B1E89A321}" type="datetimeFigureOut">
              <a:rPr lang="en-GB" smtClean="0"/>
              <a:t>14/01/2017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5C2D3-4BA9-49EE-80CB-E1525F4A63E0}" type="slidenum">
              <a:rPr lang="en-GB" smtClean="0"/>
              <a:t>‹#›</a:t>
            </a:fld>
            <a:endParaRPr lang="en-GB"/>
          </a:p>
        </p:txBody>
      </p:sp>
    </p:spTree>
    <p:extLst>
      <p:ext uri="{BB962C8B-B14F-4D97-AF65-F5344CB8AC3E}">
        <p14:creationId xmlns:p14="http://schemas.microsoft.com/office/powerpoint/2010/main" val="2483926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7DCAE1C-E4E0-4D3B-97DC-0E5B1E89A321}" type="datetimeFigureOut">
              <a:rPr lang="en-GB" smtClean="0"/>
              <a:t>14/01/2017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25C2D3-4BA9-49EE-80CB-E1525F4A63E0}" type="slidenum">
              <a:rPr lang="en-GB" smtClean="0"/>
              <a:t>‹#›</a:t>
            </a:fld>
            <a:endParaRPr lang="en-GB"/>
          </a:p>
        </p:txBody>
      </p:sp>
    </p:spTree>
    <p:extLst>
      <p:ext uri="{BB962C8B-B14F-4D97-AF65-F5344CB8AC3E}">
        <p14:creationId xmlns:p14="http://schemas.microsoft.com/office/powerpoint/2010/main" val="1382983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7DCAE1C-E4E0-4D3B-97DC-0E5B1E89A321}" type="datetimeFigureOut">
              <a:rPr lang="en-GB" smtClean="0"/>
              <a:t>14/01/2017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25C2D3-4BA9-49EE-80CB-E1525F4A63E0}" type="slidenum">
              <a:rPr lang="en-GB" smtClean="0"/>
              <a:t>‹#›</a:t>
            </a:fld>
            <a:endParaRPr lang="en-GB"/>
          </a:p>
        </p:txBody>
      </p:sp>
    </p:spTree>
    <p:extLst>
      <p:ext uri="{BB962C8B-B14F-4D97-AF65-F5344CB8AC3E}">
        <p14:creationId xmlns:p14="http://schemas.microsoft.com/office/powerpoint/2010/main" val="822135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7DCAE1C-E4E0-4D3B-97DC-0E5B1E89A321}" type="datetimeFigureOut">
              <a:rPr lang="en-GB" smtClean="0"/>
              <a:t>14/01/2017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25C2D3-4BA9-49EE-80CB-E1525F4A63E0}" type="slidenum">
              <a:rPr lang="en-GB" smtClean="0"/>
              <a:t>‹#›</a:t>
            </a:fld>
            <a:endParaRPr lang="en-GB"/>
          </a:p>
        </p:txBody>
      </p:sp>
    </p:spTree>
    <p:extLst>
      <p:ext uri="{BB962C8B-B14F-4D97-AF65-F5344CB8AC3E}">
        <p14:creationId xmlns:p14="http://schemas.microsoft.com/office/powerpoint/2010/main" val="1655567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DCAE1C-E4E0-4D3B-97DC-0E5B1E89A321}" type="datetimeFigureOut">
              <a:rPr lang="en-GB" smtClean="0"/>
              <a:t>14/01/2017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25C2D3-4BA9-49EE-80CB-E1525F4A63E0}" type="slidenum">
              <a:rPr lang="en-GB" smtClean="0"/>
              <a:t>‹#›</a:t>
            </a:fld>
            <a:endParaRPr lang="en-GB"/>
          </a:p>
        </p:txBody>
      </p:sp>
    </p:spTree>
    <p:extLst>
      <p:ext uri="{BB962C8B-B14F-4D97-AF65-F5344CB8AC3E}">
        <p14:creationId xmlns:p14="http://schemas.microsoft.com/office/powerpoint/2010/main" val="1720686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DCAE1C-E4E0-4D3B-97DC-0E5B1E89A321}" type="datetimeFigureOut">
              <a:rPr lang="en-GB" smtClean="0"/>
              <a:t>14/01/2017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25C2D3-4BA9-49EE-80CB-E1525F4A63E0}" type="slidenum">
              <a:rPr lang="en-GB" smtClean="0"/>
              <a:t>‹#›</a:t>
            </a:fld>
            <a:endParaRPr lang="en-GB"/>
          </a:p>
        </p:txBody>
      </p:sp>
    </p:spTree>
    <p:extLst>
      <p:ext uri="{BB962C8B-B14F-4D97-AF65-F5344CB8AC3E}">
        <p14:creationId xmlns:p14="http://schemas.microsoft.com/office/powerpoint/2010/main" val="3657550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DCAE1C-E4E0-4D3B-97DC-0E5B1E89A321}" type="datetimeFigureOut">
              <a:rPr lang="en-GB" smtClean="0"/>
              <a:t>14/01/2017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25C2D3-4BA9-49EE-80CB-E1525F4A63E0}" type="slidenum">
              <a:rPr lang="en-GB" smtClean="0"/>
              <a:t>‹#›</a:t>
            </a:fld>
            <a:endParaRPr lang="en-GB"/>
          </a:p>
        </p:txBody>
      </p:sp>
    </p:spTree>
    <p:extLst>
      <p:ext uri="{BB962C8B-B14F-4D97-AF65-F5344CB8AC3E}">
        <p14:creationId xmlns:p14="http://schemas.microsoft.com/office/powerpoint/2010/main" val="3616460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DCAE1C-E4E0-4D3B-97DC-0E5B1E89A321}" type="datetimeFigureOut">
              <a:rPr lang="en-GB" smtClean="0"/>
              <a:t>14/01/2017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5C2D3-4BA9-49EE-80CB-E1525F4A63E0}" type="slidenum">
              <a:rPr lang="en-GB" smtClean="0"/>
              <a:t>‹#›</a:t>
            </a:fld>
            <a:endParaRPr lang="en-GB"/>
          </a:p>
        </p:txBody>
      </p:sp>
    </p:spTree>
    <p:extLst>
      <p:ext uri="{BB962C8B-B14F-4D97-AF65-F5344CB8AC3E}">
        <p14:creationId xmlns:p14="http://schemas.microsoft.com/office/powerpoint/2010/main" val="1901469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DCAE1C-E4E0-4D3B-97DC-0E5B1E89A321}" type="datetimeFigureOut">
              <a:rPr lang="en-GB" smtClean="0"/>
              <a:t>14/01/2017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5C2D3-4BA9-49EE-80CB-E1525F4A63E0}" type="slidenum">
              <a:rPr lang="en-GB" smtClean="0"/>
              <a:t>‹#›</a:t>
            </a:fld>
            <a:endParaRPr lang="en-GB"/>
          </a:p>
        </p:txBody>
      </p:sp>
    </p:spTree>
    <p:extLst>
      <p:ext uri="{BB962C8B-B14F-4D97-AF65-F5344CB8AC3E}">
        <p14:creationId xmlns:p14="http://schemas.microsoft.com/office/powerpoint/2010/main" val="2866205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DCAE1C-E4E0-4D3B-97DC-0E5B1E89A321}" type="datetimeFigureOut">
              <a:rPr lang="en-GB" smtClean="0"/>
              <a:t>14/01/2017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25C2D3-4BA9-49EE-80CB-E1525F4A63E0}" type="slidenum">
              <a:rPr lang="en-GB" smtClean="0"/>
              <a:t>‹#›</a:t>
            </a:fld>
            <a:endParaRPr lang="en-GB"/>
          </a:p>
        </p:txBody>
      </p:sp>
    </p:spTree>
    <p:extLst>
      <p:ext uri="{BB962C8B-B14F-4D97-AF65-F5344CB8AC3E}">
        <p14:creationId xmlns:p14="http://schemas.microsoft.com/office/powerpoint/2010/main" val="24162937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mallbusiness.chron.com/importance-warehousing-logistics-system-74825.html"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www.informit.com/articles/article.aspx?p=2166867&amp;seqNum=5"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bayt.com/en/specialties/q/130424/what-is-the-important-role-of-warehouse-in-any-organisation/"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www.yourarticlelibrary.com/marketing/marketing-management/warehousing-function-benefits-and-types-of-warehousing/27952/"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92697"/>
            <a:ext cx="7776864" cy="2062103"/>
          </a:xfrm>
          <a:prstGeom prst="rect">
            <a:avLst/>
          </a:prstGeom>
        </p:spPr>
        <p:txBody>
          <a:bodyPr wrap="square">
            <a:spAutoFit/>
          </a:bodyPr>
          <a:lstStyle/>
          <a:p>
            <a:pPr algn="ctr"/>
            <a:r>
              <a:rPr lang="en-GB" sz="3200" dirty="0" smtClean="0">
                <a:latin typeface="Arial" panose="020B0604020202020204" pitchFamily="34" charset="0"/>
                <a:cs typeface="Arial" panose="020B0604020202020204" pitchFamily="34" charset="0"/>
              </a:rPr>
              <a:t>INTRODUCTION TO WAREHOUSE MANAGEMENT</a:t>
            </a:r>
          </a:p>
          <a:p>
            <a:pPr algn="ctr"/>
            <a:endParaRPr lang="en-GB" sz="3200" dirty="0">
              <a:latin typeface="Arial" panose="020B0604020202020204" pitchFamily="34" charset="0"/>
              <a:cs typeface="Arial" panose="020B0604020202020204" pitchFamily="34" charset="0"/>
            </a:endParaRPr>
          </a:p>
          <a:p>
            <a:pPr algn="ctr"/>
            <a:r>
              <a:rPr lang="en-GB" sz="3200" dirty="0" smtClean="0">
                <a:latin typeface="Arial" panose="020B0604020202020204" pitchFamily="34" charset="0"/>
                <a:cs typeface="Arial" panose="020B0604020202020204" pitchFamily="34" charset="0"/>
              </a:rPr>
              <a:t>The Role of the Warehouse</a:t>
            </a:r>
            <a:endParaRPr lang="en-GB" sz="32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0343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12968" cy="3139321"/>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Warehouses can serve as part of a contingency plan to ensure outbound orders are filled in full and on time.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practice called safety stocking allows businesses to maintain a predetermined number of inventory items at its warehouse.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On the inbound side, safety stocking means that an emergency such as a transportation delay or a shipment containing defective or damaged goods won’t delay filling and shipping customers order.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On the outbound side, safety stocking is insurance against out-of-stock items</a:t>
            </a:r>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179512" y="6237312"/>
            <a:ext cx="8856984" cy="369332"/>
          </a:xfrm>
          <a:prstGeom prst="rect">
            <a:avLst/>
          </a:prstGeom>
          <a:noFill/>
        </p:spPr>
        <p:txBody>
          <a:bodyPr wrap="square" rtlCol="0">
            <a:spAutoFit/>
          </a:bodyPr>
          <a:lstStyle/>
          <a:p>
            <a:r>
              <a:rPr lang="en-GB" dirty="0" smtClean="0">
                <a:hlinkClick r:id="rId2"/>
              </a:rPr>
              <a:t>http://smallbusiness.chron.com/importance-warehousing-logistics-system-74825.html</a:t>
            </a:r>
            <a:r>
              <a:rPr lang="en-GB" dirty="0" smtClean="0"/>
              <a:t> </a:t>
            </a:r>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19872" y="3654804"/>
            <a:ext cx="1800200" cy="2384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9038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7"/>
            <a:ext cx="8640960" cy="4801314"/>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Warehouses provide a economies of scale through efficient operations, storage capacity and a central location.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Economic benefits are realized, for example, through consolidation and accumulation operations.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Consolidation operations cut outbound delivery costs for both the business and its customers.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Instead of shipping items individually from multiple sources, items are delivered to a central warehouse, packaged together and shipped back out as a complete order.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Accumulation operations allow a warehouse to act as a buffer, balancing supply and demand for seasonal and long-term storage.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can be vital to business profitability when demand for a product is year-round but the product may only be available at certain times of the year.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791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352928" cy="5078313"/>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The objective of a logistics system is to reduce cycle times and overall inventories, lower costs and most importantly, improve customer service.</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Warehousing increases the utility value of goods by providing a means to have the right products available at the right place in the right time.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Operations such as order consolidation, order assembly, product mixing and cross-docking that take place within the warehouse structure also add value to the overall logistics system.</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Warehousing and warehouse management are part of a logistics management system, which is itself a component in supply chain management.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Although viewed by some as simply a place to store finished goods, inbound functions that prepare items for storage and outbound functions that consolidate, pack and ship orders provide important economic and service benefits to both the business and its customers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9817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9"/>
            <a:ext cx="8424936" cy="3693319"/>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 warehouse provides a central location for receiving, storing and distributing products.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each inbound shipment arrives, responsibility for the goods transfers to warehouse personnel, products are identified, sorted and dispatched to their temporary storage location.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Storage isn’t a static “thing” but rather a process that includes security measures and maintaining an environment that preserves the integrity and usefulness of the items.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Once it’s time to move items, each order is retrieved, grouped, packaged and checked for completeness before being dispatched to their new destination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57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7504" y="260648"/>
            <a:ext cx="8712968" cy="6186309"/>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Warehousing’s role in the supply chain has become more critical and at an escalating rate during the past two decades.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Responsibilities of warehouse operators have evolved from maintaining long-term storage of materials and products to supporting economies of purchasing, production, and transportation to including light manufacturing and facilitating time-based supply chain strategies.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Warehouse operations contribute to the overall total cost of managing a supply chain, and as such, the trade-offs between warehousing costs and services to that of other critical functions of the firm must be evaluated.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is when warehousing contributes to reduced costs and improved service, flexibility, and responsiveness that warehouses become more valued to the organisation and supply chain as a whole.</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http://www.informit.com/articles/article.aspx?p=2166867&amp;seqNum=5</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66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620688"/>
            <a:ext cx="8496944" cy="5632311"/>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Value is provided through:</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Storing product to fulfil customer demand and protect against uncertainties in demand and lead-time.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Providing customers with product assortment.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Postponing or delaying inventory commitment to form or location until demand is better known.</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Achieving low total cost and improved lead-time through consolidating multiple orders.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Reducing lead-time through cross-docking.</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Sequencing materials and components from multiple third-party logistics (3PLs) providers for time-based delivery to factory production lines.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Performing light manufacturing, assembly, and kitting.</a:t>
            </a:r>
          </a:p>
          <a:p>
            <a:pPr algn="just"/>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4977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784976" cy="6186309"/>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Most important, warehouses impact the receiving customer in many critical ways.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Frontline warehouse personnel may be the final customer service defence in ensuring product accuracy, quantity, timing of shipment and delivery, accuracy of documentation, and overall product condition—all of which impact total cost and customer perception of the brand.</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Warehouses play an important role in enhancing organizational profits, as they receive, store, and preserve goods, which are shipped to various destinations.</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Based on warehouse investment, organizations devise their strategies. Some organizations used postponement strategy to delay delivery of products to exploit business fluctuations. </a:t>
            </a:r>
          </a:p>
          <a:p>
            <a:pPr algn="just"/>
            <a:endParaRPr lang="en-GB"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In the current competitive world of business, warehousing has emerged as a major part of modern organizations that aim to enhance their sales turnover and profits over a short span of time.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Warehouse provides various services which including storing of goods, receiving goods, picking items from a particular locality, and shipping goods to a stated destination</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68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20688"/>
            <a:ext cx="8064896" cy="5632311"/>
          </a:xfrm>
          <a:prstGeom prst="rect">
            <a:avLst/>
          </a:prstGeom>
        </p:spPr>
        <p:txBody>
          <a:bodyPr wrap="square">
            <a:spAutoFit/>
          </a:bodyPr>
          <a:lstStyle/>
          <a:p>
            <a:pPr algn="just"/>
            <a:r>
              <a:rPr lang="en-GB" dirty="0" smtClean="0">
                <a:effectLst/>
                <a:latin typeface="Arial" panose="020B0604020202020204" pitchFamily="34" charset="0"/>
                <a:cs typeface="Arial" panose="020B0604020202020204" pitchFamily="34" charset="0"/>
              </a:rPr>
              <a:t>Organisations follow storage strategy due to different reasons.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For one reason, organizations can bargain for higher price for their products.</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On the other hand, companies failing to store their goods will lose their bargaining power as they are not able to demand higher prices for their products.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Warehouses can be used to preserve goods produced in order to retain their original quality.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Companies can obtain raw materials and other goods, which can be stored in their warehouses.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Raw materials required for industrial production can be brought domestically and delivered directly to be preserved in warehouses.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A few scholars like to differentiate between finished goods warehouse and raw material store room, but it is suggested that both perform similar functions.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7027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352928" cy="6186309"/>
          </a:xfrm>
          <a:prstGeom prst="rect">
            <a:avLst/>
          </a:prstGeom>
        </p:spPr>
        <p:txBody>
          <a:bodyPr wrap="square">
            <a:spAutoFit/>
          </a:bodyPr>
          <a:lstStyle/>
          <a:p>
            <a:pPr algn="just"/>
            <a:r>
              <a:rPr lang="en-GB" dirty="0" smtClean="0">
                <a:effectLst/>
                <a:latin typeface="Arial" panose="020B0604020202020204" pitchFamily="34" charset="0"/>
                <a:cs typeface="Arial" panose="020B0604020202020204" pitchFamily="34" charset="0"/>
              </a:rPr>
              <a:t>Another function of warehouse is to enable shipping of products to a particular destination.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Warehouse personnel can be asked to pack the required products &amp; export to the requested destination.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As there are advantages associated with warehouses, large numbers of companies have showed interest in maintaining their own warehouses.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Keep an accurate inventory of the goods received and issued.</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The important roles of warehouse in many organisation is the following:</a:t>
            </a:r>
          </a:p>
          <a:p>
            <a:pPr algn="just"/>
            <a:r>
              <a:rPr lang="en-GB" dirty="0" smtClean="0">
                <a:effectLst/>
                <a:latin typeface="Arial" panose="020B0604020202020204" pitchFamily="34" charset="0"/>
                <a:cs typeface="Arial" panose="020B0604020202020204" pitchFamily="34" charset="0"/>
              </a:rPr>
              <a:t>- closed system documents  begin from input goods in warehouse through bar-coding , sheliffing , transferring , or output goods that's depends on industry  of the organisation and storage with safety roles and easy </a:t>
            </a:r>
            <a:r>
              <a:rPr lang="ar-AE" dirty="0" smtClean="0">
                <a:effectLst/>
                <a:latin typeface="Arial" panose="020B0604020202020204" pitchFamily="34" charset="0"/>
                <a:cs typeface="Arial" panose="020B0604020202020204" pitchFamily="34" charset="0"/>
              </a:rPr>
              <a:t>ا</a:t>
            </a:r>
            <a:r>
              <a:rPr lang="en-GB" dirty="0" smtClean="0">
                <a:effectLst/>
                <a:latin typeface="Arial" panose="020B0604020202020204" pitchFamily="34" charset="0"/>
                <a:cs typeface="Arial" panose="020B0604020202020204" pitchFamily="34" charset="0"/>
              </a:rPr>
              <a:t>handling , all this closed system can be manual or electronically.</a:t>
            </a:r>
          </a:p>
          <a:p>
            <a:pPr algn="just"/>
            <a:r>
              <a:rPr lang="en-GB" dirty="0" smtClean="0">
                <a:effectLst/>
                <a:latin typeface="Arial" panose="020B0604020202020204" pitchFamily="34" charset="0"/>
                <a:cs typeface="Arial" panose="020B0604020202020204" pitchFamily="34" charset="0"/>
              </a:rPr>
              <a:t>-  working with safety roles by ISO18001 in all warehouse area.</a:t>
            </a:r>
          </a:p>
          <a:p>
            <a:pPr algn="just"/>
            <a:r>
              <a:rPr lang="en-GB" dirty="0" smtClean="0">
                <a:effectLst/>
                <a:latin typeface="Arial" panose="020B0604020202020204" pitchFamily="34" charset="0"/>
                <a:cs typeface="Arial" panose="020B0604020202020204" pitchFamily="34" charset="0"/>
              </a:rPr>
              <a:t>- Provide adequate storage space depending on the type stuff of goods .</a:t>
            </a:r>
          </a:p>
          <a:p>
            <a:pPr algn="just"/>
            <a:r>
              <a:rPr lang="en-GB" dirty="0" smtClean="0">
                <a:effectLst/>
                <a:latin typeface="Arial" panose="020B0604020202020204" pitchFamily="34" charset="0"/>
                <a:cs typeface="Arial" panose="020B0604020202020204" pitchFamily="34" charset="0"/>
              </a:rPr>
              <a:t>- The provision of qualified human resources .</a:t>
            </a:r>
          </a:p>
          <a:p>
            <a:pPr algn="just"/>
            <a:r>
              <a:rPr lang="en-GB" dirty="0" smtClean="0">
                <a:effectLst/>
                <a:latin typeface="Arial" panose="020B0604020202020204" pitchFamily="34" charset="0"/>
                <a:cs typeface="Arial" panose="020B0604020202020204" pitchFamily="34" charset="0"/>
              </a:rPr>
              <a:t>- Provision of equipment for storage privatisation .</a:t>
            </a:r>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https://www.bayt.com/en/specialties/q/130424/what-is-the-important-role-of-warehouse-in-any-organisation/</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1904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5846"/>
            <a:ext cx="8712968" cy="6186309"/>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Functions of Warehousing: </a:t>
            </a:r>
          </a:p>
          <a:p>
            <a:pPr algn="just"/>
            <a:r>
              <a:rPr lang="en-GB" b="1" dirty="0">
                <a:latin typeface="Arial" panose="020B0604020202020204" pitchFamily="34" charset="0"/>
                <a:cs typeface="Arial" panose="020B0604020202020204" pitchFamily="34" charset="0"/>
              </a:rPr>
              <a:t>1. Storage: </a:t>
            </a:r>
          </a:p>
          <a:p>
            <a:pPr algn="just"/>
            <a:r>
              <a:rPr lang="en-GB" dirty="0">
                <a:latin typeface="Arial" panose="020B0604020202020204" pitchFamily="34" charset="0"/>
                <a:cs typeface="Arial" panose="020B0604020202020204" pitchFamily="34" charset="0"/>
              </a:rPr>
              <a:t>This is the basic function of warehousing. Surplus commodities which are not needed immediately can be stored in warehouses. They can be supplied as and when needed by the customers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2. Price Stabilization: </a:t>
            </a:r>
          </a:p>
          <a:p>
            <a:pPr algn="just"/>
            <a:r>
              <a:rPr lang="en-GB" dirty="0">
                <a:latin typeface="Arial" panose="020B0604020202020204" pitchFamily="34" charset="0"/>
                <a:cs typeface="Arial" panose="020B0604020202020204" pitchFamily="34" charset="0"/>
              </a:rPr>
              <a:t>Warehouses play an important role in the process of price stabilization. It is achieved by the creation of time utility by warehousing. Fall in the prices of goods when their supply is in abundance and rise in their prices during the slack season are avoided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3. Risk bearing: </a:t>
            </a:r>
          </a:p>
          <a:p>
            <a:pPr algn="just"/>
            <a:r>
              <a:rPr lang="en-GB" dirty="0">
                <a:latin typeface="Arial" panose="020B0604020202020204" pitchFamily="34" charset="0"/>
                <a:cs typeface="Arial" panose="020B0604020202020204" pitchFamily="34" charset="0"/>
              </a:rPr>
              <a:t>When the goods are stored in warehouses they are exposed to many risks in the form of theft, deterioration, exploration, fire etc. Warehouses are constructed in such a way as to minimise these risks. Contract of bailment operates when the goods are stored in wave-houses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http://www.yourarticlelibrary.com/marketing/marketing-management/warehousing-function-benefits-and-types-of-warehousing/27952/</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006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335846"/>
            <a:ext cx="8280920" cy="4801314"/>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person keeping the goods in warehouses acts as boiler and warehouse keeper acts as boiler. A warehouse keeper has to take the reasonable care of the goods and safeguard them against various risks. For any loss or damage sustained by goods, warehouse keeper shall be liable to the owner of the goods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4. Financing: </a:t>
            </a:r>
          </a:p>
          <a:p>
            <a:pPr algn="just"/>
            <a:r>
              <a:rPr lang="en-GB" dirty="0">
                <a:latin typeface="Arial" panose="020B0604020202020204" pitchFamily="34" charset="0"/>
                <a:cs typeface="Arial" panose="020B0604020202020204" pitchFamily="34" charset="0"/>
              </a:rPr>
              <a:t>Loans can be raised from the warehouse keeper against the goods stored by the owner. Goods act as security for the warehouse keeper. Similarly, banks and other financial institutions also advance loans against warehouse receipts. In this manner, warehousing acts as a source of finance for the businessmen for meeting business operations.</a:t>
            </a:r>
          </a:p>
          <a:p>
            <a:pPr algn="just"/>
            <a:r>
              <a:rPr lang="en-GB" b="1" dirty="0">
                <a:latin typeface="Arial" panose="020B0604020202020204" pitchFamily="34" charset="0"/>
                <a:cs typeface="Arial" panose="020B0604020202020204" pitchFamily="34" charset="0"/>
              </a:rPr>
              <a:t>5. Grading and Packing: </a:t>
            </a:r>
            <a:endParaRPr lang="en-GB" b="1" dirty="0" smtClean="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Warehouses nowadays provide the facilities of packing, processing and grading of goods. Goods can be packed in convenient sizes as per the instructions of the owner.</a:t>
            </a:r>
          </a:p>
        </p:txBody>
      </p:sp>
    </p:spTree>
    <p:extLst>
      <p:ext uri="{BB962C8B-B14F-4D97-AF65-F5344CB8AC3E}">
        <p14:creationId xmlns:p14="http://schemas.microsoft.com/office/powerpoint/2010/main" val="95550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784976" cy="4524315"/>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Importance of Warehousing In the Development of Trade and Commerce: </a:t>
            </a:r>
            <a:endParaRPr lang="en-GB" b="1" dirty="0" smtClean="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Warehousing or storage refers to the holding and preservation of goods until they are dispatched to the consumers.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Generally</a:t>
            </a:r>
            <a:r>
              <a:rPr lang="en-GB" dirty="0">
                <a:latin typeface="Arial" panose="020B0604020202020204" pitchFamily="34" charset="0"/>
                <a:cs typeface="Arial" panose="020B0604020202020204" pitchFamily="34" charset="0"/>
              </a:rPr>
              <a:t>, there is a time gap between the production and consumption of products. By bridging this gap, storage creates time utility</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There is need for storing the goods so as to make them available to buyers as and when required. Some amount of goods is stored at every stage in the marketing process.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Proper </a:t>
            </a:r>
            <a:r>
              <a:rPr lang="en-GB" dirty="0">
                <a:latin typeface="Arial" panose="020B0604020202020204" pitchFamily="34" charset="0"/>
                <a:cs typeface="Arial" panose="020B0604020202020204" pitchFamily="34" charset="0"/>
              </a:rPr>
              <a:t>and adequate arrangements to retail the goods in perfect condition are essential for success in marketing.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Storage </a:t>
            </a:r>
            <a:r>
              <a:rPr lang="en-GB" dirty="0">
                <a:latin typeface="Arial" panose="020B0604020202020204" pitchFamily="34" charset="0"/>
                <a:cs typeface="Arial" panose="020B0604020202020204" pitchFamily="34" charset="0"/>
              </a:rPr>
              <a:t>enables a firm to carry on production in anticipation of demand in future.</a:t>
            </a:r>
          </a:p>
        </p:txBody>
      </p:sp>
    </p:spTree>
    <p:extLst>
      <p:ext uri="{BB962C8B-B14F-4D97-AF65-F5344CB8AC3E}">
        <p14:creationId xmlns:p14="http://schemas.microsoft.com/office/powerpoint/2010/main" val="3979362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424731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 warehouse is a place used for the storage or accumulation of goods.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may also be defined as an establishment that assumes responsibility for the safe custody of goods.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Warehouses </a:t>
            </a:r>
            <a:r>
              <a:rPr lang="en-GB" dirty="0">
                <a:latin typeface="Arial" panose="020B0604020202020204" pitchFamily="34" charset="0"/>
                <a:cs typeface="Arial" panose="020B0604020202020204" pitchFamily="34" charset="0"/>
              </a:rPr>
              <a:t>enable the businessmen to carry on production throughout the year and to sell their products, whenever there is adequate demand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Need for warehouse arises also because some goods are produced only in a particular season but are demanded throughout the year.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Similarly </a:t>
            </a:r>
            <a:r>
              <a:rPr lang="en-GB" dirty="0">
                <a:latin typeface="Arial" panose="020B0604020202020204" pitchFamily="34" charset="0"/>
                <a:cs typeface="Arial" panose="020B0604020202020204" pitchFamily="34" charset="0"/>
              </a:rPr>
              <a:t>certain products are produced throughout the year but demanded only during a particular season.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Warehousing </a:t>
            </a:r>
            <a:r>
              <a:rPr lang="en-GB" dirty="0">
                <a:latin typeface="Arial" panose="020B0604020202020204" pitchFamily="34" charset="0"/>
                <a:cs typeface="Arial" panose="020B0604020202020204" pitchFamily="34" charset="0"/>
              </a:rPr>
              <a:t>facilitates production and distribution on a large scale.</a:t>
            </a:r>
          </a:p>
        </p:txBody>
      </p:sp>
    </p:spTree>
    <p:extLst>
      <p:ext uri="{BB962C8B-B14F-4D97-AF65-F5344CB8AC3E}">
        <p14:creationId xmlns:p14="http://schemas.microsoft.com/office/powerpoint/2010/main" val="3840645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856984" cy="6463308"/>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Benefits from Warehouses</a:t>
            </a:r>
            <a:r>
              <a:rPr lang="en-GB" b="1" dirty="0" smtClean="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marL="342900" indent="-342900" algn="just">
              <a:buAutoNum type="arabicPeriod"/>
            </a:pPr>
            <a:r>
              <a:rPr lang="en-GB" b="1" dirty="0" smtClean="0">
                <a:latin typeface="Arial" panose="020B0604020202020204" pitchFamily="34" charset="0"/>
                <a:cs typeface="Arial" panose="020B0604020202020204" pitchFamily="34" charset="0"/>
              </a:rPr>
              <a:t>Regular </a:t>
            </a:r>
            <a:r>
              <a:rPr lang="en-GB" b="1" dirty="0">
                <a:latin typeface="Arial" panose="020B0604020202020204" pitchFamily="34" charset="0"/>
                <a:cs typeface="Arial" panose="020B0604020202020204" pitchFamily="34" charset="0"/>
              </a:rPr>
              <a:t>production: </a:t>
            </a:r>
            <a:endParaRPr lang="en-GB" b="1" dirty="0" smtClean="0">
              <a:latin typeface="Arial" panose="020B0604020202020204" pitchFamily="34" charset="0"/>
              <a:cs typeface="Arial" panose="020B0604020202020204" pitchFamily="34" charset="0"/>
            </a:endParaRPr>
          </a:p>
          <a:p>
            <a:pPr marL="342900" indent="-342900" algn="just">
              <a:buAutoNum type="arabicPeriod"/>
            </a:pPr>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Raw materials need to be stored to enable mass production to be carried on continuously. Sometimes, goods are stored in anticipation of a rise in prices. Warehouses enable manufacturers to produce goods in anticipation of demand in future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2. Time utility: </a:t>
            </a:r>
            <a:endParaRPr lang="en-GB" b="1" dirty="0" smtClean="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warehouse creates time utility by bringing the time gap between the production and consumption of goods. It helps in making available the goods whenever required or demanded by the customers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Store of surplus goods: </a:t>
            </a:r>
            <a:endParaRPr lang="en-GB" b="1" dirty="0" smtClean="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Basically, a warehouse acts as a store of surplus goods which are not needed immediately. Goods are often produced in anticipation of demand and need to be preserved properly until they are demanded by the customers. Goods which are not required immediately can be stored in a warehouse to meet the demand in future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3862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712968" cy="5909310"/>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4. Price stabilization: </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Warehouses reduce violent fluctuations in prices by storing goods when their supply exceeds demand and by releasing them when the demand is more than immediate productions.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Warehouses ensure a regular supply of goods in the market. This matching of supply with demand helps to stabilise prices.</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5. Minimisation </a:t>
            </a:r>
            <a:r>
              <a:rPr lang="en-GB" b="1" dirty="0">
                <a:latin typeface="Arial" panose="020B0604020202020204" pitchFamily="34" charset="0"/>
                <a:cs typeface="Arial" panose="020B0604020202020204" pitchFamily="34" charset="0"/>
              </a:rPr>
              <a:t>of risk: </a:t>
            </a:r>
            <a:endParaRPr lang="en-GB" b="1" dirty="0" smtClean="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Warehouses provide for the safe custody of goods. Perishable products can be preserved in cold storage.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By </a:t>
            </a:r>
            <a:r>
              <a:rPr lang="en-GB" dirty="0">
                <a:latin typeface="Arial" panose="020B0604020202020204" pitchFamily="34" charset="0"/>
                <a:cs typeface="Arial" panose="020B0604020202020204" pitchFamily="34" charset="0"/>
              </a:rPr>
              <a:t>keeping their goods in warehouses, businessmen can minimise the loss from damage, fire, theft etc.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goods kept in the warehouse are generally insured. In case of loss or damage to the goods, the owner of goods can get full compensation from the insurance company.</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514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8"/>
            <a:ext cx="8856984" cy="5632311"/>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6. Packing </a:t>
            </a:r>
            <a:r>
              <a:rPr lang="en-GB" b="1" dirty="0">
                <a:latin typeface="Arial" panose="020B0604020202020204" pitchFamily="34" charset="0"/>
                <a:cs typeface="Arial" panose="020B0604020202020204" pitchFamily="34" charset="0"/>
              </a:rPr>
              <a:t>and grading: </a:t>
            </a:r>
            <a:endParaRPr lang="en-GB" b="1" dirty="0" smtClean="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Certain products have to be conditioned or processed to make them fit for human use, e.g., coffee, tobacco, etc.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modern warehouse provides facilities for processing, packing, blending, grading etc., of the goods for the purpose of sale.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prospective buyers can inspect the goods kept in a warehouse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7. Financing: </a:t>
            </a:r>
            <a:endParaRPr lang="en-GB" b="1" dirty="0" smtClean="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Warehouses provide a receipt to the owner of goods for the goods kept in the warehouse. </a:t>
            </a:r>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owner can borrow money against the security of goods by making an endorsement on the warehouse receipt. In some countries, warehouse authorities advance money against the goods deposited in the warehouse.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By </a:t>
            </a:r>
            <a:r>
              <a:rPr lang="en-GB" dirty="0">
                <a:latin typeface="Arial" panose="020B0604020202020204" pitchFamily="34" charset="0"/>
                <a:cs typeface="Arial" panose="020B0604020202020204" pitchFamily="34" charset="0"/>
              </a:rPr>
              <a:t>keeping the imported goods in a bonded warehouse, a businessman can pay customs duty in </a:t>
            </a:r>
            <a:r>
              <a:rPr lang="en-GB" dirty="0" smtClean="0">
                <a:latin typeface="Arial" panose="020B0604020202020204" pitchFamily="34" charset="0"/>
                <a:cs typeface="Arial" panose="020B0604020202020204" pitchFamily="34" charset="0"/>
              </a:rPr>
              <a:t>instalments.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12457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889844"/>
            <a:ext cx="8136904" cy="4247317"/>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Type of Warehouses: </a:t>
            </a:r>
            <a:endParaRPr lang="en-GB" b="1" dirty="0" smtClean="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There are three types of warehouses as described below: </a:t>
            </a:r>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Private Warehouses</a:t>
            </a:r>
            <a:r>
              <a:rPr lang="en-GB" b="1" dirty="0" smtClean="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private warehouses are owned and operated by big manufacturers and merchants to </a:t>
            </a:r>
            <a:r>
              <a:rPr lang="en-GB" dirty="0" smtClean="0">
                <a:latin typeface="Arial" panose="020B0604020202020204" pitchFamily="34" charset="0"/>
                <a:cs typeface="Arial" panose="020B0604020202020204" pitchFamily="34" charset="0"/>
              </a:rPr>
              <a:t>fulfil </a:t>
            </a:r>
            <a:r>
              <a:rPr lang="en-GB" dirty="0">
                <a:latin typeface="Arial" panose="020B0604020202020204" pitchFamily="34" charset="0"/>
                <a:cs typeface="Arial" panose="020B0604020202020204" pitchFamily="34" charset="0"/>
              </a:rPr>
              <a:t>their own storage needs.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goods manufactured or purchased by the owner of the warehouses have a limited value or utility as businessmen in general cannot make use of them because of the heavy investment required in the construction of a warehouse, some big business firms which need large storage capacity on a regular basis and who can afford money, construct and maintain their private warehouses. A big manufacturer or wholesaler may have a network of his own warehouses in different parts of the country.</a:t>
            </a:r>
          </a:p>
        </p:txBody>
      </p:sp>
    </p:spTree>
    <p:extLst>
      <p:ext uri="{BB962C8B-B14F-4D97-AF65-F5344CB8AC3E}">
        <p14:creationId xmlns:p14="http://schemas.microsoft.com/office/powerpoint/2010/main" val="815735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928992" cy="6740307"/>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Public Warehouses</a:t>
            </a:r>
            <a:r>
              <a:rPr lang="en-GB" b="1" dirty="0" smtClean="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public warehouse is a specialised business establishment that provides storage facilities to the general public for a certain charge.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may be owned and operated by an individual or a cooperative society.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has to work under a license from the government in accordance with the prescribed rules and regulations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Public warehouses are very important in the marketing of agricultural products and therefore the government is encouraging the establishment of public warehouses in the cooperative sector.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public warehouse is also known as duty-paid warehouse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Public warehouses are very useful to the business community.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Most </a:t>
            </a:r>
            <a:r>
              <a:rPr lang="en-GB" dirty="0">
                <a:latin typeface="Arial" panose="020B0604020202020204" pitchFamily="34" charset="0"/>
                <a:cs typeface="Arial" panose="020B0604020202020204" pitchFamily="34" charset="0"/>
              </a:rPr>
              <a:t>of the business enterprises cannot afford to maintain their own warehouses due to huge capital Investment. In many cases the storage facilities required by a business enterprise do not warrant the maintenance of a private warehouse.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Such </a:t>
            </a:r>
            <a:r>
              <a:rPr lang="en-GB" dirty="0">
                <a:latin typeface="Arial" panose="020B0604020202020204" pitchFamily="34" charset="0"/>
                <a:cs typeface="Arial" panose="020B0604020202020204" pitchFamily="34" charset="0"/>
              </a:rPr>
              <a:t>enterprises can meet their storage needs easily and economically by making use of the public warehouses, without heavy investment</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8952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84976" cy="6740307"/>
          </a:xfrm>
          <a:prstGeom prst="rect">
            <a:avLst/>
          </a:prstGeom>
        </p:spPr>
        <p:txBody>
          <a:bodyPr wrap="square">
            <a:spAutoFit/>
          </a:bodyPr>
          <a:lstStyle/>
          <a:p>
            <a:r>
              <a:rPr lang="en-GB" dirty="0" smtClean="0">
                <a:latin typeface="Arial" panose="020B0604020202020204" pitchFamily="34" charset="0"/>
                <a:cs typeface="Arial" panose="020B0604020202020204" pitchFamily="34" charset="0"/>
              </a:rPr>
              <a:t>Public warehouses provide storage facilities to small manufacturers and traders at low cost. </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These warehouses are well constructed and guarded round the clock to ensure safe custody of goods. </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Public warehouses are generally located near the junctions of railways, highways and waterways.</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They provide, therefore, excellent facilities for the easy receipt, despatch, loading and unloading of goods. </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They also use mechanical devices for the handling of heavy and bulky goods. </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A public warehouse enables a businessman to serve his customers quickly and economically by carrying regional stocks near the important trading centres or markets of two countries.</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Public warehouses provide facilities for the inspection of goods by prospective buyers. </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They also permit packaging, grading and grading of goods. </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The public warehouses receipts are good collateral securities for borrowings.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21000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
            <a:ext cx="8784976" cy="6740307"/>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Bonded Warehouses</a:t>
            </a:r>
            <a:r>
              <a:rPr lang="en-GB" b="1" dirty="0" smtClean="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Bonded warehouses are licensed by the government to accept imported goods for storage until the payment of custom duty.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a:t>
            </a:r>
            <a:r>
              <a:rPr lang="en-GB" dirty="0">
                <a:latin typeface="Arial" panose="020B0604020202020204" pitchFamily="34" charset="0"/>
                <a:cs typeface="Arial" panose="020B0604020202020204" pitchFamily="34" charset="0"/>
              </a:rPr>
              <a:t>are located near the ports. These warehouses are either operated by the government or work under the control of custom authorities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warehouse is required to give an undertaking or ‘Bond’ that it will not allow the goods to be removed without the consent of the custom authorities.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goods are held in bond and cannot be withdrawn without paying the custom duty. The goods stored in bonded warehouses cannot be interfered by the owner without the permission of customs authorities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Hence </a:t>
            </a:r>
            <a:r>
              <a:rPr lang="en-GB" dirty="0">
                <a:latin typeface="Arial" panose="020B0604020202020204" pitchFamily="34" charset="0"/>
                <a:cs typeface="Arial" panose="020B0604020202020204" pitchFamily="34" charset="0"/>
              </a:rPr>
              <a:t>the name bonded warehouse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Bonded warehouses are very helpful to importers and exporters.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If </a:t>
            </a:r>
            <a:r>
              <a:rPr lang="en-GB" dirty="0">
                <a:latin typeface="Arial" panose="020B0604020202020204" pitchFamily="34" charset="0"/>
                <a:cs typeface="Arial" panose="020B0604020202020204" pitchFamily="34" charset="0"/>
              </a:rPr>
              <a:t>an importer is unable or unwilling to pay customs duty immediately after the arrival of goods he can store the goods in a bonded warehouse.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He </a:t>
            </a:r>
            <a:r>
              <a:rPr lang="en-GB" dirty="0">
                <a:latin typeface="Arial" panose="020B0604020202020204" pitchFamily="34" charset="0"/>
                <a:cs typeface="Arial" panose="020B0604020202020204" pitchFamily="34" charset="0"/>
              </a:rPr>
              <a:t>can withdraw the goods in </a:t>
            </a:r>
            <a:r>
              <a:rPr lang="en-GB" dirty="0" smtClean="0">
                <a:latin typeface="Arial" panose="020B0604020202020204" pitchFamily="34" charset="0"/>
                <a:cs typeface="Arial" panose="020B0604020202020204" pitchFamily="34" charset="0"/>
              </a:rPr>
              <a:t>instalments </a:t>
            </a:r>
            <a:r>
              <a:rPr lang="en-GB" dirty="0">
                <a:latin typeface="Arial" panose="020B0604020202020204" pitchFamily="34" charset="0"/>
                <a:cs typeface="Arial" panose="020B0604020202020204" pitchFamily="34" charset="0"/>
              </a:rPr>
              <a:t>by paying the customs duty proportionately</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953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404664"/>
            <a:ext cx="8856984" cy="1477328"/>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In case he wishes to export the goods, he need not pay customs duty. Moreover, a bonded warehouse provides all services which are provided by public warehouses.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Goods lying in a bonded warehouse can be packaged, graded and branded for the purpose of sale</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143918"/>
            <a:ext cx="8712968" cy="45254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60639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391596"/>
            <a:ext cx="8568952" cy="52057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404664"/>
            <a:ext cx="8496944" cy="523220"/>
          </a:xfrm>
          <a:prstGeom prst="rect">
            <a:avLst/>
          </a:prstGeom>
          <a:noFill/>
        </p:spPr>
        <p:txBody>
          <a:bodyPr wrap="square" rtlCol="0">
            <a:spAutoFit/>
          </a:bodyPr>
          <a:lstStyle/>
          <a:p>
            <a:pPr algn="ctr"/>
            <a:r>
              <a:rPr lang="en-GB" sz="2800" dirty="0" smtClean="0">
                <a:latin typeface="Arial" panose="020B0604020202020204" pitchFamily="34" charset="0"/>
                <a:cs typeface="Arial" panose="020B0604020202020204" pitchFamily="34" charset="0"/>
              </a:rPr>
              <a:t>ANY QUESTIONS?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68693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TotalTime>
  <Words>2571</Words>
  <Application>Microsoft Office PowerPoint</Application>
  <PresentationFormat>On-screen Show (4:3)</PresentationFormat>
  <Paragraphs>251</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Windows</cp:lastModifiedBy>
  <cp:revision>11</cp:revision>
  <dcterms:created xsi:type="dcterms:W3CDTF">2017-01-14T16:12:25Z</dcterms:created>
  <dcterms:modified xsi:type="dcterms:W3CDTF">2017-01-14T17:10:42Z</dcterms:modified>
</cp:coreProperties>
</file>