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08" r:id="rId1"/>
  </p:sldMasterIdLst>
  <p:notesMasterIdLst>
    <p:notesMasterId r:id="rId17"/>
  </p:notesMasterIdLst>
  <p:sldIdLst>
    <p:sldId id="256" r:id="rId2"/>
    <p:sldId id="257" r:id="rId3"/>
    <p:sldId id="272" r:id="rId4"/>
    <p:sldId id="258" r:id="rId5"/>
    <p:sldId id="259" r:id="rId6"/>
    <p:sldId id="260" r:id="rId7"/>
    <p:sldId id="261" r:id="rId8"/>
    <p:sldId id="262" r:id="rId9"/>
    <p:sldId id="264" r:id="rId10"/>
    <p:sldId id="263" r:id="rId11"/>
    <p:sldId id="265" r:id="rId12"/>
    <p:sldId id="268" r:id="rId13"/>
    <p:sldId id="269" r:id="rId14"/>
    <p:sldId id="270"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4545" autoAdjust="0"/>
  </p:normalViewPr>
  <p:slideViewPr>
    <p:cSldViewPr snapToGrid="0">
      <p:cViewPr varScale="1">
        <p:scale>
          <a:sx n="67" d="100"/>
          <a:sy n="67" d="100"/>
        </p:scale>
        <p:origin x="145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C128F4-C68C-4EFA-99AF-E9C07B90A294}" type="datetimeFigureOut">
              <a:rPr lang="en-US" smtClean="0"/>
              <a:t>12/10/2021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1B035D-DBEA-41FB-9199-2995A8A040BA}" type="slidenum">
              <a:rPr lang="en-US" smtClean="0"/>
              <a:t>‹#›</a:t>
            </a:fld>
            <a:endParaRPr lang="en-US"/>
          </a:p>
        </p:txBody>
      </p:sp>
    </p:spTree>
    <p:extLst>
      <p:ext uri="{BB962C8B-B14F-4D97-AF65-F5344CB8AC3E}">
        <p14:creationId xmlns:p14="http://schemas.microsoft.com/office/powerpoint/2010/main" val="11047174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Employability skills refers to non technical skills which is require for purpose of completion of a job . This presentation includes </a:t>
            </a:r>
            <a:r>
              <a:rPr lang="en-US" dirty="0" err="1"/>
              <a:t>analysation</a:t>
            </a:r>
            <a:r>
              <a:rPr lang="en-US" dirty="0"/>
              <a:t> of different academic and employability skills along with published literature. </a:t>
            </a:r>
          </a:p>
          <a:p>
            <a:endParaRPr lang="en-US" dirty="0"/>
          </a:p>
        </p:txBody>
      </p:sp>
      <p:sp>
        <p:nvSpPr>
          <p:cNvPr id="4" name="Slide Number Placeholder 3"/>
          <p:cNvSpPr>
            <a:spLocks noGrp="1"/>
          </p:cNvSpPr>
          <p:nvPr>
            <p:ph type="sldNum" sz="quarter" idx="10"/>
          </p:nvPr>
        </p:nvSpPr>
        <p:spPr/>
        <p:txBody>
          <a:bodyPr/>
          <a:lstStyle/>
          <a:p>
            <a:fld id="{D31B035D-DBEA-41FB-9199-2995A8A040BA}" type="slidenum">
              <a:rPr lang="en-US" smtClean="0"/>
              <a:t>4</a:t>
            </a:fld>
            <a:endParaRPr lang="en-US"/>
          </a:p>
        </p:txBody>
      </p:sp>
    </p:spTree>
    <p:extLst>
      <p:ext uri="{BB962C8B-B14F-4D97-AF65-F5344CB8AC3E}">
        <p14:creationId xmlns:p14="http://schemas.microsoft.com/office/powerpoint/2010/main" val="5636633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Academic skills is a collection of different learning strategies as well ass strategic habits of a person that assist student for purpose of learning and absorbing lessons (</a:t>
            </a:r>
            <a:r>
              <a:rPr lang="en-GB" dirty="0" err="1"/>
              <a:t>Aliu</a:t>
            </a:r>
            <a:r>
              <a:rPr lang="en-GB" dirty="0"/>
              <a:t> and </a:t>
            </a:r>
            <a:r>
              <a:rPr lang="en-GB" dirty="0" err="1"/>
              <a:t>Aigbavboa</a:t>
            </a:r>
            <a:r>
              <a:rPr lang="en-GB" dirty="0"/>
              <a:t>, 2019. The skills helps a students in order to be more efficient and also boost their confidence in order to activity participate in different activity organised at academic life of a person. In order to develop good career opportunity, a person needs to develop good academic skills.</a:t>
            </a:r>
            <a:endParaRPr lang="en-US" dirty="0"/>
          </a:p>
          <a:p>
            <a:endParaRPr lang="en-US" dirty="0"/>
          </a:p>
        </p:txBody>
      </p:sp>
      <p:sp>
        <p:nvSpPr>
          <p:cNvPr id="4" name="Slide Number Placeholder 3"/>
          <p:cNvSpPr>
            <a:spLocks noGrp="1"/>
          </p:cNvSpPr>
          <p:nvPr>
            <p:ph type="sldNum" sz="quarter" idx="10"/>
          </p:nvPr>
        </p:nvSpPr>
        <p:spPr/>
        <p:txBody>
          <a:bodyPr/>
          <a:lstStyle/>
          <a:p>
            <a:fld id="{D31B035D-DBEA-41FB-9199-2995A8A040BA}" type="slidenum">
              <a:rPr lang="en-US" smtClean="0"/>
              <a:t>5</a:t>
            </a:fld>
            <a:endParaRPr lang="en-US"/>
          </a:p>
        </p:txBody>
      </p:sp>
    </p:spTree>
    <p:extLst>
      <p:ext uri="{BB962C8B-B14F-4D97-AF65-F5344CB8AC3E}">
        <p14:creationId xmlns:p14="http://schemas.microsoft.com/office/powerpoint/2010/main" val="35729107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Time management skills:</a:t>
            </a:r>
            <a:r>
              <a:rPr lang="en-GB" sz="1200" kern="1200" dirty="0">
                <a:solidFill>
                  <a:schemeClr val="tx1"/>
                </a:solidFill>
                <a:effectLst/>
                <a:latin typeface="+mn-lt"/>
                <a:ea typeface="+mn-ea"/>
                <a:cs typeface="+mn-cs"/>
              </a:rPr>
              <a:t> Time management is one of important skills for intended career like Human resource management as it is important for a me to develop a schedule and manage time for different activities to be conducted at academic life (</a:t>
            </a:r>
            <a:r>
              <a:rPr lang="en-GB" sz="1200" kern="1200" dirty="0" err="1">
                <a:solidFill>
                  <a:schemeClr val="tx1"/>
                </a:solidFill>
                <a:effectLst/>
                <a:latin typeface="+mn-lt"/>
                <a:ea typeface="+mn-ea"/>
                <a:cs typeface="+mn-cs"/>
              </a:rPr>
              <a:t>Bhagra</a:t>
            </a:r>
            <a:r>
              <a:rPr lang="en-GB" sz="1200" kern="1200" dirty="0">
                <a:solidFill>
                  <a:schemeClr val="tx1"/>
                </a:solidFill>
                <a:effectLst/>
                <a:latin typeface="+mn-lt"/>
                <a:ea typeface="+mn-ea"/>
                <a:cs typeface="+mn-cs"/>
              </a:rPr>
              <a:t> and Sharma, 2018)..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Technology skills:</a:t>
            </a:r>
            <a:r>
              <a:rPr lang="en-GB" sz="1200" kern="1200" dirty="0">
                <a:solidFill>
                  <a:schemeClr val="tx1"/>
                </a:solidFill>
                <a:effectLst/>
                <a:latin typeface="+mn-lt"/>
                <a:ea typeface="+mn-ea"/>
                <a:cs typeface="+mn-cs"/>
              </a:rPr>
              <a:t> In academic life of a student, I need to develop technology skills. It helps me to complete a task with help of technology like computer based technique and other associated technology. During academic life, I need to give various presentation which is also required for my intended career like human resource and for which I needs to develop this skill.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Communication skills:</a:t>
            </a:r>
            <a:r>
              <a:rPr lang="en-GB" sz="1200" kern="1200" dirty="0">
                <a:solidFill>
                  <a:schemeClr val="tx1"/>
                </a:solidFill>
                <a:effectLst/>
                <a:latin typeface="+mn-lt"/>
                <a:ea typeface="+mn-ea"/>
                <a:cs typeface="+mn-cs"/>
              </a:rPr>
              <a:t> Communication is also one of important skills require by a person for purpose of sharing views, thoughts and ideas to another person in a clear manner which can be understandable by them (</a:t>
            </a:r>
            <a:r>
              <a:rPr lang="en-GB" sz="1200" kern="1200" dirty="0" err="1">
                <a:solidFill>
                  <a:schemeClr val="tx1"/>
                </a:solidFill>
                <a:effectLst/>
                <a:latin typeface="+mn-lt"/>
                <a:ea typeface="+mn-ea"/>
                <a:cs typeface="+mn-cs"/>
              </a:rPr>
              <a:t>Cotronei</a:t>
            </a:r>
            <a:r>
              <a:rPr lang="en-GB" sz="1200" kern="1200" dirty="0">
                <a:solidFill>
                  <a:schemeClr val="tx1"/>
                </a:solidFill>
                <a:effectLst/>
                <a:latin typeface="+mn-lt"/>
                <a:ea typeface="+mn-ea"/>
                <a:cs typeface="+mn-cs"/>
              </a:rPr>
              <a:t>-Baird, 2020). It is an important skills require by me in my academic life as it is important in order to develop career in human resource management.</a:t>
            </a:r>
            <a:endParaRPr lang="en-US" dirty="0"/>
          </a:p>
        </p:txBody>
      </p:sp>
      <p:sp>
        <p:nvSpPr>
          <p:cNvPr id="4" name="Slide Number Placeholder 3"/>
          <p:cNvSpPr>
            <a:spLocks noGrp="1"/>
          </p:cNvSpPr>
          <p:nvPr>
            <p:ph type="sldNum" sz="quarter" idx="10"/>
          </p:nvPr>
        </p:nvSpPr>
        <p:spPr/>
        <p:txBody>
          <a:bodyPr/>
          <a:lstStyle/>
          <a:p>
            <a:fld id="{D31B035D-DBEA-41FB-9199-2995A8A040BA}" type="slidenum">
              <a:rPr lang="en-US" smtClean="0"/>
              <a:t>6</a:t>
            </a:fld>
            <a:endParaRPr lang="en-US"/>
          </a:p>
        </p:txBody>
      </p:sp>
    </p:spTree>
    <p:extLst>
      <p:ext uri="{BB962C8B-B14F-4D97-AF65-F5344CB8AC3E}">
        <p14:creationId xmlns:p14="http://schemas.microsoft.com/office/powerpoint/2010/main" val="24465309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It is key element in my life as it can be develop by me while completing higher education a university where I get opportunity to develop academic as well as professional skill. It allows me to improve my motivation, confidence and also improve my performance (GOMEZ and PETER, 2017). It provide guidance to me about how to communicate with other employees and giving presentation related to responsibility, practices as well as desire objectives.</a:t>
            </a:r>
            <a:endParaRPr lang="en-US" dirty="0"/>
          </a:p>
          <a:p>
            <a:endParaRPr lang="en-US" dirty="0"/>
          </a:p>
        </p:txBody>
      </p:sp>
      <p:sp>
        <p:nvSpPr>
          <p:cNvPr id="4" name="Slide Number Placeholder 3"/>
          <p:cNvSpPr>
            <a:spLocks noGrp="1"/>
          </p:cNvSpPr>
          <p:nvPr>
            <p:ph type="sldNum" sz="quarter" idx="10"/>
          </p:nvPr>
        </p:nvSpPr>
        <p:spPr/>
        <p:txBody>
          <a:bodyPr/>
          <a:lstStyle/>
          <a:p>
            <a:fld id="{D31B035D-DBEA-41FB-9199-2995A8A040BA}" type="slidenum">
              <a:rPr lang="en-US" smtClean="0"/>
              <a:t>7</a:t>
            </a:fld>
            <a:endParaRPr lang="en-US"/>
          </a:p>
        </p:txBody>
      </p:sp>
    </p:spTree>
    <p:extLst>
      <p:ext uri="{BB962C8B-B14F-4D97-AF65-F5344CB8AC3E}">
        <p14:creationId xmlns:p14="http://schemas.microsoft.com/office/powerpoint/2010/main" val="29218592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dirty="0"/>
              <a:t>Decision making</a:t>
            </a:r>
            <a:r>
              <a:rPr lang="en-GB" dirty="0"/>
              <a:t>:  It is important skills for me to develop in order to build my career in human resource field (Griffin and </a:t>
            </a:r>
            <a:r>
              <a:rPr lang="en-GB" dirty="0" err="1"/>
              <a:t>Coelhoso</a:t>
            </a:r>
            <a:r>
              <a:rPr lang="en-GB" dirty="0"/>
              <a:t>, 2019). There are various decision needs to take by me in order to overcome of problems and challenges. </a:t>
            </a: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GB" b="1" dirty="0"/>
              <a:t>Conflict resolution:</a:t>
            </a:r>
            <a:r>
              <a:rPr lang="en-GB" dirty="0"/>
              <a:t> There are various people work in an organist for purpose of attainment of common goals (</a:t>
            </a:r>
            <a:r>
              <a:rPr lang="en-GB" dirty="0" err="1"/>
              <a:t>Nisha</a:t>
            </a:r>
            <a:r>
              <a:rPr lang="en-GB" dirty="0"/>
              <a:t> and </a:t>
            </a:r>
            <a:r>
              <a:rPr lang="en-GB" dirty="0" err="1"/>
              <a:t>Rajasekaran</a:t>
            </a:r>
            <a:r>
              <a:rPr lang="en-GB" dirty="0"/>
              <a:t>, 2018). In a HR field, I needs to solve these problems occur at workplace. It is important for purpose of focusing on career attainment and also ignore non required activity. </a:t>
            </a:r>
            <a:endParaRPr lang="en-US" dirty="0"/>
          </a:p>
          <a:p>
            <a:r>
              <a:rPr lang="en-GB" b="1" dirty="0"/>
              <a:t>Leadership skills:</a:t>
            </a:r>
            <a:r>
              <a:rPr lang="en-GB" dirty="0"/>
              <a:t> It is essential in order to influence behaviour of other towards attainment of goals. In HR field, I needs to lead whole team for purpose of success of organisation and also provide them guidance which is essential. It helps me to motivate employees to work with more dedication and commitment. </a:t>
            </a:r>
            <a:endParaRPr lang="en-US" dirty="0"/>
          </a:p>
        </p:txBody>
      </p:sp>
      <p:sp>
        <p:nvSpPr>
          <p:cNvPr id="4" name="Slide Number Placeholder 3"/>
          <p:cNvSpPr>
            <a:spLocks noGrp="1"/>
          </p:cNvSpPr>
          <p:nvPr>
            <p:ph type="sldNum" sz="quarter" idx="10"/>
          </p:nvPr>
        </p:nvSpPr>
        <p:spPr/>
        <p:txBody>
          <a:bodyPr/>
          <a:lstStyle/>
          <a:p>
            <a:fld id="{D31B035D-DBEA-41FB-9199-2995A8A040BA}" type="slidenum">
              <a:rPr lang="en-US" smtClean="0"/>
              <a:t>8</a:t>
            </a:fld>
            <a:endParaRPr lang="en-US"/>
          </a:p>
        </p:txBody>
      </p:sp>
    </p:spTree>
    <p:extLst>
      <p:ext uri="{BB962C8B-B14F-4D97-AF65-F5344CB8AC3E}">
        <p14:creationId xmlns:p14="http://schemas.microsoft.com/office/powerpoint/2010/main" val="6805808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1B035D-DBEA-41FB-9199-2995A8A040BA}" type="slidenum">
              <a:rPr lang="en-US" smtClean="0"/>
              <a:t>11</a:t>
            </a:fld>
            <a:endParaRPr lang="en-US"/>
          </a:p>
        </p:txBody>
      </p:sp>
    </p:spTree>
    <p:extLst>
      <p:ext uri="{BB962C8B-B14F-4D97-AF65-F5344CB8AC3E}">
        <p14:creationId xmlns:p14="http://schemas.microsoft.com/office/powerpoint/2010/main" val="12628077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Bhagra</a:t>
            </a:r>
            <a:r>
              <a:rPr lang="en-GB" dirty="0"/>
              <a:t>, A. and Sharma, D.K., 2018. Changing paradigm of employability skills in the global business world: A review. </a:t>
            </a:r>
            <a:r>
              <a:rPr lang="en-GB" i="1" dirty="0"/>
              <a:t>IUP Journal of Soft Skills</a:t>
            </a:r>
            <a:r>
              <a:rPr lang="en-GB" dirty="0"/>
              <a:t>, </a:t>
            </a:r>
            <a:r>
              <a:rPr lang="en-GB" i="1" dirty="0"/>
              <a:t>12</a:t>
            </a:r>
            <a:r>
              <a:rPr lang="en-GB" dirty="0"/>
              <a:t>(2), pp.7-24.</a:t>
            </a:r>
          </a:p>
          <a:p>
            <a:endParaRPr lang="en-US" dirty="0"/>
          </a:p>
          <a:p>
            <a:r>
              <a:rPr lang="en-GB" dirty="0" err="1"/>
              <a:t>Cotronei</a:t>
            </a:r>
            <a:r>
              <a:rPr lang="en-GB" dirty="0"/>
              <a:t>-Baird, V.S., 2020. Academic hindrances in the integration of employability skills development in teaching and assessment practice. </a:t>
            </a:r>
            <a:r>
              <a:rPr lang="en-GB" i="1" dirty="0"/>
              <a:t>Higher Education</a:t>
            </a:r>
            <a:r>
              <a:rPr lang="en-GB" dirty="0"/>
              <a:t>, </a:t>
            </a:r>
            <a:r>
              <a:rPr lang="en-GB" i="1" dirty="0"/>
              <a:t>79</a:t>
            </a:r>
            <a:r>
              <a:rPr lang="en-GB" dirty="0"/>
              <a:t>(2), pp.203-223.</a:t>
            </a:r>
            <a:endParaRPr lang="en-US" dirty="0"/>
          </a:p>
          <a:p>
            <a:endParaRPr lang="en-US" dirty="0"/>
          </a:p>
        </p:txBody>
      </p:sp>
      <p:sp>
        <p:nvSpPr>
          <p:cNvPr id="4" name="Slide Number Placeholder 3"/>
          <p:cNvSpPr>
            <a:spLocks noGrp="1"/>
          </p:cNvSpPr>
          <p:nvPr>
            <p:ph type="sldNum" sz="quarter" idx="10"/>
          </p:nvPr>
        </p:nvSpPr>
        <p:spPr/>
        <p:txBody>
          <a:bodyPr/>
          <a:lstStyle/>
          <a:p>
            <a:fld id="{D31B035D-DBEA-41FB-9199-2995A8A040BA}" type="slidenum">
              <a:rPr lang="en-US" smtClean="0"/>
              <a:t>13</a:t>
            </a:fld>
            <a:endParaRPr lang="en-US"/>
          </a:p>
        </p:txBody>
      </p:sp>
    </p:spTree>
    <p:extLst>
      <p:ext uri="{BB962C8B-B14F-4D97-AF65-F5344CB8AC3E}">
        <p14:creationId xmlns:p14="http://schemas.microsoft.com/office/powerpoint/2010/main" val="38283413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Osmani</a:t>
            </a:r>
            <a:r>
              <a:rPr lang="en-GB" dirty="0"/>
              <a:t>, M., Hindi, N.M. and </a:t>
            </a:r>
            <a:r>
              <a:rPr lang="en-GB" dirty="0" err="1"/>
              <a:t>Weerakkody</a:t>
            </a:r>
            <a:r>
              <a:rPr lang="en-GB" dirty="0"/>
              <a:t>, V., 2018. Developing employability skills in information system graduates: Traditional vs. innovative teaching methods. </a:t>
            </a:r>
            <a:r>
              <a:rPr lang="en-GB" i="1" dirty="0"/>
              <a:t>International Journal of Information and Communication Technology Education (IJICTE)</a:t>
            </a:r>
            <a:r>
              <a:rPr lang="en-GB" dirty="0"/>
              <a:t>, </a:t>
            </a:r>
            <a:r>
              <a:rPr lang="en-GB" i="1" dirty="0"/>
              <a:t>14</a:t>
            </a:r>
            <a:r>
              <a:rPr lang="en-GB" dirty="0"/>
              <a:t>(2), pp.17-29.</a:t>
            </a:r>
          </a:p>
          <a:p>
            <a:endParaRPr lang="en-US" dirty="0"/>
          </a:p>
          <a:p>
            <a:r>
              <a:rPr lang="en-GB" dirty="0"/>
              <a:t>Pereira, E.T., Villas-Boas, M. and </a:t>
            </a:r>
            <a:r>
              <a:rPr lang="en-GB" dirty="0" err="1"/>
              <a:t>Rebelo</a:t>
            </a:r>
            <a:r>
              <a:rPr lang="en-GB" dirty="0"/>
              <a:t>, C.C., 2019. Does Entrepreneurship and Innovative Education Matter to Increase Employability Skills?: A Framework Based on the Evidence From Five European Countries. In </a:t>
            </a:r>
            <a:r>
              <a:rPr lang="en-GB" i="1" dirty="0"/>
              <a:t>Global Considerations in Entrepreneurship Education and Training</a:t>
            </a:r>
            <a:r>
              <a:rPr lang="en-GB" dirty="0"/>
              <a:t> (pp. 218-231). IGI Global.</a:t>
            </a:r>
            <a:endParaRPr lang="en-US" dirty="0"/>
          </a:p>
          <a:p>
            <a:endParaRPr lang="en-US" dirty="0"/>
          </a:p>
        </p:txBody>
      </p:sp>
      <p:sp>
        <p:nvSpPr>
          <p:cNvPr id="4" name="Slide Number Placeholder 3"/>
          <p:cNvSpPr>
            <a:spLocks noGrp="1"/>
          </p:cNvSpPr>
          <p:nvPr>
            <p:ph type="sldNum" sz="quarter" idx="10"/>
          </p:nvPr>
        </p:nvSpPr>
        <p:spPr/>
        <p:txBody>
          <a:bodyPr/>
          <a:lstStyle/>
          <a:p>
            <a:fld id="{D31B035D-DBEA-41FB-9199-2995A8A040BA}" type="slidenum">
              <a:rPr lang="en-US" smtClean="0"/>
              <a:t>14</a:t>
            </a:fld>
            <a:endParaRPr lang="en-US"/>
          </a:p>
        </p:txBody>
      </p:sp>
    </p:spTree>
    <p:extLst>
      <p:ext uri="{BB962C8B-B14F-4D97-AF65-F5344CB8AC3E}">
        <p14:creationId xmlns:p14="http://schemas.microsoft.com/office/powerpoint/2010/main" val="32299750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F95D352-A988-49BE-AE77-253899C7A538}" type="datetimeFigureOut">
              <a:rPr lang="en-US" smtClean="0"/>
              <a:t>12/10/2021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46271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95D352-A988-49BE-AE77-253899C7A538}" type="datetimeFigureOut">
              <a:rPr lang="en-US" smtClean="0"/>
              <a:t>12/10/2021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3639172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95D352-A988-49BE-AE77-253899C7A538}" type="datetimeFigureOut">
              <a:rPr lang="en-US" smtClean="0"/>
              <a:t>12/10/2021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27337707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F95D352-A988-49BE-AE77-253899C7A538}" type="datetimeFigureOut">
              <a:rPr lang="en-US" smtClean="0"/>
              <a:t>12/10/2021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8091466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F95D352-A988-49BE-AE77-253899C7A538}" type="datetimeFigureOut">
              <a:rPr lang="en-US" smtClean="0"/>
              <a:t>12/10/2021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3142442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95D352-A988-49BE-AE77-253899C7A538}" type="datetimeFigureOut">
              <a:rPr lang="en-US" smtClean="0"/>
              <a:t>12/10/2021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34018665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1F95D352-A988-49BE-AE77-253899C7A538}" type="datetimeFigureOut">
              <a:rPr lang="en-US" smtClean="0"/>
              <a:t>12/10/2021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31599415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95D352-A988-49BE-AE77-253899C7A538}" type="datetimeFigureOut">
              <a:rPr lang="en-US" smtClean="0"/>
              <a:t>12/10/2021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23154218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95D352-A988-49BE-AE77-253899C7A538}" type="datetimeFigureOut">
              <a:rPr lang="en-US" smtClean="0"/>
              <a:t>12/10/2021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3680080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95D352-A988-49BE-AE77-253899C7A538}" type="datetimeFigureOut">
              <a:rPr lang="en-US" smtClean="0"/>
              <a:t>12/10/2021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2258109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95D352-A988-49BE-AE77-253899C7A538}" type="datetimeFigureOut">
              <a:rPr lang="en-US" smtClean="0"/>
              <a:t>12/10/2021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22824273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95D352-A988-49BE-AE77-253899C7A538}" type="datetimeFigureOut">
              <a:rPr lang="en-US" smtClean="0"/>
              <a:t>12/10/2021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757D3B1-C39A-41AA-B20E-1BF404042F5C}"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679701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F95D352-A988-49BE-AE77-253899C7A538}" type="datetimeFigureOut">
              <a:rPr lang="en-US" smtClean="0"/>
              <a:t>12/10/2021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6112880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F95D352-A988-49BE-AE77-253899C7A538}" type="datetimeFigureOut">
              <a:rPr lang="en-US" smtClean="0"/>
              <a:t>12/10/2021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34805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F95D352-A988-49BE-AE77-253899C7A538}" type="datetimeFigureOut">
              <a:rPr lang="en-US" smtClean="0"/>
              <a:t>12/10/2021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26189792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95D352-A988-49BE-AE77-253899C7A538}" type="datetimeFigureOut">
              <a:rPr lang="en-US" smtClean="0"/>
              <a:t>12/10/2021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22937014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95D352-A988-49BE-AE77-253899C7A538}" type="datetimeFigureOut">
              <a:rPr lang="en-US" smtClean="0"/>
              <a:t>12/10/2021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4563094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95D352-A988-49BE-AE77-253899C7A538}" type="datetimeFigureOut">
              <a:rPr lang="en-US" smtClean="0"/>
              <a:t>12/10/2021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757D3B1-C39A-41AA-B20E-1BF404042F5C}" type="slidenum">
              <a:rPr lang="en-US" smtClean="0"/>
              <a:t>‹#›</a:t>
            </a:fld>
            <a:endParaRPr lang="en-US"/>
          </a:p>
        </p:txBody>
      </p:sp>
    </p:spTree>
    <p:extLst>
      <p:ext uri="{BB962C8B-B14F-4D97-AF65-F5344CB8AC3E}">
        <p14:creationId xmlns:p14="http://schemas.microsoft.com/office/powerpoint/2010/main" val="20615597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1F95D352-A988-49BE-AE77-253899C7A538}" type="datetimeFigureOut">
              <a:rPr lang="en-US" smtClean="0"/>
              <a:t>12/10/2021</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3757D3B1-C39A-41AA-B20E-1BF404042F5C}" type="slidenum">
              <a:rPr lang="en-US" smtClean="0"/>
              <a:t>‹#›</a:t>
            </a:fld>
            <a:endParaRPr lang="en-US"/>
          </a:p>
        </p:txBody>
      </p:sp>
    </p:spTree>
    <p:extLst>
      <p:ext uri="{BB962C8B-B14F-4D97-AF65-F5344CB8AC3E}">
        <p14:creationId xmlns:p14="http://schemas.microsoft.com/office/powerpoint/2010/main" val="219926286"/>
      </p:ext>
    </p:extLst>
  </p:cSld>
  <p:clrMap bg1="lt1" tx1="dk1" bg2="lt2" tx2="dk2" accent1="accent1" accent2="accent2" accent3="accent3" accent4="accent4" accent5="accent5" accent6="accent6" hlink="hlink" folHlink="folHlink"/>
  <p:sldLayoutIdLst>
    <p:sldLayoutId id="2147484009" r:id="rId1"/>
    <p:sldLayoutId id="2147484010" r:id="rId2"/>
    <p:sldLayoutId id="2147484011" r:id="rId3"/>
    <p:sldLayoutId id="2147484012" r:id="rId4"/>
    <p:sldLayoutId id="2147484013" r:id="rId5"/>
    <p:sldLayoutId id="2147484014" r:id="rId6"/>
    <p:sldLayoutId id="2147484015" r:id="rId7"/>
    <p:sldLayoutId id="2147484016" r:id="rId8"/>
    <p:sldLayoutId id="2147484017" r:id="rId9"/>
    <p:sldLayoutId id="2147484018" r:id="rId10"/>
    <p:sldLayoutId id="2147484019" r:id="rId11"/>
    <p:sldLayoutId id="2147484020" r:id="rId12"/>
    <p:sldLayoutId id="2147484021" r:id="rId13"/>
    <p:sldLayoutId id="2147484022" r:id="rId14"/>
    <p:sldLayoutId id="2147484023" r:id="rId15"/>
    <p:sldLayoutId id="2147484024" r:id="rId16"/>
    <p:sldLayoutId id="2147484025" r:id="rId17"/>
    <p:sldLayoutId id="2147484026"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8764" y="2571749"/>
            <a:ext cx="9110662" cy="1557337"/>
          </a:xfrm>
        </p:spPr>
        <p:txBody>
          <a:bodyPr>
            <a:normAutofit fontScale="90000"/>
          </a:bodyPr>
          <a:lstStyle/>
          <a:p>
            <a:br>
              <a:rPr lang="en-GB" sz="6000" b="1" dirty="0">
                <a:latin typeface="Times New Roman" panose="02020603050405020304" pitchFamily="18" charset="0"/>
                <a:cs typeface="Times New Roman" panose="02020603050405020304" pitchFamily="18" charset="0"/>
              </a:rPr>
            </a:br>
            <a:br>
              <a:rPr lang="en-US" dirty="0"/>
            </a:br>
            <a:br>
              <a:rPr lang="en-US" dirty="0"/>
            </a:br>
            <a:br>
              <a:rPr lang="en-US" dirty="0"/>
            </a:br>
            <a:br>
              <a:rPr lang="en-US" dirty="0"/>
            </a:br>
            <a:br>
              <a:rPr lang="en-US" dirty="0"/>
            </a:br>
            <a:r>
              <a:rPr lang="en-GB" sz="4800" b="1" dirty="0">
                <a:latin typeface="Times New Roman" panose="02020603050405020304" pitchFamily="18" charset="0"/>
                <a:cs typeface="Times New Roman" panose="02020603050405020304" pitchFamily="18" charset="0"/>
              </a:rPr>
              <a:t>Academic And Employability Skills</a:t>
            </a:r>
            <a:br>
              <a:rPr lang="en-US" dirty="0"/>
            </a:br>
            <a:r>
              <a:rPr lang="en-US" sz="3600" b="1" i="1" dirty="0">
                <a:latin typeface="Times New Roman" panose="02020603050405020304" pitchFamily="18" charset="0"/>
                <a:cs typeface="Times New Roman" panose="02020603050405020304" pitchFamily="18" charset="0"/>
              </a:rPr>
              <a:t>HUMAN RESOURCE</a:t>
            </a:r>
            <a:br>
              <a:rPr lang="en-US" sz="4900" b="1" i="1" dirty="0">
                <a:latin typeface="Times New Roman" panose="02020603050405020304" pitchFamily="18" charset="0"/>
                <a:cs typeface="Times New Roman" panose="02020603050405020304" pitchFamily="18" charset="0"/>
              </a:rPr>
            </a:br>
            <a:br>
              <a:rPr lang="en-US" sz="4900" b="1" i="1">
                <a:latin typeface="Times New Roman" panose="02020603050405020304" pitchFamily="18" charset="0"/>
                <a:cs typeface="Times New Roman" panose="02020603050405020304" pitchFamily="18" charset="0"/>
              </a:rPr>
            </a:br>
            <a:r>
              <a:rPr lang="en-US" sz="3100" b="1" i="1">
                <a:latin typeface="Times New Roman" panose="02020603050405020304" pitchFamily="18" charset="0"/>
                <a:cs typeface="Times New Roman" panose="02020603050405020304" pitchFamily="18" charset="0"/>
              </a:rPr>
              <a:t>STUDENT : </a:t>
            </a:r>
            <a:r>
              <a:rPr lang="en-US" sz="3100" b="1" i="1" dirty="0">
                <a:latin typeface="Times New Roman" panose="02020603050405020304" pitchFamily="18" charset="0"/>
                <a:cs typeface="Times New Roman" panose="02020603050405020304" pitchFamily="18" charset="0"/>
              </a:rPr>
              <a:t>CRISTINA DANIELA BESA</a:t>
            </a:r>
            <a:br>
              <a:rPr lang="en-US" sz="3100" b="1" i="1" dirty="0">
                <a:latin typeface="Times New Roman" panose="02020603050405020304" pitchFamily="18" charset="0"/>
                <a:cs typeface="Times New Roman" panose="02020603050405020304" pitchFamily="18" charset="0"/>
              </a:rPr>
            </a:br>
            <a:r>
              <a:rPr lang="en-US" sz="3100" b="1" i="1" dirty="0">
                <a:latin typeface="Times New Roman" panose="02020603050405020304" pitchFamily="18" charset="0"/>
                <a:cs typeface="Times New Roman" panose="02020603050405020304" pitchFamily="18" charset="0"/>
              </a:rPr>
              <a:t>STUDENT ID : 2115351</a:t>
            </a:r>
            <a:br>
              <a:rPr lang="en-US" sz="3100" b="1" i="1" dirty="0">
                <a:latin typeface="Times New Roman" panose="02020603050405020304" pitchFamily="18" charset="0"/>
                <a:cs typeface="Times New Roman" panose="02020603050405020304" pitchFamily="18" charset="0"/>
              </a:rPr>
            </a:br>
            <a:r>
              <a:rPr lang="en-US" sz="3200" b="1" i="1" dirty="0">
                <a:latin typeface="Times New Roman" panose="02020603050405020304" pitchFamily="18" charset="0"/>
                <a:cs typeface="Times New Roman" panose="02020603050405020304" pitchFamily="18" charset="0"/>
              </a:rPr>
              <a:t>module : bmsw4001</a:t>
            </a:r>
            <a:br>
              <a:rPr lang="en-US" sz="3100" b="1" i="1" dirty="0">
                <a:latin typeface="Times New Roman" panose="02020603050405020304" pitchFamily="18" charset="0"/>
                <a:cs typeface="Times New Roman" panose="02020603050405020304" pitchFamily="18" charset="0"/>
              </a:rPr>
            </a:br>
            <a:r>
              <a:rPr lang="en-US" sz="3100" b="1" i="1" dirty="0">
                <a:latin typeface="Times New Roman" panose="02020603050405020304" pitchFamily="18" charset="0"/>
                <a:cs typeface="Times New Roman" panose="02020603050405020304" pitchFamily="18" charset="0"/>
              </a:rPr>
              <a:t>Lecturer : </a:t>
            </a:r>
            <a:r>
              <a:rPr lang="en-US" sz="3100" b="1" i="1" dirty="0" err="1">
                <a:latin typeface="Times New Roman" panose="02020603050405020304" pitchFamily="18" charset="0"/>
                <a:cs typeface="Times New Roman" panose="02020603050405020304" pitchFamily="18" charset="0"/>
              </a:rPr>
              <a:t>lizeta</a:t>
            </a:r>
            <a:r>
              <a:rPr lang="en-US" sz="3100" b="1" i="1" dirty="0">
                <a:latin typeface="Times New Roman" panose="02020603050405020304" pitchFamily="18" charset="0"/>
                <a:cs typeface="Times New Roman" panose="02020603050405020304" pitchFamily="18" charset="0"/>
              </a:rPr>
              <a:t> Demetriou</a:t>
            </a:r>
          </a:p>
        </p:txBody>
      </p:sp>
    </p:spTree>
    <p:extLst>
      <p:ext uri="{BB962C8B-B14F-4D97-AF65-F5344CB8AC3E}">
        <p14:creationId xmlns:p14="http://schemas.microsoft.com/office/powerpoint/2010/main" val="16492244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400" b="1" dirty="0">
                <a:latin typeface="Times New Roman" panose="02020603050405020304" pitchFamily="18" charset="0"/>
                <a:cs typeface="Times New Roman" panose="02020603050405020304" pitchFamily="18" charset="0"/>
              </a:rPr>
              <a:t>Table of Content </a:t>
            </a:r>
          </a:p>
        </p:txBody>
      </p:sp>
      <p:sp>
        <p:nvSpPr>
          <p:cNvPr id="3" name="Content Placeholder 2"/>
          <p:cNvSpPr>
            <a:spLocks noGrp="1"/>
          </p:cNvSpPr>
          <p:nvPr>
            <p:ph idx="1"/>
          </p:nvPr>
        </p:nvSpPr>
        <p:spPr/>
        <p:txBody>
          <a:bodyPr>
            <a:normAutofit/>
          </a:bodyPr>
          <a:lstStyle/>
          <a:p>
            <a:pPr algn="just">
              <a:lnSpc>
                <a:spcPct val="170000"/>
              </a:lnSpc>
            </a:pPr>
            <a:r>
              <a:rPr lang="en-US" sz="2000" dirty="0">
                <a:latin typeface="Times New Roman" panose="02020603050405020304" pitchFamily="18" charset="0"/>
                <a:cs typeface="Times New Roman" panose="02020603050405020304" pitchFamily="18" charset="0"/>
              </a:rPr>
              <a:t>Introduction</a:t>
            </a:r>
          </a:p>
          <a:p>
            <a:pPr algn="just">
              <a:lnSpc>
                <a:spcPct val="170000"/>
              </a:lnSpc>
            </a:pPr>
            <a:r>
              <a:rPr lang="en-US" sz="2000" dirty="0">
                <a:latin typeface="Times New Roman" panose="02020603050405020304" pitchFamily="18" charset="0"/>
                <a:cs typeface="Times New Roman" panose="02020603050405020304" pitchFamily="18" charset="0"/>
              </a:rPr>
              <a:t>Academic skills</a:t>
            </a:r>
          </a:p>
          <a:p>
            <a:pPr algn="just">
              <a:lnSpc>
                <a:spcPct val="170000"/>
              </a:lnSpc>
            </a:pPr>
            <a:r>
              <a:rPr lang="en-US" sz="2000" dirty="0">
                <a:latin typeface="Times New Roman" panose="02020603050405020304" pitchFamily="18" charset="0"/>
                <a:cs typeface="Times New Roman" panose="02020603050405020304" pitchFamily="18" charset="0"/>
              </a:rPr>
              <a:t>Different types of academic skills</a:t>
            </a:r>
          </a:p>
          <a:p>
            <a:pPr algn="just">
              <a:lnSpc>
                <a:spcPct val="170000"/>
              </a:lnSpc>
            </a:pPr>
            <a:r>
              <a:rPr lang="en-US" sz="2000" dirty="0">
                <a:latin typeface="Times New Roman" panose="02020603050405020304" pitchFamily="18" charset="0"/>
                <a:cs typeface="Times New Roman" panose="02020603050405020304" pitchFamily="18" charset="0"/>
              </a:rPr>
              <a:t>Employability skills </a:t>
            </a:r>
          </a:p>
          <a:p>
            <a:pPr algn="just">
              <a:lnSpc>
                <a:spcPct val="170000"/>
              </a:lnSpc>
            </a:pPr>
            <a:r>
              <a:rPr lang="en-US" sz="2000" dirty="0">
                <a:latin typeface="Times New Roman" panose="02020603050405020304" pitchFamily="18" charset="0"/>
                <a:cs typeface="Times New Roman" panose="02020603050405020304" pitchFamily="18" charset="0"/>
              </a:rPr>
              <a:t>Different types of employability skills </a:t>
            </a:r>
          </a:p>
          <a:p>
            <a:endParaRPr lang="en-US" dirty="0"/>
          </a:p>
        </p:txBody>
      </p:sp>
    </p:spTree>
    <p:extLst>
      <p:ext uri="{BB962C8B-B14F-4D97-AF65-F5344CB8AC3E}">
        <p14:creationId xmlns:p14="http://schemas.microsoft.com/office/powerpoint/2010/main" val="2155885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400" b="1" dirty="0">
                <a:latin typeface="Times New Roman" panose="02020603050405020304" pitchFamily="18" charset="0"/>
                <a:cs typeface="Times New Roman" panose="02020603050405020304" pitchFamily="18" charset="0"/>
              </a:rPr>
              <a:t>Table of Content </a:t>
            </a:r>
            <a:endParaRPr lang="en-US" sz="4400" dirty="0"/>
          </a:p>
        </p:txBody>
      </p:sp>
      <p:sp>
        <p:nvSpPr>
          <p:cNvPr id="3" name="Content Placeholder 2"/>
          <p:cNvSpPr>
            <a:spLocks noGrp="1"/>
          </p:cNvSpPr>
          <p:nvPr>
            <p:ph idx="1"/>
          </p:nvPr>
        </p:nvSpPr>
        <p:spPr/>
        <p:txBody>
          <a:bodyPr/>
          <a:lstStyle/>
          <a:p>
            <a:pPr algn="just">
              <a:lnSpc>
                <a:spcPct val="170000"/>
              </a:lnSpc>
            </a:pPr>
            <a:r>
              <a:rPr lang="en-US" sz="2000" dirty="0">
                <a:latin typeface="Times New Roman" panose="02020603050405020304" pitchFamily="18" charset="0"/>
                <a:cs typeface="Times New Roman" panose="02020603050405020304" pitchFamily="18" charset="0"/>
              </a:rPr>
              <a:t>SWOT analysis </a:t>
            </a:r>
          </a:p>
          <a:p>
            <a:pPr algn="just">
              <a:lnSpc>
                <a:spcPct val="170000"/>
              </a:lnSpc>
            </a:pPr>
            <a:r>
              <a:rPr lang="en-US" sz="2000" dirty="0">
                <a:latin typeface="Times New Roman" panose="02020603050405020304" pitchFamily="18" charset="0"/>
                <a:cs typeface="Times New Roman" panose="02020603050405020304" pitchFamily="18" charset="0"/>
              </a:rPr>
              <a:t>Conclusion </a:t>
            </a:r>
          </a:p>
          <a:p>
            <a:pPr algn="just">
              <a:lnSpc>
                <a:spcPct val="170000"/>
              </a:lnSpc>
            </a:pPr>
            <a:r>
              <a:rPr lang="en-US" sz="2000" dirty="0">
                <a:latin typeface="Times New Roman" panose="02020603050405020304" pitchFamily="18" charset="0"/>
                <a:cs typeface="Times New Roman" panose="02020603050405020304" pitchFamily="18" charset="0"/>
              </a:rPr>
              <a:t>References  </a:t>
            </a:r>
          </a:p>
          <a:p>
            <a:pPr algn="just">
              <a:lnSpc>
                <a:spcPct val="170000"/>
              </a:lnSpc>
            </a:pPr>
            <a:r>
              <a:rPr lang="en-US" dirty="0">
                <a:latin typeface="Times New Roman" panose="02020603050405020304" pitchFamily="18" charset="0"/>
                <a:cs typeface="Times New Roman" panose="02020603050405020304" pitchFamily="18" charset="0"/>
              </a:rPr>
              <a:t>Questions</a:t>
            </a:r>
            <a:endParaRPr lang="en-US" sz="20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3708503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400" b="1" dirty="0">
                <a:latin typeface="Times New Roman" panose="02020603050405020304" pitchFamily="18" charset="0"/>
                <a:cs typeface="Times New Roman" panose="02020603050405020304" pitchFamily="18" charset="0"/>
              </a:rPr>
              <a:t>Introduction</a:t>
            </a:r>
            <a:r>
              <a:rPr lang="en-US" b="1" dirty="0">
                <a:latin typeface="Times New Roman" panose="02020603050405020304" pitchFamily="18" charset="0"/>
                <a:cs typeface="Times New Roman" panose="02020603050405020304" pitchFamily="18" charset="0"/>
              </a:rPr>
              <a:t> </a:t>
            </a:r>
          </a:p>
        </p:txBody>
      </p:sp>
      <p:sp>
        <p:nvSpPr>
          <p:cNvPr id="3" name="Content Placeholder 2"/>
          <p:cNvSpPr>
            <a:spLocks noGrp="1"/>
          </p:cNvSpPr>
          <p:nvPr>
            <p:ph idx="1"/>
          </p:nvPr>
        </p:nvSpPr>
        <p:spPr>
          <a:xfrm>
            <a:off x="1154954" y="2603500"/>
            <a:ext cx="5949231" cy="3416300"/>
          </a:xfrm>
        </p:spPr>
        <p:txBody>
          <a:bodyPr>
            <a:normAutofit fontScale="85000" lnSpcReduction="20000"/>
          </a:bodyPr>
          <a:lstStyle/>
          <a:p>
            <a:pPr algn="just">
              <a:lnSpc>
                <a:spcPct val="150000"/>
              </a:lnSpc>
            </a:pPr>
            <a:r>
              <a:rPr lang="en-US" sz="2200" dirty="0">
                <a:latin typeface="Times New Roman" panose="02020603050405020304" pitchFamily="18" charset="0"/>
                <a:cs typeface="Times New Roman" panose="02020603050405020304" pitchFamily="18" charset="0"/>
              </a:rPr>
              <a:t>Academic and employability skills are important skills which play important role in life of a student. </a:t>
            </a:r>
          </a:p>
          <a:p>
            <a:pPr algn="just">
              <a:lnSpc>
                <a:spcPct val="150000"/>
              </a:lnSpc>
            </a:pPr>
            <a:r>
              <a:rPr lang="en-US" sz="2200" dirty="0">
                <a:latin typeface="Times New Roman" panose="02020603050405020304" pitchFamily="18" charset="0"/>
                <a:cs typeface="Times New Roman" panose="02020603050405020304" pitchFamily="18" charset="0"/>
              </a:rPr>
              <a:t>Academic skills refers to a talent and habits that provide benefit for purpose of academic pursuits like research, learning, presentation as well as report writing </a:t>
            </a:r>
            <a:r>
              <a:rPr lang="en-GB" sz="2200" dirty="0">
                <a:latin typeface="Times New Roman" panose="02020603050405020304" pitchFamily="18" charset="0"/>
                <a:cs typeface="Times New Roman" panose="02020603050405020304" pitchFamily="18" charset="0"/>
              </a:rPr>
              <a:t>(</a:t>
            </a:r>
            <a:r>
              <a:rPr lang="en-GB" sz="2200" dirty="0" err="1">
                <a:latin typeface="Times New Roman" panose="02020603050405020304" pitchFamily="18" charset="0"/>
                <a:cs typeface="Times New Roman" panose="02020603050405020304" pitchFamily="18" charset="0"/>
              </a:rPr>
              <a:t>Aliu</a:t>
            </a:r>
            <a:r>
              <a:rPr lang="en-GB" sz="2200" dirty="0">
                <a:latin typeface="Times New Roman" panose="02020603050405020304" pitchFamily="18" charset="0"/>
                <a:cs typeface="Times New Roman" panose="02020603050405020304" pitchFamily="18" charset="0"/>
              </a:rPr>
              <a:t> and </a:t>
            </a:r>
            <a:r>
              <a:rPr lang="en-GB" sz="2200" dirty="0" err="1">
                <a:latin typeface="Times New Roman" panose="02020603050405020304" pitchFamily="18" charset="0"/>
                <a:cs typeface="Times New Roman" panose="02020603050405020304" pitchFamily="18" charset="0"/>
              </a:rPr>
              <a:t>Aigbavboa</a:t>
            </a:r>
            <a:r>
              <a:rPr lang="en-GB" sz="2200" dirty="0">
                <a:latin typeface="Times New Roman" panose="02020603050405020304" pitchFamily="18" charset="0"/>
                <a:cs typeface="Times New Roman" panose="02020603050405020304" pitchFamily="18" charset="0"/>
              </a:rPr>
              <a:t>, 2021)</a:t>
            </a:r>
            <a:r>
              <a:rPr lang="en-US" sz="2200" dirty="0">
                <a:latin typeface="Times New Roman" panose="02020603050405020304" pitchFamily="18" charset="0"/>
                <a:cs typeface="Times New Roman" panose="02020603050405020304" pitchFamily="18" charset="0"/>
              </a:rPr>
              <a:t>. </a:t>
            </a:r>
          </a:p>
        </p:txBody>
      </p:sp>
      <p:pic>
        <p:nvPicPr>
          <p:cNvPr id="4" name="Picture 3"/>
          <p:cNvPicPr>
            <a:picLocks noChangeAspect="1"/>
          </p:cNvPicPr>
          <p:nvPr/>
        </p:nvPicPr>
        <p:blipFill>
          <a:blip r:embed="rId3"/>
          <a:stretch>
            <a:fillRect/>
          </a:stretch>
        </p:blipFill>
        <p:spPr>
          <a:xfrm>
            <a:off x="7657366" y="2603500"/>
            <a:ext cx="3456109" cy="2986698"/>
          </a:xfrm>
          <a:prstGeom prst="rect">
            <a:avLst/>
          </a:prstGeom>
        </p:spPr>
      </p:pic>
    </p:spTree>
    <p:extLst>
      <p:ext uri="{BB962C8B-B14F-4D97-AF65-F5344CB8AC3E}">
        <p14:creationId xmlns:p14="http://schemas.microsoft.com/office/powerpoint/2010/main" val="40256003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400" b="1" dirty="0">
                <a:latin typeface="Times New Roman" panose="02020603050405020304" pitchFamily="18" charset="0"/>
                <a:cs typeface="Times New Roman" panose="02020603050405020304" pitchFamily="18" charset="0"/>
              </a:rPr>
              <a:t>Academic skills </a:t>
            </a:r>
          </a:p>
        </p:txBody>
      </p:sp>
      <p:sp>
        <p:nvSpPr>
          <p:cNvPr id="3" name="Content Placeholder 2"/>
          <p:cNvSpPr>
            <a:spLocks noGrp="1"/>
          </p:cNvSpPr>
          <p:nvPr>
            <p:ph idx="1"/>
          </p:nvPr>
        </p:nvSpPr>
        <p:spPr>
          <a:xfrm>
            <a:off x="1154955" y="2603500"/>
            <a:ext cx="6318507" cy="3973146"/>
          </a:xfrm>
        </p:spPr>
        <p:txBody>
          <a:bodyPr>
            <a:normAutofit fontScale="70000" lnSpcReduction="20000"/>
          </a:bodyPr>
          <a:lstStyle/>
          <a:p>
            <a:pPr algn="just">
              <a:lnSpc>
                <a:spcPct val="170000"/>
              </a:lnSpc>
            </a:pPr>
            <a:r>
              <a:rPr lang="en-GB" sz="2200" dirty="0">
                <a:latin typeface="Times New Roman" panose="02020603050405020304" pitchFamily="18" charset="0"/>
                <a:cs typeface="Times New Roman" panose="02020603050405020304" pitchFamily="18" charset="0"/>
              </a:rPr>
              <a:t>Academic skills can be described as talent as well as habit that provide benefit for purpose of academic pursuits like report writing, presentation, research and learning.</a:t>
            </a:r>
          </a:p>
          <a:p>
            <a:pPr algn="just">
              <a:lnSpc>
                <a:spcPct val="170000"/>
              </a:lnSpc>
            </a:pPr>
            <a:r>
              <a:rPr lang="en-GB" sz="2200" dirty="0">
                <a:latin typeface="Times New Roman" panose="02020603050405020304" pitchFamily="18" charset="0"/>
                <a:cs typeface="Times New Roman" panose="02020603050405020304" pitchFamily="18" charset="0"/>
              </a:rPr>
              <a:t> It consist communication, analysis, social planning, technical skill, test taking and other. There are different types of skills which can be apply to students as well as teacher that have different skills for being an extension of academic skills. </a:t>
            </a:r>
            <a:endParaRPr lang="en-US" sz="22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144039" y="2744177"/>
            <a:ext cx="3544656" cy="3217984"/>
          </a:xfrm>
          <a:prstGeom prst="rect">
            <a:avLst/>
          </a:prstGeom>
        </p:spPr>
      </p:pic>
    </p:spTree>
    <p:extLst>
      <p:ext uri="{BB962C8B-B14F-4D97-AF65-F5344CB8AC3E}">
        <p14:creationId xmlns:p14="http://schemas.microsoft.com/office/powerpoint/2010/main" val="1628778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400" b="1" dirty="0">
                <a:latin typeface="Times New Roman" panose="02020603050405020304" pitchFamily="18" charset="0"/>
                <a:cs typeface="Times New Roman" panose="02020603050405020304" pitchFamily="18" charset="0"/>
              </a:rPr>
              <a:t>Different types of academic skills</a:t>
            </a:r>
            <a:endParaRPr lang="en-US" sz="44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54955" y="2603500"/>
            <a:ext cx="7356000" cy="3416300"/>
          </a:xfrm>
        </p:spPr>
        <p:txBody>
          <a:bodyPr>
            <a:normAutofit fontScale="77500" lnSpcReduction="20000"/>
          </a:bodyPr>
          <a:lstStyle/>
          <a:p>
            <a:pPr marL="0" indent="0" algn="just">
              <a:lnSpc>
                <a:spcPct val="150000"/>
              </a:lnSpc>
              <a:buNone/>
            </a:pPr>
            <a:r>
              <a:rPr lang="en-US" sz="2200" dirty="0">
                <a:latin typeface="Times New Roman" panose="02020603050405020304" pitchFamily="18" charset="0"/>
                <a:cs typeface="Times New Roman" panose="02020603050405020304" pitchFamily="18" charset="0"/>
              </a:rPr>
              <a:t>A person require academic skills for various reason as it make them more efficient and provide good career opportunity in academic life. Some of these academic skills required for intended career of me is mentioned below:</a:t>
            </a:r>
          </a:p>
          <a:p>
            <a:pPr algn="just">
              <a:lnSpc>
                <a:spcPct val="150000"/>
              </a:lnSpc>
            </a:pPr>
            <a:r>
              <a:rPr lang="en-US" sz="2200" dirty="0">
                <a:latin typeface="Times New Roman" panose="02020603050405020304" pitchFamily="18" charset="0"/>
                <a:cs typeface="Times New Roman" panose="02020603050405020304" pitchFamily="18" charset="0"/>
              </a:rPr>
              <a:t>Time management skills</a:t>
            </a:r>
          </a:p>
          <a:p>
            <a:pPr algn="just">
              <a:lnSpc>
                <a:spcPct val="150000"/>
              </a:lnSpc>
            </a:pPr>
            <a:r>
              <a:rPr lang="en-GB" sz="2200" dirty="0">
                <a:latin typeface="Times New Roman" panose="02020603050405020304" pitchFamily="18" charset="0"/>
                <a:cs typeface="Times New Roman" panose="02020603050405020304" pitchFamily="18" charset="0"/>
              </a:rPr>
              <a:t>Technology skills</a:t>
            </a:r>
            <a:endParaRPr lang="en-US" sz="2200" dirty="0">
              <a:latin typeface="Times New Roman" panose="02020603050405020304" pitchFamily="18" charset="0"/>
              <a:cs typeface="Times New Roman" panose="02020603050405020304" pitchFamily="18" charset="0"/>
            </a:endParaRPr>
          </a:p>
          <a:p>
            <a:pPr algn="just">
              <a:lnSpc>
                <a:spcPct val="150000"/>
              </a:lnSpc>
            </a:pPr>
            <a:r>
              <a:rPr lang="en-GB" sz="2200" dirty="0">
                <a:latin typeface="Times New Roman" panose="02020603050405020304" pitchFamily="18" charset="0"/>
                <a:cs typeface="Times New Roman" panose="02020603050405020304" pitchFamily="18" charset="0"/>
              </a:rPr>
              <a:t>Communication skills</a:t>
            </a:r>
            <a:endParaRPr lang="en-US" sz="2200" dirty="0">
              <a:latin typeface="Times New Roman" panose="02020603050405020304" pitchFamily="18" charset="0"/>
              <a:cs typeface="Times New Roman" panose="02020603050405020304" pitchFamily="18" charset="0"/>
            </a:endParaRPr>
          </a:p>
          <a:p>
            <a:endParaRPr lang="en-US" dirty="0"/>
          </a:p>
        </p:txBody>
      </p:sp>
      <p:pic>
        <p:nvPicPr>
          <p:cNvPr id="4" name="Picture 3"/>
          <p:cNvPicPr>
            <a:picLocks noChangeAspect="1"/>
          </p:cNvPicPr>
          <p:nvPr/>
        </p:nvPicPr>
        <p:blipFill>
          <a:blip r:embed="rId3"/>
          <a:stretch>
            <a:fillRect/>
          </a:stretch>
        </p:blipFill>
        <p:spPr>
          <a:xfrm>
            <a:off x="8875210" y="2761761"/>
            <a:ext cx="2748220" cy="3416300"/>
          </a:xfrm>
          <a:prstGeom prst="rect">
            <a:avLst/>
          </a:prstGeom>
        </p:spPr>
      </p:pic>
    </p:spTree>
    <p:extLst>
      <p:ext uri="{BB962C8B-B14F-4D97-AF65-F5344CB8AC3E}">
        <p14:creationId xmlns:p14="http://schemas.microsoft.com/office/powerpoint/2010/main" val="11234105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400" b="1" dirty="0">
                <a:latin typeface="Times New Roman" panose="02020603050405020304" pitchFamily="18" charset="0"/>
                <a:cs typeface="Times New Roman" panose="02020603050405020304" pitchFamily="18" charset="0"/>
              </a:rPr>
              <a:t>Employability skills </a:t>
            </a:r>
          </a:p>
        </p:txBody>
      </p:sp>
      <p:sp>
        <p:nvSpPr>
          <p:cNvPr id="3" name="Content Placeholder 2"/>
          <p:cNvSpPr>
            <a:spLocks noGrp="1"/>
          </p:cNvSpPr>
          <p:nvPr>
            <p:ph idx="1"/>
          </p:nvPr>
        </p:nvSpPr>
        <p:spPr>
          <a:xfrm>
            <a:off x="1154955" y="2603500"/>
            <a:ext cx="6687784" cy="3416300"/>
          </a:xfrm>
        </p:spPr>
        <p:txBody>
          <a:bodyPr>
            <a:normAutofit fontScale="77500" lnSpcReduction="20000"/>
          </a:bodyPr>
          <a:lstStyle/>
          <a:p>
            <a:pPr algn="just">
              <a:lnSpc>
                <a:spcPct val="150000"/>
              </a:lnSpc>
            </a:pPr>
            <a:r>
              <a:rPr lang="en-GB" sz="2200" dirty="0">
                <a:latin typeface="Times New Roman" panose="02020603050405020304" pitchFamily="18" charset="0"/>
                <a:cs typeface="Times New Roman" panose="02020603050405020304" pitchFamily="18" charset="0"/>
              </a:rPr>
              <a:t>Employability skills on the other hand can be described as non technical skills that is require by a person in order to do a job. It consist different soft skills of a person like term work, communication, problem solving and many more. </a:t>
            </a:r>
          </a:p>
          <a:p>
            <a:pPr algn="just">
              <a:lnSpc>
                <a:spcPct val="150000"/>
              </a:lnSpc>
            </a:pPr>
            <a:r>
              <a:rPr lang="en-GB" sz="2200" dirty="0">
                <a:latin typeface="Times New Roman" panose="02020603050405020304" pitchFamily="18" charset="0"/>
                <a:cs typeface="Times New Roman" panose="02020603050405020304" pitchFamily="18" charset="0"/>
              </a:rPr>
              <a:t>In today's time, it is one of essential skill require by a person to get success at workplace.</a:t>
            </a:r>
            <a:endParaRPr lang="en-US" sz="22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7842739" y="2405062"/>
            <a:ext cx="4059501" cy="3614738"/>
          </a:xfrm>
          <a:prstGeom prst="rect">
            <a:avLst/>
          </a:prstGeom>
        </p:spPr>
      </p:pic>
    </p:spTree>
    <p:extLst>
      <p:ext uri="{BB962C8B-B14F-4D97-AF65-F5344CB8AC3E}">
        <p14:creationId xmlns:p14="http://schemas.microsoft.com/office/powerpoint/2010/main" val="28736368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Different Types of </a:t>
            </a:r>
            <a:r>
              <a:rPr lang="en-US" b="1" dirty="0">
                <a:latin typeface="Times New Roman" panose="02020603050405020304" pitchFamily="18" charset="0"/>
                <a:cs typeface="Times New Roman" panose="02020603050405020304" pitchFamily="18" charset="0"/>
              </a:rPr>
              <a:t>Employability </a:t>
            </a:r>
            <a:r>
              <a:rPr lang="en-GB" b="1" dirty="0">
                <a:latin typeface="Times New Roman" panose="02020603050405020304" pitchFamily="18" charset="0"/>
                <a:cs typeface="Times New Roman" panose="02020603050405020304" pitchFamily="18" charset="0"/>
              </a:rPr>
              <a:t>Skills</a:t>
            </a:r>
            <a:endParaRPr lang="en-US" dirty="0"/>
          </a:p>
        </p:txBody>
      </p:sp>
      <p:sp>
        <p:nvSpPr>
          <p:cNvPr id="3" name="Content Placeholder 2"/>
          <p:cNvSpPr>
            <a:spLocks noGrp="1"/>
          </p:cNvSpPr>
          <p:nvPr>
            <p:ph idx="1"/>
          </p:nvPr>
        </p:nvSpPr>
        <p:spPr>
          <a:xfrm>
            <a:off x="1154954" y="2603500"/>
            <a:ext cx="7742861" cy="3416300"/>
          </a:xfrm>
        </p:spPr>
        <p:txBody>
          <a:bodyPr>
            <a:normAutofit fontScale="77500" lnSpcReduction="20000"/>
          </a:bodyPr>
          <a:lstStyle/>
          <a:p>
            <a:pPr algn="just">
              <a:lnSpc>
                <a:spcPct val="150000"/>
              </a:lnSpc>
            </a:pPr>
            <a:r>
              <a:rPr lang="en-GB" sz="2200" b="1" dirty="0">
                <a:latin typeface="Times New Roman" panose="02020603050405020304" pitchFamily="18" charset="0"/>
                <a:cs typeface="Times New Roman" panose="02020603050405020304" pitchFamily="18" charset="0"/>
              </a:rPr>
              <a:t>Decision making</a:t>
            </a:r>
            <a:r>
              <a:rPr lang="en-GB" sz="2200" dirty="0">
                <a:latin typeface="Times New Roman" panose="02020603050405020304" pitchFamily="18" charset="0"/>
                <a:cs typeface="Times New Roman" panose="02020603050405020304" pitchFamily="18" charset="0"/>
              </a:rPr>
              <a:t>: Decision making is one of employability skill require by a person for purpose of developing their career in human resource field.</a:t>
            </a:r>
          </a:p>
          <a:p>
            <a:pPr algn="just">
              <a:lnSpc>
                <a:spcPct val="150000"/>
              </a:lnSpc>
            </a:pPr>
            <a:r>
              <a:rPr lang="en-GB" sz="2200" b="1" dirty="0">
                <a:latin typeface="Times New Roman" panose="02020603050405020304" pitchFamily="18" charset="0"/>
                <a:cs typeface="Times New Roman" panose="02020603050405020304" pitchFamily="18" charset="0"/>
              </a:rPr>
              <a:t>Conflict resolution:</a:t>
            </a:r>
            <a:r>
              <a:rPr lang="en-GB" sz="2200" dirty="0">
                <a:latin typeface="Times New Roman" panose="02020603050405020304" pitchFamily="18" charset="0"/>
                <a:cs typeface="Times New Roman" panose="02020603050405020304" pitchFamily="18" charset="0"/>
              </a:rPr>
              <a:t> Conflict resolution is another important skills which is require by a student for purpose of maintain peace at workplace. </a:t>
            </a:r>
          </a:p>
          <a:p>
            <a:pPr algn="just">
              <a:lnSpc>
                <a:spcPct val="150000"/>
              </a:lnSpc>
            </a:pPr>
            <a:r>
              <a:rPr lang="en-GB" sz="2200" b="1" dirty="0">
                <a:latin typeface="Times New Roman" panose="02020603050405020304" pitchFamily="18" charset="0"/>
                <a:cs typeface="Times New Roman" panose="02020603050405020304" pitchFamily="18" charset="0"/>
              </a:rPr>
              <a:t>Leadership skills:</a:t>
            </a:r>
            <a:r>
              <a:rPr lang="en-GB" sz="2200" dirty="0">
                <a:latin typeface="Times New Roman" panose="02020603050405020304" pitchFamily="18" charset="0"/>
                <a:cs typeface="Times New Roman" panose="02020603050405020304" pitchFamily="18" charset="0"/>
              </a:rPr>
              <a:t> Leadership skill is an important skill which is require by a person for purpose of attainment of their goals. </a:t>
            </a:r>
            <a:endParaRPr lang="en-US" sz="2200" dirty="0">
              <a:latin typeface="Times New Roman" panose="02020603050405020304" pitchFamily="18" charset="0"/>
              <a:cs typeface="Times New Roman" panose="02020603050405020304" pitchFamily="18" charset="0"/>
            </a:endParaRPr>
          </a:p>
          <a:p>
            <a:endParaRPr lang="en-US" dirty="0"/>
          </a:p>
        </p:txBody>
      </p:sp>
      <p:pic>
        <p:nvPicPr>
          <p:cNvPr id="4" name="Picture 3"/>
          <p:cNvPicPr>
            <a:picLocks noChangeAspect="1"/>
          </p:cNvPicPr>
          <p:nvPr/>
        </p:nvPicPr>
        <p:blipFill>
          <a:blip r:embed="rId3"/>
          <a:stretch>
            <a:fillRect/>
          </a:stretch>
        </p:blipFill>
        <p:spPr>
          <a:xfrm>
            <a:off x="8897815" y="2447681"/>
            <a:ext cx="2857500" cy="3308350"/>
          </a:xfrm>
          <a:prstGeom prst="rect">
            <a:avLst/>
          </a:prstGeom>
        </p:spPr>
      </p:pic>
    </p:spTree>
    <p:extLst>
      <p:ext uri="{BB962C8B-B14F-4D97-AF65-F5344CB8AC3E}">
        <p14:creationId xmlns:p14="http://schemas.microsoft.com/office/powerpoint/2010/main" val="24027819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400" b="1" dirty="0">
                <a:latin typeface="Times New Roman" panose="02020603050405020304" pitchFamily="18" charset="0"/>
                <a:cs typeface="Times New Roman" panose="02020603050405020304" pitchFamily="18" charset="0"/>
              </a:rPr>
              <a:t>SWOT analysis</a:t>
            </a:r>
            <a:endParaRPr lang="en-US" sz="4400" dirty="0"/>
          </a:p>
        </p:txBody>
      </p:sp>
      <p:pic>
        <p:nvPicPr>
          <p:cNvPr id="4" name="Picture 3"/>
          <p:cNvPicPr>
            <a:picLocks noChangeAspect="1"/>
          </p:cNvPicPr>
          <p:nvPr/>
        </p:nvPicPr>
        <p:blipFill>
          <a:blip r:embed="rId2"/>
          <a:stretch>
            <a:fillRect/>
          </a:stretch>
        </p:blipFill>
        <p:spPr>
          <a:xfrm>
            <a:off x="2110154" y="2847975"/>
            <a:ext cx="7436935" cy="2779101"/>
          </a:xfrm>
          <a:prstGeom prst="rect">
            <a:avLst/>
          </a:prstGeom>
        </p:spPr>
      </p:pic>
    </p:spTree>
    <p:extLst>
      <p:ext uri="{BB962C8B-B14F-4D97-AF65-F5344CB8AC3E}">
        <p14:creationId xmlns:p14="http://schemas.microsoft.com/office/powerpoint/2010/main" val="23090274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400" b="1" dirty="0">
                <a:latin typeface="Times New Roman" panose="02020603050405020304" pitchFamily="18" charset="0"/>
                <a:cs typeface="Times New Roman" panose="02020603050405020304" pitchFamily="18" charset="0"/>
              </a:rPr>
              <a:t>Continue…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50056291"/>
              </p:ext>
            </p:extLst>
          </p:nvPr>
        </p:nvGraphicFramePr>
        <p:xfrm>
          <a:off x="542925" y="2034328"/>
          <a:ext cx="10533184" cy="4167554"/>
        </p:xfrm>
        <a:graphic>
          <a:graphicData uri="http://schemas.openxmlformats.org/drawingml/2006/table">
            <a:tbl>
              <a:tblPr>
                <a:tableStyleId>{5C22544A-7EE6-4342-B048-85BDC9FD1C3A}</a:tableStyleId>
              </a:tblPr>
              <a:tblGrid>
                <a:gridCol w="5266592">
                  <a:extLst>
                    <a:ext uri="{9D8B030D-6E8A-4147-A177-3AD203B41FA5}">
                      <a16:colId xmlns:a16="http://schemas.microsoft.com/office/drawing/2014/main" val="1932345046"/>
                    </a:ext>
                  </a:extLst>
                </a:gridCol>
                <a:gridCol w="5266592">
                  <a:extLst>
                    <a:ext uri="{9D8B030D-6E8A-4147-A177-3AD203B41FA5}">
                      <a16:colId xmlns:a16="http://schemas.microsoft.com/office/drawing/2014/main" val="2571108364"/>
                    </a:ext>
                  </a:extLst>
                </a:gridCol>
              </a:tblGrid>
              <a:tr h="365963">
                <a:tc>
                  <a:txBody>
                    <a:bodyPr/>
                    <a:lstStyle/>
                    <a:p>
                      <a:pPr marL="0" marR="0" algn="just">
                        <a:lnSpc>
                          <a:spcPct val="150000"/>
                        </a:lnSpc>
                        <a:spcBef>
                          <a:spcPts val="0"/>
                        </a:spcBef>
                        <a:spcAft>
                          <a:spcPts val="0"/>
                        </a:spcAft>
                      </a:pPr>
                      <a:r>
                        <a:rPr lang="en-GB" sz="1200" b="1">
                          <a:effectLst/>
                          <a:latin typeface="Times New Roman" panose="02020603050405020304" pitchFamily="18" charset="0"/>
                          <a:cs typeface="Times New Roman" panose="02020603050405020304" pitchFamily="18" charset="0"/>
                        </a:rPr>
                        <a:t>Strength </a:t>
                      </a:r>
                      <a:endParaRPr lang="en-US" sz="1200" b="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8501" marR="18501" marT="18501" marB="18501"/>
                </a:tc>
                <a:tc>
                  <a:txBody>
                    <a:bodyPr/>
                    <a:lstStyle/>
                    <a:p>
                      <a:pPr marL="0" marR="0" algn="just">
                        <a:lnSpc>
                          <a:spcPct val="150000"/>
                        </a:lnSpc>
                        <a:spcBef>
                          <a:spcPts val="0"/>
                        </a:spcBef>
                        <a:spcAft>
                          <a:spcPts val="0"/>
                        </a:spcAft>
                      </a:pPr>
                      <a:r>
                        <a:rPr lang="en-GB" sz="1200" b="1" dirty="0">
                          <a:effectLst/>
                          <a:latin typeface="Times New Roman" panose="02020603050405020304" pitchFamily="18" charset="0"/>
                          <a:cs typeface="Times New Roman" panose="02020603050405020304" pitchFamily="18" charset="0"/>
                        </a:rPr>
                        <a:t>Weakness</a:t>
                      </a:r>
                      <a:endParaRPr lang="en-US"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8501" marR="18501" marT="18501" marB="18501"/>
                </a:tc>
                <a:extLst>
                  <a:ext uri="{0D108BD9-81ED-4DB2-BD59-A6C34878D82A}">
                    <a16:rowId xmlns:a16="http://schemas.microsoft.com/office/drawing/2014/main" val="3763990211"/>
                  </a:ext>
                </a:extLst>
              </a:tr>
              <a:tr h="3801591">
                <a:tc>
                  <a:txBody>
                    <a:bodyPr/>
                    <a:lstStyle/>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1400" dirty="0">
                          <a:effectLst/>
                          <a:latin typeface="Times New Roman" panose="02020603050405020304" pitchFamily="18" charset="0"/>
                          <a:cs typeface="Times New Roman" panose="02020603050405020304" pitchFamily="18" charset="0"/>
                        </a:rPr>
                        <a:t>I have strong critical thinking skills which is important in order to resolve different issues occur at workplace. It helps me to analyse situation in a effective manner and finding out different perspective of situation (</a:t>
                      </a:r>
                      <a:r>
                        <a:rPr lang="en-GB" sz="1400" dirty="0" err="1">
                          <a:effectLst/>
                          <a:latin typeface="Times New Roman" panose="02020603050405020304" pitchFamily="18" charset="0"/>
                          <a:cs typeface="Times New Roman" panose="02020603050405020304" pitchFamily="18" charset="0"/>
                        </a:rPr>
                        <a:t>Osmani</a:t>
                      </a:r>
                      <a:r>
                        <a:rPr lang="en-GB" sz="1400" dirty="0">
                          <a:effectLst/>
                          <a:latin typeface="Times New Roman" panose="02020603050405020304" pitchFamily="18" charset="0"/>
                          <a:cs typeface="Times New Roman" panose="02020603050405020304" pitchFamily="18" charset="0"/>
                        </a:rPr>
                        <a:t>, Hindi and </a:t>
                      </a:r>
                      <a:r>
                        <a:rPr lang="en-GB" sz="1400" dirty="0" err="1">
                          <a:effectLst/>
                          <a:latin typeface="Times New Roman" panose="02020603050405020304" pitchFamily="18" charset="0"/>
                          <a:cs typeface="Times New Roman" panose="02020603050405020304" pitchFamily="18" charset="0"/>
                        </a:rPr>
                        <a:t>Weerakkody</a:t>
                      </a:r>
                      <a:r>
                        <a:rPr lang="en-GB" sz="1400" dirty="0">
                          <a:effectLst/>
                          <a:latin typeface="Times New Roman" panose="02020603050405020304" pitchFamily="18" charset="0"/>
                          <a:cs typeface="Times New Roman" panose="02020603050405020304" pitchFamily="18" charset="0"/>
                        </a:rPr>
                        <a:t>, 2018).</a:t>
                      </a:r>
                      <a:endParaRPr lang="en-US" sz="14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1400" dirty="0">
                          <a:effectLst/>
                          <a:latin typeface="Times New Roman" panose="02020603050405020304" pitchFamily="18" charset="0"/>
                          <a:cs typeface="Times New Roman" panose="02020603050405020304" pitchFamily="18" charset="0"/>
                        </a:rPr>
                        <a:t>I also have time management skills which is important in order to use time in effective manner.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8501" marR="18501" marT="18501" marB="18501"/>
                </a:tc>
                <a:tc>
                  <a:txBody>
                    <a:bodyPr/>
                    <a:lstStyle/>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1400" dirty="0">
                          <a:effectLst/>
                          <a:latin typeface="Times New Roman" panose="02020603050405020304" pitchFamily="18" charset="0"/>
                          <a:cs typeface="Times New Roman" panose="02020603050405020304" pitchFamily="18" charset="0"/>
                        </a:rPr>
                        <a:t>I have lack of stress management skills which does not allow me to work under pressure and in stressful environment (Pereira, Villas-Boas and </a:t>
                      </a:r>
                      <a:r>
                        <a:rPr lang="en-GB" sz="1400" dirty="0" err="1">
                          <a:effectLst/>
                          <a:latin typeface="Times New Roman" panose="02020603050405020304" pitchFamily="18" charset="0"/>
                          <a:cs typeface="Times New Roman" panose="02020603050405020304" pitchFamily="18" charset="0"/>
                        </a:rPr>
                        <a:t>Rebelo</a:t>
                      </a:r>
                      <a:r>
                        <a:rPr lang="en-GB" sz="1400" dirty="0">
                          <a:effectLst/>
                          <a:latin typeface="Times New Roman" panose="02020603050405020304" pitchFamily="18" charset="0"/>
                          <a:cs typeface="Times New Roman" panose="02020603050405020304" pitchFamily="18" charset="0"/>
                        </a:rPr>
                        <a:t>, 2019). In human resource field, sometimes there is as workload due to which a person needs to wok in a stressful environment. </a:t>
                      </a:r>
                      <a:endParaRPr lang="en-US" sz="14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1400" dirty="0">
                          <a:effectLst/>
                          <a:latin typeface="Times New Roman" panose="02020603050405020304" pitchFamily="18" charset="0"/>
                          <a:cs typeface="Times New Roman" panose="02020603050405020304" pitchFamily="18" charset="0"/>
                        </a:rPr>
                        <a:t>There is also low self confidence in me which does not allow me to work in effective manner. It does not allow me to be confidence about my decision and thing I speak.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8501" marR="18501" marT="18501" marB="18501"/>
                </a:tc>
                <a:extLst>
                  <a:ext uri="{0D108BD9-81ED-4DB2-BD59-A6C34878D82A}">
                    <a16:rowId xmlns:a16="http://schemas.microsoft.com/office/drawing/2014/main" val="2306030398"/>
                  </a:ext>
                </a:extLst>
              </a:tr>
            </a:tbl>
          </a:graphicData>
        </a:graphic>
      </p:graphicFrame>
    </p:spTree>
    <p:extLst>
      <p:ext uri="{BB962C8B-B14F-4D97-AF65-F5344CB8AC3E}">
        <p14:creationId xmlns:p14="http://schemas.microsoft.com/office/powerpoint/2010/main" val="27207216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400" b="1" dirty="0">
                <a:latin typeface="Times New Roman" panose="02020603050405020304" pitchFamily="18" charset="0"/>
                <a:cs typeface="Times New Roman" panose="02020603050405020304" pitchFamily="18" charset="0"/>
              </a:rPr>
              <a:t>Continue…</a:t>
            </a:r>
            <a:endParaRPr lang="en-US" sz="44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6471389"/>
              </p:ext>
            </p:extLst>
          </p:nvPr>
        </p:nvGraphicFramePr>
        <p:xfrm>
          <a:off x="879230" y="2204568"/>
          <a:ext cx="10146324" cy="4397708"/>
        </p:xfrm>
        <a:graphic>
          <a:graphicData uri="http://schemas.openxmlformats.org/drawingml/2006/table">
            <a:tbl>
              <a:tblPr>
                <a:tableStyleId>{5C22544A-7EE6-4342-B048-85BDC9FD1C3A}</a:tableStyleId>
              </a:tblPr>
              <a:tblGrid>
                <a:gridCol w="5073162">
                  <a:extLst>
                    <a:ext uri="{9D8B030D-6E8A-4147-A177-3AD203B41FA5}">
                      <a16:colId xmlns:a16="http://schemas.microsoft.com/office/drawing/2014/main" val="745499642"/>
                    </a:ext>
                  </a:extLst>
                </a:gridCol>
                <a:gridCol w="5073162">
                  <a:extLst>
                    <a:ext uri="{9D8B030D-6E8A-4147-A177-3AD203B41FA5}">
                      <a16:colId xmlns:a16="http://schemas.microsoft.com/office/drawing/2014/main" val="2676435777"/>
                    </a:ext>
                  </a:extLst>
                </a:gridCol>
              </a:tblGrid>
              <a:tr h="325868">
                <a:tc>
                  <a:txBody>
                    <a:bodyPr/>
                    <a:lstStyle/>
                    <a:p>
                      <a:pPr marL="0" marR="0" algn="just">
                        <a:lnSpc>
                          <a:spcPct val="150000"/>
                        </a:lnSpc>
                        <a:spcBef>
                          <a:spcPts val="0"/>
                        </a:spcBef>
                        <a:spcAft>
                          <a:spcPts val="0"/>
                        </a:spcAft>
                      </a:pPr>
                      <a:r>
                        <a:rPr lang="en-GB" sz="1500" b="1" dirty="0">
                          <a:effectLst/>
                          <a:latin typeface="Times New Roman" panose="02020603050405020304" pitchFamily="18" charset="0"/>
                          <a:cs typeface="Times New Roman" panose="02020603050405020304" pitchFamily="18" charset="0"/>
                        </a:rPr>
                        <a:t>Opportunities</a:t>
                      </a:r>
                      <a:endParaRPr lang="en-US" sz="15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41" marR="24841" marT="24841" marB="24841"/>
                </a:tc>
                <a:tc>
                  <a:txBody>
                    <a:bodyPr/>
                    <a:lstStyle/>
                    <a:p>
                      <a:pPr marL="0" marR="0" algn="just">
                        <a:lnSpc>
                          <a:spcPct val="150000"/>
                        </a:lnSpc>
                        <a:spcBef>
                          <a:spcPts val="0"/>
                        </a:spcBef>
                        <a:spcAft>
                          <a:spcPts val="0"/>
                        </a:spcAft>
                      </a:pPr>
                      <a:r>
                        <a:rPr lang="en-GB" sz="1500" b="1" dirty="0">
                          <a:effectLst/>
                          <a:latin typeface="Times New Roman" panose="02020603050405020304" pitchFamily="18" charset="0"/>
                          <a:cs typeface="Times New Roman" panose="02020603050405020304" pitchFamily="18" charset="0"/>
                        </a:rPr>
                        <a:t>Threat </a:t>
                      </a:r>
                      <a:endParaRPr lang="en-US" sz="15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41" marR="24841" marT="24841" marB="24841"/>
                </a:tc>
                <a:extLst>
                  <a:ext uri="{0D108BD9-81ED-4DB2-BD59-A6C34878D82A}">
                    <a16:rowId xmlns:a16="http://schemas.microsoft.com/office/drawing/2014/main" val="1342782832"/>
                  </a:ext>
                </a:extLst>
              </a:tr>
              <a:tr h="4046210">
                <a:tc>
                  <a:txBody>
                    <a:bodyPr/>
                    <a:lstStyle/>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1500" dirty="0">
                          <a:effectLst/>
                          <a:latin typeface="Times New Roman" panose="02020603050405020304" pitchFamily="18" charset="0"/>
                          <a:cs typeface="Times New Roman" panose="02020603050405020304" pitchFamily="18" charset="0"/>
                        </a:rPr>
                        <a:t>On basis of my strength, I can have opportunity to develop different new technology on basis of coding, software and programming. </a:t>
                      </a:r>
                      <a:endParaRPr lang="en-US" sz="15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1500" dirty="0">
                          <a:effectLst/>
                          <a:latin typeface="Times New Roman" panose="02020603050405020304" pitchFamily="18" charset="0"/>
                          <a:cs typeface="Times New Roman" panose="02020603050405020304" pitchFamily="18" charset="0"/>
                        </a:rPr>
                        <a:t>I also need to continue my higher education which helps to develop more knowledge and also me to attain my goal related to human resource field.</a:t>
                      </a:r>
                      <a:endParaRPr lang="en-US" sz="1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41" marR="24841" marT="24841" marB="24841"/>
                </a:tc>
                <a:tc>
                  <a:txBody>
                    <a:bodyPr/>
                    <a:lstStyle/>
                    <a:p>
                      <a:pPr marL="342900" marR="0" lvl="0" indent="-342900" algn="just">
                        <a:lnSpc>
                          <a:spcPct val="150000"/>
                        </a:lnSpc>
                        <a:spcBef>
                          <a:spcPts val="0"/>
                        </a:spcBef>
                        <a:spcAft>
                          <a:spcPts val="0"/>
                        </a:spcAft>
                        <a:buFont typeface="Wingdings" panose="05000000000000000000" pitchFamily="2" charset="2"/>
                        <a:buChar char=""/>
                        <a:tabLst>
                          <a:tab pos="457200" algn="l"/>
                        </a:tabLst>
                      </a:pPr>
                      <a:r>
                        <a:rPr lang="en-GB" sz="1500" dirty="0">
                          <a:effectLst/>
                          <a:latin typeface="Times New Roman" panose="02020603050405020304" pitchFamily="18" charset="0"/>
                          <a:cs typeface="Times New Roman" panose="02020603050405020304" pitchFamily="18" charset="0"/>
                        </a:rPr>
                        <a:t>There are various threat occur in my life which occur as life of a student is expensive and also uncertain. These uncertainty and expenses in life of a person create difficulty in their life. </a:t>
                      </a:r>
                      <a:endParaRPr lang="en-US" sz="1500" dirty="0">
                        <a:effectLst/>
                        <a:latin typeface="Times New Roman" panose="02020603050405020304" pitchFamily="18" charset="0"/>
                        <a:cs typeface="Times New Roman" panose="02020603050405020304" pitchFamily="18" charset="0"/>
                      </a:endParaRPr>
                    </a:p>
                    <a:p>
                      <a:pPr marL="342900" marR="0" lvl="0" indent="-342900" algn="just">
                        <a:lnSpc>
                          <a:spcPct val="150000"/>
                        </a:lnSpc>
                        <a:spcBef>
                          <a:spcPts val="0"/>
                        </a:spcBef>
                        <a:spcAft>
                          <a:spcPts val="0"/>
                        </a:spcAft>
                        <a:buFont typeface="Wingdings" panose="05000000000000000000" pitchFamily="2" charset="2"/>
                        <a:buChar char=""/>
                        <a:tabLst>
                          <a:tab pos="457200" algn="l"/>
                        </a:tabLst>
                      </a:pPr>
                      <a:endParaRPr lang="en-US" sz="15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4841" marR="24841" marT="24841" marB="24841"/>
                </a:tc>
                <a:extLst>
                  <a:ext uri="{0D108BD9-81ED-4DB2-BD59-A6C34878D82A}">
                    <a16:rowId xmlns:a16="http://schemas.microsoft.com/office/drawing/2014/main" val="2890103842"/>
                  </a:ext>
                </a:extLst>
              </a:tr>
            </a:tbl>
          </a:graphicData>
        </a:graphic>
      </p:graphicFrame>
    </p:spTree>
    <p:extLst>
      <p:ext uri="{BB962C8B-B14F-4D97-AF65-F5344CB8AC3E}">
        <p14:creationId xmlns:p14="http://schemas.microsoft.com/office/powerpoint/2010/main" val="783514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b="1" dirty="0">
                <a:latin typeface="Times New Roman" panose="02020603050405020304" pitchFamily="18" charset="0"/>
                <a:cs typeface="Times New Roman" panose="02020603050405020304" pitchFamily="18" charset="0"/>
              </a:rPr>
              <a:t>Conclusion</a:t>
            </a:r>
            <a:endParaRPr lang="en-US" sz="44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85000" lnSpcReduction="20000"/>
          </a:bodyPr>
          <a:lstStyle/>
          <a:p>
            <a:pPr algn="just">
              <a:lnSpc>
                <a:spcPct val="150000"/>
              </a:lnSpc>
            </a:pPr>
            <a:r>
              <a:rPr lang="en-GB" sz="2200" dirty="0">
                <a:latin typeface="Times New Roman" panose="02020603050405020304" pitchFamily="18" charset="0"/>
                <a:cs typeface="Times New Roman" panose="02020603050405020304" pitchFamily="18" charset="0"/>
              </a:rPr>
              <a:t>From above mentioned discussion, it can be concluded that employability and academic skills are important for a person in order to develop intended career. </a:t>
            </a:r>
          </a:p>
          <a:p>
            <a:pPr algn="just">
              <a:lnSpc>
                <a:spcPct val="150000"/>
              </a:lnSpc>
            </a:pPr>
            <a:r>
              <a:rPr lang="en-GB" sz="2200" dirty="0">
                <a:latin typeface="Times New Roman" panose="02020603050405020304" pitchFamily="18" charset="0"/>
                <a:cs typeface="Times New Roman" panose="02020603050405020304" pitchFamily="18" charset="0"/>
              </a:rPr>
              <a:t>There are different types of academic and employability skills including communication, problems solving, motivation, leadership, technical skills and many more.</a:t>
            </a:r>
          </a:p>
          <a:p>
            <a:pPr algn="just">
              <a:lnSpc>
                <a:spcPct val="150000"/>
              </a:lnSpc>
            </a:pPr>
            <a:r>
              <a:rPr lang="en-GB" sz="2200" dirty="0">
                <a:latin typeface="Times New Roman" panose="02020603050405020304" pitchFamily="18" charset="0"/>
                <a:cs typeface="Times New Roman" panose="02020603050405020304" pitchFamily="18" charset="0"/>
              </a:rPr>
              <a:t> In order to analysed self capability, a person can use different tools like SWOT analysis and personal develop plan . </a:t>
            </a:r>
            <a:endParaRPr lang="en-US" sz="22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8976104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lnSpc>
                <a:spcPct val="150000"/>
              </a:lnSpc>
            </a:pPr>
            <a:r>
              <a:rPr lang="en-US" sz="4400" b="1" dirty="0">
                <a:latin typeface="Times New Roman" panose="02020603050405020304" pitchFamily="18" charset="0"/>
                <a:cs typeface="Times New Roman" panose="02020603050405020304" pitchFamily="18" charset="0"/>
              </a:rPr>
              <a:t>References </a:t>
            </a:r>
          </a:p>
        </p:txBody>
      </p:sp>
      <p:sp>
        <p:nvSpPr>
          <p:cNvPr id="3" name="Content Placeholder 2"/>
          <p:cNvSpPr>
            <a:spLocks noGrp="1"/>
          </p:cNvSpPr>
          <p:nvPr>
            <p:ph idx="1"/>
          </p:nvPr>
        </p:nvSpPr>
        <p:spPr/>
        <p:txBody>
          <a:bodyPr>
            <a:normAutofit fontScale="92500"/>
          </a:bodyPr>
          <a:lstStyle/>
          <a:p>
            <a:pPr algn="just">
              <a:lnSpc>
                <a:spcPct val="150000"/>
              </a:lnSpc>
            </a:pPr>
            <a:r>
              <a:rPr lang="en-GB" sz="2200" dirty="0" err="1">
                <a:latin typeface="Times New Roman" panose="02020603050405020304" pitchFamily="18" charset="0"/>
                <a:cs typeface="Times New Roman" panose="02020603050405020304" pitchFamily="18" charset="0"/>
              </a:rPr>
              <a:t>Aliu</a:t>
            </a:r>
            <a:r>
              <a:rPr lang="en-GB" sz="2200" dirty="0">
                <a:latin typeface="Times New Roman" panose="02020603050405020304" pitchFamily="18" charset="0"/>
                <a:cs typeface="Times New Roman" panose="02020603050405020304" pitchFamily="18" charset="0"/>
              </a:rPr>
              <a:t>, J. and </a:t>
            </a:r>
            <a:r>
              <a:rPr lang="en-GB" sz="2200" dirty="0" err="1">
                <a:latin typeface="Times New Roman" panose="02020603050405020304" pitchFamily="18" charset="0"/>
                <a:cs typeface="Times New Roman" panose="02020603050405020304" pitchFamily="18" charset="0"/>
              </a:rPr>
              <a:t>Aigbavboa</a:t>
            </a:r>
            <a:r>
              <a:rPr lang="en-GB" sz="2200" dirty="0">
                <a:latin typeface="Times New Roman" panose="02020603050405020304" pitchFamily="18" charset="0"/>
                <a:cs typeface="Times New Roman" panose="02020603050405020304" pitchFamily="18" charset="0"/>
              </a:rPr>
              <a:t>, C., 2021. Reviewing the roles of extracurricular activities in developing employability skills: a bibliometric review. </a:t>
            </a:r>
            <a:r>
              <a:rPr lang="en-GB" sz="2200" i="1" dirty="0">
                <a:latin typeface="Times New Roman" panose="02020603050405020304" pitchFamily="18" charset="0"/>
                <a:cs typeface="Times New Roman" panose="02020603050405020304" pitchFamily="18" charset="0"/>
              </a:rPr>
              <a:t>International Journal of Construction Management</a:t>
            </a:r>
            <a:r>
              <a:rPr lang="en-GB" sz="2200" dirty="0">
                <a:latin typeface="Times New Roman" panose="02020603050405020304" pitchFamily="18" charset="0"/>
                <a:cs typeface="Times New Roman" panose="02020603050405020304" pitchFamily="18" charset="0"/>
              </a:rPr>
              <a:t>, pp.1-10.</a:t>
            </a:r>
            <a:endParaRPr lang="en-US" sz="2200" dirty="0">
              <a:latin typeface="Times New Roman" panose="02020603050405020304" pitchFamily="18" charset="0"/>
              <a:cs typeface="Times New Roman" panose="02020603050405020304" pitchFamily="18" charset="0"/>
            </a:endParaRPr>
          </a:p>
          <a:p>
            <a:pPr algn="just">
              <a:lnSpc>
                <a:spcPct val="150000"/>
              </a:lnSpc>
            </a:pPr>
            <a:r>
              <a:rPr lang="en-GB" sz="2200" dirty="0" err="1">
                <a:latin typeface="Times New Roman" panose="02020603050405020304" pitchFamily="18" charset="0"/>
                <a:cs typeface="Times New Roman" panose="02020603050405020304" pitchFamily="18" charset="0"/>
              </a:rPr>
              <a:t>Aliu</a:t>
            </a:r>
            <a:r>
              <a:rPr lang="en-GB" sz="2200" dirty="0">
                <a:latin typeface="Times New Roman" panose="02020603050405020304" pitchFamily="18" charset="0"/>
                <a:cs typeface="Times New Roman" panose="02020603050405020304" pitchFamily="18" charset="0"/>
              </a:rPr>
              <a:t>, J. and </a:t>
            </a:r>
            <a:r>
              <a:rPr lang="en-GB" sz="2200" dirty="0" err="1">
                <a:latin typeface="Times New Roman" panose="02020603050405020304" pitchFamily="18" charset="0"/>
                <a:cs typeface="Times New Roman" panose="02020603050405020304" pitchFamily="18" charset="0"/>
              </a:rPr>
              <a:t>Aigbavboa</a:t>
            </a:r>
            <a:r>
              <a:rPr lang="en-GB" sz="2200" dirty="0">
                <a:latin typeface="Times New Roman" panose="02020603050405020304" pitchFamily="18" charset="0"/>
                <a:cs typeface="Times New Roman" panose="02020603050405020304" pitchFamily="18" charset="0"/>
              </a:rPr>
              <a:t>, C.O., 2019. Employers’ perception of employability skills among built-environment graduates. </a:t>
            </a:r>
            <a:r>
              <a:rPr lang="en-GB" sz="2200" i="1" dirty="0">
                <a:latin typeface="Times New Roman" panose="02020603050405020304" pitchFamily="18" charset="0"/>
                <a:cs typeface="Times New Roman" panose="02020603050405020304" pitchFamily="18" charset="0"/>
              </a:rPr>
              <a:t>Journal of Engineering, Design and Technology</a:t>
            </a:r>
            <a:r>
              <a:rPr lang="en-GB" sz="2200" dirty="0">
                <a:latin typeface="Times New Roman" panose="02020603050405020304" pitchFamily="18" charset="0"/>
                <a:cs typeface="Times New Roman" panose="02020603050405020304" pitchFamily="18" charset="0"/>
              </a:rPr>
              <a:t>.</a:t>
            </a:r>
            <a:endParaRPr lang="en-US" sz="22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1103062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400" b="1" dirty="0">
                <a:latin typeface="Times New Roman" panose="02020603050405020304" pitchFamily="18" charset="0"/>
                <a:cs typeface="Times New Roman" panose="02020603050405020304" pitchFamily="18" charset="0"/>
              </a:rPr>
              <a:t>References </a:t>
            </a:r>
            <a:endParaRPr lang="en-US" sz="4400" dirty="0"/>
          </a:p>
        </p:txBody>
      </p:sp>
      <p:sp>
        <p:nvSpPr>
          <p:cNvPr id="3" name="Content Placeholder 2"/>
          <p:cNvSpPr>
            <a:spLocks noGrp="1"/>
          </p:cNvSpPr>
          <p:nvPr>
            <p:ph idx="1"/>
          </p:nvPr>
        </p:nvSpPr>
        <p:spPr/>
        <p:txBody>
          <a:bodyPr>
            <a:normAutofit fontScale="85000" lnSpcReduction="20000"/>
          </a:bodyPr>
          <a:lstStyle/>
          <a:p>
            <a:pPr algn="just">
              <a:lnSpc>
                <a:spcPct val="150000"/>
              </a:lnSpc>
            </a:pPr>
            <a:r>
              <a:rPr lang="en-GB" sz="2200" dirty="0">
                <a:latin typeface="Times New Roman" panose="02020603050405020304" pitchFamily="18" charset="0"/>
                <a:cs typeface="Times New Roman" panose="02020603050405020304" pitchFamily="18" charset="0"/>
              </a:rPr>
              <a:t>GOMEZ, S.J. and PETER, A., 2017. DEVELOPING A FRAMEWORK FOR EMPLOYABILITY SKILLS OF MANAGEMENT GRADUATES. </a:t>
            </a:r>
            <a:r>
              <a:rPr lang="en-GB" sz="2200" i="1" dirty="0">
                <a:latin typeface="Times New Roman" panose="02020603050405020304" pitchFamily="18" charset="0"/>
                <a:cs typeface="Times New Roman" panose="02020603050405020304" pitchFamily="18" charset="0"/>
              </a:rPr>
              <a:t>CLEAR International Journal of Research in Commerce &amp; Management</a:t>
            </a:r>
            <a:r>
              <a:rPr lang="en-GB" sz="2200" dirty="0">
                <a:latin typeface="Times New Roman" panose="02020603050405020304" pitchFamily="18" charset="0"/>
                <a:cs typeface="Times New Roman" panose="02020603050405020304" pitchFamily="18" charset="0"/>
              </a:rPr>
              <a:t>, </a:t>
            </a:r>
            <a:r>
              <a:rPr lang="en-GB" sz="2200" i="1" dirty="0">
                <a:latin typeface="Times New Roman" panose="02020603050405020304" pitchFamily="18" charset="0"/>
                <a:cs typeface="Times New Roman" panose="02020603050405020304" pitchFamily="18" charset="0"/>
              </a:rPr>
              <a:t>8</a:t>
            </a:r>
            <a:r>
              <a:rPr lang="en-GB" sz="2200" dirty="0">
                <a:latin typeface="Times New Roman" panose="02020603050405020304" pitchFamily="18" charset="0"/>
                <a:cs typeface="Times New Roman" panose="02020603050405020304" pitchFamily="18" charset="0"/>
              </a:rPr>
              <a:t>(10).</a:t>
            </a:r>
            <a:endParaRPr lang="en-US" sz="2200" dirty="0">
              <a:latin typeface="Times New Roman" panose="02020603050405020304" pitchFamily="18" charset="0"/>
              <a:cs typeface="Times New Roman" panose="02020603050405020304" pitchFamily="18" charset="0"/>
            </a:endParaRPr>
          </a:p>
          <a:p>
            <a:pPr algn="just">
              <a:lnSpc>
                <a:spcPct val="150000"/>
              </a:lnSpc>
            </a:pPr>
            <a:r>
              <a:rPr lang="en-GB" sz="2200" dirty="0">
                <a:latin typeface="Times New Roman" panose="02020603050405020304" pitchFamily="18" charset="0"/>
                <a:cs typeface="Times New Roman" panose="02020603050405020304" pitchFamily="18" charset="0"/>
              </a:rPr>
              <a:t>Griffin, M. and </a:t>
            </a:r>
            <a:r>
              <a:rPr lang="en-GB" sz="2200" dirty="0" err="1">
                <a:latin typeface="Times New Roman" panose="02020603050405020304" pitchFamily="18" charset="0"/>
                <a:cs typeface="Times New Roman" panose="02020603050405020304" pitchFamily="18" charset="0"/>
              </a:rPr>
              <a:t>Coelhoso</a:t>
            </a:r>
            <a:r>
              <a:rPr lang="en-GB" sz="2200" dirty="0">
                <a:latin typeface="Times New Roman" panose="02020603050405020304" pitchFamily="18" charset="0"/>
                <a:cs typeface="Times New Roman" panose="02020603050405020304" pitchFamily="18" charset="0"/>
              </a:rPr>
              <a:t>, P., 2019. Business students’ perspectives on employability skills post internship experience: lessons from the UAE. </a:t>
            </a:r>
            <a:r>
              <a:rPr lang="en-GB" sz="2200" i="1" dirty="0">
                <a:latin typeface="Times New Roman" panose="02020603050405020304" pitchFamily="18" charset="0"/>
                <a:cs typeface="Times New Roman" panose="02020603050405020304" pitchFamily="18" charset="0"/>
              </a:rPr>
              <a:t>Higher Education, Skills and Work-Based Learning</a:t>
            </a:r>
            <a:r>
              <a:rPr lang="en-GB" sz="2200" dirty="0">
                <a:latin typeface="Times New Roman" panose="02020603050405020304" pitchFamily="18" charset="0"/>
                <a:cs typeface="Times New Roman" panose="02020603050405020304" pitchFamily="18" charset="0"/>
              </a:rPr>
              <a:t>.</a:t>
            </a:r>
            <a:endParaRPr lang="en-US" sz="2200" dirty="0">
              <a:latin typeface="Times New Roman" panose="02020603050405020304" pitchFamily="18" charset="0"/>
              <a:cs typeface="Times New Roman" panose="02020603050405020304" pitchFamily="18" charset="0"/>
            </a:endParaRPr>
          </a:p>
          <a:p>
            <a:pPr algn="just">
              <a:lnSpc>
                <a:spcPct val="150000"/>
              </a:lnSpc>
            </a:pPr>
            <a:r>
              <a:rPr lang="en-GB" sz="2200" dirty="0" err="1">
                <a:latin typeface="Times New Roman" panose="02020603050405020304" pitchFamily="18" charset="0"/>
                <a:cs typeface="Times New Roman" panose="02020603050405020304" pitchFamily="18" charset="0"/>
              </a:rPr>
              <a:t>Nisha</a:t>
            </a:r>
            <a:r>
              <a:rPr lang="en-GB" sz="2200" dirty="0">
                <a:latin typeface="Times New Roman" panose="02020603050405020304" pitchFamily="18" charset="0"/>
                <a:cs typeface="Times New Roman" panose="02020603050405020304" pitchFamily="18" charset="0"/>
              </a:rPr>
              <a:t>, S.M. and </a:t>
            </a:r>
            <a:r>
              <a:rPr lang="en-GB" sz="2200" dirty="0" err="1">
                <a:latin typeface="Times New Roman" panose="02020603050405020304" pitchFamily="18" charset="0"/>
                <a:cs typeface="Times New Roman" panose="02020603050405020304" pitchFamily="18" charset="0"/>
              </a:rPr>
              <a:t>Rajasekaran</a:t>
            </a:r>
            <a:r>
              <a:rPr lang="en-GB" sz="2200" dirty="0">
                <a:latin typeface="Times New Roman" panose="02020603050405020304" pitchFamily="18" charset="0"/>
                <a:cs typeface="Times New Roman" panose="02020603050405020304" pitchFamily="18" charset="0"/>
              </a:rPr>
              <a:t>, V., 2018. Employability skills: A review. </a:t>
            </a:r>
            <a:r>
              <a:rPr lang="en-GB" sz="2200" i="1" dirty="0">
                <a:latin typeface="Times New Roman" panose="02020603050405020304" pitchFamily="18" charset="0"/>
                <a:cs typeface="Times New Roman" panose="02020603050405020304" pitchFamily="18" charset="0"/>
              </a:rPr>
              <a:t>IUP Journal of Soft Skills</a:t>
            </a:r>
            <a:r>
              <a:rPr lang="en-GB" sz="2200" dirty="0">
                <a:latin typeface="Times New Roman" panose="02020603050405020304" pitchFamily="18" charset="0"/>
                <a:cs typeface="Times New Roman" panose="02020603050405020304" pitchFamily="18" charset="0"/>
              </a:rPr>
              <a:t>, </a:t>
            </a:r>
            <a:r>
              <a:rPr lang="en-GB" sz="2200" i="1" dirty="0">
                <a:latin typeface="Times New Roman" panose="02020603050405020304" pitchFamily="18" charset="0"/>
                <a:cs typeface="Times New Roman" panose="02020603050405020304" pitchFamily="18" charset="0"/>
              </a:rPr>
              <a:t>12</a:t>
            </a:r>
            <a:r>
              <a:rPr lang="en-GB" sz="2200" dirty="0">
                <a:latin typeface="Times New Roman" panose="02020603050405020304" pitchFamily="18" charset="0"/>
                <a:cs typeface="Times New Roman" panose="02020603050405020304" pitchFamily="18" charset="0"/>
              </a:rPr>
              <a:t>(1), pp.29-37.</a:t>
            </a:r>
            <a:endParaRPr lang="en-US" sz="22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4022590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154955" y="2099733"/>
            <a:ext cx="8825658" cy="1469944"/>
          </a:xfrm>
        </p:spPr>
        <p:txBody>
          <a:bodyPr/>
          <a:lstStyle/>
          <a:p>
            <a:pPr algn="ctr"/>
            <a:r>
              <a:rPr lang="en-US" sz="6000" b="1" dirty="0">
                <a:latin typeface="Times New Roman" panose="02020603050405020304" pitchFamily="18" charset="0"/>
                <a:cs typeface="Times New Roman" panose="02020603050405020304" pitchFamily="18" charset="0"/>
              </a:rPr>
              <a:t>Thank You </a:t>
            </a:r>
          </a:p>
        </p:txBody>
      </p:sp>
    </p:spTree>
    <p:extLst>
      <p:ext uri="{BB962C8B-B14F-4D97-AF65-F5344CB8AC3E}">
        <p14:creationId xmlns:p14="http://schemas.microsoft.com/office/powerpoint/2010/main" val="251198718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183</TotalTime>
  <Words>1604</Words>
  <Application>Microsoft Office PowerPoint</Application>
  <PresentationFormat>Widescreen</PresentationFormat>
  <Paragraphs>79</Paragraphs>
  <Slides>15</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Times New Roman</vt:lpstr>
      <vt:lpstr>Tw Cen MT</vt:lpstr>
      <vt:lpstr>Wingdings</vt:lpstr>
      <vt:lpstr>Droplet</vt:lpstr>
      <vt:lpstr>      Academic And Employability Skills HUMAN RESOURCE  STUDENT : CRISTINA DANIELA BESA STUDENT ID : 2115351 module : bmsw4001 Lecturer : lizeta Demetriou</vt:lpstr>
      <vt:lpstr>Table of Content </vt:lpstr>
      <vt:lpstr>Table of Content </vt:lpstr>
      <vt:lpstr>Introduction </vt:lpstr>
      <vt:lpstr>Academic skills </vt:lpstr>
      <vt:lpstr>Different types of academic skills</vt:lpstr>
      <vt:lpstr>Employability skills </vt:lpstr>
      <vt:lpstr>Different Types of Employability Skills</vt:lpstr>
      <vt:lpstr>SWOT analysis</vt:lpstr>
      <vt:lpstr>Continue…</vt:lpstr>
      <vt:lpstr>Continue…</vt:lpstr>
      <vt:lpstr>Conclusion</vt:lpstr>
      <vt:lpstr>References </vt:lpstr>
      <vt:lpstr>References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cristina besa</cp:lastModifiedBy>
  <cp:revision>19</cp:revision>
  <dcterms:created xsi:type="dcterms:W3CDTF">2021-12-02T10:50:24Z</dcterms:created>
  <dcterms:modified xsi:type="dcterms:W3CDTF">2021-12-10T16:19:13Z</dcterms:modified>
</cp:coreProperties>
</file>