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5"/>
  </p:notesMasterIdLst>
  <p:sldIdLst>
    <p:sldId id="256" r:id="rId2"/>
    <p:sldId id="278" r:id="rId3"/>
    <p:sldId id="260" r:id="rId4"/>
    <p:sldId id="259" r:id="rId5"/>
    <p:sldId id="258" r:id="rId6"/>
    <p:sldId id="257" r:id="rId7"/>
    <p:sldId id="262" r:id="rId8"/>
    <p:sldId id="261" r:id="rId9"/>
    <p:sldId id="263" r:id="rId10"/>
    <p:sldId id="265" r:id="rId11"/>
    <p:sldId id="266" r:id="rId12"/>
    <p:sldId id="264" r:id="rId13"/>
    <p:sldId id="267" r:id="rId14"/>
    <p:sldId id="269" r:id="rId15"/>
    <p:sldId id="268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90" y="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47DFAC-58BF-864D-A5E7-EF14D0A15594}" type="datetimeFigureOut">
              <a:rPr lang="en-US" smtClean="0"/>
              <a:t>2/13/2017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C7E5D3-8C75-A14F-8B5C-19B5AE86BD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129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Murderer, murderer, mathematician, murderer, mathematician</a:t>
            </a:r>
          </a:p>
          <a:p>
            <a:r>
              <a:rPr lang="en-US" dirty="0" smtClean="0"/>
              <a:t>Mathematician, murderer, murderer</a:t>
            </a:r>
            <a:r>
              <a:rPr lang="en-US" smtClean="0"/>
              <a:t>, mathematician.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C7E5D3-8C75-A14F-8B5C-19B5AE86BDC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815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B06D5-3C58-0A4E-908B-A757D1A84CA4}" type="datetimeFigureOut">
              <a:rPr lang="en-US" smtClean="0"/>
              <a:t>2/13/2017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53486-FBEB-B440-8F67-485ECB0E01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B06D5-3C58-0A4E-908B-A757D1A84CA4}" type="datetimeFigureOut">
              <a:rPr lang="en-US" smtClean="0"/>
              <a:t>2/13/2017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53486-FBEB-B440-8F67-485ECB0E01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B06D5-3C58-0A4E-908B-A757D1A84CA4}" type="datetimeFigureOut">
              <a:rPr lang="en-US" smtClean="0"/>
              <a:t>2/13/2017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53486-FBEB-B440-8F67-485ECB0E01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B06D5-3C58-0A4E-908B-A757D1A84CA4}" type="datetimeFigureOut">
              <a:rPr lang="en-US" smtClean="0"/>
              <a:t>2/13/2017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53486-FBEB-B440-8F67-485ECB0E01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B06D5-3C58-0A4E-908B-A757D1A84CA4}" type="datetimeFigureOut">
              <a:rPr lang="en-US" smtClean="0"/>
              <a:t>2/13/2017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53486-FBEB-B440-8F67-485ECB0E01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B06D5-3C58-0A4E-908B-A757D1A84CA4}" type="datetimeFigureOut">
              <a:rPr lang="en-US" smtClean="0"/>
              <a:t>2/13/2017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53486-FBEB-B440-8F67-485ECB0E01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B06D5-3C58-0A4E-908B-A757D1A84CA4}" type="datetimeFigureOut">
              <a:rPr lang="en-US" smtClean="0"/>
              <a:t>2/13/2017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53486-FBEB-B440-8F67-485ECB0E01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B06D5-3C58-0A4E-908B-A757D1A84CA4}" type="datetimeFigureOut">
              <a:rPr lang="en-US" smtClean="0"/>
              <a:t>2/13/2017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53486-FBEB-B440-8F67-485ECB0E01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B06D5-3C58-0A4E-908B-A757D1A84CA4}" type="datetimeFigureOut">
              <a:rPr lang="en-US" smtClean="0"/>
              <a:t>2/13/2017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53486-FBEB-B440-8F67-485ECB0E01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B06D5-3C58-0A4E-908B-A757D1A84CA4}" type="datetimeFigureOut">
              <a:rPr lang="en-US" smtClean="0"/>
              <a:t>2/13/2017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53486-FBEB-B440-8F67-485ECB0E01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B06D5-3C58-0A4E-908B-A757D1A84CA4}" type="datetimeFigureOut">
              <a:rPr lang="en-US" smtClean="0"/>
              <a:t>2/13/2017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53486-FBEB-B440-8F67-485ECB0E01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B06D5-3C58-0A4E-908B-A757D1A84CA4}" type="datetimeFigureOut">
              <a:rPr lang="en-US" smtClean="0"/>
              <a:t>2/13/2017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E53486-FBEB-B440-8F67-485ECB0E01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249891"/>
            <a:ext cx="7772400" cy="1470025"/>
          </a:xfrm>
        </p:spPr>
        <p:txBody>
          <a:bodyPr/>
          <a:lstStyle/>
          <a:p>
            <a:pPr algn="l"/>
            <a:r>
              <a:rPr lang="en-US" dirty="0" smtClean="0"/>
              <a:t>Anthropological roots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330450"/>
            <a:ext cx="6400800" cy="1752600"/>
          </a:xfrm>
        </p:spPr>
        <p:txBody>
          <a:bodyPr/>
          <a:lstStyle/>
          <a:p>
            <a:pPr algn="l"/>
            <a:r>
              <a:rPr lang="en-US" dirty="0" smtClean="0"/>
              <a:t>Doing fieldwork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0284" y="2719916"/>
            <a:ext cx="36449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494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Brief historical overview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way of reminder…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399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Herodotus (480 BCE</a:t>
            </a:r>
            <a:r>
              <a:rPr lang="en-US" dirty="0" smtClean="0"/>
              <a:t>) – the first anthropologist?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72190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/>
              <a:t>Homo </a:t>
            </a:r>
            <a:r>
              <a:rPr lang="en-GB" b="1" i="1" dirty="0" err="1" smtClean="0"/>
              <a:t>monstrosus</a:t>
            </a:r>
            <a:r>
              <a:rPr lang="en-GB" b="1" dirty="0" smtClean="0"/>
              <a:t> </a:t>
            </a:r>
            <a:endParaRPr lang="en-US" dirty="0"/>
          </a:p>
        </p:txBody>
      </p:sp>
      <p:sp>
        <p:nvSpPr>
          <p:cNvPr id="61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D1B38FB2-9AC1-434F-8EA4-76FE61193D15}" type="slidenum">
              <a:rPr lang="en-US"/>
              <a:pPr eaLnBrk="1" hangingPunct="1"/>
              <a:t>4</a:t>
            </a:fld>
            <a:endParaRPr lang="en-US"/>
          </a:p>
        </p:txBody>
      </p:sp>
      <p:pic>
        <p:nvPicPr>
          <p:cNvPr id="6147" name="Picture 7" descr="monster04_45s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72225" y="1636713"/>
            <a:ext cx="2376488" cy="21542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148" name="Text Box 11"/>
          <p:cNvSpPr txBox="1">
            <a:spLocks noChangeArrowheads="1"/>
          </p:cNvSpPr>
          <p:nvPr/>
        </p:nvSpPr>
        <p:spPr bwMode="auto">
          <a:xfrm>
            <a:off x="6300788" y="3789363"/>
            <a:ext cx="6477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sz="1400" b="1"/>
              <a:t>Satyr</a:t>
            </a:r>
            <a:endParaRPr lang="en-US" sz="1400" b="1"/>
          </a:p>
        </p:txBody>
      </p:sp>
      <p:sp>
        <p:nvSpPr>
          <p:cNvPr id="6149" name="Text Box 13"/>
          <p:cNvSpPr txBox="1">
            <a:spLocks noChangeArrowheads="1"/>
          </p:cNvSpPr>
          <p:nvPr/>
        </p:nvSpPr>
        <p:spPr bwMode="auto">
          <a:xfrm>
            <a:off x="250825" y="6508750"/>
            <a:ext cx="2808288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400" b="1"/>
              <a:t>The Ewaiponoma or Blemmyae</a:t>
            </a:r>
          </a:p>
        </p:txBody>
      </p:sp>
      <p:pic>
        <p:nvPicPr>
          <p:cNvPr id="6150" name="Picture 14" descr="11385_1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7663" y="4149725"/>
            <a:ext cx="2711450" cy="23114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15" descr="Schedel3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35375" y="4149725"/>
            <a:ext cx="2303463" cy="2278063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16" descr="sciapod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88125" y="4105275"/>
            <a:ext cx="2035175" cy="22034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153" name="Text Box 17"/>
          <p:cNvSpPr txBox="1">
            <a:spLocks noChangeArrowheads="1"/>
          </p:cNvSpPr>
          <p:nvPr/>
        </p:nvSpPr>
        <p:spPr bwMode="auto">
          <a:xfrm>
            <a:off x="3563938" y="6508750"/>
            <a:ext cx="1223962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400" b="1"/>
              <a:t>Phanesian</a:t>
            </a:r>
          </a:p>
        </p:txBody>
      </p:sp>
      <p:sp>
        <p:nvSpPr>
          <p:cNvPr id="6154" name="Text Box 18"/>
          <p:cNvSpPr txBox="1">
            <a:spLocks noChangeArrowheads="1"/>
          </p:cNvSpPr>
          <p:nvPr/>
        </p:nvSpPr>
        <p:spPr bwMode="auto">
          <a:xfrm>
            <a:off x="6588125" y="6453188"/>
            <a:ext cx="90011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400" b="1"/>
              <a:t>Sciapod</a:t>
            </a:r>
          </a:p>
        </p:txBody>
      </p:sp>
      <p:sp>
        <p:nvSpPr>
          <p:cNvPr id="6155" name="Text Box 19"/>
          <p:cNvSpPr txBox="1">
            <a:spLocks noChangeArrowheads="1"/>
          </p:cNvSpPr>
          <p:nvPr/>
        </p:nvSpPr>
        <p:spPr bwMode="auto">
          <a:xfrm>
            <a:off x="179388" y="1557338"/>
            <a:ext cx="3168650" cy="2292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sz="2000" b="1" dirty="0"/>
              <a:t>Some examples of peoples </a:t>
            </a:r>
            <a:r>
              <a:rPr lang="en-GB" sz="2000" b="1" dirty="0" smtClean="0"/>
              <a:t>thought </a:t>
            </a:r>
            <a:r>
              <a:rPr lang="en-GB" sz="2000" b="1" dirty="0"/>
              <a:t>to exist just beyond the known world</a:t>
            </a:r>
          </a:p>
          <a:p>
            <a:pPr eaLnBrk="1" hangingPunct="1">
              <a:spcBef>
                <a:spcPct val="50000"/>
              </a:spcBef>
            </a:pPr>
            <a:r>
              <a:rPr lang="en-GB" sz="1400" dirty="0"/>
              <a:t>(images from 15</a:t>
            </a:r>
            <a:r>
              <a:rPr lang="en-GB" sz="1400" baseline="30000" dirty="0"/>
              <a:t>th</a:t>
            </a:r>
            <a:r>
              <a:rPr lang="en-GB" sz="1400" dirty="0"/>
              <a:t> Century woodcuts, although references to such ‘monstrous races’ were found as far back as the writings of Herodotus)</a:t>
            </a:r>
            <a:endParaRPr lang="en-US" sz="1400" dirty="0"/>
          </a:p>
        </p:txBody>
      </p:sp>
      <p:pic>
        <p:nvPicPr>
          <p:cNvPr id="6156" name="Picture 21" descr="monster04_46sm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35375" y="1628775"/>
            <a:ext cx="2392363" cy="2130425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158" name="Rectangle 10"/>
          <p:cNvSpPr>
            <a:spLocks noChangeArrowheads="1"/>
          </p:cNvSpPr>
          <p:nvPr/>
        </p:nvSpPr>
        <p:spPr bwMode="auto">
          <a:xfrm>
            <a:off x="357188" y="428625"/>
            <a:ext cx="36337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Tahoma" charset="0"/>
                <a:ea typeface="Times New Roman" charset="0"/>
                <a:cs typeface="Tahoma" charset="0"/>
              </a:rPr>
              <a:t>Anthropological ancestors:</a:t>
            </a:r>
            <a:endParaRPr lang="en-US">
              <a:ea typeface="Times New Roman" charset="0"/>
              <a:cs typeface="Tahom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7958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Rooted in the curious, fantastic and evangelical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32635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Anthropological ancestors</a:t>
            </a:r>
            <a:endParaRPr lang="en-US" dirty="0"/>
          </a:p>
        </p:txBody>
      </p:sp>
      <p:sp>
        <p:nvSpPr>
          <p:cNvPr id="133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22262471-F2D2-0140-B9CC-2C5E7EFA54D3}" type="slidenum">
              <a:rPr lang="en-US"/>
              <a:pPr eaLnBrk="1" hangingPunct="1"/>
              <a:t>6</a:t>
            </a:fld>
            <a:endParaRPr lang="en-US"/>
          </a:p>
        </p:txBody>
      </p: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322263" y="1628775"/>
            <a:ext cx="8497887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sz="2000" b="1"/>
              <a:t>Proponents of social evolutionism tended to be ‘armchair theorists’: </a:t>
            </a:r>
          </a:p>
          <a:p>
            <a:pPr eaLnBrk="1" hangingPunct="1">
              <a:spcBef>
                <a:spcPct val="50000"/>
              </a:spcBef>
            </a:pPr>
            <a:r>
              <a:rPr lang="en-GB" sz="2000"/>
              <a:t>Obtained their data from historical records, and questionnaires, letters, reports and diaries from missionaries and colonial officials </a:t>
            </a:r>
            <a:endParaRPr lang="en-US" sz="2000" b="1"/>
          </a:p>
        </p:txBody>
      </p:sp>
      <p:pic>
        <p:nvPicPr>
          <p:cNvPr id="13316" name="Picture 5" descr="150px-Edward_Burnett_Tylor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0" y="3060700"/>
            <a:ext cx="1905000" cy="22177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7" descr="200px-James-George_Fraz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48488" y="2989263"/>
            <a:ext cx="1905000" cy="22669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318" name="Text Box 8"/>
          <p:cNvSpPr txBox="1">
            <a:spLocks noChangeArrowheads="1"/>
          </p:cNvSpPr>
          <p:nvPr/>
        </p:nvSpPr>
        <p:spPr bwMode="auto">
          <a:xfrm>
            <a:off x="7021513" y="5373688"/>
            <a:ext cx="1943100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sz="1600" b="1"/>
              <a:t>Sir James G. Frazer (1854 – 1941)</a:t>
            </a:r>
            <a:endParaRPr lang="en-US" sz="1600" b="1"/>
          </a:p>
        </p:txBody>
      </p:sp>
      <p:sp>
        <p:nvSpPr>
          <p:cNvPr id="13319" name="Text Box 10"/>
          <p:cNvSpPr txBox="1">
            <a:spLocks noChangeArrowheads="1"/>
          </p:cNvSpPr>
          <p:nvPr/>
        </p:nvSpPr>
        <p:spPr bwMode="auto">
          <a:xfrm>
            <a:off x="4819650" y="5373688"/>
            <a:ext cx="1655763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sz="1600" b="1"/>
              <a:t>E. B. Tylor (1832 – 1917)</a:t>
            </a:r>
            <a:endParaRPr lang="en-US" sz="1600" b="1"/>
          </a:p>
        </p:txBody>
      </p:sp>
      <p:pic>
        <p:nvPicPr>
          <p:cNvPr id="13320" name="Picture 11" descr="200px-Herbert_Spenc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28900" y="2960157"/>
            <a:ext cx="1497013" cy="23050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321" name="Text Box 12"/>
          <p:cNvSpPr txBox="1">
            <a:spLocks noChangeArrowheads="1"/>
          </p:cNvSpPr>
          <p:nvPr/>
        </p:nvSpPr>
        <p:spPr bwMode="auto">
          <a:xfrm>
            <a:off x="2557463" y="5373688"/>
            <a:ext cx="1943100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sz="1600" b="1"/>
              <a:t>Herbert Spencer (1820 – 1903)</a:t>
            </a:r>
            <a:endParaRPr lang="en-US" sz="1600" b="1"/>
          </a:p>
        </p:txBody>
      </p:sp>
      <p:sp>
        <p:nvSpPr>
          <p:cNvPr id="13322" name="Text Box 13"/>
          <p:cNvSpPr txBox="1">
            <a:spLocks noChangeArrowheads="1"/>
          </p:cNvSpPr>
          <p:nvPr/>
        </p:nvSpPr>
        <p:spPr bwMode="auto">
          <a:xfrm>
            <a:off x="179388" y="6230938"/>
            <a:ext cx="72723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b="1"/>
              <a:t>For these men, anthropology was the study of ‘primitive‘ peoples</a:t>
            </a:r>
            <a:endParaRPr lang="en-US" b="1"/>
          </a:p>
        </p:txBody>
      </p:sp>
      <p:pic>
        <p:nvPicPr>
          <p:cNvPr id="13323" name="Picture 16" descr="Morga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3850" y="2924175"/>
            <a:ext cx="1836738" cy="23622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324" name="Text Box 17"/>
          <p:cNvSpPr txBox="1">
            <a:spLocks noChangeArrowheads="1"/>
          </p:cNvSpPr>
          <p:nvPr/>
        </p:nvSpPr>
        <p:spPr bwMode="auto">
          <a:xfrm>
            <a:off x="250825" y="5445125"/>
            <a:ext cx="2232025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sz="1600" b="1"/>
              <a:t>Lewis Henry Morgan (1818 – 1881)</a:t>
            </a:r>
            <a:endParaRPr lang="en-US" sz="1600" b="1"/>
          </a:p>
        </p:txBody>
      </p:sp>
      <p:sp>
        <p:nvSpPr>
          <p:cNvPr id="13326" name="Rectangle 10"/>
          <p:cNvSpPr>
            <a:spLocks noChangeArrowheads="1"/>
          </p:cNvSpPr>
          <p:nvPr/>
        </p:nvSpPr>
        <p:spPr bwMode="auto">
          <a:xfrm>
            <a:off x="357188" y="428625"/>
            <a:ext cx="36337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Tahoma" charset="0"/>
                <a:ea typeface="Times New Roman" charset="0"/>
                <a:cs typeface="Tahoma" charset="0"/>
              </a:rPr>
              <a:t>Anthropological ancestors:</a:t>
            </a:r>
            <a:endParaRPr lang="en-US">
              <a:ea typeface="Times New Roman" charset="0"/>
              <a:cs typeface="Tahom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1202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Armchair theories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Theories constructed using the tales brought back to Europe by travellers, missionaries and traders</a:t>
            </a:r>
          </a:p>
          <a:p>
            <a:r>
              <a:rPr lang="en-US" dirty="0" smtClean="0"/>
              <a:t>Believed the origins of humanity could be found in these ‘primitives’</a:t>
            </a:r>
          </a:p>
          <a:p>
            <a:r>
              <a:rPr lang="en-US" dirty="0" smtClean="0"/>
              <a:t>Living fossils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635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4A216E98-F03D-0242-97B9-0497CEF5E02D}" type="slidenum">
              <a:rPr lang="en-US"/>
              <a:pPr eaLnBrk="1" hangingPunct="1"/>
              <a:t>8</a:t>
            </a:fld>
            <a:endParaRPr lang="en-US"/>
          </a:p>
        </p:txBody>
      </p:sp>
      <p:pic>
        <p:nvPicPr>
          <p:cNvPr id="7171" name="Picture 15" descr="lip_pla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87450" y="906463"/>
            <a:ext cx="2160588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17" descr="mini-tribe4a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542241" y="906463"/>
            <a:ext cx="4307417" cy="2353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19" descr="ea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87441" y="3067050"/>
            <a:ext cx="2221526" cy="33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21" descr="_41225182_mongolia_416_afp"/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508086" y="3376082"/>
            <a:ext cx="4341572" cy="3017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10"/>
          <p:cNvSpPr>
            <a:spLocks noChangeArrowheads="1"/>
          </p:cNvSpPr>
          <p:nvPr/>
        </p:nvSpPr>
        <p:spPr bwMode="auto">
          <a:xfrm>
            <a:off x="357188" y="428625"/>
            <a:ext cx="36337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Tahoma" charset="0"/>
                <a:ea typeface="Times New Roman" charset="0"/>
                <a:cs typeface="Tahoma" charset="0"/>
              </a:rPr>
              <a:t>Anthropological ancestors:</a:t>
            </a:r>
            <a:endParaRPr lang="en-US">
              <a:ea typeface="Times New Roman" charset="0"/>
              <a:cs typeface="Tahom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0800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 main theories about humanity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Ethnologists - Morgan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Diffusion of ideas and </a:t>
            </a:r>
            <a:r>
              <a:rPr lang="en-US" dirty="0" err="1" smtClean="0"/>
              <a:t>behaviours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Sociologists –  Frazer, </a:t>
            </a:r>
            <a:r>
              <a:rPr lang="en-US" dirty="0" err="1" smtClean="0"/>
              <a:t>Tylor</a:t>
            </a:r>
            <a:r>
              <a:rPr lang="en-US" dirty="0" smtClean="0"/>
              <a:t>, Spencer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Social evolution</a:t>
            </a:r>
            <a:endParaRPr lang="en-US" dirty="0"/>
          </a:p>
        </p:txBody>
      </p:sp>
      <p:pic>
        <p:nvPicPr>
          <p:cNvPr id="9" name="Picture 8" descr="1ripp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6168" y="3495674"/>
            <a:ext cx="3455988" cy="275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23305" y="2759074"/>
            <a:ext cx="3958695" cy="349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513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Anthropological ancestor </a:t>
            </a:r>
            <a:r>
              <a:rPr lang="en-US" dirty="0" smtClean="0"/>
              <a:t>1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Morgan’s stages of evolution based on </a:t>
            </a:r>
            <a:r>
              <a:rPr lang="en-US" dirty="0" err="1" smtClean="0"/>
              <a:t>behaviour</a:t>
            </a:r>
            <a:r>
              <a:rPr lang="en-US" dirty="0" smtClean="0"/>
              <a:t> and tool use</a:t>
            </a:r>
            <a:endParaRPr lang="en-US" dirty="0"/>
          </a:p>
        </p:txBody>
      </p:sp>
      <p:sp>
        <p:nvSpPr>
          <p:cNvPr id="1843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0DF91923-6081-224B-835C-92618993AE73}" type="slidenum">
              <a:rPr lang="en-US"/>
              <a:pPr eaLnBrk="1" hangingPunct="1"/>
              <a:t>10</a:t>
            </a:fld>
            <a:endParaRPr lang="en-US"/>
          </a:p>
        </p:txBody>
      </p:sp>
      <p:pic>
        <p:nvPicPr>
          <p:cNvPr id="18436" name="Picture 6" descr="Morga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9903" y="2852738"/>
            <a:ext cx="1836737" cy="23622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437" name="Text Box 9"/>
          <p:cNvSpPr txBox="1">
            <a:spLocks noChangeArrowheads="1"/>
          </p:cNvSpPr>
          <p:nvPr/>
        </p:nvSpPr>
        <p:spPr bwMode="auto">
          <a:xfrm>
            <a:off x="539210" y="5373688"/>
            <a:ext cx="2232025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sz="1600" b="1" dirty="0"/>
              <a:t>Lewis Henry Morgan (1818 – 1881)</a:t>
            </a:r>
            <a:endParaRPr lang="en-US" sz="1600" b="1" dirty="0"/>
          </a:p>
        </p:txBody>
      </p:sp>
      <p:sp>
        <p:nvSpPr>
          <p:cNvPr id="18438" name="Text Box 14"/>
          <p:cNvSpPr txBox="1">
            <a:spLocks noChangeArrowheads="1"/>
          </p:cNvSpPr>
          <p:nvPr/>
        </p:nvSpPr>
        <p:spPr bwMode="auto">
          <a:xfrm>
            <a:off x="2555875" y="2997200"/>
            <a:ext cx="6119813" cy="222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sz="2000" b="1" dirty="0"/>
              <a:t>SAVAGERY</a:t>
            </a:r>
          </a:p>
          <a:p>
            <a:pPr eaLnBrk="1" hangingPunct="1">
              <a:spcBef>
                <a:spcPct val="50000"/>
              </a:spcBef>
            </a:pPr>
            <a:endParaRPr lang="en-GB" sz="2000" b="1" dirty="0"/>
          </a:p>
          <a:p>
            <a:pPr eaLnBrk="1" hangingPunct="1">
              <a:spcBef>
                <a:spcPct val="50000"/>
              </a:spcBef>
            </a:pPr>
            <a:r>
              <a:rPr lang="en-GB" sz="2000" b="1" dirty="0"/>
              <a:t>		</a:t>
            </a:r>
            <a:r>
              <a:rPr lang="en-GB" sz="2000" b="1" dirty="0" smtClean="0"/>
              <a:t>	BARBARISM</a:t>
            </a:r>
            <a:endParaRPr lang="en-GB" sz="2000" b="1" dirty="0"/>
          </a:p>
          <a:p>
            <a:pPr eaLnBrk="1" hangingPunct="1">
              <a:spcBef>
                <a:spcPct val="50000"/>
              </a:spcBef>
            </a:pPr>
            <a:endParaRPr lang="en-GB" sz="2000" b="1" dirty="0"/>
          </a:p>
          <a:p>
            <a:pPr eaLnBrk="1" hangingPunct="1">
              <a:spcBef>
                <a:spcPct val="50000"/>
              </a:spcBef>
            </a:pPr>
            <a:r>
              <a:rPr lang="en-GB" sz="2000" b="1" dirty="0"/>
              <a:t>				</a:t>
            </a:r>
            <a:r>
              <a:rPr lang="en-GB" sz="2000" b="1" dirty="0" smtClean="0"/>
              <a:t>			CIVILISATION</a:t>
            </a:r>
            <a:endParaRPr lang="en-US" sz="2000" b="1" dirty="0"/>
          </a:p>
        </p:txBody>
      </p:sp>
      <p:sp>
        <p:nvSpPr>
          <p:cNvPr id="18440" name="Rectangle 10"/>
          <p:cNvSpPr>
            <a:spLocks noChangeArrowheads="1"/>
          </p:cNvSpPr>
          <p:nvPr/>
        </p:nvSpPr>
        <p:spPr bwMode="auto">
          <a:xfrm>
            <a:off x="357188" y="428625"/>
            <a:ext cx="36337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Tahoma" charset="0"/>
                <a:ea typeface="Times New Roman" charset="0"/>
                <a:cs typeface="Tahoma" charset="0"/>
              </a:rPr>
              <a:t>Anthropological ancestors:</a:t>
            </a:r>
            <a:endParaRPr lang="en-US">
              <a:ea typeface="Times New Roman" charset="0"/>
              <a:cs typeface="Tahoma" charset="0"/>
            </a:endParaRPr>
          </a:p>
        </p:txBody>
      </p:sp>
      <p:sp>
        <p:nvSpPr>
          <p:cNvPr id="2" name="Right Arrow 1"/>
          <p:cNvSpPr/>
          <p:nvPr/>
        </p:nvSpPr>
        <p:spPr>
          <a:xfrm>
            <a:off x="3259667" y="3312583"/>
            <a:ext cx="1291166" cy="582084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ight Arrow 2"/>
          <p:cNvSpPr/>
          <p:nvPr/>
        </p:nvSpPr>
        <p:spPr>
          <a:xfrm>
            <a:off x="5314950" y="4222750"/>
            <a:ext cx="1238250" cy="624417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43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Anthropological ancestor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Frazer’s stages of cognition (mental conclusions about life)</a:t>
            </a:r>
            <a:endParaRPr lang="en-US" dirty="0"/>
          </a:p>
        </p:txBody>
      </p:sp>
      <p:sp>
        <p:nvSpPr>
          <p:cNvPr id="174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6C2BC76D-38AB-9743-B737-413D7A8B678E}" type="slidenum">
              <a:rPr lang="en-US"/>
              <a:pPr eaLnBrk="1" hangingPunct="1"/>
              <a:t>11</a:t>
            </a:fld>
            <a:endParaRPr lang="en-US"/>
          </a:p>
        </p:txBody>
      </p:sp>
      <p:sp>
        <p:nvSpPr>
          <p:cNvPr id="17412" name="Text Box 7"/>
          <p:cNvSpPr txBox="1">
            <a:spLocks noChangeArrowheads="1"/>
          </p:cNvSpPr>
          <p:nvPr/>
        </p:nvSpPr>
        <p:spPr bwMode="auto">
          <a:xfrm>
            <a:off x="468313" y="2781300"/>
            <a:ext cx="6119812" cy="222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sz="2000" b="1" dirty="0"/>
              <a:t>MAGIC</a:t>
            </a:r>
          </a:p>
          <a:p>
            <a:pPr eaLnBrk="1" hangingPunct="1">
              <a:spcBef>
                <a:spcPct val="50000"/>
              </a:spcBef>
            </a:pPr>
            <a:endParaRPr lang="en-GB" sz="2000" b="1" dirty="0"/>
          </a:p>
          <a:p>
            <a:pPr eaLnBrk="1" hangingPunct="1">
              <a:spcBef>
                <a:spcPct val="50000"/>
              </a:spcBef>
            </a:pPr>
            <a:r>
              <a:rPr lang="en-GB" sz="2000" b="1" dirty="0"/>
              <a:t>		</a:t>
            </a:r>
            <a:r>
              <a:rPr lang="en-GB" sz="2000" b="1" dirty="0" smtClean="0"/>
              <a:t>	RELIGION</a:t>
            </a:r>
            <a:endParaRPr lang="en-GB" sz="2000" b="1" dirty="0"/>
          </a:p>
          <a:p>
            <a:pPr eaLnBrk="1" hangingPunct="1">
              <a:spcBef>
                <a:spcPct val="50000"/>
              </a:spcBef>
            </a:pPr>
            <a:endParaRPr lang="en-GB" sz="2000" b="1" dirty="0"/>
          </a:p>
          <a:p>
            <a:pPr eaLnBrk="1" hangingPunct="1">
              <a:spcBef>
                <a:spcPct val="50000"/>
              </a:spcBef>
            </a:pPr>
            <a:r>
              <a:rPr lang="en-GB" sz="2000" b="1" dirty="0"/>
              <a:t>				</a:t>
            </a:r>
            <a:r>
              <a:rPr lang="en-GB" sz="2000" b="1" dirty="0" smtClean="0"/>
              <a:t>       		SCIENCE</a:t>
            </a:r>
            <a:endParaRPr lang="en-US" sz="2000" b="1" dirty="0"/>
          </a:p>
        </p:txBody>
      </p:sp>
      <p:pic>
        <p:nvPicPr>
          <p:cNvPr id="17413" name="Picture 8" descr="200px-James-George_Fraz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52164" y="2989263"/>
            <a:ext cx="1905000" cy="22669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414" name="Text Box 9"/>
          <p:cNvSpPr txBox="1">
            <a:spLocks noChangeArrowheads="1"/>
          </p:cNvSpPr>
          <p:nvPr/>
        </p:nvSpPr>
        <p:spPr bwMode="auto">
          <a:xfrm>
            <a:off x="6672274" y="5373688"/>
            <a:ext cx="1943100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sz="1600" b="1" dirty="0"/>
              <a:t>Sir James G. Frazer (1854 – 1941)</a:t>
            </a:r>
            <a:endParaRPr lang="en-US" sz="1600" b="1" dirty="0"/>
          </a:p>
        </p:txBody>
      </p:sp>
      <p:sp>
        <p:nvSpPr>
          <p:cNvPr id="17416" name="Rectangle 10"/>
          <p:cNvSpPr>
            <a:spLocks noChangeArrowheads="1"/>
          </p:cNvSpPr>
          <p:nvPr/>
        </p:nvSpPr>
        <p:spPr bwMode="auto">
          <a:xfrm>
            <a:off x="357188" y="428625"/>
            <a:ext cx="36337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Tahoma" charset="0"/>
                <a:ea typeface="Times New Roman" charset="0"/>
                <a:cs typeface="Tahoma" charset="0"/>
              </a:rPr>
              <a:t>Anthropological ancestors:</a:t>
            </a:r>
            <a:endParaRPr lang="en-US">
              <a:ea typeface="Times New Roman" charset="0"/>
              <a:cs typeface="Tahoma" charset="0"/>
            </a:endParaRPr>
          </a:p>
        </p:txBody>
      </p:sp>
      <p:sp>
        <p:nvSpPr>
          <p:cNvPr id="6" name="Right Arrow 5"/>
          <p:cNvSpPr/>
          <p:nvPr/>
        </p:nvSpPr>
        <p:spPr>
          <a:xfrm>
            <a:off x="1164166" y="3238501"/>
            <a:ext cx="814917" cy="359833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Arrow 6"/>
          <p:cNvSpPr/>
          <p:nvPr/>
        </p:nvSpPr>
        <p:spPr>
          <a:xfrm>
            <a:off x="2989781" y="4116916"/>
            <a:ext cx="963083" cy="359834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228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First world war 1914-18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Malinowski interned in Australia</a:t>
            </a:r>
          </a:p>
          <a:p>
            <a:r>
              <a:rPr lang="en-US" dirty="0" smtClean="0"/>
              <a:t>Spent war years on Trobriand Islands</a:t>
            </a:r>
          </a:p>
          <a:p>
            <a:r>
              <a:rPr lang="en-US" dirty="0" smtClean="0"/>
              <a:t>Challenged past ideas</a:t>
            </a:r>
          </a:p>
          <a:p>
            <a:pPr lvl="1"/>
            <a:r>
              <a:rPr lang="en-US" dirty="0" smtClean="0"/>
              <a:t>Magic = science and then religion</a:t>
            </a:r>
          </a:p>
          <a:p>
            <a:pPr lvl="1"/>
            <a:r>
              <a:rPr lang="en-US" dirty="0" smtClean="0"/>
              <a:t>Showed ‘primitive’ to be inaccurate label</a:t>
            </a:r>
          </a:p>
          <a:p>
            <a:r>
              <a:rPr lang="en-US" dirty="0" smtClean="0"/>
              <a:t>‘Invented’ fieldwork</a:t>
            </a:r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0451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Methodology – </a:t>
            </a:r>
            <a:br>
              <a:rPr lang="en-US" dirty="0" smtClean="0"/>
            </a:br>
            <a:r>
              <a:rPr lang="en-US" dirty="0" smtClean="0"/>
              <a:t>participant observation (PO)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Get off the verandah</a:t>
            </a:r>
          </a:p>
          <a:p>
            <a:r>
              <a:rPr lang="en-US" dirty="0" smtClean="0"/>
              <a:t>Spend 12 months plus</a:t>
            </a:r>
          </a:p>
          <a:p>
            <a:r>
              <a:rPr lang="en-US" dirty="0" smtClean="0"/>
              <a:t>Learn language</a:t>
            </a:r>
          </a:p>
          <a:p>
            <a:r>
              <a:rPr lang="en-US" dirty="0" smtClean="0"/>
              <a:t>Do what people do</a:t>
            </a:r>
          </a:p>
          <a:p>
            <a:r>
              <a:rPr lang="en-US" dirty="0" smtClean="0"/>
              <a:t>Learn about the ‘</a:t>
            </a:r>
            <a:r>
              <a:rPr lang="en-US" dirty="0" err="1" smtClean="0"/>
              <a:t>imponderabilia</a:t>
            </a:r>
            <a:r>
              <a:rPr lang="en-US" dirty="0" smtClean="0"/>
              <a:t>’ of life</a:t>
            </a:r>
          </a:p>
          <a:p>
            <a:r>
              <a:rPr lang="en-US" dirty="0" smtClean="0"/>
              <a:t>Find out what </a:t>
            </a:r>
            <a:r>
              <a:rPr lang="en-US" i="1" dirty="0" smtClean="0"/>
              <a:t>they think </a:t>
            </a:r>
            <a:r>
              <a:rPr lang="en-US" dirty="0" smtClean="0"/>
              <a:t>they are doing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7170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Malinowski’s ideas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ja-JP" altLang="en-US" b="1" i="1" dirty="0"/>
              <a:t>“</a:t>
            </a:r>
            <a:r>
              <a:rPr lang="en-US" b="1" i="1" dirty="0"/>
              <a:t>This goal [of fieldwork] is, briefly, to grasp the native</a:t>
            </a:r>
            <a:r>
              <a:rPr lang="ja-JP" altLang="en-US" b="1" i="1" dirty="0"/>
              <a:t>’</a:t>
            </a:r>
            <a:r>
              <a:rPr lang="en-US" b="1" i="1" dirty="0"/>
              <a:t>s point of view, his relation to life, to </a:t>
            </a:r>
            <a:r>
              <a:rPr lang="en-US" b="1" i="1" dirty="0" err="1"/>
              <a:t>realise</a:t>
            </a:r>
            <a:r>
              <a:rPr lang="en-US" b="1" i="1" dirty="0"/>
              <a:t> his vision of his </a:t>
            </a:r>
            <a:r>
              <a:rPr lang="en-US" b="1" i="1" dirty="0" smtClean="0"/>
              <a:t>world [sic]. </a:t>
            </a:r>
            <a:r>
              <a:rPr lang="en-US" b="1" i="1" dirty="0"/>
              <a:t>We have to study </a:t>
            </a:r>
            <a:r>
              <a:rPr lang="en-US" b="1" i="1" dirty="0" smtClean="0"/>
              <a:t>man </a:t>
            </a:r>
            <a:r>
              <a:rPr lang="en-US" b="1" i="1" smtClean="0"/>
              <a:t>[sic], </a:t>
            </a:r>
            <a:r>
              <a:rPr lang="en-US" b="1" i="1" dirty="0"/>
              <a:t>and we must study what concerns him most intimately, that is, the hold which life has on him. In each culture, the values are slightly different; people aspire after different aims, follow different impulses, yearn after a different form of happiness. In each culture, we find different institutions in which man pursues his life-interest, different customs by which he satisfies his aspirations, different codes of law and morality which reward his virtues or punish his defections.</a:t>
            </a:r>
            <a:r>
              <a:rPr lang="ja-JP" altLang="en-US" b="1" i="1" dirty="0"/>
              <a:t>”</a:t>
            </a:r>
            <a:r>
              <a:rPr lang="en-US" b="1" i="1" dirty="0"/>
              <a:t> </a:t>
            </a:r>
            <a:endParaRPr lang="en-US" dirty="0"/>
          </a:p>
          <a:p>
            <a:pPr marL="0" indent="0" algn="r">
              <a:buNone/>
            </a:pPr>
            <a:r>
              <a:rPr lang="en-US" dirty="0"/>
              <a:t>(Malinowski, B. 1922. </a:t>
            </a:r>
            <a:r>
              <a:rPr lang="en-US" i="1" dirty="0"/>
              <a:t>Argonauts of the Western Pacific</a:t>
            </a:r>
            <a:r>
              <a:rPr lang="en-US" dirty="0"/>
              <a:t>. </a:t>
            </a:r>
            <a:r>
              <a:rPr lang="en-US" dirty="0" smtClean="0"/>
              <a:t>London: </a:t>
            </a:r>
            <a:r>
              <a:rPr lang="en-US" dirty="0" err="1" smtClean="0"/>
              <a:t>Routledge</a:t>
            </a:r>
            <a:r>
              <a:rPr lang="en-US" dirty="0"/>
              <a:t>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34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Hand maiden to colonialism</a:t>
            </a:r>
            <a:endParaRPr lang="en-US" dirty="0"/>
          </a:p>
        </p:txBody>
      </p:sp>
      <p:pic>
        <p:nvPicPr>
          <p:cNvPr id="5" name="Picture 2" descr="An anth in the fie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12938" y="1672169"/>
            <a:ext cx="5786437" cy="441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3121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‘other’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“A famous anecdote tells of a dinner party where William James, the pragmatist philosopher, asked Frazer whether he had ever become acquainted with any of those savages he wrote so much about. Frazer allegedly replied, in a shocked tone of voice, ‘Heaven forbid!’.” (</a:t>
            </a:r>
            <a:r>
              <a:rPr lang="en-GB" dirty="0" err="1"/>
              <a:t>Eriksen</a:t>
            </a:r>
            <a:r>
              <a:rPr lang="en-GB" dirty="0"/>
              <a:t>, 1995: 5)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7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13771"/>
            <a:ext cx="7772400" cy="1470025"/>
          </a:xfrm>
        </p:spPr>
        <p:txBody>
          <a:bodyPr/>
          <a:lstStyle/>
          <a:p>
            <a:r>
              <a:rPr lang="en-US" dirty="0" smtClean="0"/>
              <a:t>The DOING of fieldwork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" y="1325016"/>
            <a:ext cx="7988300" cy="529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4900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Anths</a:t>
            </a:r>
            <a:r>
              <a:rPr lang="en-US" dirty="0" smtClean="0"/>
              <a:t> </a:t>
            </a:r>
            <a:r>
              <a:rPr lang="en-US" dirty="0" smtClean="0"/>
              <a:t>work with</a:t>
            </a:r>
            <a:r>
              <a:rPr lang="en-US" dirty="0" smtClean="0"/>
              <a:t> people – that is: </a:t>
            </a:r>
            <a:r>
              <a:rPr lang="en-US" i="1" dirty="0" smtClean="0"/>
              <a:t>together</a:t>
            </a:r>
          </a:p>
          <a:p>
            <a:r>
              <a:rPr lang="en-US" dirty="0" smtClean="0"/>
              <a:t>Participate and observe life.</a:t>
            </a:r>
          </a:p>
          <a:p>
            <a:pPr lvl="1"/>
            <a:r>
              <a:rPr lang="en-US" dirty="0" smtClean="0"/>
              <a:t>Look </a:t>
            </a:r>
            <a:r>
              <a:rPr lang="en-US" dirty="0" smtClean="0"/>
              <a:t>and do </a:t>
            </a:r>
            <a:r>
              <a:rPr lang="en-US" dirty="0" smtClean="0"/>
              <a:t>to </a:t>
            </a:r>
            <a:r>
              <a:rPr lang="en-US" dirty="0" smtClean="0"/>
              <a:t>understand </a:t>
            </a:r>
            <a:r>
              <a:rPr lang="en-US" dirty="0" smtClean="0"/>
              <a:t>being human</a:t>
            </a:r>
            <a:endParaRPr lang="en-US" dirty="0"/>
          </a:p>
        </p:txBody>
      </p:sp>
      <p:pic>
        <p:nvPicPr>
          <p:cNvPr id="5" name="Content Placeholder 4" descr="bore carpenter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246194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Participant observation: being </a:t>
            </a:r>
            <a:r>
              <a:rPr lang="en-US" dirty="0" smtClean="0"/>
              <a:t>there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Be attentive, </a:t>
            </a:r>
            <a:r>
              <a:rPr lang="en-US" dirty="0" smtClean="0"/>
              <a:t>active</a:t>
            </a:r>
            <a:endParaRPr lang="en-US" dirty="0" smtClean="0"/>
          </a:p>
          <a:p>
            <a:r>
              <a:rPr lang="en-US" dirty="0" smtClean="0"/>
              <a:t>Transparency </a:t>
            </a:r>
          </a:p>
          <a:p>
            <a:r>
              <a:rPr lang="en-US" dirty="0" smtClean="0"/>
              <a:t>Intention</a:t>
            </a:r>
          </a:p>
          <a:p>
            <a:r>
              <a:rPr lang="en-US" dirty="0" smtClean="0"/>
              <a:t>Emic view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963187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Thick description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Describe in great detail</a:t>
            </a:r>
          </a:p>
          <a:p>
            <a:r>
              <a:rPr lang="en-US" dirty="0" err="1" smtClean="0"/>
              <a:t>Analyse</a:t>
            </a:r>
            <a:endParaRPr lang="en-US" dirty="0" smtClean="0"/>
          </a:p>
          <a:p>
            <a:pPr lvl="1"/>
            <a:r>
              <a:rPr lang="en-US" dirty="0" smtClean="0"/>
              <a:t>Look for correspondences</a:t>
            </a:r>
          </a:p>
          <a:p>
            <a:pPr lvl="1"/>
            <a:r>
              <a:rPr lang="en-US" dirty="0" smtClean="0"/>
              <a:t>Repeated phrases</a:t>
            </a:r>
          </a:p>
          <a:p>
            <a:pPr lvl="1"/>
            <a:r>
              <a:rPr lang="en-US" dirty="0" smtClean="0"/>
              <a:t>Significances</a:t>
            </a:r>
          </a:p>
          <a:p>
            <a:pPr lvl="1"/>
            <a:r>
              <a:rPr lang="en-US" dirty="0" smtClean="0"/>
              <a:t>Compare and contrast</a:t>
            </a:r>
          </a:p>
          <a:p>
            <a:pPr lvl="1"/>
            <a:r>
              <a:rPr lang="en-US" dirty="0" smtClean="0"/>
              <a:t>Ask why this exists; what is it for; what does it mean</a:t>
            </a:r>
            <a:r>
              <a:rPr lang="en-US" dirty="0" smtClean="0"/>
              <a:t>?</a:t>
            </a:r>
          </a:p>
          <a:p>
            <a:pPr lvl="1"/>
            <a:r>
              <a:rPr lang="en-US" dirty="0" smtClean="0"/>
              <a:t>Reflexivity 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174666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Issues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smtClean="0"/>
              <a:t>No inspiration</a:t>
            </a:r>
          </a:p>
          <a:p>
            <a:r>
              <a:rPr lang="en-US" dirty="0" smtClean="0"/>
              <a:t>No informants</a:t>
            </a:r>
          </a:p>
          <a:p>
            <a:r>
              <a:rPr lang="en-US" dirty="0" smtClean="0"/>
              <a:t>Too shy to interact</a:t>
            </a:r>
          </a:p>
          <a:p>
            <a:r>
              <a:rPr lang="en-US" dirty="0" smtClean="0"/>
              <a:t>Not knowing what you are doing</a:t>
            </a:r>
          </a:p>
          <a:p>
            <a:r>
              <a:rPr lang="en-US" dirty="0" smtClean="0"/>
              <a:t>Coming back with info that means nothing</a:t>
            </a:r>
          </a:p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83874" y="3840693"/>
            <a:ext cx="3825522" cy="28691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878" y="1576383"/>
            <a:ext cx="4029922" cy="2841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5007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 class 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Find a partner</a:t>
            </a:r>
          </a:p>
          <a:p>
            <a:r>
              <a:rPr lang="en-US" dirty="0" smtClean="0"/>
              <a:t>One be an anthropologist, the other the informant</a:t>
            </a:r>
          </a:p>
          <a:p>
            <a:pPr lvl="1"/>
            <a:r>
              <a:rPr lang="en-US" dirty="0" err="1" smtClean="0"/>
              <a:t>Anth</a:t>
            </a:r>
            <a:r>
              <a:rPr lang="en-US" dirty="0" smtClean="0"/>
              <a:t> - find out about them</a:t>
            </a:r>
          </a:p>
          <a:p>
            <a:pPr lvl="1"/>
            <a:r>
              <a:rPr lang="en-US" dirty="0" smtClean="0"/>
              <a:t>Informant – what do you want to tell them?</a:t>
            </a:r>
          </a:p>
          <a:p>
            <a:r>
              <a:rPr lang="en-US" dirty="0" smtClean="0"/>
              <a:t>Report back to class</a:t>
            </a:r>
            <a:endParaRPr lang="en-US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7963355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Mathematician or murderer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rcRect l="20158" r="20158"/>
          <a:stretch>
            <a:fillRect/>
          </a:stretch>
        </p:blipFill>
        <p:spPr>
          <a:xfrm>
            <a:off x="457200" y="1600200"/>
            <a:ext cx="1466378" cy="1643335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/>
          <a:srcRect t="7902" b="7902"/>
          <a:stretch>
            <a:fillRect/>
          </a:stretch>
        </p:blipFill>
        <p:spPr>
          <a:xfrm>
            <a:off x="2054306" y="1600201"/>
            <a:ext cx="1496045" cy="1676582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7156" y="1600201"/>
            <a:ext cx="1266530" cy="166759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8340" y="1600201"/>
            <a:ext cx="1415695" cy="173658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8537" y="1600201"/>
            <a:ext cx="1628263" cy="244239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" y="3768632"/>
            <a:ext cx="2319472" cy="232809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94196" y="3852095"/>
            <a:ext cx="1705920" cy="224463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92985" y="3726997"/>
            <a:ext cx="1810717" cy="236973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023892" y="4182339"/>
            <a:ext cx="1953457" cy="1914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266044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4273</TotalTime>
  <Words>713</Words>
  <Application>Microsoft Office PowerPoint</Application>
  <PresentationFormat>On-screen Show (4:3)</PresentationFormat>
  <Paragraphs>112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ＭＳ Ｐゴシック</vt:lpstr>
      <vt:lpstr>Arial</vt:lpstr>
      <vt:lpstr>Calibri</vt:lpstr>
      <vt:lpstr>Tahoma</vt:lpstr>
      <vt:lpstr>Times New Roman</vt:lpstr>
      <vt:lpstr>Black</vt:lpstr>
      <vt:lpstr>Anthropological roots</vt:lpstr>
      <vt:lpstr>Brief historical overview</vt:lpstr>
      <vt:lpstr>Herodotus (480 BCE) – the first anthropologist?</vt:lpstr>
      <vt:lpstr>Homo monstrosus </vt:lpstr>
      <vt:lpstr>Rooted in the curious, fantastic and evangelical</vt:lpstr>
      <vt:lpstr>Anthropological ancestors</vt:lpstr>
      <vt:lpstr>Armchair theories</vt:lpstr>
      <vt:lpstr>PowerPoint Presentation</vt:lpstr>
      <vt:lpstr>2 main theories about humanity</vt:lpstr>
      <vt:lpstr>Anthropological ancestor 1</vt:lpstr>
      <vt:lpstr>Anthropological ancestor 2</vt:lpstr>
      <vt:lpstr>First world war 1914-18</vt:lpstr>
      <vt:lpstr>Methodology –  participant observation (PO)</vt:lpstr>
      <vt:lpstr>Malinowski’s ideas</vt:lpstr>
      <vt:lpstr>Hand maiden to colonialism</vt:lpstr>
      <vt:lpstr>The ‘other’</vt:lpstr>
      <vt:lpstr>The DOING of fieldwork</vt:lpstr>
      <vt:lpstr>How?</vt:lpstr>
      <vt:lpstr>Participant observation: being there</vt:lpstr>
      <vt:lpstr>Thick description</vt:lpstr>
      <vt:lpstr>Issues </vt:lpstr>
      <vt:lpstr>In class exercise</vt:lpstr>
      <vt:lpstr>Mathematician or murderer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Anthropological roots</dc:title>
  <dc:creator>Luci Attala</dc:creator>
  <cp:lastModifiedBy>Luci  Attala</cp:lastModifiedBy>
  <cp:revision>28</cp:revision>
  <dcterms:created xsi:type="dcterms:W3CDTF">2012-11-06T20:29:36Z</dcterms:created>
  <dcterms:modified xsi:type="dcterms:W3CDTF">2017-02-13T12:05:08Z</dcterms:modified>
</cp:coreProperties>
</file>