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2"/>
  </p:notesMasterIdLst>
  <p:sldIdLst>
    <p:sldId id="257" r:id="rId5"/>
    <p:sldId id="258" r:id="rId6"/>
    <p:sldId id="269" r:id="rId7"/>
    <p:sldId id="270" r:id="rId8"/>
    <p:sldId id="271" r:id="rId9"/>
    <p:sldId id="272" r:id="rId10"/>
    <p:sldId id="27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87949" autoAdjust="0"/>
  </p:normalViewPr>
  <p:slideViewPr>
    <p:cSldViewPr snapToGrid="0" showGuides="1">
      <p:cViewPr varScale="1">
        <p:scale>
          <a:sx n="67" d="100"/>
          <a:sy n="67" d="100"/>
        </p:scale>
        <p:origin x="48" y="3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IN" smtClean="0"/>
              <a:t>01-05-2019</a:t>
            </a:fld>
            <a:endParaRPr lang="en-IN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IN" smtClean="0"/>
              <a:t>1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85530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IN" smtClean="0"/>
              <a:t>2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79795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IN" smtClean="0"/>
              <a:t>3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IN" smtClean="0"/>
              <a:t>4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IN" smtClean="0"/>
              <a:t>5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80404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14083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7333" userDrawn="1">
          <p15:clr>
            <a:srgbClr val="FBAE40"/>
          </p15:clr>
        </p15:guide>
        <p15:guide id="4" pos="36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75049557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6208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69986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47C9C38-5B17-467D-B581-EF28ECB11E80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694448B-800C-40EF-8F61-18C018E837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741033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5123CE7-2F8A-489B-BD99-0C2A33ADF49A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89140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4B31150-A166-4DB3-A898-2154C9665891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C1A95BC-42CA-4166-918D-DF43068814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B4D5F91-2158-4A30-B83C-5CC9CC6E5D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509E5D6-79CC-4E1D-AAF4-C6F28F3C177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6476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FF56D2E5-86E4-473A-A62F-B7029E5B255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4E27467-A1AA-4773-AAB5-A96267FBD71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0D86883C-E501-47FF-AE1A-E9CE8B71B421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A095594-2B82-44ED-8C9B-DA7C4D3D2872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3876503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/>
              <a:t>Website url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E9908F-CF81-43F9-880A-401D0C0FB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429000"/>
            <a:ext cx="5011410" cy="65144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37136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Envelope">
            <a:extLst>
              <a:ext uri="{FF2B5EF4-FFF2-40B4-BE49-F238E27FC236}">
                <a16:creationId xmlns:a16="http://schemas.microsoft.com/office/drawing/2014/main" id="{A686352B-226C-4579-B831-0DC14EC389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0" name="Graphic 19" descr="Network">
            <a:extLst>
              <a:ext uri="{FF2B5EF4-FFF2-40B4-BE49-F238E27FC236}">
                <a16:creationId xmlns:a16="http://schemas.microsoft.com/office/drawing/2014/main" id="{460C8169-012B-451A-A6C2-6FEC0DC82AF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Website url here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525B5135-F466-4A63-A42C-3BB2BAA7D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158641"/>
            <a:ext cx="5011410" cy="921807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1010702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05788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:a16="http://schemas.microsoft.com/office/drawing/2014/main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:a16="http://schemas.microsoft.com/office/drawing/2014/main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4D77C47B-CC1E-41DA-9146-5DFD63065491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654412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A1F33A2-66F7-4D85-99DD-7B00F265AC6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C2DFD46-BF74-47BA-A496-92ED1979C3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EF788279-D710-447A-9E71-4D1344575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89758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79DA8F4-EDD3-4D62-A90B-8C3C1AFB008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A0DA994-B4A9-447A-BEBF-3EA31D3755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32150F9-14BF-4DCB-884D-49596914C2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19DEF115-82C2-4E9D-A22C-8DA561FB3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92934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74CF4BA-8DCB-42CF-A2C4-D6AF95EE3F5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67BA8B6E-A28D-4658-8C91-6CA7BD539B85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F73B3215-82DB-4DBF-9E77-3AE2308C692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8DFD34E8-36CC-4FFE-926B-C170208FEDB8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3383C6B-3BE4-4380-AF26-1C21492FCE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AE3770E9-CB74-47B0-8229-91F6F7560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1794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535F2AB-153E-44A9-97BE-00553BEC177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298D65-1027-4897-A948-DCEEF8FC3D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85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EB643FD-AA85-4A43-8EBD-AFD10DD9879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001F313-F798-43BE-AFF0-A68C84C3640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1881DEA-0ECB-4310-ADF5-4337ACB433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10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5/1/2019</a:t>
            </a:fld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0" r:id="rId4"/>
    <p:sldLayoutId id="2147483661" r:id="rId5"/>
    <p:sldLayoutId id="2147483662" r:id="rId6"/>
    <p:sldLayoutId id="2147483663" r:id="rId7"/>
    <p:sldLayoutId id="2147483654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onestopcool.com/can-pheromone-colognes-perfumes-make-you-more-attractive-to-men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flickr.com/photos/erikjaeger/60458433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weekendramblings.com/2013/07/nautica-aqua-rush-gold-perfume-edt-spray-men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pxhere.com/en/photo/951369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shootingparrots.co.uk/2011/08/05/david-beckhomm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sanjeev2u/best-mens-cologne-top-10-masculine-fragrances-that-can-make-her-cozy-up-to-you-7b6b67712eb2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2578029"/>
            <a:ext cx="5305661" cy="1701942"/>
          </a:xfrm>
        </p:spPr>
        <p:txBody>
          <a:bodyPr/>
          <a:lstStyle/>
          <a:p>
            <a:r>
              <a:rPr lang="en-US" sz="2000" dirty="0"/>
              <a:t>Consumer attitudes towards celebrity endorsed aftershaves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F0EFE-C50F-44EB-8978-B97795477C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/>
          <a:lstStyle/>
          <a:p>
            <a:pPr algn="ctr"/>
            <a:r>
              <a:rPr lang="en-US" dirty="0"/>
              <a:t>David </a:t>
            </a:r>
            <a:r>
              <a:rPr lang="en-US" dirty="0" err="1"/>
              <a:t>jenkinson</a:t>
            </a:r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F143FEA-6E93-4548-8A9B-318F437CD8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0812" y="1612821"/>
            <a:ext cx="5305661" cy="353710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CC9997-9CB5-4FCD-B39B-5A41D309DA58}"/>
              </a:ext>
            </a:extLst>
          </p:cNvPr>
          <p:cNvSpPr txBox="1"/>
          <p:nvPr/>
        </p:nvSpPr>
        <p:spPr>
          <a:xfrm>
            <a:off x="6343650" y="1351722"/>
            <a:ext cx="1871663" cy="7023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989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BD7F97D-15E8-4032-B615-0562046B75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76444" y="1"/>
            <a:ext cx="6857999" cy="6857999"/>
          </a:xfrm>
          <a:prstGeom prst="rect">
            <a:avLst/>
          </a:prstGeom>
        </p:spPr>
      </p:pic>
      <p:sp>
        <p:nvSpPr>
          <p:cNvPr id="15" name="Freeform 8">
            <a:extLst>
              <a:ext uri="{FF2B5EF4-FFF2-40B4-BE49-F238E27FC236}">
                <a16:creationId xmlns:a16="http://schemas.microsoft.com/office/drawing/2014/main" id="{9225B0D8-E56E-4ACC-A464-81F406276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1" y="-478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 11">
            <a:extLst>
              <a:ext uri="{FF2B5EF4-FFF2-40B4-BE49-F238E27FC236}">
                <a16:creationId xmlns:a16="http://schemas.microsoft.com/office/drawing/2014/main" id="{8F5D1B28-3976-4367-807C-CAD629CDD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2" y="-478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B08B8-3DB3-4637-AE23-B8DB96D9F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57" y="1097280"/>
            <a:ext cx="5605485" cy="54017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consumers are more likely to buy aftershave which is endorsed by a celebrity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Lit review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aim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hypothesis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implications</a:t>
            </a: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chemeClr val="tx1"/>
                </a:solidFill>
              </a:rPr>
            </a:b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8AA37-E298-4CD8-9F0F-2123ACFD9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462" y="358940"/>
            <a:ext cx="4167376" cy="5777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B895DC-7304-41B5-A0B5-E9EEE1795117}"/>
              </a:ext>
            </a:extLst>
          </p:cNvPr>
          <p:cNvSpPr txBox="1"/>
          <p:nvPr/>
        </p:nvSpPr>
        <p:spPr>
          <a:xfrm>
            <a:off x="5076444" y="6858000"/>
            <a:ext cx="68579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www.flickr.com/photos/erikjaeger/60458433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167172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323557"/>
            <a:ext cx="5314536" cy="59084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400" dirty="0"/>
              <a:t>Methods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22" y="703385"/>
            <a:ext cx="5781121" cy="59534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dirty="0"/>
              <a:t>Participants</a:t>
            </a:r>
          </a:p>
          <a:p>
            <a:pPr marL="0"/>
            <a:r>
              <a:rPr lang="en-US" dirty="0"/>
              <a:t>(N) = 24 </a:t>
            </a:r>
          </a:p>
          <a:p>
            <a:pPr marL="0"/>
            <a:r>
              <a:rPr lang="en-GB" dirty="0"/>
              <a:t>10 were males (</a:t>
            </a:r>
            <a:r>
              <a:rPr lang="en-GB" i="1" dirty="0"/>
              <a:t>M = </a:t>
            </a:r>
            <a:r>
              <a:rPr lang="en-GB" dirty="0"/>
              <a:t>44.70, </a:t>
            </a:r>
            <a:r>
              <a:rPr lang="en-GB" i="1" dirty="0"/>
              <a:t>SD = </a:t>
            </a:r>
            <a:r>
              <a:rPr lang="en-GB" dirty="0"/>
              <a:t>1.82) and 14 were females (</a:t>
            </a:r>
            <a:r>
              <a:rPr lang="en-GB" i="1" dirty="0"/>
              <a:t>M = </a:t>
            </a:r>
            <a:r>
              <a:rPr lang="en-GB" dirty="0"/>
              <a:t>42.92, </a:t>
            </a:r>
            <a:r>
              <a:rPr lang="en-GB" i="1" dirty="0"/>
              <a:t>SD = </a:t>
            </a:r>
            <a:r>
              <a:rPr lang="en-GB" dirty="0"/>
              <a:t>5.66).</a:t>
            </a:r>
            <a:endParaRPr lang="en-US" dirty="0"/>
          </a:p>
          <a:p>
            <a:pPr marL="0"/>
            <a:r>
              <a:rPr lang="en-US" dirty="0"/>
              <a:t>Attitude scale (CBTA)</a:t>
            </a:r>
          </a:p>
          <a:p>
            <a:pPr marL="0"/>
            <a:r>
              <a:rPr lang="en-US" dirty="0"/>
              <a:t>Procedure</a:t>
            </a:r>
          </a:p>
          <a:p>
            <a:pPr marL="0"/>
            <a:r>
              <a:rPr lang="en-US" dirty="0"/>
              <a:t>Halo effect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A241642C-CB49-4AA1-9EAD-3BCEA280B5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50141" y="1008332"/>
            <a:ext cx="5441859" cy="3638271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3F556D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EC71654-96A5-4280-94F3-931C61A9F92C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sz="1500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6B2945-088D-4192-BC69-B4BA582B642D}"/>
              </a:ext>
            </a:extLst>
          </p:cNvPr>
          <p:cNvSpPr txBox="1"/>
          <p:nvPr/>
        </p:nvSpPr>
        <p:spPr>
          <a:xfrm>
            <a:off x="295422" y="6108192"/>
            <a:ext cx="1659987" cy="54864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561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/>
              <a:t>results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B32C0-5E61-447F-9557-57AF415D6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/>
            <a:r>
              <a:rPr lang="en-GB" dirty="0"/>
              <a:t>Results indicate that consumers are more likely to remember and purchase a particular brand of aftershave if it is endorsed by a celebrity which is consistent with previous literature, other results indicate that the 10 male participants scored higher with a mean average score of 44.7 out of a possible 55 score compared to the 14 female participants with an average mean score of 42.9 out of a possible 55.</a:t>
            </a:r>
          </a:p>
          <a:p>
            <a:pPr marL="0"/>
            <a:endParaRPr lang="en-US" sz="1800" dirty="0"/>
          </a:p>
          <a:p>
            <a:pPr marL="0"/>
            <a:endParaRPr lang="en-US" sz="18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9305ED8-D39E-4A20-A7CB-7EC58B3E32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2993" r="-2" b="816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1C3859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EC71654-96A5-4280-94F3-931C61A9F92C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</a:t>
            </a:fld>
            <a:endParaRPr lang="en-US" sz="1500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5E127B-063E-4FC9-A911-E26A8DB46D8C}"/>
              </a:ext>
            </a:extLst>
          </p:cNvPr>
          <p:cNvSpPr txBox="1"/>
          <p:nvPr/>
        </p:nvSpPr>
        <p:spPr>
          <a:xfrm>
            <a:off x="467323" y="6246055"/>
            <a:ext cx="1333342" cy="54864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730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B985D-7833-4E74-AA1C-E9A4BC3CC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48D1D-2547-44FC-BACD-2BCD769E2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126" y="2756452"/>
            <a:ext cx="3445566" cy="2955235"/>
          </a:xfrm>
        </p:spPr>
        <p:txBody>
          <a:bodyPr>
            <a:normAutofit/>
          </a:bodyPr>
          <a:lstStyle/>
          <a:p>
            <a:r>
              <a:rPr lang="en-GB" sz="2400" dirty="0"/>
              <a:t>The results indicate that there were stronger attitudes towards buying aftershave if it is endorsed by a celebrity</a:t>
            </a:r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5E3677-5FC4-4712-BA70-5DBE57453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900B31E0-725B-4414-BD86-F34DA10467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09392" y="1630018"/>
            <a:ext cx="4373217" cy="4373217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D639B0-7991-4B2B-9E50-32064EB9125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527490" y="2756452"/>
            <a:ext cx="3445200" cy="2955235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Empirical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Limitations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B029D-5039-4196-AA15-E1C0F851CE1B}"/>
              </a:ext>
            </a:extLst>
          </p:cNvPr>
          <p:cNvSpPr txBox="1"/>
          <p:nvPr/>
        </p:nvSpPr>
        <p:spPr>
          <a:xfrm>
            <a:off x="384313" y="6255026"/>
            <a:ext cx="1311965" cy="60297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269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7A5DEA-B39F-4E2D-9AE0-9F52AF64C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582167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C6525B-CB6D-43F6-8E12-E394B14966A4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5583382" y="357188"/>
            <a:ext cx="6608618" cy="5392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dirty="0"/>
              <a:t>In conclusion this study explored consumer attitudes towards celebrity endorsed products in particular aftershaves , it has shown that celebrity endorsement has a positive impact on the way people remember and purchase products through television and media influence.</a:t>
            </a:r>
          </a:p>
          <a:p>
            <a:endParaRPr lang="en-GB" dirty="0"/>
          </a:p>
          <a:p>
            <a:pPr marL="0" indent="0">
              <a:buNone/>
            </a:pP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7" name="Picture Placeholder 6" descr="A picture containing perfume, toiletry&#10;&#10;Description automatically generated">
            <a:extLst>
              <a:ext uri="{FF2B5EF4-FFF2-40B4-BE49-F238E27FC236}">
                <a16:creationId xmlns:a16="http://schemas.microsoft.com/office/drawing/2014/main" id="{723C1D34-5621-4257-84EC-5EC3D02B001B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800" r="3919" b="3"/>
          <a:stretch/>
        </p:blipFill>
        <p:spPr>
          <a:xfrm>
            <a:off x="0" y="0"/>
            <a:ext cx="5680364" cy="6858000"/>
          </a:xfrm>
          <a:custGeom>
            <a:avLst/>
            <a:gdLst>
              <a:gd name="connsiteX0" fmla="*/ 1082595 w 5234519"/>
              <a:gd name="connsiteY0" fmla="*/ 0 h 6210629"/>
              <a:gd name="connsiteX1" fmla="*/ 3027450 w 5234519"/>
              <a:gd name="connsiteY1" fmla="*/ 0 h 6210629"/>
              <a:gd name="connsiteX2" fmla="*/ 3291029 w 5234519"/>
              <a:gd name="connsiteY2" fmla="*/ 96471 h 6210629"/>
              <a:gd name="connsiteX3" fmla="*/ 5234519 w 5234519"/>
              <a:gd name="connsiteY3" fmla="*/ 3028517 h 6210629"/>
              <a:gd name="connsiteX4" fmla="*/ 2052407 w 5234519"/>
              <a:gd name="connsiteY4" fmla="*/ 6210629 h 6210629"/>
              <a:gd name="connsiteX5" fmla="*/ 28288 w 5234519"/>
              <a:gd name="connsiteY5" fmla="*/ 5483989 h 6210629"/>
              <a:gd name="connsiteX6" fmla="*/ 0 w 5234519"/>
              <a:gd name="connsiteY6" fmla="*/ 5458279 h 6210629"/>
              <a:gd name="connsiteX7" fmla="*/ 0 w 5234519"/>
              <a:gd name="connsiteY7" fmla="*/ 598754 h 6210629"/>
              <a:gd name="connsiteX8" fmla="*/ 28288 w 5234519"/>
              <a:gd name="connsiteY8" fmla="*/ 573044 h 6210629"/>
              <a:gd name="connsiteX9" fmla="*/ 958290 w 5234519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9313CE-BBE0-42D4-84A1-B9B308AE506B}"/>
              </a:ext>
            </a:extLst>
          </p:cNvPr>
          <p:cNvSpPr txBox="1"/>
          <p:nvPr/>
        </p:nvSpPr>
        <p:spPr>
          <a:xfrm>
            <a:off x="9872870" y="392144"/>
            <a:ext cx="2173356" cy="79513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37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66662-E7DF-45F9-A333-F81623FD4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48" y="246621"/>
            <a:ext cx="11374990" cy="92033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4650F2-3869-451E-8D3B-7F4E3339D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7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6CC6C7-74FD-4328-B220-2F204B24799E}"/>
              </a:ext>
            </a:extLst>
          </p:cNvPr>
          <p:cNvSpPr txBox="1"/>
          <p:nvPr/>
        </p:nvSpPr>
        <p:spPr>
          <a:xfrm>
            <a:off x="291547" y="6215270"/>
            <a:ext cx="2372140" cy="51510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1F5D4C-CC5F-4A15-B41B-349B93FE1ADA}"/>
              </a:ext>
            </a:extLst>
          </p:cNvPr>
          <p:cNvSpPr/>
          <p:nvPr/>
        </p:nvSpPr>
        <p:spPr>
          <a:xfrm>
            <a:off x="291547" y="1166957"/>
            <a:ext cx="8852453" cy="2589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Fang, L., &amp; Jiang, Y. (2015). Persuasiveness of celebrity endorsed advertising and a new model for celebrity endorser selection.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Asian Business Strategy, 5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153-173.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Hoffman, S. J., &amp; Tan, C. (2013). Following celebrities' medical advice: meta-narrative analysis.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 : British Medical Journal (Online), 347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45-50.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Ilicic, J., &amp; Webster, C. M. (2011). Effects of multiple endorsements and consumer-celebrity attachment on attitude and purchase intention.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Australasian Marketing Journal, 19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230-237.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Ilicic, J., Baxter, S. M., &amp; Kulczynski, A. (2016). The impact of age on consumer attachment to celebrities and endorsed brand attachment.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Brand Management, 23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273-288.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Kaur, H., &amp; Hundal, B. S. (2017). Impact of advertising strategies on the cognitive and behavioural component of attitude of women consumers.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Asia Business Studies, 11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413-433.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Mittal, M. (2017). Impact of Celebrity Endorsements on Advert Effectiveness &amp; Purchase Decision Among Youths. 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Marketing &amp; Business Communication, 6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17-27.</a:t>
            </a:r>
          </a:p>
        </p:txBody>
      </p:sp>
    </p:spTree>
    <p:extLst>
      <p:ext uri="{BB962C8B-B14F-4D97-AF65-F5344CB8AC3E}">
        <p14:creationId xmlns:p14="http://schemas.microsoft.com/office/powerpoint/2010/main" val="3206713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ontoso v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4076243_Blue spheres presentation_mlw - v2" id="{71EC61E4-1794-403E-8E7B-C50860DCCF06}" vid="{75DB3488-A096-43F0-BEF6-2838BC6A672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098A77-1CF3-45C4-996C-929A37688E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C4C685-90A2-4B35-8BD8-67D6E8B35B14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90DA85F-2485-49EB-85D8-D8511BBD57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423</Words>
  <Application>Microsoft Office PowerPoint</Application>
  <PresentationFormat>Widescreen</PresentationFormat>
  <Paragraphs>36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Office Theme</vt:lpstr>
      <vt:lpstr>Consumer attitudes towards celebrity endorsed aftershaves</vt:lpstr>
      <vt:lpstr> consumers are more likely to buy aftershave which is endorsed by a celebrity  Lit review  aim  hypothesis  implications   </vt:lpstr>
      <vt:lpstr>Methods </vt:lpstr>
      <vt:lpstr>results </vt:lpstr>
      <vt:lpstr>Discussion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2019-04-24T13:05:20Z</dcterms:created>
  <dcterms:modified xsi:type="dcterms:W3CDTF">2019-05-01T17:50:40Z</dcterms:modified>
</cp:coreProperties>
</file>