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294" r:id="rId10"/>
    <p:sldId id="295" r:id="rId11"/>
    <p:sldId id="409" r:id="rId12"/>
    <p:sldId id="437" r:id="rId13"/>
    <p:sldId id="436" r:id="rId14"/>
    <p:sldId id="438" r:id="rId15"/>
    <p:sldId id="439" r:id="rId16"/>
    <p:sldId id="440" r:id="rId17"/>
    <p:sldId id="441" r:id="rId18"/>
    <p:sldId id="442" r:id="rId19"/>
    <p:sldId id="443" r:id="rId20"/>
    <p:sldId id="444" r:id="rId21"/>
    <p:sldId id="457" r:id="rId22"/>
    <p:sldId id="458" r:id="rId23"/>
    <p:sldId id="459" r:id="rId24"/>
    <p:sldId id="456" r:id="rId25"/>
    <p:sldId id="426" r:id="rId26"/>
    <p:sldId id="445" r:id="rId27"/>
    <p:sldId id="446" r:id="rId28"/>
    <p:sldId id="455" r:id="rId29"/>
    <p:sldId id="460" r:id="rId30"/>
    <p:sldId id="447" r:id="rId31"/>
    <p:sldId id="448" r:id="rId32"/>
    <p:sldId id="449" r:id="rId33"/>
    <p:sldId id="450" r:id="rId34"/>
    <p:sldId id="451" r:id="rId35"/>
    <p:sldId id="452" r:id="rId36"/>
    <p:sldId id="453" r:id="rId37"/>
    <p:sldId id="454"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B41BA4-45F6-4BF8-A921-B759C7CFB289}" v="48" dt="2023-02-23T05:58:01.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215" autoAdjust="0"/>
  </p:normalViewPr>
  <p:slideViewPr>
    <p:cSldViewPr snapToGrid="0">
      <p:cViewPr varScale="1">
        <p:scale>
          <a:sx n="78" d="100"/>
          <a:sy n="78" d="100"/>
        </p:scale>
        <p:origin x="1752"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8B41BA4-45F6-4BF8-A921-B759C7CFB289}"/>
    <pc:docChg chg="custSel modSld">
      <pc:chgData name="Nitheesh Kaliyamurthy" userId="2821ebda-f4ac-4963-9a4e-a836dfc45829" providerId="ADAL" clId="{88B41BA4-45F6-4BF8-A921-B759C7CFB289}" dt="2023-02-23T05:58:01.727" v="117"/>
      <pc:docMkLst>
        <pc:docMk/>
      </pc:docMkLst>
      <pc:sldChg chg="modSp mod">
        <pc:chgData name="Nitheesh Kaliyamurthy" userId="2821ebda-f4ac-4963-9a4e-a836dfc45829" providerId="ADAL" clId="{88B41BA4-45F6-4BF8-A921-B759C7CFB289}" dt="2023-02-22T04:31:51.188" v="36" actId="1076"/>
        <pc:sldMkLst>
          <pc:docMk/>
          <pc:sldMk cId="3229398234" sldId="295"/>
        </pc:sldMkLst>
        <pc:spChg chg="mod">
          <ac:chgData name="Nitheesh Kaliyamurthy" userId="2821ebda-f4ac-4963-9a4e-a836dfc45829" providerId="ADAL" clId="{88B41BA4-45F6-4BF8-A921-B759C7CFB289}" dt="2023-02-22T04:31:51.188" v="36" actId="1076"/>
          <ac:spMkLst>
            <pc:docMk/>
            <pc:sldMk cId="3229398234" sldId="295"/>
            <ac:spMk id="4" creationId="{00000000-0000-0000-0000-000000000000}"/>
          </ac:spMkLst>
        </pc:spChg>
      </pc:sldChg>
      <pc:sldChg chg="modNotesTx">
        <pc:chgData name="Nitheesh Kaliyamurthy" userId="2821ebda-f4ac-4963-9a4e-a836dfc45829" providerId="ADAL" clId="{88B41BA4-45F6-4BF8-A921-B759C7CFB289}" dt="2023-02-22T04:32:02.718" v="37" actId="6549"/>
        <pc:sldMkLst>
          <pc:docMk/>
          <pc:sldMk cId="3768082347" sldId="409"/>
        </pc:sldMkLst>
      </pc:sldChg>
      <pc:sldChg chg="modNotesTx">
        <pc:chgData name="Nitheesh Kaliyamurthy" userId="2821ebda-f4ac-4963-9a4e-a836dfc45829" providerId="ADAL" clId="{88B41BA4-45F6-4BF8-A921-B759C7CFB289}" dt="2023-02-22T04:32:10.836" v="39" actId="6549"/>
        <pc:sldMkLst>
          <pc:docMk/>
          <pc:sldMk cId="3851050501" sldId="436"/>
        </pc:sldMkLst>
      </pc:sldChg>
      <pc:sldChg chg="modNotesTx">
        <pc:chgData name="Nitheesh Kaliyamurthy" userId="2821ebda-f4ac-4963-9a4e-a836dfc45829" providerId="ADAL" clId="{88B41BA4-45F6-4BF8-A921-B759C7CFB289}" dt="2023-02-22T04:32:07.210" v="38" actId="6549"/>
        <pc:sldMkLst>
          <pc:docMk/>
          <pc:sldMk cId="1707456350" sldId="437"/>
        </pc:sldMkLst>
      </pc:sldChg>
      <pc:sldChg chg="modNotesTx">
        <pc:chgData name="Nitheesh Kaliyamurthy" userId="2821ebda-f4ac-4963-9a4e-a836dfc45829" providerId="ADAL" clId="{88B41BA4-45F6-4BF8-A921-B759C7CFB289}" dt="2023-02-22T04:32:15.810" v="40" actId="6549"/>
        <pc:sldMkLst>
          <pc:docMk/>
          <pc:sldMk cId="3319744252" sldId="439"/>
        </pc:sldMkLst>
      </pc:sldChg>
      <pc:sldChg chg="modNotesTx">
        <pc:chgData name="Nitheesh Kaliyamurthy" userId="2821ebda-f4ac-4963-9a4e-a836dfc45829" providerId="ADAL" clId="{88B41BA4-45F6-4BF8-A921-B759C7CFB289}" dt="2023-02-22T04:32:18.282" v="41" actId="6549"/>
        <pc:sldMkLst>
          <pc:docMk/>
          <pc:sldMk cId="594535599" sldId="440"/>
        </pc:sldMkLst>
      </pc:sldChg>
      <pc:sldChg chg="modNotesTx">
        <pc:chgData name="Nitheesh Kaliyamurthy" userId="2821ebda-f4ac-4963-9a4e-a836dfc45829" providerId="ADAL" clId="{88B41BA4-45F6-4BF8-A921-B759C7CFB289}" dt="2023-02-22T04:32:21.830" v="42" actId="6549"/>
        <pc:sldMkLst>
          <pc:docMk/>
          <pc:sldMk cId="4271896592" sldId="441"/>
        </pc:sldMkLst>
      </pc:sldChg>
      <pc:sldChg chg="modNotesTx">
        <pc:chgData name="Nitheesh Kaliyamurthy" userId="2821ebda-f4ac-4963-9a4e-a836dfc45829" providerId="ADAL" clId="{88B41BA4-45F6-4BF8-A921-B759C7CFB289}" dt="2023-02-22T04:32:24.448" v="43" actId="6549"/>
        <pc:sldMkLst>
          <pc:docMk/>
          <pc:sldMk cId="502646077" sldId="442"/>
        </pc:sldMkLst>
      </pc:sldChg>
      <pc:sldChg chg="modNotesTx">
        <pc:chgData name="Nitheesh Kaliyamurthy" userId="2821ebda-f4ac-4963-9a4e-a836dfc45829" providerId="ADAL" clId="{88B41BA4-45F6-4BF8-A921-B759C7CFB289}" dt="2023-02-22T04:32:27.693" v="44" actId="6549"/>
        <pc:sldMkLst>
          <pc:docMk/>
          <pc:sldMk cId="745702655" sldId="443"/>
        </pc:sldMkLst>
      </pc:sldChg>
      <pc:sldChg chg="modNotesTx">
        <pc:chgData name="Nitheesh Kaliyamurthy" userId="2821ebda-f4ac-4963-9a4e-a836dfc45829" providerId="ADAL" clId="{88B41BA4-45F6-4BF8-A921-B759C7CFB289}" dt="2023-02-22T04:32:30.394" v="45" actId="6549"/>
        <pc:sldMkLst>
          <pc:docMk/>
          <pc:sldMk cId="1200656802" sldId="444"/>
        </pc:sldMkLst>
      </pc:sldChg>
      <pc:sldChg chg="modNotesTx">
        <pc:chgData name="Nitheesh Kaliyamurthy" userId="2821ebda-f4ac-4963-9a4e-a836dfc45829" providerId="ADAL" clId="{88B41BA4-45F6-4BF8-A921-B759C7CFB289}" dt="2023-02-22T04:32:50.817" v="51" actId="5793"/>
        <pc:sldMkLst>
          <pc:docMk/>
          <pc:sldMk cId="2908072361" sldId="445"/>
        </pc:sldMkLst>
      </pc:sldChg>
      <pc:sldChg chg="modNotesTx">
        <pc:chgData name="Nitheesh Kaliyamurthy" userId="2821ebda-f4ac-4963-9a4e-a836dfc45829" providerId="ADAL" clId="{88B41BA4-45F6-4BF8-A921-B759C7CFB289}" dt="2023-02-22T04:32:56.030" v="52" actId="6549"/>
        <pc:sldMkLst>
          <pc:docMk/>
          <pc:sldMk cId="2926818095" sldId="446"/>
        </pc:sldMkLst>
      </pc:sldChg>
      <pc:sldChg chg="modNotesTx">
        <pc:chgData name="Nitheesh Kaliyamurthy" userId="2821ebda-f4ac-4963-9a4e-a836dfc45829" providerId="ADAL" clId="{88B41BA4-45F6-4BF8-A921-B759C7CFB289}" dt="2023-02-22T04:33:08.113" v="55" actId="6549"/>
        <pc:sldMkLst>
          <pc:docMk/>
          <pc:sldMk cId="1017554305" sldId="447"/>
        </pc:sldMkLst>
      </pc:sldChg>
      <pc:sldChg chg="modNotesTx">
        <pc:chgData name="Nitheesh Kaliyamurthy" userId="2821ebda-f4ac-4963-9a4e-a836dfc45829" providerId="ADAL" clId="{88B41BA4-45F6-4BF8-A921-B759C7CFB289}" dt="2023-02-22T04:33:10.904" v="56" actId="6549"/>
        <pc:sldMkLst>
          <pc:docMk/>
          <pc:sldMk cId="3991322407" sldId="448"/>
        </pc:sldMkLst>
      </pc:sldChg>
      <pc:sldChg chg="addSp modSp modAnim">
        <pc:chgData name="Nitheesh Kaliyamurthy" userId="2821ebda-f4ac-4963-9a4e-a836dfc45829" providerId="ADAL" clId="{88B41BA4-45F6-4BF8-A921-B759C7CFB289}" dt="2023-02-23T05:58:01.727" v="117"/>
        <pc:sldMkLst>
          <pc:docMk/>
          <pc:sldMk cId="768667264" sldId="449"/>
        </pc:sldMkLst>
        <pc:spChg chg="mod">
          <ac:chgData name="Nitheesh Kaliyamurthy" userId="2821ebda-f4ac-4963-9a4e-a836dfc45829" providerId="ADAL" clId="{88B41BA4-45F6-4BF8-A921-B759C7CFB289}" dt="2023-02-23T05:57:41.738" v="106"/>
          <ac:spMkLst>
            <pc:docMk/>
            <pc:sldMk cId="768667264" sldId="449"/>
            <ac:spMk id="2" creationId="{9E28DE86-711E-4DFF-AC8D-C256111EA273}"/>
          </ac:spMkLst>
        </pc:spChg>
        <pc:spChg chg="add mod">
          <ac:chgData name="Nitheesh Kaliyamurthy" userId="2821ebda-f4ac-4963-9a4e-a836dfc45829" providerId="ADAL" clId="{88B41BA4-45F6-4BF8-A921-B759C7CFB289}" dt="2023-02-23T05:57:54.077" v="107"/>
          <ac:spMkLst>
            <pc:docMk/>
            <pc:sldMk cId="768667264" sldId="449"/>
            <ac:spMk id="4" creationId="{A6FF4BBE-B252-F111-0A59-C3697E6C38B1}"/>
          </ac:spMkLst>
        </pc:spChg>
        <pc:spChg chg="mod">
          <ac:chgData name="Nitheesh Kaliyamurthy" userId="2821ebda-f4ac-4963-9a4e-a836dfc45829" providerId="ADAL" clId="{88B41BA4-45F6-4BF8-A921-B759C7CFB289}" dt="2023-02-23T05:43:01.586" v="102" actId="20577"/>
          <ac:spMkLst>
            <pc:docMk/>
            <pc:sldMk cId="768667264" sldId="449"/>
            <ac:spMk id="26" creationId="{AD3683A6-B146-40DD-8A89-BE6ED80F1D6E}"/>
          </ac:spMkLst>
        </pc:spChg>
        <pc:spChg chg="mod">
          <ac:chgData name="Nitheesh Kaliyamurthy" userId="2821ebda-f4ac-4963-9a4e-a836dfc45829" providerId="ADAL" clId="{88B41BA4-45F6-4BF8-A921-B759C7CFB289}" dt="2023-02-23T05:49:30.331" v="105" actId="20577"/>
          <ac:spMkLst>
            <pc:docMk/>
            <pc:sldMk cId="768667264" sldId="449"/>
            <ac:spMk id="28" creationId="{F4ED5B6B-9417-4EC7-8A3B-CD368E5E25DA}"/>
          </ac:spMkLst>
        </pc:spChg>
      </pc:sldChg>
      <pc:sldChg chg="modNotesTx">
        <pc:chgData name="Nitheesh Kaliyamurthy" userId="2821ebda-f4ac-4963-9a4e-a836dfc45829" providerId="ADAL" clId="{88B41BA4-45F6-4BF8-A921-B759C7CFB289}" dt="2023-02-22T04:33:18.281" v="57" actId="6549"/>
        <pc:sldMkLst>
          <pc:docMk/>
          <pc:sldMk cId="756757411" sldId="451"/>
        </pc:sldMkLst>
      </pc:sldChg>
      <pc:sldChg chg="addSp delSp modSp mod modAnim modNotesTx">
        <pc:chgData name="Nitheesh Kaliyamurthy" userId="2821ebda-f4ac-4963-9a4e-a836dfc45829" providerId="ADAL" clId="{88B41BA4-45F6-4BF8-A921-B759C7CFB289}" dt="2023-02-22T04:38:16.381" v="99"/>
        <pc:sldMkLst>
          <pc:docMk/>
          <pc:sldMk cId="4279127388" sldId="452"/>
        </pc:sldMkLst>
        <pc:spChg chg="add mod">
          <ac:chgData name="Nitheesh Kaliyamurthy" userId="2821ebda-f4ac-4963-9a4e-a836dfc45829" providerId="ADAL" clId="{88B41BA4-45F6-4BF8-A921-B759C7CFB289}" dt="2023-02-22T04:37:28.146" v="68" actId="20577"/>
          <ac:spMkLst>
            <pc:docMk/>
            <pc:sldMk cId="4279127388" sldId="452"/>
            <ac:spMk id="2" creationId="{62E1A93F-63B8-A55D-F037-3A86846EA431}"/>
          </ac:spMkLst>
        </pc:spChg>
        <pc:spChg chg="add mod">
          <ac:chgData name="Nitheesh Kaliyamurthy" userId="2821ebda-f4ac-4963-9a4e-a836dfc45829" providerId="ADAL" clId="{88B41BA4-45F6-4BF8-A921-B759C7CFB289}" dt="2023-02-22T04:37:42.923" v="73" actId="20577"/>
          <ac:spMkLst>
            <pc:docMk/>
            <pc:sldMk cId="4279127388" sldId="452"/>
            <ac:spMk id="4" creationId="{15D0F56D-9E4F-A166-D1D5-EBDDDF48FE19}"/>
          </ac:spMkLst>
        </pc:spChg>
        <pc:spChg chg="del mod">
          <ac:chgData name="Nitheesh Kaliyamurthy" userId="2821ebda-f4ac-4963-9a4e-a836dfc45829" providerId="ADAL" clId="{88B41BA4-45F6-4BF8-A921-B759C7CFB289}" dt="2023-02-22T04:37:14.134" v="62" actId="478"/>
          <ac:spMkLst>
            <pc:docMk/>
            <pc:sldMk cId="4279127388" sldId="452"/>
            <ac:spMk id="5" creationId="{70EF733A-51C9-4841-81B5-FF55AEB4CF5A}"/>
          </ac:spMkLst>
        </pc:spChg>
      </pc:sldChg>
      <pc:sldChg chg="modNotesTx">
        <pc:chgData name="Nitheesh Kaliyamurthy" userId="2821ebda-f4ac-4963-9a4e-a836dfc45829" providerId="ADAL" clId="{88B41BA4-45F6-4BF8-A921-B759C7CFB289}" dt="2023-02-22T04:33:24.089" v="59" actId="6549"/>
        <pc:sldMkLst>
          <pc:docMk/>
          <pc:sldMk cId="787020233" sldId="453"/>
        </pc:sldMkLst>
      </pc:sldChg>
      <pc:sldChg chg="modNotesTx">
        <pc:chgData name="Nitheesh Kaliyamurthy" userId="2821ebda-f4ac-4963-9a4e-a836dfc45829" providerId="ADAL" clId="{88B41BA4-45F6-4BF8-A921-B759C7CFB289}" dt="2023-02-22T04:33:26.825" v="60" actId="6549"/>
        <pc:sldMkLst>
          <pc:docMk/>
          <pc:sldMk cId="1032661298" sldId="454"/>
        </pc:sldMkLst>
      </pc:sldChg>
      <pc:sldChg chg="modNotesTx">
        <pc:chgData name="Nitheesh Kaliyamurthy" userId="2821ebda-f4ac-4963-9a4e-a836dfc45829" providerId="ADAL" clId="{88B41BA4-45F6-4BF8-A921-B759C7CFB289}" dt="2023-02-22T04:32:59.949" v="53" actId="6549"/>
        <pc:sldMkLst>
          <pc:docMk/>
          <pc:sldMk cId="4156100327" sldId="455"/>
        </pc:sldMkLst>
      </pc:sldChg>
      <pc:sldChg chg="modNotesTx">
        <pc:chgData name="Nitheesh Kaliyamurthy" userId="2821ebda-f4ac-4963-9a4e-a836dfc45829" providerId="ADAL" clId="{88B41BA4-45F6-4BF8-A921-B759C7CFB289}" dt="2023-02-22T04:32:43.375" v="49" actId="6549"/>
        <pc:sldMkLst>
          <pc:docMk/>
          <pc:sldMk cId="4006795469" sldId="456"/>
        </pc:sldMkLst>
      </pc:sldChg>
      <pc:sldChg chg="modNotesTx">
        <pc:chgData name="Nitheesh Kaliyamurthy" userId="2821ebda-f4ac-4963-9a4e-a836dfc45829" providerId="ADAL" clId="{88B41BA4-45F6-4BF8-A921-B759C7CFB289}" dt="2023-02-22T04:32:32.991" v="46" actId="6549"/>
        <pc:sldMkLst>
          <pc:docMk/>
          <pc:sldMk cId="2037348164" sldId="457"/>
        </pc:sldMkLst>
      </pc:sldChg>
      <pc:sldChg chg="modNotesTx">
        <pc:chgData name="Nitheesh Kaliyamurthy" userId="2821ebda-f4ac-4963-9a4e-a836dfc45829" providerId="ADAL" clId="{88B41BA4-45F6-4BF8-A921-B759C7CFB289}" dt="2023-02-22T04:32:36.227" v="47" actId="6549"/>
        <pc:sldMkLst>
          <pc:docMk/>
          <pc:sldMk cId="1487423653" sldId="458"/>
        </pc:sldMkLst>
      </pc:sldChg>
      <pc:sldChg chg="modNotesTx">
        <pc:chgData name="Nitheesh Kaliyamurthy" userId="2821ebda-f4ac-4963-9a4e-a836dfc45829" providerId="ADAL" clId="{88B41BA4-45F6-4BF8-A921-B759C7CFB289}" dt="2023-02-22T04:32:38.731" v="48" actId="6549"/>
        <pc:sldMkLst>
          <pc:docMk/>
          <pc:sldMk cId="2689903703" sldId="459"/>
        </pc:sldMkLst>
      </pc:sldChg>
      <pc:sldChg chg="modNotesTx">
        <pc:chgData name="Nitheesh Kaliyamurthy" userId="2821ebda-f4ac-4963-9a4e-a836dfc45829" providerId="ADAL" clId="{88B41BA4-45F6-4BF8-A921-B759C7CFB289}" dt="2023-02-22T04:33:03.420" v="54" actId="6549"/>
        <pc:sldMkLst>
          <pc:docMk/>
          <pc:sldMk cId="3456025580" sldId="4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a:p>
        </p:txBody>
      </p:sp>
    </p:spTree>
    <p:extLst>
      <p:ext uri="{BB962C8B-B14F-4D97-AF65-F5344CB8AC3E}">
        <p14:creationId xmlns:p14="http://schemas.microsoft.com/office/powerpoint/2010/main" val="1573551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a:p>
        </p:txBody>
      </p:sp>
    </p:spTree>
    <p:extLst>
      <p:ext uri="{BB962C8B-B14F-4D97-AF65-F5344CB8AC3E}">
        <p14:creationId xmlns:p14="http://schemas.microsoft.com/office/powerpoint/2010/main" val="3463055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a:p>
        </p:txBody>
      </p:sp>
    </p:spTree>
    <p:extLst>
      <p:ext uri="{BB962C8B-B14F-4D97-AF65-F5344CB8AC3E}">
        <p14:creationId xmlns:p14="http://schemas.microsoft.com/office/powerpoint/2010/main" val="23984187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a:p>
        </p:txBody>
      </p:sp>
    </p:spTree>
    <p:extLst>
      <p:ext uri="{BB962C8B-B14F-4D97-AF65-F5344CB8AC3E}">
        <p14:creationId xmlns:p14="http://schemas.microsoft.com/office/powerpoint/2010/main" val="2886991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a:p>
        </p:txBody>
      </p:sp>
    </p:spTree>
    <p:extLst>
      <p:ext uri="{BB962C8B-B14F-4D97-AF65-F5344CB8AC3E}">
        <p14:creationId xmlns:p14="http://schemas.microsoft.com/office/powerpoint/2010/main" val="343233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a:p>
        </p:txBody>
      </p:sp>
    </p:spTree>
    <p:extLst>
      <p:ext uri="{BB962C8B-B14F-4D97-AF65-F5344CB8AC3E}">
        <p14:creationId xmlns:p14="http://schemas.microsoft.com/office/powerpoint/2010/main" val="1784129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2204903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2191058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a:p>
        </p:txBody>
      </p:sp>
    </p:spTree>
    <p:extLst>
      <p:ext uri="{BB962C8B-B14F-4D97-AF65-F5344CB8AC3E}">
        <p14:creationId xmlns:p14="http://schemas.microsoft.com/office/powerpoint/2010/main" val="27409292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a:p>
        </p:txBody>
      </p:sp>
    </p:spTree>
    <p:extLst>
      <p:ext uri="{BB962C8B-B14F-4D97-AF65-F5344CB8AC3E}">
        <p14:creationId xmlns:p14="http://schemas.microsoft.com/office/powerpoint/2010/main" val="27747147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a:p>
        </p:txBody>
      </p:sp>
    </p:spTree>
    <p:extLst>
      <p:ext uri="{BB962C8B-B14F-4D97-AF65-F5344CB8AC3E}">
        <p14:creationId xmlns:p14="http://schemas.microsoft.com/office/powerpoint/2010/main" val="1554214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a:p>
        </p:txBody>
      </p:sp>
    </p:spTree>
    <p:extLst>
      <p:ext uri="{BB962C8B-B14F-4D97-AF65-F5344CB8AC3E}">
        <p14:creationId xmlns:p14="http://schemas.microsoft.com/office/powerpoint/2010/main" val="2866634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a:p>
        </p:txBody>
      </p:sp>
    </p:spTree>
    <p:extLst>
      <p:ext uri="{BB962C8B-B14F-4D97-AF65-F5344CB8AC3E}">
        <p14:creationId xmlns:p14="http://schemas.microsoft.com/office/powerpoint/2010/main" val="1009635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a:p>
        </p:txBody>
      </p:sp>
    </p:spTree>
    <p:extLst>
      <p:ext uri="{BB962C8B-B14F-4D97-AF65-F5344CB8AC3E}">
        <p14:creationId xmlns:p14="http://schemas.microsoft.com/office/powerpoint/2010/main" val="1507173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a:p>
        </p:txBody>
      </p:sp>
    </p:spTree>
    <p:extLst>
      <p:ext uri="{BB962C8B-B14F-4D97-AF65-F5344CB8AC3E}">
        <p14:creationId xmlns:p14="http://schemas.microsoft.com/office/powerpoint/2010/main" val="796748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ts val="600"/>
              </a:spcBef>
              <a:spcAft>
                <a:spcPts val="600"/>
              </a:spcAft>
              <a:buFont typeface="Arial" panose="020B0604020202020204" pitchFamily="34" charset="0"/>
              <a:buNone/>
              <a:tabLst>
                <a:tab pos="457200" algn="l"/>
              </a:tabLst>
            </a:pP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a:p>
        </p:txBody>
      </p:sp>
    </p:spTree>
    <p:extLst>
      <p:ext uri="{BB962C8B-B14F-4D97-AF65-F5344CB8AC3E}">
        <p14:creationId xmlns:p14="http://schemas.microsoft.com/office/powerpoint/2010/main" val="8338730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a:p>
        </p:txBody>
      </p:sp>
    </p:spTree>
    <p:extLst>
      <p:ext uri="{BB962C8B-B14F-4D97-AF65-F5344CB8AC3E}">
        <p14:creationId xmlns:p14="http://schemas.microsoft.com/office/powerpoint/2010/main" val="20664396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a:p>
        </p:txBody>
      </p:sp>
    </p:spTree>
    <p:extLst>
      <p:ext uri="{BB962C8B-B14F-4D97-AF65-F5344CB8AC3E}">
        <p14:creationId xmlns:p14="http://schemas.microsoft.com/office/powerpoint/2010/main" val="33722763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a:p>
        </p:txBody>
      </p:sp>
    </p:spTree>
    <p:extLst>
      <p:ext uri="{BB962C8B-B14F-4D97-AF65-F5344CB8AC3E}">
        <p14:creationId xmlns:p14="http://schemas.microsoft.com/office/powerpoint/2010/main" val="4119183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spcBef>
                <a:spcPts val="600"/>
              </a:spcBef>
              <a:spcAft>
                <a:spcPts val="600"/>
              </a:spcAft>
              <a:buFont typeface="Arial" panose="020B0604020202020204" pitchFamily="34" charset="0"/>
              <a:buNone/>
              <a:tabLst>
                <a:tab pos="457200" algn="l"/>
              </a:tabLst>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a:p>
        </p:txBody>
      </p:sp>
    </p:spTree>
    <p:extLst>
      <p:ext uri="{BB962C8B-B14F-4D97-AF65-F5344CB8AC3E}">
        <p14:creationId xmlns:p14="http://schemas.microsoft.com/office/powerpoint/2010/main" val="32928925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a:p>
        </p:txBody>
      </p:sp>
    </p:spTree>
    <p:extLst>
      <p:ext uri="{BB962C8B-B14F-4D97-AF65-F5344CB8AC3E}">
        <p14:creationId xmlns:p14="http://schemas.microsoft.com/office/powerpoint/2010/main" val="16959841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a:p>
        </p:txBody>
      </p:sp>
    </p:spTree>
    <p:extLst>
      <p:ext uri="{BB962C8B-B14F-4D97-AF65-F5344CB8AC3E}">
        <p14:creationId xmlns:p14="http://schemas.microsoft.com/office/powerpoint/2010/main" val="13715431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a:p>
        </p:txBody>
      </p:sp>
    </p:spTree>
    <p:extLst>
      <p:ext uri="{BB962C8B-B14F-4D97-AF65-F5344CB8AC3E}">
        <p14:creationId xmlns:p14="http://schemas.microsoft.com/office/powerpoint/2010/main" val="36897331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a:p>
        </p:txBody>
      </p:sp>
    </p:spTree>
    <p:extLst>
      <p:ext uri="{BB962C8B-B14F-4D97-AF65-F5344CB8AC3E}">
        <p14:creationId xmlns:p14="http://schemas.microsoft.com/office/powerpoint/2010/main" val="2866429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a:p>
        </p:txBody>
      </p:sp>
    </p:spTree>
    <p:extLst>
      <p:ext uri="{BB962C8B-B14F-4D97-AF65-F5344CB8AC3E}">
        <p14:creationId xmlns:p14="http://schemas.microsoft.com/office/powerpoint/2010/main" val="104446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a:p>
        </p:txBody>
      </p:sp>
    </p:spTree>
    <p:extLst>
      <p:ext uri="{BB962C8B-B14F-4D97-AF65-F5344CB8AC3E}">
        <p14:creationId xmlns:p14="http://schemas.microsoft.com/office/powerpoint/2010/main" val="20646436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a:p>
        </p:txBody>
      </p:sp>
    </p:spTree>
    <p:extLst>
      <p:ext uri="{BB962C8B-B14F-4D97-AF65-F5344CB8AC3E}">
        <p14:creationId xmlns:p14="http://schemas.microsoft.com/office/powerpoint/2010/main" val="3586045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1.png"/><Relationship Id="rId5" Type="http://schemas.openxmlformats.org/officeDocument/2006/relationships/hyperlink" Target="https://openclipart.org/detail/4454/beetle-car" TargetMode="Externa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notesSlide" Target="../notesSlides/notesSlide11.xml"/><Relationship Id="rId7" Type="http://schemas.openxmlformats.org/officeDocument/2006/relationships/hyperlink" Target="https://openclipart.org/detail/4454/beetle-car" TargetMode="Externa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image" Target="../media/image14.png"/><Relationship Id="rId11" Type="http://schemas.openxmlformats.org/officeDocument/2006/relationships/image" Target="../media/image17.png"/><Relationship Id="rId5" Type="http://schemas.openxmlformats.org/officeDocument/2006/relationships/image" Target="../media/image13.png"/><Relationship Id="rId10" Type="http://schemas.openxmlformats.org/officeDocument/2006/relationships/image" Target="../media/image16.png"/><Relationship Id="rId4" Type="http://schemas.openxmlformats.org/officeDocument/2006/relationships/image" Target="../media/image12.png"/><Relationship Id="rId9"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notesSlide" Target="../notesSlides/notesSlide12.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hyperlink" Target="https://openclipart.org/detail/4454/beetle-car" TargetMode="External"/><Relationship Id="rId5" Type="http://schemas.openxmlformats.org/officeDocument/2006/relationships/image" Target="../media/image14.png"/><Relationship Id="rId10" Type="http://schemas.openxmlformats.org/officeDocument/2006/relationships/image" Target="../media/image20.png"/><Relationship Id="rId4" Type="http://schemas.openxmlformats.org/officeDocument/2006/relationships/image" Target="../media/image18.png"/><Relationship Id="rId9" Type="http://schemas.openxmlformats.org/officeDocument/2006/relationships/image" Target="../media/image19.png"/></Relationships>
</file>

<file path=ppt/slides/_rels/slide16.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notesSlide" Target="../notesSlides/notesSlide13.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3.xml"/><Relationship Id="rId6" Type="http://schemas.openxmlformats.org/officeDocument/2006/relationships/hyperlink" Target="https://openclipart.org/detail/4454/beetle-car" TargetMode="External"/><Relationship Id="rId5" Type="http://schemas.openxmlformats.org/officeDocument/2006/relationships/image" Target="../media/image14.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notesSlide" Target="../notesSlides/notesSlide18.xml"/><Relationship Id="rId7" Type="http://schemas.openxmlformats.org/officeDocument/2006/relationships/image" Target="../media/image11.png"/><Relationship Id="rId12" Type="http://schemas.openxmlformats.org/officeDocument/2006/relationships/image" Target="../media/image26.png"/><Relationship Id="rId2" Type="http://schemas.openxmlformats.org/officeDocument/2006/relationships/slideLayout" Target="../slideLayouts/slideLayout4.xml"/><Relationship Id="rId1" Type="http://schemas.openxmlformats.org/officeDocument/2006/relationships/tags" Target="../tags/tag18.xml"/><Relationship Id="rId6" Type="http://schemas.openxmlformats.org/officeDocument/2006/relationships/hyperlink" Target="https://openclipart.org/detail/4454/beetle-car" TargetMode="External"/><Relationship Id="rId11" Type="http://schemas.openxmlformats.org/officeDocument/2006/relationships/image" Target="../media/image25.png"/><Relationship Id="rId5" Type="http://schemas.openxmlformats.org/officeDocument/2006/relationships/image" Target="../media/image14.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5.xml.rels><?xml version="1.0" encoding="UTF-8" standalone="yes"?>
<Relationships xmlns="http://schemas.openxmlformats.org/package/2006/relationships"><Relationship Id="rId8" Type="http://schemas.openxmlformats.org/officeDocument/2006/relationships/image" Target="../media/image34.png"/><Relationship Id="rId13" Type="http://schemas.openxmlformats.org/officeDocument/2006/relationships/image" Target="../media/image39.png"/><Relationship Id="rId3" Type="http://schemas.openxmlformats.org/officeDocument/2006/relationships/notesSlide" Target="../notesSlides/notesSlide22.xml"/><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slideLayout" Target="../slideLayouts/slideLayout4.xml"/><Relationship Id="rId16" Type="http://schemas.openxmlformats.org/officeDocument/2006/relationships/image" Target="../media/image42.svg"/><Relationship Id="rId1" Type="http://schemas.openxmlformats.org/officeDocument/2006/relationships/tags" Target="../tags/tag22.xml"/><Relationship Id="rId6" Type="http://schemas.openxmlformats.org/officeDocument/2006/relationships/image" Target="../media/image32.png"/><Relationship Id="rId11" Type="http://schemas.openxmlformats.org/officeDocument/2006/relationships/image" Target="../media/image37.png"/><Relationship Id="rId5" Type="http://schemas.openxmlformats.org/officeDocument/2006/relationships/image" Target="../media/image31.png"/><Relationship Id="rId15" Type="http://schemas.openxmlformats.org/officeDocument/2006/relationships/image" Target="../media/image41.png"/><Relationship Id="rId10" Type="http://schemas.openxmlformats.org/officeDocument/2006/relationships/image" Target="../media/image36.svg"/><Relationship Id="rId4" Type="http://schemas.openxmlformats.org/officeDocument/2006/relationships/image" Target="../media/image30.png"/><Relationship Id="rId9" Type="http://schemas.openxmlformats.org/officeDocument/2006/relationships/image" Target="../media/image35.png"/><Relationship Id="rId14" Type="http://schemas.openxmlformats.org/officeDocument/2006/relationships/image" Target="../media/image40.sv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4.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tags" Target="../tags/tag2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26.xml"/></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7.svg"/><Relationship Id="rId3" Type="http://schemas.openxmlformats.org/officeDocument/2006/relationships/notesSlide" Target="../notesSlides/notesSlide27.xml"/><Relationship Id="rId7" Type="http://schemas.openxmlformats.org/officeDocument/2006/relationships/image" Target="../media/image34.png"/><Relationship Id="rId12" Type="http://schemas.openxmlformats.org/officeDocument/2006/relationships/image" Target="../media/image46.png"/><Relationship Id="rId2" Type="http://schemas.openxmlformats.org/officeDocument/2006/relationships/slideLayout" Target="../slideLayouts/slideLayout4.xml"/><Relationship Id="rId1" Type="http://schemas.openxmlformats.org/officeDocument/2006/relationships/tags" Target="../tags/tag27.xml"/><Relationship Id="rId6" Type="http://schemas.openxmlformats.org/officeDocument/2006/relationships/image" Target="../media/image33.png"/><Relationship Id="rId11" Type="http://schemas.openxmlformats.org/officeDocument/2006/relationships/image" Target="../media/image42.svg"/><Relationship Id="rId5" Type="http://schemas.openxmlformats.org/officeDocument/2006/relationships/image" Target="../media/image32.png"/><Relationship Id="rId10" Type="http://schemas.openxmlformats.org/officeDocument/2006/relationships/image" Target="../media/image41.png"/><Relationship Id="rId4" Type="http://schemas.openxmlformats.org/officeDocument/2006/relationships/image" Target="../media/image30.png"/><Relationship Id="rId9" Type="http://schemas.openxmlformats.org/officeDocument/2006/relationships/image" Target="../media/image36.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Clean Coding!!!</a:t>
            </a:r>
          </a:p>
          <a:p>
            <a:r>
              <a:rPr lang="en-GB" sz="3200" b="1">
                <a:effectLst>
                  <a:outerShdw blurRad="38100" dist="38100" dir="2700000" algn="tl">
                    <a:srgbClr val="000000">
                      <a:alpha val="43137"/>
                    </a:srgbClr>
                  </a:outerShdw>
                </a:effectLst>
                <a:sym typeface="Wingdings" panose="05000000000000000000" pitchFamily="2" charset="2"/>
              </a:rPr>
              <a:t> Methods &amp; Functions</a:t>
            </a:r>
          </a:p>
          <a:p>
            <a:pPr marL="457200" indent="-457200">
              <a:buFont typeface="Wingdings" panose="05000000000000000000" pitchFamily="2" charset="2"/>
              <a:buChar char="à"/>
            </a:pPr>
            <a:r>
              <a:rPr lang="en-GB" sz="3200" b="1">
                <a:effectLst>
                  <a:outerShdw blurRad="38100" dist="38100" dir="2700000" algn="tl">
                    <a:srgbClr val="000000">
                      <a:alpha val="43137"/>
                    </a:srgbClr>
                  </a:outerShdw>
                </a:effectLst>
                <a:sym typeface="Wingdings" panose="05000000000000000000" pitchFamily="2" charset="2"/>
              </a:rPr>
              <a:t>Review &amp; Testing</a:t>
            </a:r>
          </a:p>
          <a:p>
            <a:pPr marL="457200" indent="-457200">
              <a:buFont typeface="Wingdings" panose="05000000000000000000" pitchFamily="2" charset="2"/>
              <a:buChar char="à"/>
            </a:pPr>
            <a:r>
              <a:rPr lang="en-GB" sz="3200" b="1">
                <a:effectLst>
                  <a:outerShdw blurRad="38100" dist="38100" dir="2700000" algn="tl">
                    <a:srgbClr val="000000">
                      <a:alpha val="43137"/>
                    </a:srgbClr>
                  </a:outerShdw>
                </a:effectLst>
                <a:sym typeface="Wingdings" panose="05000000000000000000" pitchFamily="2" charset="2"/>
              </a:rPr>
              <a:t>Data Formats</a:t>
            </a:r>
            <a:endParaRPr lang="en-GB" sz="200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90681" y="634705"/>
            <a:ext cx="5152571" cy="3416320"/>
          </a:xfrm>
          <a:prstGeom prst="rect">
            <a:avLst/>
          </a:prstGeom>
        </p:spPr>
        <p:txBody>
          <a:bodyPr wrap="square">
            <a:spAutoFit/>
          </a:bodyPr>
          <a:lstStyle/>
          <a:p>
            <a:pPr algn="just"/>
            <a:r>
              <a:rPr lang="en-US" i="1" dirty="0">
                <a:solidFill>
                  <a:schemeClr val="tx1">
                    <a:lumMod val="50000"/>
                  </a:schemeClr>
                </a:solidFill>
              </a:rPr>
              <a:t>Previously, we discussed about Devnet skills, and course work briefing. Followed by the last week’s discussion on Software Development and Design. I hope you had a clarity on Software Development life cycle and its development methodologies. We discussed the importance of version control systems. I hope the challenge driven activity helped you to understand various aspects of VCS. This week, lets focus on </a:t>
            </a:r>
            <a:r>
              <a:rPr lang="en-GB" i="1" dirty="0">
                <a:solidFill>
                  <a:schemeClr val="tx1">
                    <a:lumMod val="50000"/>
                  </a:schemeClr>
                </a:solidFill>
              </a:rPr>
              <a:t>basics of coding</a:t>
            </a:r>
            <a:r>
              <a:rPr lang="en-GB" altLang="en-US" i="1" dirty="0">
                <a:solidFill>
                  <a:schemeClr val="tx1">
                    <a:lumMod val="50000"/>
                  </a:schemeClr>
                </a:solidFill>
              </a:rPr>
              <a:t>. Discuss the importance of writing a clean code, Testing the code and Data Formats</a:t>
            </a:r>
          </a:p>
          <a:p>
            <a:pPr algn="just"/>
            <a:r>
              <a:rPr lang="en-US" i="1" dirty="0">
                <a:solidFill>
                  <a:schemeClr val="tx1">
                    <a:lumMod val="50000"/>
                  </a:schemeClr>
                </a:solidFill>
              </a:rPr>
              <a:t>  	</a:t>
            </a:r>
          </a:p>
        </p:txBody>
      </p:sp>
      <p:sp>
        <p:nvSpPr>
          <p:cNvPr id="3" name="Rectangle 2"/>
          <p:cNvSpPr/>
          <p:nvPr/>
        </p:nvSpPr>
        <p:spPr>
          <a:xfrm>
            <a:off x="162183" y="1083932"/>
            <a:ext cx="5670997" cy="4524315"/>
          </a:xfrm>
          <a:prstGeom prst="rect">
            <a:avLst/>
          </a:prstGeom>
        </p:spPr>
        <p:txBody>
          <a:bodyPr wrap="square">
            <a:spAutoFit/>
          </a:bodyPr>
          <a:lstStyle/>
          <a:p>
            <a:pPr fontAlgn="t"/>
            <a:r>
              <a:rPr lang="en-GB" b="1">
                <a:solidFill>
                  <a:schemeClr val="bg1"/>
                </a:solidFill>
              </a:rPr>
              <a:t>Previously,</a:t>
            </a:r>
          </a:p>
          <a:p>
            <a:pPr marL="285750" indent="-285750" fontAlgn="t">
              <a:buFont typeface="Wingdings" panose="05000000000000000000" pitchFamily="2" charset="2"/>
              <a:buChar char="ü"/>
            </a:pPr>
            <a:r>
              <a:rPr lang="en-GB" b="1">
                <a:solidFill>
                  <a:schemeClr val="bg1"/>
                </a:solidFill>
              </a:rPr>
              <a:t>Overview, Linux and Python Skills Review</a:t>
            </a:r>
          </a:p>
          <a:p>
            <a:pPr marL="285750" indent="-285750" fontAlgn="t">
              <a:buFont typeface="Wingdings" panose="05000000000000000000" pitchFamily="2" charset="2"/>
              <a:buChar char="ü"/>
            </a:pPr>
            <a:r>
              <a:rPr lang="en-GB" b="1">
                <a:solidFill>
                  <a:schemeClr val="bg1"/>
                </a:solidFill>
              </a:rPr>
              <a:t>Devnet Developer Environment</a:t>
            </a:r>
          </a:p>
          <a:p>
            <a:pPr marL="285750" indent="-285750" fontAlgn="t">
              <a:buFont typeface="Wingdings" panose="05000000000000000000" pitchFamily="2" charset="2"/>
              <a:buChar char="ü"/>
            </a:pPr>
            <a:r>
              <a:rPr lang="en-GB" b="1">
                <a:solidFill>
                  <a:schemeClr val="bg1"/>
                </a:solidFill>
              </a:rPr>
              <a:t>Software Development &amp; Design</a:t>
            </a:r>
          </a:p>
          <a:p>
            <a:pPr marL="285750" indent="-285750" fontAlgn="t">
              <a:buFont typeface="Wingdings" panose="05000000000000000000" pitchFamily="2" charset="2"/>
              <a:buChar char="ü"/>
            </a:pPr>
            <a:r>
              <a:rPr lang="en-GB" b="1">
                <a:solidFill>
                  <a:schemeClr val="bg1"/>
                </a:solidFill>
              </a:rPr>
              <a:t>Implement software version control using GIT</a:t>
            </a:r>
          </a:p>
          <a:p>
            <a:pPr marL="285750" indent="-285750" fontAlgn="t">
              <a:buFont typeface="Wingdings" panose="05000000000000000000" pitchFamily="2" charset="2"/>
              <a:buChar char="ü"/>
            </a:pPr>
            <a:endParaRPr lang="en-GB" b="1">
              <a:solidFill>
                <a:schemeClr val="bg1"/>
              </a:solidFill>
            </a:endParaRPr>
          </a:p>
          <a:p>
            <a:pPr fontAlgn="t"/>
            <a:r>
              <a:rPr lang="en-GB" b="1">
                <a:solidFill>
                  <a:schemeClr val="bg1"/>
                </a:solidFill>
              </a:rPr>
              <a:t>This week,</a:t>
            </a:r>
          </a:p>
          <a:p>
            <a:pPr marL="285750" indent="-285750" fontAlgn="t">
              <a:buFont typeface="Wingdings" panose="05000000000000000000" pitchFamily="2" charset="2"/>
              <a:buChar char="ü"/>
            </a:pPr>
            <a:r>
              <a:rPr lang="en-US" b="1">
                <a:solidFill>
                  <a:schemeClr val="bg1"/>
                </a:solidFill>
              </a:rPr>
              <a:t>Methods, Functions, Modules and Classes</a:t>
            </a:r>
          </a:p>
          <a:p>
            <a:pPr marL="285750" indent="-285750" fontAlgn="t">
              <a:buFont typeface="Wingdings" panose="05000000000000000000" pitchFamily="2" charset="2"/>
              <a:buChar char="ü"/>
            </a:pPr>
            <a:r>
              <a:rPr lang="en-US" b="1">
                <a:solidFill>
                  <a:schemeClr val="bg1"/>
                </a:solidFill>
              </a:rPr>
              <a:t>Data Formats</a:t>
            </a:r>
          </a:p>
          <a:p>
            <a:pPr marL="285750" indent="-285750" fontAlgn="t">
              <a:buFont typeface="Wingdings" panose="05000000000000000000" pitchFamily="2" charset="2"/>
              <a:buChar char="ü"/>
            </a:pPr>
            <a:endParaRPr lang="en-US" b="1">
              <a:solidFill>
                <a:schemeClr val="bg1"/>
              </a:solidFill>
            </a:endParaRPr>
          </a:p>
          <a:p>
            <a:pPr fontAlgn="t"/>
            <a:r>
              <a:rPr lang="en-US" b="1">
                <a:solidFill>
                  <a:schemeClr val="bg1"/>
                </a:solidFill>
              </a:rPr>
              <a:t>Previous week’s Tutorial</a:t>
            </a:r>
            <a:endParaRPr lang="en-GB" b="1">
              <a:solidFill>
                <a:schemeClr val="bg1"/>
              </a:solidFill>
            </a:endParaRPr>
          </a:p>
          <a:p>
            <a:pPr marL="742950" lvl="1" indent="-285750" fontAlgn="t">
              <a:buFont typeface="Wingdings" panose="05000000000000000000" pitchFamily="2" charset="2"/>
              <a:buChar char="§"/>
            </a:pPr>
            <a:r>
              <a:rPr lang="en-US" i="1">
                <a:solidFill>
                  <a:schemeClr val="accent6">
                    <a:lumMod val="75000"/>
                  </a:schemeClr>
                </a:solidFill>
              </a:rPr>
              <a:t>Setup Lab environments</a:t>
            </a:r>
          </a:p>
          <a:p>
            <a:pPr marL="742950" lvl="1" indent="-285750" fontAlgn="t">
              <a:buFont typeface="Wingdings" panose="05000000000000000000" pitchFamily="2" charset="2"/>
              <a:buChar char="§"/>
            </a:pPr>
            <a:r>
              <a:rPr lang="en-US" i="1">
                <a:solidFill>
                  <a:schemeClr val="accent6">
                    <a:lumMod val="75000"/>
                  </a:schemeClr>
                </a:solidFill>
              </a:rPr>
              <a:t>Review Linux and Python</a:t>
            </a:r>
          </a:p>
          <a:p>
            <a:pPr marL="742950" lvl="1" indent="-285750" fontAlgn="t">
              <a:buFont typeface="Wingdings" panose="05000000000000000000" pitchFamily="2" charset="2"/>
              <a:buChar char="§"/>
            </a:pPr>
            <a:r>
              <a:rPr lang="en-US" i="1">
                <a:solidFill>
                  <a:schemeClr val="accent6">
                    <a:lumMod val="75000"/>
                  </a:schemeClr>
                </a:solidFill>
              </a:rPr>
              <a:t>Review Python installation, PIP, and Python virtual environments</a:t>
            </a:r>
          </a:p>
          <a:p>
            <a:pPr marL="742950" lvl="1" indent="-285750" fontAlgn="t">
              <a:buFont typeface="Wingdings" panose="05000000000000000000" pitchFamily="2" charset="2"/>
              <a:buChar char="§"/>
            </a:pPr>
            <a:r>
              <a:rPr lang="en-US" i="1">
                <a:solidFill>
                  <a:schemeClr val="accent6">
                    <a:lumMod val="75000"/>
                  </a:schemeClr>
                </a:solidFill>
              </a:rPr>
              <a:t>Working with Version Control Systems</a:t>
            </a: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94022" y="3680925"/>
            <a:ext cx="5814198" cy="2585323"/>
          </a:xfrm>
          <a:prstGeom prst="rect">
            <a:avLst/>
          </a:prstGeom>
          <a:noFill/>
        </p:spPr>
        <p:txBody>
          <a:bodyPr wrap="square">
            <a:spAutoFit/>
          </a:bodyPr>
          <a:lstStyle/>
          <a:p>
            <a:pPr marL="285750" indent="-285750" fontAlgn="t">
              <a:buFont typeface="Wingdings" panose="05000000000000000000" pitchFamily="2" charset="2"/>
              <a:buChar char="ü"/>
            </a:pPr>
            <a:r>
              <a:rPr lang="en-US" i="1" dirty="0">
                <a:solidFill>
                  <a:schemeClr val="tx1">
                    <a:lumMod val="50000"/>
                  </a:schemeClr>
                </a:solidFill>
              </a:rPr>
              <a:t>This week’s Tutorial and </a:t>
            </a:r>
            <a:r>
              <a:rPr lang="en-GB" i="1" dirty="0">
                <a:solidFill>
                  <a:schemeClr val="tx1">
                    <a:lumMod val="50000"/>
                  </a:schemeClr>
                </a:solidFill>
              </a:rPr>
              <a:t>Independent learning</a:t>
            </a:r>
          </a:p>
          <a:p>
            <a:pPr marL="742950" lvl="1" indent="-285750" algn="just" fontAlgn="t">
              <a:buFont typeface="Wingdings" panose="05000000000000000000" pitchFamily="2" charset="2"/>
              <a:buChar char="§"/>
            </a:pPr>
            <a:r>
              <a:rPr lang="en-US" i="1" dirty="0">
                <a:solidFill>
                  <a:schemeClr val="tx1">
                    <a:lumMod val="50000"/>
                  </a:schemeClr>
                </a:solidFill>
              </a:rPr>
              <a:t>Form your Group as a part of your group work assessment.</a:t>
            </a:r>
            <a:endParaRPr lang="en-US" b="1" i="1" dirty="0">
              <a:solidFill>
                <a:srgbClr val="FF0000"/>
              </a:solidFill>
              <a:highlight>
                <a:srgbClr val="FFFF00"/>
              </a:highlight>
            </a:endParaRPr>
          </a:p>
          <a:p>
            <a:pPr marL="742950" lvl="1" indent="-285750" algn="just" fontAlgn="t">
              <a:buFont typeface="Wingdings" panose="05000000000000000000" pitchFamily="2" charset="2"/>
              <a:buChar char="§"/>
            </a:pPr>
            <a:r>
              <a:rPr lang="en-US" b="1" i="1" dirty="0">
                <a:solidFill>
                  <a:srgbClr val="FF0000"/>
                </a:solidFill>
                <a:highlight>
                  <a:srgbClr val="FFFF00"/>
                </a:highlight>
              </a:rPr>
              <a:t>TBA</a:t>
            </a:r>
          </a:p>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2" name="TextBox 1">
            <a:extLst>
              <a:ext uri="{FF2B5EF4-FFF2-40B4-BE49-F238E27FC236}">
                <a16:creationId xmlns:a16="http://schemas.microsoft.com/office/drawing/2014/main" id="{23689145-7ED9-4079-9310-F102EF14296D}"/>
              </a:ext>
            </a:extLst>
          </p:cNvPr>
          <p:cNvSpPr txBox="1"/>
          <p:nvPr/>
        </p:nvSpPr>
        <p:spPr>
          <a:xfrm>
            <a:off x="6326504" y="0"/>
            <a:ext cx="5469256" cy="5940088"/>
          </a:xfrm>
          <a:prstGeom prst="rect">
            <a:avLst/>
          </a:prstGeom>
          <a:noFill/>
        </p:spPr>
        <p:txBody>
          <a:bodyPr wrap="square" rtlCol="0">
            <a:spAutoFit/>
          </a:bodyPr>
          <a:lstStyle/>
          <a:p>
            <a:r>
              <a:rPr lang="en-GB" sz="1600" dirty="0"/>
              <a:t>def </a:t>
            </a:r>
            <a:r>
              <a:rPr lang="en-GB" sz="1600" dirty="0" err="1"/>
              <a:t>calculate_average_grade</a:t>
            </a:r>
            <a:r>
              <a:rPr lang="en-GB" sz="1600" dirty="0"/>
              <a:t>(students):</a:t>
            </a:r>
          </a:p>
          <a:p>
            <a:r>
              <a:rPr lang="en-GB" sz="1600" dirty="0"/>
              <a:t>    grades = []</a:t>
            </a:r>
          </a:p>
          <a:p>
            <a:r>
              <a:rPr lang="en-GB" sz="1600" dirty="0"/>
              <a:t>    for student in students:</a:t>
            </a:r>
          </a:p>
          <a:p>
            <a:r>
              <a:rPr lang="en-GB" sz="1600" dirty="0"/>
              <a:t>        </a:t>
            </a:r>
            <a:r>
              <a:rPr lang="en-GB" sz="1600" dirty="0" err="1"/>
              <a:t>grade_sum</a:t>
            </a:r>
            <a:r>
              <a:rPr lang="en-GB" sz="1600" dirty="0"/>
              <a:t> = 0</a:t>
            </a:r>
          </a:p>
          <a:p>
            <a:r>
              <a:rPr lang="en-GB" sz="1600" dirty="0"/>
              <a:t>        for assignment in student['assignments']:</a:t>
            </a:r>
          </a:p>
          <a:p>
            <a:r>
              <a:rPr lang="en-GB" sz="1600" dirty="0"/>
              <a:t>            </a:t>
            </a:r>
            <a:r>
              <a:rPr lang="en-GB" sz="1600" dirty="0" err="1"/>
              <a:t>grade_sum</a:t>
            </a:r>
            <a:r>
              <a:rPr lang="en-GB" sz="1600" dirty="0"/>
              <a:t> += assignment['grade']</a:t>
            </a:r>
          </a:p>
          <a:p>
            <a:r>
              <a:rPr lang="en-GB" sz="1600" dirty="0"/>
              <a:t>        </a:t>
            </a:r>
            <a:r>
              <a:rPr lang="en-GB" sz="1600" dirty="0" err="1"/>
              <a:t>average_grade</a:t>
            </a:r>
            <a:r>
              <a:rPr lang="en-GB" sz="1600" dirty="0"/>
              <a:t> = </a:t>
            </a:r>
            <a:r>
              <a:rPr lang="en-GB" sz="1600" dirty="0" err="1"/>
              <a:t>grade_sum</a:t>
            </a:r>
            <a:r>
              <a:rPr lang="en-GB" sz="1600" dirty="0"/>
              <a:t> / </a:t>
            </a:r>
            <a:r>
              <a:rPr lang="en-GB" sz="1600" dirty="0" err="1"/>
              <a:t>len</a:t>
            </a:r>
            <a:r>
              <a:rPr lang="en-GB" sz="1600" dirty="0"/>
              <a:t>(student['assignments'])</a:t>
            </a:r>
          </a:p>
          <a:p>
            <a:r>
              <a:rPr lang="en-GB" sz="1600" dirty="0"/>
              <a:t>        </a:t>
            </a:r>
            <a:r>
              <a:rPr lang="en-GB" sz="1600" dirty="0" err="1"/>
              <a:t>grades.append</a:t>
            </a:r>
            <a:r>
              <a:rPr lang="en-GB" sz="1600" dirty="0"/>
              <a:t>(</a:t>
            </a:r>
            <a:r>
              <a:rPr lang="en-GB" sz="1600" dirty="0" err="1"/>
              <a:t>average_grade</a:t>
            </a:r>
            <a:r>
              <a:rPr lang="en-GB" sz="1600" dirty="0"/>
              <a:t>)</a:t>
            </a:r>
          </a:p>
          <a:p>
            <a:r>
              <a:rPr lang="en-GB" sz="1600" dirty="0"/>
              <a:t>    </a:t>
            </a:r>
            <a:r>
              <a:rPr lang="en-GB" sz="1600" dirty="0" err="1"/>
              <a:t>grade_sum</a:t>
            </a:r>
            <a:r>
              <a:rPr lang="en-GB" sz="1600" dirty="0"/>
              <a:t> = 0</a:t>
            </a:r>
          </a:p>
          <a:p>
            <a:r>
              <a:rPr lang="en-GB" sz="1600" dirty="0"/>
              <a:t>    for grade in grades:</a:t>
            </a:r>
          </a:p>
          <a:p>
            <a:r>
              <a:rPr lang="en-GB" sz="1600" dirty="0"/>
              <a:t>        </a:t>
            </a:r>
            <a:r>
              <a:rPr lang="en-GB" sz="1600" dirty="0" err="1"/>
              <a:t>grade_sum</a:t>
            </a:r>
            <a:r>
              <a:rPr lang="en-GB" sz="1600" dirty="0"/>
              <a:t> += grade</a:t>
            </a:r>
          </a:p>
          <a:p>
            <a:r>
              <a:rPr lang="en-GB" sz="1600" dirty="0"/>
              <a:t>    </a:t>
            </a:r>
            <a:r>
              <a:rPr lang="en-GB" sz="1600" dirty="0" err="1"/>
              <a:t>average_grade</a:t>
            </a:r>
            <a:r>
              <a:rPr lang="en-GB" sz="1600" dirty="0"/>
              <a:t> = </a:t>
            </a:r>
            <a:r>
              <a:rPr lang="en-GB" sz="1600" dirty="0" err="1"/>
              <a:t>grade_sum</a:t>
            </a:r>
            <a:r>
              <a:rPr lang="en-GB" sz="1600" dirty="0"/>
              <a:t> / </a:t>
            </a:r>
            <a:r>
              <a:rPr lang="en-GB" sz="1600" dirty="0" err="1"/>
              <a:t>len</a:t>
            </a:r>
            <a:r>
              <a:rPr lang="en-GB" sz="1600" dirty="0"/>
              <a:t>(grades)</a:t>
            </a:r>
          </a:p>
          <a:p>
            <a:r>
              <a:rPr lang="en-GB" sz="1600" dirty="0"/>
              <a:t>    if </a:t>
            </a:r>
            <a:r>
              <a:rPr lang="en-GB" sz="1600" dirty="0" err="1"/>
              <a:t>average_grade</a:t>
            </a:r>
            <a:r>
              <a:rPr lang="en-GB" sz="1600" dirty="0"/>
              <a:t> &gt;= 90:</a:t>
            </a:r>
          </a:p>
          <a:p>
            <a:r>
              <a:rPr lang="en-GB" sz="1600" dirty="0"/>
              <a:t>        </a:t>
            </a:r>
            <a:r>
              <a:rPr lang="en-GB" sz="1600" dirty="0" err="1"/>
              <a:t>grade_letter</a:t>
            </a:r>
            <a:r>
              <a:rPr lang="en-GB" sz="1600" dirty="0"/>
              <a:t> = 'A'</a:t>
            </a:r>
          </a:p>
          <a:p>
            <a:r>
              <a:rPr lang="en-GB" sz="1600" dirty="0"/>
              <a:t>    </a:t>
            </a:r>
            <a:r>
              <a:rPr lang="en-GB" sz="1600" dirty="0" err="1"/>
              <a:t>elif</a:t>
            </a:r>
            <a:r>
              <a:rPr lang="en-GB" sz="1600" dirty="0"/>
              <a:t> </a:t>
            </a:r>
            <a:r>
              <a:rPr lang="en-GB" sz="1600" dirty="0" err="1"/>
              <a:t>average_grade</a:t>
            </a:r>
            <a:r>
              <a:rPr lang="en-GB" sz="1600" dirty="0"/>
              <a:t> &gt;= 80:</a:t>
            </a:r>
          </a:p>
          <a:p>
            <a:r>
              <a:rPr lang="en-GB" sz="1600" dirty="0"/>
              <a:t>        </a:t>
            </a:r>
            <a:r>
              <a:rPr lang="en-GB" sz="1600" dirty="0" err="1"/>
              <a:t>grade_letter</a:t>
            </a:r>
            <a:r>
              <a:rPr lang="en-GB" sz="1600" dirty="0"/>
              <a:t> = 'B'</a:t>
            </a:r>
          </a:p>
          <a:p>
            <a:r>
              <a:rPr lang="en-GB" sz="1600" dirty="0"/>
              <a:t>    </a:t>
            </a:r>
            <a:r>
              <a:rPr lang="en-GB" sz="1600" dirty="0" err="1"/>
              <a:t>elif</a:t>
            </a:r>
            <a:r>
              <a:rPr lang="en-GB" sz="1600" dirty="0"/>
              <a:t> </a:t>
            </a:r>
            <a:r>
              <a:rPr lang="en-GB" sz="1600" dirty="0" err="1"/>
              <a:t>average_grade</a:t>
            </a:r>
            <a:r>
              <a:rPr lang="en-GB" sz="1600" dirty="0"/>
              <a:t> &gt;= 70:</a:t>
            </a:r>
          </a:p>
          <a:p>
            <a:r>
              <a:rPr lang="en-GB" sz="1600" dirty="0"/>
              <a:t>        </a:t>
            </a:r>
            <a:r>
              <a:rPr lang="en-GB" sz="1600" dirty="0" err="1"/>
              <a:t>grade_letter</a:t>
            </a:r>
            <a:r>
              <a:rPr lang="en-GB" sz="1600" dirty="0"/>
              <a:t> = 'C'</a:t>
            </a:r>
          </a:p>
          <a:p>
            <a:r>
              <a:rPr lang="en-GB" sz="1600" dirty="0"/>
              <a:t>    </a:t>
            </a:r>
            <a:r>
              <a:rPr lang="en-GB" sz="1600" dirty="0" err="1"/>
              <a:t>elif</a:t>
            </a:r>
            <a:r>
              <a:rPr lang="en-GB" sz="1600" dirty="0"/>
              <a:t> </a:t>
            </a:r>
            <a:r>
              <a:rPr lang="en-GB" sz="1600" dirty="0" err="1"/>
              <a:t>average_grade</a:t>
            </a:r>
            <a:r>
              <a:rPr lang="en-GB" sz="1600" dirty="0"/>
              <a:t> &gt;= 60:</a:t>
            </a:r>
          </a:p>
          <a:p>
            <a:r>
              <a:rPr lang="en-GB" sz="1600" dirty="0"/>
              <a:t>        </a:t>
            </a:r>
            <a:r>
              <a:rPr lang="en-GB" sz="1600" dirty="0" err="1"/>
              <a:t>grade_letter</a:t>
            </a:r>
            <a:r>
              <a:rPr lang="en-GB" sz="1600" dirty="0"/>
              <a:t> = 'D'</a:t>
            </a:r>
          </a:p>
          <a:p>
            <a:r>
              <a:rPr lang="en-GB" sz="1600" dirty="0"/>
              <a:t>    else:</a:t>
            </a:r>
          </a:p>
          <a:p>
            <a:r>
              <a:rPr lang="en-GB" sz="1600" dirty="0"/>
              <a:t>        </a:t>
            </a:r>
            <a:r>
              <a:rPr lang="en-GB" sz="1600" dirty="0" err="1"/>
              <a:t>grade_letter</a:t>
            </a:r>
            <a:r>
              <a:rPr lang="en-GB" sz="1600" dirty="0"/>
              <a:t> = 'F'</a:t>
            </a:r>
          </a:p>
          <a:p>
            <a:r>
              <a:rPr lang="en-GB" sz="1600" dirty="0"/>
              <a:t>    return </a:t>
            </a:r>
            <a:r>
              <a:rPr lang="en-GB" sz="1600" dirty="0" err="1"/>
              <a:t>grade_letter</a:t>
            </a:r>
            <a:endParaRPr lang="en-GB" sz="1600" dirty="0"/>
          </a:p>
        </p:txBody>
      </p:sp>
      <p:sp>
        <p:nvSpPr>
          <p:cNvPr id="4" name="Rectangle 3">
            <a:extLst>
              <a:ext uri="{FF2B5EF4-FFF2-40B4-BE49-F238E27FC236}">
                <a16:creationId xmlns:a16="http://schemas.microsoft.com/office/drawing/2014/main" id="{795EEDC8-EFC1-453F-B613-7A0843791B4F}"/>
              </a:ext>
            </a:extLst>
          </p:cNvPr>
          <p:cNvSpPr/>
          <p:nvPr/>
        </p:nvSpPr>
        <p:spPr>
          <a:xfrm>
            <a:off x="948872" y="2092434"/>
            <a:ext cx="3755708" cy="1446550"/>
          </a:xfrm>
          <a:prstGeom prst="rect">
            <a:avLst/>
          </a:prstGeom>
          <a:noFill/>
        </p:spPr>
        <p:txBody>
          <a:bodyPr wrap="none" lIns="91440" tIns="45720" rIns="91440" bIns="45720">
            <a:spAutoFit/>
          </a:bodyPr>
          <a:lstStyle/>
          <a:p>
            <a:pPr algn="ctr"/>
            <a:r>
              <a:rPr lang="en-US" sz="4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What does </a:t>
            </a:r>
            <a:r>
              <a:rPr lang="en-US" sz="4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this </a:t>
            </a:r>
          </a:p>
          <a:p>
            <a:pPr algn="ctr"/>
            <a:r>
              <a:rPr lang="en-US" sz="440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code for?</a:t>
            </a:r>
            <a:endParaRPr lang="en-US" sz="4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2" name="TextBox 1">
            <a:extLst>
              <a:ext uri="{FF2B5EF4-FFF2-40B4-BE49-F238E27FC236}">
                <a16:creationId xmlns:a16="http://schemas.microsoft.com/office/drawing/2014/main" id="{23689145-7ED9-4079-9310-F102EF14296D}"/>
              </a:ext>
            </a:extLst>
          </p:cNvPr>
          <p:cNvSpPr txBox="1"/>
          <p:nvPr/>
        </p:nvSpPr>
        <p:spPr>
          <a:xfrm>
            <a:off x="0" y="465445"/>
            <a:ext cx="4271010" cy="5262979"/>
          </a:xfrm>
          <a:prstGeom prst="rect">
            <a:avLst/>
          </a:prstGeom>
          <a:ln>
            <a:solidFill>
              <a:schemeClr val="bg2">
                <a:lumMod val="10000"/>
              </a:schemeClr>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400"/>
              <a:t>def </a:t>
            </a:r>
            <a:r>
              <a:rPr lang="en-GB" sz="1400" err="1"/>
              <a:t>calculate_average_grade</a:t>
            </a:r>
            <a:r>
              <a:rPr lang="en-GB" sz="1400"/>
              <a:t>(students):</a:t>
            </a:r>
          </a:p>
          <a:p>
            <a:r>
              <a:rPr lang="en-GB" sz="1400"/>
              <a:t>    grades = []</a:t>
            </a:r>
          </a:p>
          <a:p>
            <a:r>
              <a:rPr lang="en-GB" sz="1400"/>
              <a:t>    for student in students:</a:t>
            </a:r>
          </a:p>
          <a:p>
            <a:r>
              <a:rPr lang="en-GB" sz="1400"/>
              <a:t>        </a:t>
            </a:r>
            <a:r>
              <a:rPr lang="en-GB" sz="1400" err="1"/>
              <a:t>grade_sum</a:t>
            </a:r>
            <a:r>
              <a:rPr lang="en-GB" sz="1400"/>
              <a:t> = 0</a:t>
            </a:r>
          </a:p>
          <a:p>
            <a:r>
              <a:rPr lang="en-GB" sz="1400"/>
              <a:t>        for assignment in student['assignments']:</a:t>
            </a:r>
          </a:p>
          <a:p>
            <a:r>
              <a:rPr lang="en-GB" sz="1400"/>
              <a:t>            </a:t>
            </a:r>
            <a:r>
              <a:rPr lang="en-GB" sz="1400" err="1"/>
              <a:t>grade_sum</a:t>
            </a:r>
            <a:r>
              <a:rPr lang="en-GB" sz="1400"/>
              <a:t> += assignment['grade']</a:t>
            </a:r>
          </a:p>
          <a:p>
            <a:r>
              <a:rPr lang="en-GB" sz="1400"/>
              <a:t>        </a:t>
            </a:r>
            <a:r>
              <a:rPr lang="en-GB" sz="1400" err="1"/>
              <a:t>average_grade</a:t>
            </a:r>
            <a:r>
              <a:rPr lang="en-GB" sz="1400"/>
              <a:t> = </a:t>
            </a:r>
            <a:r>
              <a:rPr lang="en-GB" sz="1400" err="1"/>
              <a:t>grade_sum</a:t>
            </a:r>
            <a:r>
              <a:rPr lang="en-GB" sz="1400"/>
              <a:t> / </a:t>
            </a:r>
            <a:r>
              <a:rPr lang="en-GB" sz="1400" err="1"/>
              <a:t>len</a:t>
            </a:r>
            <a:r>
              <a:rPr lang="en-GB" sz="1400"/>
              <a:t>(student['assignments'])</a:t>
            </a:r>
          </a:p>
          <a:p>
            <a:r>
              <a:rPr lang="en-GB" sz="1400"/>
              <a:t>        </a:t>
            </a:r>
            <a:r>
              <a:rPr lang="en-GB" sz="1400" err="1"/>
              <a:t>grades.append</a:t>
            </a:r>
            <a:r>
              <a:rPr lang="en-GB" sz="1400"/>
              <a:t>(</a:t>
            </a:r>
            <a:r>
              <a:rPr lang="en-GB" sz="1400" err="1"/>
              <a:t>average_grade</a:t>
            </a:r>
            <a:r>
              <a:rPr lang="en-GB" sz="1400"/>
              <a:t>)</a:t>
            </a:r>
          </a:p>
          <a:p>
            <a:r>
              <a:rPr lang="en-GB" sz="1400"/>
              <a:t>    </a:t>
            </a:r>
            <a:r>
              <a:rPr lang="en-GB" sz="1400" err="1"/>
              <a:t>grade_sum</a:t>
            </a:r>
            <a:r>
              <a:rPr lang="en-GB" sz="1400"/>
              <a:t> = 0</a:t>
            </a:r>
          </a:p>
          <a:p>
            <a:r>
              <a:rPr lang="en-GB" sz="1400"/>
              <a:t>    for grade in grades:</a:t>
            </a:r>
          </a:p>
          <a:p>
            <a:r>
              <a:rPr lang="en-GB" sz="1400"/>
              <a:t>        </a:t>
            </a:r>
            <a:r>
              <a:rPr lang="en-GB" sz="1400" err="1"/>
              <a:t>grade_sum</a:t>
            </a:r>
            <a:r>
              <a:rPr lang="en-GB" sz="1400"/>
              <a:t> += grade</a:t>
            </a:r>
          </a:p>
          <a:p>
            <a:r>
              <a:rPr lang="en-GB" sz="1400"/>
              <a:t>    </a:t>
            </a:r>
            <a:r>
              <a:rPr lang="en-GB" sz="1400" err="1"/>
              <a:t>average_grade</a:t>
            </a:r>
            <a:r>
              <a:rPr lang="en-GB" sz="1400"/>
              <a:t> = </a:t>
            </a:r>
            <a:r>
              <a:rPr lang="en-GB" sz="1400" err="1"/>
              <a:t>grade_sum</a:t>
            </a:r>
            <a:r>
              <a:rPr lang="en-GB" sz="1400"/>
              <a:t> / </a:t>
            </a:r>
            <a:r>
              <a:rPr lang="en-GB" sz="1400" err="1"/>
              <a:t>len</a:t>
            </a:r>
            <a:r>
              <a:rPr lang="en-GB" sz="1400"/>
              <a:t>(grades)</a:t>
            </a:r>
          </a:p>
          <a:p>
            <a:r>
              <a:rPr lang="en-GB" sz="1400"/>
              <a:t>    if </a:t>
            </a:r>
            <a:r>
              <a:rPr lang="en-GB" sz="1400" err="1"/>
              <a:t>average_grade</a:t>
            </a:r>
            <a:r>
              <a:rPr lang="en-GB" sz="1400"/>
              <a:t> &gt;= 90:</a:t>
            </a:r>
          </a:p>
          <a:p>
            <a:r>
              <a:rPr lang="en-GB" sz="1400"/>
              <a:t>        </a:t>
            </a:r>
            <a:r>
              <a:rPr lang="en-GB" sz="1400" err="1"/>
              <a:t>grade_letter</a:t>
            </a:r>
            <a:r>
              <a:rPr lang="en-GB" sz="1400"/>
              <a:t> = 'A'</a:t>
            </a:r>
          </a:p>
          <a:p>
            <a:r>
              <a:rPr lang="en-GB" sz="1400"/>
              <a:t>    </a:t>
            </a:r>
            <a:r>
              <a:rPr lang="en-GB" sz="1400" err="1"/>
              <a:t>elif</a:t>
            </a:r>
            <a:r>
              <a:rPr lang="en-GB" sz="1400"/>
              <a:t> </a:t>
            </a:r>
            <a:r>
              <a:rPr lang="en-GB" sz="1400" err="1"/>
              <a:t>average_grade</a:t>
            </a:r>
            <a:r>
              <a:rPr lang="en-GB" sz="1400"/>
              <a:t> &gt;= 80:</a:t>
            </a:r>
          </a:p>
          <a:p>
            <a:r>
              <a:rPr lang="en-GB" sz="1400"/>
              <a:t>        </a:t>
            </a:r>
            <a:r>
              <a:rPr lang="en-GB" sz="1400" err="1"/>
              <a:t>grade_letter</a:t>
            </a:r>
            <a:r>
              <a:rPr lang="en-GB" sz="1400"/>
              <a:t> = 'B'</a:t>
            </a:r>
          </a:p>
          <a:p>
            <a:r>
              <a:rPr lang="en-GB" sz="1400"/>
              <a:t>    </a:t>
            </a:r>
            <a:r>
              <a:rPr lang="en-GB" sz="1400" err="1"/>
              <a:t>elif</a:t>
            </a:r>
            <a:r>
              <a:rPr lang="en-GB" sz="1400"/>
              <a:t> </a:t>
            </a:r>
            <a:r>
              <a:rPr lang="en-GB" sz="1400" err="1"/>
              <a:t>average_grade</a:t>
            </a:r>
            <a:r>
              <a:rPr lang="en-GB" sz="1400"/>
              <a:t> &gt;= 70:</a:t>
            </a:r>
          </a:p>
          <a:p>
            <a:r>
              <a:rPr lang="en-GB" sz="1400"/>
              <a:t>        </a:t>
            </a:r>
            <a:r>
              <a:rPr lang="en-GB" sz="1400" err="1"/>
              <a:t>grade_letter</a:t>
            </a:r>
            <a:r>
              <a:rPr lang="en-GB" sz="1400"/>
              <a:t> = 'C'</a:t>
            </a:r>
          </a:p>
          <a:p>
            <a:r>
              <a:rPr lang="en-GB" sz="1400"/>
              <a:t>    </a:t>
            </a:r>
            <a:r>
              <a:rPr lang="en-GB" sz="1400" err="1"/>
              <a:t>elif</a:t>
            </a:r>
            <a:r>
              <a:rPr lang="en-GB" sz="1400"/>
              <a:t> </a:t>
            </a:r>
            <a:r>
              <a:rPr lang="en-GB" sz="1400" err="1"/>
              <a:t>average_grade</a:t>
            </a:r>
            <a:r>
              <a:rPr lang="en-GB" sz="1400"/>
              <a:t> &gt;= 60:</a:t>
            </a:r>
          </a:p>
          <a:p>
            <a:r>
              <a:rPr lang="en-GB" sz="1400"/>
              <a:t>        </a:t>
            </a:r>
            <a:r>
              <a:rPr lang="en-GB" sz="1400" err="1"/>
              <a:t>grade_letter</a:t>
            </a:r>
            <a:r>
              <a:rPr lang="en-GB" sz="1400"/>
              <a:t> = 'D'</a:t>
            </a:r>
          </a:p>
          <a:p>
            <a:r>
              <a:rPr lang="en-GB" sz="1400"/>
              <a:t>    else:</a:t>
            </a:r>
          </a:p>
          <a:p>
            <a:r>
              <a:rPr lang="en-GB" sz="1400"/>
              <a:t>        </a:t>
            </a:r>
            <a:r>
              <a:rPr lang="en-GB" sz="1400" err="1"/>
              <a:t>grade_letter</a:t>
            </a:r>
            <a:r>
              <a:rPr lang="en-GB" sz="1400"/>
              <a:t> = 'F'</a:t>
            </a:r>
          </a:p>
          <a:p>
            <a:r>
              <a:rPr lang="en-GB" sz="1400"/>
              <a:t>    return </a:t>
            </a:r>
            <a:r>
              <a:rPr lang="en-GB" sz="1400" err="1"/>
              <a:t>grade_letter</a:t>
            </a:r>
            <a:endParaRPr lang="en-GB" sz="1400"/>
          </a:p>
        </p:txBody>
      </p:sp>
      <p:sp>
        <p:nvSpPr>
          <p:cNvPr id="5" name="TextBox 4">
            <a:extLst>
              <a:ext uri="{FF2B5EF4-FFF2-40B4-BE49-F238E27FC236}">
                <a16:creationId xmlns:a16="http://schemas.microsoft.com/office/drawing/2014/main" id="{0F30E852-3EFA-49FA-9C9A-34D729FFB264}"/>
              </a:ext>
            </a:extLst>
          </p:cNvPr>
          <p:cNvSpPr txBox="1"/>
          <p:nvPr/>
        </p:nvSpPr>
        <p:spPr>
          <a:xfrm>
            <a:off x="4271010" y="0"/>
            <a:ext cx="7920990" cy="5755422"/>
          </a:xfrm>
          <a:prstGeom prst="rect">
            <a:avLst/>
          </a:prstGeom>
          <a:noFill/>
        </p:spPr>
        <p:txBody>
          <a:bodyPr wrap="square" rtlCol="0">
            <a:spAutoFit/>
          </a:bodyPr>
          <a:lstStyle/>
          <a:p>
            <a:r>
              <a:rPr lang="en-GB" sz="1600"/>
              <a:t>def </a:t>
            </a:r>
            <a:r>
              <a:rPr lang="en-GB" sz="1600" err="1"/>
              <a:t>calculate_letter_grade</a:t>
            </a:r>
            <a:r>
              <a:rPr lang="en-GB" sz="1600"/>
              <a:t>(students):</a:t>
            </a:r>
          </a:p>
          <a:p>
            <a:r>
              <a:rPr lang="en-GB" sz="1600"/>
              <a:t>    "Calculates the average letter grade for a list of students, based on their assignment grades.</a:t>
            </a:r>
          </a:p>
          <a:p>
            <a:r>
              <a:rPr lang="en-GB" sz="1600"/>
              <a:t>    Returns a letter grade in the format A, B, C, D, or F. "</a:t>
            </a:r>
          </a:p>
          <a:p>
            <a:r>
              <a:rPr lang="en-GB" sz="1600"/>
              <a:t>    </a:t>
            </a:r>
            <a:r>
              <a:rPr lang="en-GB" sz="1600" err="1"/>
              <a:t>all_grades</a:t>
            </a:r>
            <a:r>
              <a:rPr lang="en-GB" sz="1600"/>
              <a:t> = []</a:t>
            </a:r>
          </a:p>
          <a:p>
            <a:r>
              <a:rPr lang="en-GB" sz="1600"/>
              <a:t>    for student in students:</a:t>
            </a:r>
          </a:p>
          <a:p>
            <a:r>
              <a:rPr lang="en-GB" sz="1600"/>
              <a:t>        grades = [assignment['grade'] for assignment in student['assignments']]</a:t>
            </a:r>
          </a:p>
          <a:p>
            <a:r>
              <a:rPr lang="en-GB" sz="1600"/>
              <a:t>        </a:t>
            </a:r>
            <a:r>
              <a:rPr lang="en-GB" sz="1600" err="1"/>
              <a:t>average_grade</a:t>
            </a:r>
            <a:r>
              <a:rPr lang="en-GB" sz="1600"/>
              <a:t> = sum(grades) / </a:t>
            </a:r>
            <a:r>
              <a:rPr lang="en-GB" sz="1600" err="1"/>
              <a:t>len</a:t>
            </a:r>
            <a:r>
              <a:rPr lang="en-GB" sz="1600"/>
              <a:t>(grades)</a:t>
            </a:r>
          </a:p>
          <a:p>
            <a:r>
              <a:rPr lang="en-GB" sz="1600"/>
              <a:t>        </a:t>
            </a:r>
            <a:r>
              <a:rPr lang="en-GB" sz="1600" err="1"/>
              <a:t>all_grades.append</a:t>
            </a:r>
            <a:r>
              <a:rPr lang="en-GB" sz="1600"/>
              <a:t>(</a:t>
            </a:r>
            <a:r>
              <a:rPr lang="en-GB" sz="1600" err="1"/>
              <a:t>average_grade</a:t>
            </a:r>
            <a:r>
              <a:rPr lang="en-GB" sz="1600"/>
              <a:t>)</a:t>
            </a:r>
          </a:p>
          <a:p>
            <a:r>
              <a:rPr lang="en-GB" sz="1600"/>
              <a:t>    </a:t>
            </a:r>
            <a:r>
              <a:rPr lang="en-GB" sz="1600" err="1"/>
              <a:t>average_grade</a:t>
            </a:r>
            <a:r>
              <a:rPr lang="en-GB" sz="1600"/>
              <a:t> = sum(</a:t>
            </a:r>
            <a:r>
              <a:rPr lang="en-GB" sz="1600" err="1"/>
              <a:t>all_grades</a:t>
            </a:r>
            <a:r>
              <a:rPr lang="en-GB" sz="1600"/>
              <a:t>) / </a:t>
            </a:r>
            <a:r>
              <a:rPr lang="en-GB" sz="1600" err="1"/>
              <a:t>len</a:t>
            </a:r>
            <a:r>
              <a:rPr lang="en-GB" sz="1600"/>
              <a:t>(</a:t>
            </a:r>
            <a:r>
              <a:rPr lang="en-GB" sz="1600" err="1"/>
              <a:t>all_grades</a:t>
            </a:r>
            <a:r>
              <a:rPr lang="en-GB" sz="1600"/>
              <a:t>)</a:t>
            </a:r>
          </a:p>
          <a:p>
            <a:r>
              <a:rPr lang="en-GB" sz="1600"/>
              <a:t>    return _</a:t>
            </a:r>
            <a:r>
              <a:rPr lang="en-GB" sz="1600" err="1"/>
              <a:t>get_letter_grade</a:t>
            </a:r>
            <a:r>
              <a:rPr lang="en-GB" sz="1600"/>
              <a:t>(</a:t>
            </a:r>
            <a:r>
              <a:rPr lang="en-GB" sz="1600" err="1"/>
              <a:t>average_grade</a:t>
            </a:r>
            <a:r>
              <a:rPr lang="en-GB" sz="1600"/>
              <a:t>)</a:t>
            </a:r>
          </a:p>
          <a:p>
            <a:endParaRPr lang="en-GB" sz="1600"/>
          </a:p>
          <a:p>
            <a:r>
              <a:rPr lang="en-GB" sz="1600"/>
              <a:t>def _</a:t>
            </a:r>
            <a:r>
              <a:rPr lang="en-GB" sz="1600" err="1"/>
              <a:t>get_letter_grade</a:t>
            </a:r>
            <a:r>
              <a:rPr lang="en-GB" sz="1600"/>
              <a:t>(grade):</a:t>
            </a:r>
          </a:p>
          <a:p>
            <a:r>
              <a:rPr lang="en-GB" sz="1600"/>
              <a:t>    "Returns the letter grade corresponding to the numerical grade. "</a:t>
            </a:r>
          </a:p>
          <a:p>
            <a:r>
              <a:rPr lang="en-GB" sz="1600"/>
              <a:t>    if grade &gt;= 90:</a:t>
            </a:r>
          </a:p>
          <a:p>
            <a:r>
              <a:rPr lang="en-GB" sz="1600"/>
              <a:t>        return 'A'</a:t>
            </a:r>
          </a:p>
          <a:p>
            <a:r>
              <a:rPr lang="en-GB" sz="1600"/>
              <a:t>    </a:t>
            </a:r>
            <a:r>
              <a:rPr lang="en-GB" sz="1600" err="1"/>
              <a:t>elif</a:t>
            </a:r>
            <a:r>
              <a:rPr lang="en-GB" sz="1600"/>
              <a:t> grade &gt;= 80:</a:t>
            </a:r>
          </a:p>
          <a:p>
            <a:r>
              <a:rPr lang="en-GB" sz="1600"/>
              <a:t>        return 'B'</a:t>
            </a:r>
          </a:p>
          <a:p>
            <a:r>
              <a:rPr lang="en-GB" sz="1600"/>
              <a:t>    </a:t>
            </a:r>
            <a:r>
              <a:rPr lang="en-GB" sz="1600" err="1"/>
              <a:t>elif</a:t>
            </a:r>
            <a:r>
              <a:rPr lang="en-GB" sz="1600"/>
              <a:t> grade &gt;= 70:</a:t>
            </a:r>
          </a:p>
          <a:p>
            <a:r>
              <a:rPr lang="en-GB" sz="1600"/>
              <a:t>        return 'C'</a:t>
            </a:r>
          </a:p>
          <a:p>
            <a:r>
              <a:rPr lang="en-GB" sz="1600"/>
              <a:t>    </a:t>
            </a:r>
            <a:r>
              <a:rPr lang="en-GB" sz="1600" err="1"/>
              <a:t>elif</a:t>
            </a:r>
            <a:r>
              <a:rPr lang="en-GB" sz="1600"/>
              <a:t> grade &gt;= 60:</a:t>
            </a:r>
          </a:p>
          <a:p>
            <a:r>
              <a:rPr lang="en-GB" sz="1600"/>
              <a:t>        return 'D'</a:t>
            </a:r>
          </a:p>
          <a:p>
            <a:r>
              <a:rPr lang="en-GB" sz="1600"/>
              <a:t>    else:</a:t>
            </a:r>
          </a:p>
          <a:p>
            <a:r>
              <a:rPr lang="en-GB" sz="1600"/>
              <a:t>        return 'F'</a:t>
            </a:r>
          </a:p>
        </p:txBody>
      </p:sp>
    </p:spTree>
    <p:custDataLst>
      <p:tags r:id="rId1"/>
    </p:custDataLst>
    <p:extLst>
      <p:ext uri="{BB962C8B-B14F-4D97-AF65-F5344CB8AC3E}">
        <p14:creationId xmlns:p14="http://schemas.microsoft.com/office/powerpoint/2010/main" val="1707456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 skill to develop!!!</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 y="491490"/>
            <a:ext cx="1219200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Clean codes are the result of developers trying to make their </a:t>
            </a:r>
            <a:r>
              <a:rPr lang="en-IN" altLang="en-US" sz="2000" b="1">
                <a:solidFill>
                  <a:srgbClr val="002060"/>
                </a:solidFill>
              </a:rPr>
              <a:t>code easy to read and understand for other developers</a:t>
            </a:r>
            <a:r>
              <a:rPr lang="en-IN" altLang="en-US" sz="200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Some common principles like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formatting,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intuitiveness of components,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purpose and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reusability.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Clean codes emphasize 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standardization,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proper organization,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modularity,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providing inline comments and other characteristics that help make code self-documenting</a:t>
            </a:r>
            <a:r>
              <a:rPr lang="en-IN" altLang="en-US" sz="1600">
                <a:solidFill>
                  <a:srgbClr val="002060"/>
                </a:solidFill>
              </a:rPr>
              <a:t>.</a:t>
            </a:r>
          </a:p>
        </p:txBody>
      </p:sp>
    </p:spTree>
    <p:custDataLst>
      <p:tags r:id="rId1"/>
    </p:custDataLst>
    <p:extLst>
      <p:ext uri="{BB962C8B-B14F-4D97-AF65-F5344CB8AC3E}">
        <p14:creationId xmlns:p14="http://schemas.microsoft.com/office/powerpoint/2010/main" val="3851050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Reasons why developers want to write clean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is </a:t>
            </a:r>
            <a:r>
              <a:rPr lang="en-IN" altLang="en-US" sz="2000" b="1">
                <a:solidFill>
                  <a:srgbClr val="002060"/>
                </a:solidFill>
              </a:rPr>
              <a:t>easier to understand, more compact, and better-organized</a:t>
            </a:r>
            <a:r>
              <a:rPr lang="en-IN" altLang="en-US" sz="2000">
                <a:solidFill>
                  <a:srgbClr val="002060"/>
                </a:solidFill>
              </a:rPr>
              <a:t>.</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modular, tends to be </a:t>
            </a:r>
            <a:r>
              <a:rPr lang="en-IN" altLang="en-US" sz="2000" b="1">
                <a:solidFill>
                  <a:srgbClr val="002060"/>
                </a:solidFill>
              </a:rPr>
              <a:t>easier to test using automated methods </a:t>
            </a:r>
            <a:r>
              <a:rPr lang="en-IN" altLang="en-US" sz="2000">
                <a:solidFill>
                  <a:srgbClr val="002060"/>
                </a:solidFill>
              </a:rPr>
              <a:t>such as unit testing frameworks.</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a:solidFill>
                  <a:srgbClr val="002060"/>
                </a:solidFill>
              </a:rPr>
              <a:t>Clean code, being standardized, is </a:t>
            </a:r>
            <a:r>
              <a:rPr lang="en-IN" altLang="en-US" sz="2000" b="1">
                <a:solidFill>
                  <a:srgbClr val="002060"/>
                </a:solidFill>
              </a:rPr>
              <a:t>easier to scan and check using automated tools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8893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Methods and Functions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Following are some standard best-practices for determining whether a piece of code should be encapsulated (in a method or function):</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Code that </a:t>
            </a:r>
            <a:r>
              <a:rPr lang="en-US" b="1">
                <a:solidFill>
                  <a:srgbClr val="002060"/>
                </a:solidFill>
              </a:rPr>
              <a:t>performs a discrete task</a:t>
            </a:r>
            <a:r>
              <a:rPr lang="en-US">
                <a:solidFill>
                  <a:srgbClr val="002060"/>
                </a:solidFill>
              </a:rPr>
              <a:t>, even if it happens only once, may be a candidate for encapsulation. </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US">
                <a:solidFill>
                  <a:srgbClr val="002060"/>
                </a:solidFill>
              </a:rPr>
              <a:t>Task code that is </a:t>
            </a:r>
            <a:r>
              <a:rPr lang="en-US" b="1">
                <a:solidFill>
                  <a:srgbClr val="002060"/>
                </a:solidFill>
              </a:rPr>
              <a:t>used more than once </a:t>
            </a:r>
            <a:r>
              <a:rPr lang="en-US">
                <a:solidFill>
                  <a:srgbClr val="002060"/>
                </a:solidFill>
              </a:rPr>
              <a:t>should probably be encapsulated.</a:t>
            </a:r>
            <a:endParaRPr lang="en-IN" altLang="en-US" sz="16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Methods and Functions can be </a:t>
            </a:r>
            <a:r>
              <a:rPr lang="en-IN" altLang="en-US" sz="2000" b="1">
                <a:solidFill>
                  <a:srgbClr val="002060"/>
                </a:solidFill>
              </a:rPr>
              <a:t>written once and executed as many times </a:t>
            </a:r>
            <a:r>
              <a:rPr lang="en-IN" altLang="en-US" sz="2000">
                <a:solidFill>
                  <a:srgbClr val="002060"/>
                </a:solidFill>
              </a:rPr>
              <a:t>as required.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used correctly, methods and functions will </a:t>
            </a:r>
            <a:r>
              <a:rPr lang="en-IN" sz="2000" b="1">
                <a:solidFill>
                  <a:srgbClr val="002060"/>
                </a:solidFill>
              </a:rPr>
              <a:t>simplify the code, and reduce the potential for bugs</a:t>
            </a:r>
            <a:r>
              <a:rPr lang="en-IN" sz="2000">
                <a:solidFill>
                  <a:srgbClr val="002060"/>
                </a:solidFill>
              </a:rPr>
              <a:t>.</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4" name="Picture 2">
            <a:extLst>
              <a:ext uri="{FF2B5EF4-FFF2-40B4-BE49-F238E27FC236}">
                <a16:creationId xmlns:a16="http://schemas.microsoft.com/office/drawing/2014/main" id="{697E0CAA-6693-472E-A6F5-8A7FC63DFF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23"/>
          <a:stretch/>
        </p:blipFill>
        <p:spPr bwMode="auto">
          <a:xfrm>
            <a:off x="1963092" y="3951772"/>
            <a:ext cx="9021137" cy="117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33197442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solidFill>
                  <a:srgbClr val="002060"/>
                </a:solidFill>
              </a:rPr>
              <a:t>Arguments, Parameters and Return Statements</a:t>
            </a:r>
            <a:endParaRPr lang="en-US" sz="2400" b="1">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Arguments and parameters add flexibility to methods and functions</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using arguments and parameters in Python: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return statement refers to the return value that is specified </a:t>
            </a:r>
            <a:r>
              <a:rPr lang="en-IN" sz="2000">
                <a:solidFill>
                  <a:srgbClr val="002060"/>
                </a:solidFill>
              </a:rPr>
              <a:t>using the keyword return followed by a variable or expression.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return statement ends the execution of a function and returns control to the calling function.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When a return statement is executed, the value of the return statement is returned and any code below it gets skipped.</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Syntax of a function with a return statement in Python:</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pic>
        <p:nvPicPr>
          <p:cNvPr id="6" name="Picture 2">
            <a:extLst>
              <a:ext uri="{FF2B5EF4-FFF2-40B4-BE49-F238E27FC236}">
                <a16:creationId xmlns:a16="http://schemas.microsoft.com/office/drawing/2014/main" id="{E7245520-5FDA-4F0B-88DB-2CB04C51E7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59" r="45598"/>
          <a:stretch/>
        </p:blipFill>
        <p:spPr bwMode="auto">
          <a:xfrm>
            <a:off x="7486650" y="968317"/>
            <a:ext cx="4560570" cy="1439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C6AD95FC-EA64-4159-9CE7-F4F0ADA5D0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48" t="5355" r="41935" b="3811"/>
          <a:stretch/>
        </p:blipFill>
        <p:spPr bwMode="auto">
          <a:xfrm>
            <a:off x="7349490" y="3989069"/>
            <a:ext cx="4697730" cy="1600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594535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Methods vs Functions</a:t>
            </a:r>
            <a:endParaRPr lang="en-US" sz="3600" b="1"/>
          </a:p>
        </p:txBody>
      </p:sp>
      <p:graphicFrame>
        <p:nvGraphicFramePr>
          <p:cNvPr id="6" name="Table 5">
            <a:extLst>
              <a:ext uri="{FF2B5EF4-FFF2-40B4-BE49-F238E27FC236}">
                <a16:creationId xmlns:a16="http://schemas.microsoft.com/office/drawing/2014/main" id="{504F4E29-B440-4FFE-90A9-544E7F1EC12C}"/>
              </a:ext>
            </a:extLst>
          </p:cNvPr>
          <p:cNvGraphicFramePr>
            <a:graphicFrameLocks noGrp="1"/>
          </p:cNvGraphicFramePr>
          <p:nvPr>
            <p:extLst>
              <p:ext uri="{D42A27DB-BD31-4B8C-83A1-F6EECF244321}">
                <p14:modId xmlns:p14="http://schemas.microsoft.com/office/powerpoint/2010/main" val="1354548454"/>
              </p:ext>
            </p:extLst>
          </p:nvPr>
        </p:nvGraphicFramePr>
        <p:xfrm>
          <a:off x="1480731" y="520377"/>
          <a:ext cx="9646586" cy="1510977"/>
        </p:xfrm>
        <a:graphic>
          <a:graphicData uri="http://schemas.openxmlformats.org/drawingml/2006/table">
            <a:tbl>
              <a:tblPr firstRow="1" bandRow="1">
                <a:tableStyleId>{9D7B26C5-4107-4FEC-AEDC-1716B250A1EF}</a:tableStyleId>
              </a:tblPr>
              <a:tblGrid>
                <a:gridCol w="4423076">
                  <a:extLst>
                    <a:ext uri="{9D8B030D-6E8A-4147-A177-3AD203B41FA5}">
                      <a16:colId xmlns:a16="http://schemas.microsoft.com/office/drawing/2014/main" val="20000"/>
                    </a:ext>
                  </a:extLst>
                </a:gridCol>
                <a:gridCol w="5223510">
                  <a:extLst>
                    <a:ext uri="{9D8B030D-6E8A-4147-A177-3AD203B41FA5}">
                      <a16:colId xmlns:a16="http://schemas.microsoft.com/office/drawing/2014/main" val="20001"/>
                    </a:ext>
                  </a:extLst>
                </a:gridCol>
              </a:tblGrid>
              <a:tr h="317203">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altLang="en-US" sz="1800" b="1" kern="1200">
                          <a:solidFill>
                            <a:schemeClr val="tx1"/>
                          </a:solidFill>
                          <a:latin typeface="+mn-lt"/>
                          <a:ea typeface="+mn-ea"/>
                          <a:cs typeface="+mn-cs"/>
                        </a:rPr>
                        <a:t>Methods</a:t>
                      </a:r>
                    </a:p>
                  </a:txBody>
                  <a:tcPr/>
                </a:tc>
                <a:tc>
                  <a:txBody>
                    <a:bodyPr/>
                    <a:lstStyle/>
                    <a:p>
                      <a:pPr algn="ctr"/>
                      <a:r>
                        <a:rPr lang="en-US"/>
                        <a:t>Functions</a:t>
                      </a:r>
                    </a:p>
                  </a:txBody>
                  <a:tcPr/>
                </a:tc>
                <a:extLst>
                  <a:ext uri="{0D108BD9-81ED-4DB2-BD59-A6C34878D82A}">
                    <a16:rowId xmlns:a16="http://schemas.microsoft.com/office/drawing/2014/main" val="10000"/>
                  </a:ext>
                </a:extLst>
              </a:tr>
              <a:tr h="1145217">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cap="none" normalizeH="0" baseline="0">
                          <a:ln>
                            <a:noFill/>
                          </a:ln>
                          <a:solidFill>
                            <a:srgbClr val="58585B"/>
                          </a:solidFill>
                          <a:effectLst/>
                        </a:rPr>
                        <a:t>Methods are code blocks associated with an object, typically for object-oriented programming.</a:t>
                      </a:r>
                      <a:endParaRPr kumimoji="0" lang="en-IN" altLang="en-US" sz="2000" b="0" i="0" u="none" strike="noStrike" cap="none" normalizeH="0" baseline="0">
                        <a:ln>
                          <a:noFill/>
                        </a:ln>
                        <a:solidFill>
                          <a:srgbClr val="58585B"/>
                        </a:solidFill>
                        <a:effectLst/>
                        <a:latin typeface="Arial" panose="020B0604020202020204" pitchFamily="34" charset="0"/>
                        <a:ea typeface="Microsoft YaHei" panose="020B0503020204020204" pitchFamily="34" charset="-122"/>
                      </a:endParaRP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kumimoji="0" lang="en-IN" altLang="en-US" sz="2000" b="0" u="none" strike="noStrike" kern="1200" cap="none" normalizeH="0" baseline="0">
                          <a:ln>
                            <a:noFill/>
                          </a:ln>
                          <a:solidFill>
                            <a:srgbClr val="58585B"/>
                          </a:solidFill>
                          <a:effectLst/>
                          <a:latin typeface="+mn-lt"/>
                          <a:ea typeface="+mn-ea"/>
                          <a:cs typeface="+mn-cs"/>
                        </a:rPr>
                        <a:t>Functions are standalone code blocks.</a:t>
                      </a:r>
                    </a:p>
                    <a:p>
                      <a:endParaRPr lang="en-US">
                        <a:solidFill>
                          <a:srgbClr val="58585B"/>
                        </a:solidFill>
                      </a:endParaRPr>
                    </a:p>
                  </a:txBody>
                  <a:tcPr/>
                </a:tc>
                <a:extLst>
                  <a:ext uri="{0D108BD9-81ED-4DB2-BD59-A6C34878D82A}">
                    <a16:rowId xmlns:a16="http://schemas.microsoft.com/office/drawing/2014/main" val="10001"/>
                  </a:ext>
                </a:extLst>
              </a:tr>
            </a:tbl>
          </a:graphicData>
        </a:graphic>
      </p:graphicFrame>
      <p:sp>
        <p:nvSpPr>
          <p:cNvPr id="8" name="TextBox 7">
            <a:extLst>
              <a:ext uri="{FF2B5EF4-FFF2-40B4-BE49-F238E27FC236}">
                <a16:creationId xmlns:a16="http://schemas.microsoft.com/office/drawing/2014/main" id="{915DEC78-2519-49F4-8B63-02863AE024A4}"/>
              </a:ext>
            </a:extLst>
          </p:cNvPr>
          <p:cNvSpPr txBox="1"/>
          <p:nvPr/>
        </p:nvSpPr>
        <p:spPr>
          <a:xfrm>
            <a:off x="285750" y="2151681"/>
            <a:ext cx="7414081" cy="3416320"/>
          </a:xfrm>
          <a:prstGeom prst="rect">
            <a:avLst/>
          </a:prstGeom>
          <a:solidFill>
            <a:schemeClr val="bg1">
              <a:lumMod val="95000"/>
            </a:schemeClr>
          </a:solidFill>
        </p:spPr>
        <p:style>
          <a:lnRef idx="2">
            <a:schemeClr val="dk1"/>
          </a:lnRef>
          <a:fillRef idx="1">
            <a:schemeClr val="lt1"/>
          </a:fillRef>
          <a:effectRef idx="0">
            <a:schemeClr val="dk1"/>
          </a:effectRef>
          <a:fontRef idx="minor">
            <a:schemeClr val="dk1"/>
          </a:fontRef>
        </p:style>
        <p:txBody>
          <a:bodyPr wrap="none" rtlCol="0">
            <a:spAutoFit/>
          </a:bodyPr>
          <a:lstStyle/>
          <a:p>
            <a:r>
              <a:rPr lang="en-GB"/>
              <a:t># </a:t>
            </a:r>
            <a:r>
              <a:rPr lang="en-GB" b="1"/>
              <a:t>define a function that calculates the area of a rectangle</a:t>
            </a:r>
          </a:p>
          <a:p>
            <a:r>
              <a:rPr lang="en-GB"/>
              <a:t>def </a:t>
            </a:r>
            <a:r>
              <a:rPr lang="en-GB" b="1" err="1">
                <a:solidFill>
                  <a:srgbClr val="FF0000"/>
                </a:solidFill>
              </a:rPr>
              <a:t>calculate_area</a:t>
            </a:r>
            <a:r>
              <a:rPr lang="en-GB"/>
              <a:t>(length, width):</a:t>
            </a:r>
          </a:p>
          <a:p>
            <a:r>
              <a:rPr lang="en-GB"/>
              <a:t>    area = length * width</a:t>
            </a:r>
          </a:p>
          <a:p>
            <a:r>
              <a:rPr lang="en-GB"/>
              <a:t>    return </a:t>
            </a:r>
            <a:r>
              <a:rPr lang="en-GB">
                <a:solidFill>
                  <a:srgbClr val="FF0000"/>
                </a:solidFill>
              </a:rPr>
              <a:t>area</a:t>
            </a:r>
          </a:p>
          <a:p>
            <a:endParaRPr lang="en-GB" b="1"/>
          </a:p>
          <a:p>
            <a:r>
              <a:rPr lang="en-GB" b="1"/>
              <a:t># define a method that prints out a message with the calculated area</a:t>
            </a:r>
          </a:p>
          <a:p>
            <a:r>
              <a:rPr lang="en-GB"/>
              <a:t>def </a:t>
            </a:r>
            <a:r>
              <a:rPr lang="en-GB" b="1" err="1">
                <a:solidFill>
                  <a:srgbClr val="0070C0"/>
                </a:solidFill>
              </a:rPr>
              <a:t>print_area</a:t>
            </a:r>
            <a:r>
              <a:rPr lang="en-GB"/>
              <a:t>(length, width):</a:t>
            </a:r>
          </a:p>
          <a:p>
            <a:r>
              <a:rPr lang="en-GB"/>
              <a:t>    area = </a:t>
            </a:r>
            <a:r>
              <a:rPr lang="en-GB" err="1"/>
              <a:t>calculate_area</a:t>
            </a:r>
            <a:r>
              <a:rPr lang="en-GB"/>
              <a:t>(length, width)</a:t>
            </a:r>
          </a:p>
          <a:p>
            <a:r>
              <a:rPr lang="en-GB"/>
              <a:t>    print("The area of the rectangle is:", area)</a:t>
            </a:r>
          </a:p>
          <a:p>
            <a:endParaRPr lang="en-GB"/>
          </a:p>
          <a:p>
            <a:r>
              <a:rPr lang="en-GB"/>
              <a:t># </a:t>
            </a:r>
            <a:r>
              <a:rPr lang="en-GB" b="1"/>
              <a:t>call the </a:t>
            </a:r>
            <a:r>
              <a:rPr lang="en-GB" b="1" err="1"/>
              <a:t>print_area</a:t>
            </a:r>
            <a:r>
              <a:rPr lang="en-GB" b="1"/>
              <a:t> method with the values 10 and 20 for length and width</a:t>
            </a:r>
          </a:p>
          <a:p>
            <a:r>
              <a:rPr lang="en-GB" err="1"/>
              <a:t>print_area</a:t>
            </a:r>
            <a:r>
              <a:rPr lang="en-GB"/>
              <a:t>(10, 20)</a:t>
            </a:r>
          </a:p>
        </p:txBody>
      </p:sp>
      <p:sp>
        <p:nvSpPr>
          <p:cNvPr id="9" name="Arrow: Curved Down 8">
            <a:extLst>
              <a:ext uri="{FF2B5EF4-FFF2-40B4-BE49-F238E27FC236}">
                <a16:creationId xmlns:a16="http://schemas.microsoft.com/office/drawing/2014/main" id="{500AEF4B-12DB-40B3-9D9D-592269C5CDFC}"/>
              </a:ext>
            </a:extLst>
          </p:cNvPr>
          <p:cNvSpPr/>
          <p:nvPr/>
        </p:nvSpPr>
        <p:spPr>
          <a:xfrm rot="5400000">
            <a:off x="1640204" y="3297558"/>
            <a:ext cx="1188721"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r>
              <a:rPr lang="en-GB" b="1">
                <a:solidFill>
                  <a:schemeClr val="tx1"/>
                </a:solidFill>
              </a:rPr>
              <a:t>3</a:t>
            </a:r>
          </a:p>
        </p:txBody>
      </p:sp>
      <p:sp>
        <p:nvSpPr>
          <p:cNvPr id="10" name="Arrow: Curved Down 9">
            <a:extLst>
              <a:ext uri="{FF2B5EF4-FFF2-40B4-BE49-F238E27FC236}">
                <a16:creationId xmlns:a16="http://schemas.microsoft.com/office/drawing/2014/main" id="{A384D2E1-02BD-4D5D-A44D-C0B4EC97E2B2}"/>
              </a:ext>
            </a:extLst>
          </p:cNvPr>
          <p:cNvSpPr/>
          <p:nvPr/>
        </p:nvSpPr>
        <p:spPr>
          <a:xfrm rot="16200000">
            <a:off x="-257179" y="4419284"/>
            <a:ext cx="1554485" cy="742950"/>
          </a:xfrm>
          <a:prstGeom prst="curvedDown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solidFill>
                  <a:schemeClr val="tx1"/>
                </a:solidFill>
              </a:rPr>
              <a:t>1</a:t>
            </a:r>
          </a:p>
        </p:txBody>
      </p:sp>
      <p:sp>
        <p:nvSpPr>
          <p:cNvPr id="11" name="Arrow: Up 10">
            <a:extLst>
              <a:ext uri="{FF2B5EF4-FFF2-40B4-BE49-F238E27FC236}">
                <a16:creationId xmlns:a16="http://schemas.microsoft.com/office/drawing/2014/main" id="{286FA9A4-3C89-406B-ACDA-B6ABCA5250A3}"/>
              </a:ext>
            </a:extLst>
          </p:cNvPr>
          <p:cNvSpPr/>
          <p:nvPr/>
        </p:nvSpPr>
        <p:spPr>
          <a:xfrm>
            <a:off x="1085850" y="2777490"/>
            <a:ext cx="274320" cy="1485904"/>
          </a:xfrm>
          <a:prstGeom prst="upArrow">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r>
              <a:rPr lang="en-GB" b="1"/>
              <a:t>2</a:t>
            </a:r>
          </a:p>
        </p:txBody>
      </p:sp>
      <p:sp>
        <p:nvSpPr>
          <p:cNvPr id="12" name="Callout: Double Bent Line 11">
            <a:extLst>
              <a:ext uri="{FF2B5EF4-FFF2-40B4-BE49-F238E27FC236}">
                <a16:creationId xmlns:a16="http://schemas.microsoft.com/office/drawing/2014/main" id="{E2090A3B-AA9C-4A5E-96C7-3B7477F1FC26}"/>
              </a:ext>
            </a:extLst>
          </p:cNvPr>
          <p:cNvSpPr/>
          <p:nvPr/>
        </p:nvSpPr>
        <p:spPr>
          <a:xfrm>
            <a:off x="7894142" y="2151681"/>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err="1"/>
              <a:t>calculate_area</a:t>
            </a:r>
            <a:r>
              <a:rPr lang="en-GB" b="1"/>
              <a:t> function performs a specific calculation</a:t>
            </a:r>
          </a:p>
        </p:txBody>
      </p:sp>
      <p:sp>
        <p:nvSpPr>
          <p:cNvPr id="13" name="Callout: Double Bent Line 12">
            <a:extLst>
              <a:ext uri="{FF2B5EF4-FFF2-40B4-BE49-F238E27FC236}">
                <a16:creationId xmlns:a16="http://schemas.microsoft.com/office/drawing/2014/main" id="{9B9B6136-3DDA-4105-8870-4553CB64CAFF}"/>
              </a:ext>
            </a:extLst>
          </p:cNvPr>
          <p:cNvSpPr/>
          <p:nvPr/>
        </p:nvSpPr>
        <p:spPr>
          <a:xfrm>
            <a:off x="7876639" y="3462947"/>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a:t>the </a:t>
            </a:r>
            <a:r>
              <a:rPr lang="en-GB" b="1" err="1"/>
              <a:t>print_area</a:t>
            </a:r>
            <a:r>
              <a:rPr lang="en-GB" b="1"/>
              <a:t> method uses that function to print out a message with the calculated result</a:t>
            </a:r>
          </a:p>
        </p:txBody>
      </p:sp>
      <p:sp>
        <p:nvSpPr>
          <p:cNvPr id="14" name="Callout: Double Bent Line 13">
            <a:extLst>
              <a:ext uri="{FF2B5EF4-FFF2-40B4-BE49-F238E27FC236}">
                <a16:creationId xmlns:a16="http://schemas.microsoft.com/office/drawing/2014/main" id="{9C9D978B-F94F-471B-9A47-F506B757968C}"/>
              </a:ext>
            </a:extLst>
          </p:cNvPr>
          <p:cNvSpPr/>
          <p:nvPr/>
        </p:nvSpPr>
        <p:spPr>
          <a:xfrm>
            <a:off x="7894141" y="4604695"/>
            <a:ext cx="4206419" cy="963306"/>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a:t>By breaking up our program into smaller, more manageable pieces, we can make it easier to understand and maintain.</a:t>
            </a:r>
          </a:p>
        </p:txBody>
      </p:sp>
    </p:spTree>
    <p:custDataLst>
      <p:tags r:id="rId1"/>
    </p:custDataLst>
    <p:extLst>
      <p:ext uri="{BB962C8B-B14F-4D97-AF65-F5344CB8AC3E}">
        <p14:creationId xmlns:p14="http://schemas.microsoft.com/office/powerpoint/2010/main" val="4271896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circle(in)">
                                      <p:cBhvr>
                                        <p:cTn id="22" dur="20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circle(in)">
                                      <p:cBhvr>
                                        <p:cTn id="27" dur="20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circle(in)">
                                      <p:cBhvr>
                                        <p:cTn id="3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solidFill>
                  <a:srgbClr val="002060"/>
                </a:solidFill>
              </a:rPr>
              <a:t>Modules</a:t>
            </a:r>
            <a:endParaRPr lang="en-US" sz="2400" b="1">
              <a:solidFill>
                <a:srgbClr val="002060"/>
              </a:solidFill>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11243"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Developers typically use modules to divide a large project into smaller parts so that the code can be read and understood easily.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They</a:t>
            </a:r>
            <a:r>
              <a:rPr lang="en-IN" altLang="en-US" sz="2000">
                <a:solidFill>
                  <a:srgbClr val="002060"/>
                </a:solidFill>
              </a:rPr>
              <a:t> consists of a set of functions and typically contains an interface for other modules to integrate with.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A module is packaged as a single file and is expected to work independently.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Below is a module with a set of functions saved in a script called circleClass.py.</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9" name="TextBox 8">
            <a:extLst>
              <a:ext uri="{FF2B5EF4-FFF2-40B4-BE49-F238E27FC236}">
                <a16:creationId xmlns:a16="http://schemas.microsoft.com/office/drawing/2014/main" id="{62456185-54C8-4133-899D-2F536C5CE844}"/>
              </a:ext>
            </a:extLst>
          </p:cNvPr>
          <p:cNvSpPr txBox="1"/>
          <p:nvPr/>
        </p:nvSpPr>
        <p:spPr>
          <a:xfrm>
            <a:off x="99060" y="3976211"/>
            <a:ext cx="6143624" cy="147732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import math</a:t>
            </a:r>
          </a:p>
          <a:p>
            <a:endParaRPr lang="en-GB"/>
          </a:p>
          <a:p>
            <a:r>
              <a:rPr lang="en-GB"/>
              <a:t>radius = 5</a:t>
            </a:r>
          </a:p>
          <a:p>
            <a:r>
              <a:rPr lang="en-GB"/>
              <a:t>area = math.pi * radius ** 2</a:t>
            </a:r>
          </a:p>
          <a:p>
            <a:r>
              <a:rPr lang="en-GB"/>
              <a:t>print(f"The area of a circle with radius {radius} is {area:.2f}")</a:t>
            </a:r>
          </a:p>
        </p:txBody>
      </p:sp>
      <p:sp>
        <p:nvSpPr>
          <p:cNvPr id="10" name="Callout: Double Bent Line 9">
            <a:extLst>
              <a:ext uri="{FF2B5EF4-FFF2-40B4-BE49-F238E27FC236}">
                <a16:creationId xmlns:a16="http://schemas.microsoft.com/office/drawing/2014/main" id="{6459CD6C-CCE5-4C96-85B1-F877169EC257}"/>
              </a:ext>
            </a:extLst>
          </p:cNvPr>
          <p:cNvSpPr/>
          <p:nvPr/>
        </p:nvSpPr>
        <p:spPr>
          <a:xfrm>
            <a:off x="7180258" y="3515044"/>
            <a:ext cx="4530045"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Instead of writing the formula for the area of a circle from scratch, you can import the math module and use its pi constant to calculate the area of a circle.</a:t>
            </a:r>
          </a:p>
        </p:txBody>
      </p:sp>
      <p:sp>
        <p:nvSpPr>
          <p:cNvPr id="12" name="Callout: Double Bent Line 11">
            <a:extLst>
              <a:ext uri="{FF2B5EF4-FFF2-40B4-BE49-F238E27FC236}">
                <a16:creationId xmlns:a16="http://schemas.microsoft.com/office/drawing/2014/main" id="{FBCCC09A-8B56-4492-B3A4-5FAB9D2D1798}"/>
              </a:ext>
            </a:extLst>
          </p:cNvPr>
          <p:cNvSpPr/>
          <p:nvPr/>
        </p:nvSpPr>
        <p:spPr>
          <a:xfrm>
            <a:off x="6679444" y="4669155"/>
            <a:ext cx="5512556" cy="922334"/>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In this program, we first import the math module. We then define the radius of the circle as 5 and use the formula </a:t>
            </a:r>
            <a:r>
              <a:rPr lang="en-GB" sz="1400" err="1"/>
              <a:t>math.pi</a:t>
            </a:r>
            <a:r>
              <a:rPr lang="en-GB" sz="1400"/>
              <a:t> * radius ** 2 to calculate the area of the circle. Finally, we print the result using an f-string that formats the output to two decimal places.</a:t>
            </a:r>
          </a:p>
        </p:txBody>
      </p:sp>
      <p:sp>
        <p:nvSpPr>
          <p:cNvPr id="13" name="TextBox 12">
            <a:extLst>
              <a:ext uri="{FF2B5EF4-FFF2-40B4-BE49-F238E27FC236}">
                <a16:creationId xmlns:a16="http://schemas.microsoft.com/office/drawing/2014/main" id="{13AA9B57-47D8-4206-8E29-CEEFF2AFDE3B}"/>
              </a:ext>
            </a:extLst>
          </p:cNvPr>
          <p:cNvSpPr txBox="1"/>
          <p:nvPr/>
        </p:nvSpPr>
        <p:spPr>
          <a:xfrm>
            <a:off x="99060" y="2632077"/>
            <a:ext cx="4530045" cy="1200329"/>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a:t>radius = 5</a:t>
            </a:r>
          </a:p>
          <a:p>
            <a:r>
              <a:rPr lang="en-GB"/>
              <a:t>area = 3.14159 * radius ** 2</a:t>
            </a:r>
          </a:p>
          <a:p>
            <a:r>
              <a:rPr lang="en-GB"/>
              <a:t>print(f"The area of a circle with radius {radius} is {area:.2f}")</a:t>
            </a:r>
          </a:p>
        </p:txBody>
      </p:sp>
      <p:sp>
        <p:nvSpPr>
          <p:cNvPr id="14" name="Callout: Double Bent Line 13">
            <a:extLst>
              <a:ext uri="{FF2B5EF4-FFF2-40B4-BE49-F238E27FC236}">
                <a16:creationId xmlns:a16="http://schemas.microsoft.com/office/drawing/2014/main" id="{519D98D6-58C1-44C7-8E95-8E76997E5877}"/>
              </a:ext>
            </a:extLst>
          </p:cNvPr>
          <p:cNvSpPr/>
          <p:nvPr/>
        </p:nvSpPr>
        <p:spPr>
          <a:xfrm>
            <a:off x="5385822" y="2632077"/>
            <a:ext cx="3807635" cy="651190"/>
          </a:xfrm>
          <a:prstGeom prst="borderCallout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Calculate the area of a circle using the formula</a:t>
            </a:r>
          </a:p>
        </p:txBody>
      </p:sp>
    </p:spTree>
    <p:custDataLst>
      <p:tags r:id="rId1"/>
    </p:custDataLst>
    <p:extLst>
      <p:ext uri="{BB962C8B-B14F-4D97-AF65-F5344CB8AC3E}">
        <p14:creationId xmlns:p14="http://schemas.microsoft.com/office/powerpoint/2010/main" val="502646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randombar(horizontal)">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circle(in)">
                                      <p:cBhvr>
                                        <p:cTn id="2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Coding – </a:t>
            </a:r>
            <a:r>
              <a:rPr lang="en-IN" altLang="en-US" sz="2400" b="1"/>
              <a:t>Classes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5501595"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In most Object-Orient Programming (OOP) languages, and in Python</a:t>
            </a:r>
            <a:r>
              <a:rPr lang="en-IN" sz="2000" b="1">
                <a:solidFill>
                  <a:srgbClr val="002060"/>
                </a:solidFill>
              </a:rPr>
              <a:t>, c</a:t>
            </a:r>
            <a:r>
              <a:rPr lang="en-IN" altLang="en-US" sz="2000" b="1">
                <a:solidFill>
                  <a:srgbClr val="002060"/>
                </a:solidFill>
              </a:rPr>
              <a:t>lasses are a means of bundling data and functionality</a:t>
            </a:r>
            <a:r>
              <a:rPr lang="en-IN" altLang="en-US" sz="2000">
                <a:solidFill>
                  <a:srgbClr val="002060"/>
                </a:solidFill>
              </a:rPr>
              <a:t>. </a:t>
            </a:r>
            <a:r>
              <a:rPr lang="en-IN" altLang="en-US" sz="2000" b="1">
                <a:solidFill>
                  <a:srgbClr val="002060"/>
                </a:solidFill>
              </a:rPr>
              <a:t>Each class declaration defines a new object type</a:t>
            </a:r>
            <a:r>
              <a:rPr lang="en-IN" altLang="en-US" sz="200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Classes may have class variables and object variables.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New classes may be defined, based on existing, previously defined classes, so that they inherit the properties, data members, and functionality (methods).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A class may be instantiated (created) multiple times, and each with its own object-specific data attribute values.</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
        <p:nvSpPr>
          <p:cNvPr id="4" name="Content Placeholder 2">
            <a:extLst>
              <a:ext uri="{FF2B5EF4-FFF2-40B4-BE49-F238E27FC236}">
                <a16:creationId xmlns:a16="http://schemas.microsoft.com/office/drawing/2014/main" id="{847A0497-EA2B-4D58-9DA1-E81A50AF206D}"/>
              </a:ext>
            </a:extLst>
          </p:cNvPr>
          <p:cNvSpPr/>
          <p:nvPr/>
        </p:nvSpPr>
        <p:spPr>
          <a:xfrm>
            <a:off x="-1" y="5130322"/>
            <a:ext cx="12192000" cy="523220"/>
          </a:xfrm>
          <a:prstGeom prst="rect">
            <a:avLst/>
          </a:prstGeom>
        </p:spPr>
        <p:txBody>
          <a:bodyPr wrap="square">
            <a:spAutoFit/>
          </a:bodyPr>
          <a:lstStyle/>
          <a:p>
            <a:pPr marL="109538" indent="0">
              <a:buSzPct val="100000"/>
              <a:buNone/>
            </a:pPr>
            <a:r>
              <a:rPr lang="en-IN" sz="1400" b="1" i="1">
                <a:solidFill>
                  <a:srgbClr val="000000"/>
                </a:solidFill>
                <a:latin typeface="+mn-lt"/>
                <a:cs typeface="Times New Roman" panose="02020603050405020304" pitchFamily="18" charset="0"/>
              </a:rPr>
              <a:t>Note</a:t>
            </a:r>
            <a:r>
              <a:rPr lang="en-IN" sz="1400" i="1">
                <a:solidFill>
                  <a:srgbClr val="000000"/>
                </a:solidFill>
                <a:latin typeface="+mn-lt"/>
                <a:cs typeface="Times New Roman" panose="02020603050405020304" pitchFamily="18" charset="0"/>
              </a:rPr>
              <a:t>: Unlike other OOP languages, in Python, there is </a:t>
            </a:r>
            <a:r>
              <a:rPr lang="en-IN" sz="1400" b="1" i="1">
                <a:solidFill>
                  <a:srgbClr val="000000"/>
                </a:solidFill>
                <a:latin typeface="+mn-lt"/>
                <a:cs typeface="Times New Roman" panose="02020603050405020304" pitchFamily="18" charset="0"/>
              </a:rPr>
              <a:t>no means of creating 'private' class variables or internal methods</a:t>
            </a:r>
            <a:r>
              <a:rPr lang="en-IN" sz="1400" i="1">
                <a:solidFill>
                  <a:srgbClr val="000000"/>
                </a:solidFill>
                <a:latin typeface="+mn-lt"/>
                <a:cs typeface="Times New Roman" panose="02020603050405020304" pitchFamily="18" charset="0"/>
              </a:rPr>
              <a:t>. However, by convention, </a:t>
            </a:r>
            <a:r>
              <a:rPr lang="en-IN" sz="1400" b="1" i="1">
                <a:solidFill>
                  <a:srgbClr val="000000"/>
                </a:solidFill>
                <a:latin typeface="+mn-lt"/>
                <a:cs typeface="Times New Roman" panose="02020603050405020304" pitchFamily="18" charset="0"/>
              </a:rPr>
              <a:t>methods and variables with a single preceding underscore ( _ ) are considered private </a:t>
            </a:r>
            <a:r>
              <a:rPr lang="en-IN" sz="1400" i="1">
                <a:solidFill>
                  <a:srgbClr val="000000"/>
                </a:solidFill>
                <a:latin typeface="+mn-lt"/>
                <a:cs typeface="Times New Roman" panose="02020603050405020304" pitchFamily="18" charset="0"/>
              </a:rPr>
              <a:t>and not to be used or referenced outside the class.</a:t>
            </a:r>
            <a:endParaRPr lang="en-IN" altLang="en-US" sz="1400" i="1">
              <a:solidFill>
                <a:srgbClr val="000000"/>
              </a:solidFill>
              <a:latin typeface="+mn-lt"/>
              <a:ea typeface="Microsoft YaHei"/>
              <a:cs typeface="Times New Roman" panose="02020603050405020304" pitchFamily="18" charset="0"/>
            </a:endParaRPr>
          </a:p>
        </p:txBody>
      </p:sp>
      <p:sp>
        <p:nvSpPr>
          <p:cNvPr id="6" name="TextBox 5">
            <a:extLst>
              <a:ext uri="{FF2B5EF4-FFF2-40B4-BE49-F238E27FC236}">
                <a16:creationId xmlns:a16="http://schemas.microsoft.com/office/drawing/2014/main" id="{EAF0C1AE-08EE-4788-BDD2-BEE1E95944C5}"/>
              </a:ext>
            </a:extLst>
          </p:cNvPr>
          <p:cNvSpPr txBox="1"/>
          <p:nvPr/>
        </p:nvSpPr>
        <p:spPr>
          <a:xfrm>
            <a:off x="5955982" y="197097"/>
            <a:ext cx="6143624" cy="3539430"/>
          </a:xfrm>
          <a:prstGeom prst="rect">
            <a:avLst/>
          </a:prstGeom>
          <a:noFill/>
        </p:spPr>
        <p:txBody>
          <a:bodyPr wrap="square">
            <a:spAutoFit/>
          </a:bodyPr>
          <a:lstStyle/>
          <a:p>
            <a:r>
              <a:rPr lang="en-GB" sz="1600"/>
              <a:t>class Person:</a:t>
            </a:r>
          </a:p>
          <a:p>
            <a:r>
              <a:rPr lang="en-GB" sz="1600"/>
              <a:t>    def __</a:t>
            </a:r>
            <a:r>
              <a:rPr lang="en-GB" sz="1600" err="1"/>
              <a:t>init</a:t>
            </a:r>
            <a:r>
              <a:rPr lang="en-GB" sz="1600"/>
              <a:t>__(self, name, age):</a:t>
            </a:r>
          </a:p>
          <a:p>
            <a:r>
              <a:rPr lang="en-GB" sz="1600"/>
              <a:t>        self.name = name</a:t>
            </a:r>
          </a:p>
          <a:p>
            <a:r>
              <a:rPr lang="en-GB" sz="1600"/>
              <a:t>        </a:t>
            </a:r>
            <a:r>
              <a:rPr lang="en-GB" sz="1600" err="1"/>
              <a:t>self.age</a:t>
            </a:r>
            <a:r>
              <a:rPr lang="en-GB" sz="1600"/>
              <a:t> = age</a:t>
            </a:r>
          </a:p>
          <a:p>
            <a:endParaRPr lang="en-GB" sz="1600"/>
          </a:p>
          <a:p>
            <a:r>
              <a:rPr lang="en-GB" sz="1600"/>
              <a:t>    def </a:t>
            </a:r>
            <a:r>
              <a:rPr lang="en-GB" sz="1600" err="1"/>
              <a:t>say_hello</a:t>
            </a:r>
            <a:r>
              <a:rPr lang="en-GB" sz="1600"/>
              <a:t>(self):</a:t>
            </a:r>
          </a:p>
          <a:p>
            <a:r>
              <a:rPr lang="en-GB" sz="1600"/>
              <a:t>        print("Hello, my name is", self.name, "and I am", </a:t>
            </a:r>
            <a:r>
              <a:rPr lang="en-GB" sz="1600" err="1"/>
              <a:t>self.age</a:t>
            </a:r>
            <a:r>
              <a:rPr lang="en-GB" sz="1600"/>
              <a:t>, "old.")</a:t>
            </a:r>
          </a:p>
          <a:p>
            <a:endParaRPr lang="en-GB" sz="1600"/>
          </a:p>
          <a:p>
            <a:r>
              <a:rPr lang="en-GB" sz="1600"/>
              <a:t># Create an instance of the Person class</a:t>
            </a:r>
          </a:p>
          <a:p>
            <a:r>
              <a:rPr lang="en-GB" sz="1600"/>
              <a:t>person = Person("John", 30)</a:t>
            </a:r>
          </a:p>
          <a:p>
            <a:endParaRPr lang="en-GB" sz="1600"/>
          </a:p>
          <a:p>
            <a:r>
              <a:rPr lang="en-GB" sz="1600"/>
              <a:t># Call the </a:t>
            </a:r>
            <a:r>
              <a:rPr lang="en-GB" sz="1600" err="1"/>
              <a:t>say_hello</a:t>
            </a:r>
            <a:r>
              <a:rPr lang="en-GB" sz="1600"/>
              <a:t> method </a:t>
            </a:r>
          </a:p>
          <a:p>
            <a:r>
              <a:rPr lang="en-GB" sz="1600"/>
              <a:t># on the person object</a:t>
            </a:r>
          </a:p>
          <a:p>
            <a:r>
              <a:rPr lang="en-GB" sz="1600" err="1"/>
              <a:t>person.say_hello</a:t>
            </a:r>
            <a:r>
              <a:rPr lang="en-GB" sz="1600"/>
              <a:t>()</a:t>
            </a:r>
          </a:p>
        </p:txBody>
      </p:sp>
      <p:sp>
        <p:nvSpPr>
          <p:cNvPr id="7" name="Callout: Line 6">
            <a:extLst>
              <a:ext uri="{FF2B5EF4-FFF2-40B4-BE49-F238E27FC236}">
                <a16:creationId xmlns:a16="http://schemas.microsoft.com/office/drawing/2014/main" id="{204B89F6-3973-4F85-8EB6-A70175E15994}"/>
              </a:ext>
            </a:extLst>
          </p:cNvPr>
          <p:cNvSpPr/>
          <p:nvPr/>
        </p:nvSpPr>
        <p:spPr>
          <a:xfrm>
            <a:off x="6297929" y="3687402"/>
            <a:ext cx="5894070" cy="1268730"/>
          </a:xfrm>
          <a:prstGeom prst="borderCallout1">
            <a:avLst>
              <a:gd name="adj1" fmla="val 18750"/>
              <a:gd name="adj2" fmla="val -8333"/>
              <a:gd name="adj3" fmla="val -270383"/>
              <a:gd name="adj4" fmla="val -81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a:t>we define a class called Person that has two attributes, name and age, and a method, </a:t>
            </a:r>
            <a:r>
              <a:rPr lang="en-GB" sz="1600" err="1"/>
              <a:t>say_hello</a:t>
            </a:r>
            <a:r>
              <a:rPr lang="en-GB" sz="1600"/>
              <a:t>(), which prints a message to the console. The __</a:t>
            </a:r>
            <a:r>
              <a:rPr lang="en-GB" sz="1600" err="1"/>
              <a:t>init</a:t>
            </a:r>
            <a:r>
              <a:rPr lang="en-GB" sz="1600"/>
              <a:t>__() method is a special method that is called when an instance of the class is created, and it sets the initial values of the name and age attributes.</a:t>
            </a:r>
          </a:p>
        </p:txBody>
      </p:sp>
      <p:sp>
        <p:nvSpPr>
          <p:cNvPr id="9" name="Callout: Line with Border and Accent Bar 8">
            <a:extLst>
              <a:ext uri="{FF2B5EF4-FFF2-40B4-BE49-F238E27FC236}">
                <a16:creationId xmlns:a16="http://schemas.microsoft.com/office/drawing/2014/main" id="{4747B224-ED9D-4FAF-86E9-3B7DFFD6F7E6}"/>
              </a:ext>
            </a:extLst>
          </p:cNvPr>
          <p:cNvSpPr/>
          <p:nvPr/>
        </p:nvSpPr>
        <p:spPr>
          <a:xfrm>
            <a:off x="9544050" y="1986034"/>
            <a:ext cx="2555556" cy="1504272"/>
          </a:xfrm>
          <a:prstGeom prst="accentBorderCallout1">
            <a:avLst>
              <a:gd name="adj1" fmla="val 18750"/>
              <a:gd name="adj2" fmla="val -8333"/>
              <a:gd name="adj3" fmla="val 19800"/>
              <a:gd name="adj4" fmla="val -5756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We then create an instance of the class Person by calling it ("John", 30), a new Person object with the name "John" and age 30 is created and this object is stored in a variable person.</a:t>
            </a:r>
          </a:p>
        </p:txBody>
      </p:sp>
      <p:sp>
        <p:nvSpPr>
          <p:cNvPr id="10" name="Callout: Line with Border and Accent Bar 9">
            <a:extLst>
              <a:ext uri="{FF2B5EF4-FFF2-40B4-BE49-F238E27FC236}">
                <a16:creationId xmlns:a16="http://schemas.microsoft.com/office/drawing/2014/main" id="{E02B352B-A360-4D9E-AEC3-DA64816C2ACF}"/>
              </a:ext>
            </a:extLst>
          </p:cNvPr>
          <p:cNvSpPr/>
          <p:nvPr/>
        </p:nvSpPr>
        <p:spPr>
          <a:xfrm>
            <a:off x="9636442" y="197097"/>
            <a:ext cx="2463164" cy="1007361"/>
          </a:xfrm>
          <a:prstGeom prst="accentBorderCallout1">
            <a:avLst>
              <a:gd name="adj1" fmla="val 18750"/>
              <a:gd name="adj2" fmla="val -8333"/>
              <a:gd name="adj3" fmla="val 269530"/>
              <a:gd name="adj4" fmla="val -994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a:t>Finally, we call the </a:t>
            </a:r>
            <a:r>
              <a:rPr lang="en-GB" sz="1400" err="1"/>
              <a:t>say_hello</a:t>
            </a:r>
            <a:r>
              <a:rPr lang="en-GB" sz="1400"/>
              <a:t>() method on the object person, which prints "Hello, my name is John and I am 30 years old."</a:t>
            </a:r>
          </a:p>
        </p:txBody>
      </p:sp>
    </p:spTree>
    <p:custDataLst>
      <p:tags r:id="rId1"/>
    </p:custDataLst>
    <p:extLst>
      <p:ext uri="{BB962C8B-B14F-4D97-AF65-F5344CB8AC3E}">
        <p14:creationId xmlns:p14="http://schemas.microsoft.com/office/powerpoint/2010/main" val="745702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sp>
        <p:nvSpPr>
          <p:cNvPr id="11" name="Rectangle 10">
            <a:extLst>
              <a:ext uri="{FF2B5EF4-FFF2-40B4-BE49-F238E27FC236}">
                <a16:creationId xmlns:a16="http://schemas.microsoft.com/office/drawing/2014/main" id="{DF953643-6D54-89C0-5A30-B9DC6C426CDF}"/>
              </a:ext>
            </a:extLst>
          </p:cNvPr>
          <p:cNvSpPr/>
          <p:nvPr/>
        </p:nvSpPr>
        <p:spPr>
          <a:xfrm>
            <a:off x="2748385" y="4636802"/>
            <a:ext cx="1005403" cy="461665"/>
          </a:xfrm>
          <a:prstGeom prst="rect">
            <a:avLst/>
          </a:prstGeom>
          <a:noFill/>
        </p:spPr>
        <p:txBody>
          <a:bodyPr wrap="none" lIns="91440" tIns="45720" rIns="91440" bIns="45720">
            <a:spAutoFit/>
          </a:bodyPr>
          <a:lstStyle/>
          <a:p>
            <a:pPr algn="ctr"/>
            <a:r>
              <a:rPr lang="en-US" sz="2400" b="0" cap="none" spc="0" dirty="0" err="1">
                <a:ln w="0"/>
                <a:solidFill>
                  <a:schemeClr val="accent1"/>
                </a:solidFill>
                <a:effectLst>
                  <a:outerShdw blurRad="38100" dist="25400" dir="5400000" algn="ctr" rotWithShape="0">
                    <a:srgbClr val="6E747A">
                      <a:alpha val="43000"/>
                    </a:srgbClr>
                  </a:outerShdw>
                </a:effectLst>
              </a:rPr>
              <a:t>MyCar</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06175" y="2146745"/>
            <a:ext cx="5689825" cy="2818834"/>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6"/>
          <a:stretch>
            <a:fillRect/>
          </a:stretch>
        </p:blipFill>
        <p:spPr>
          <a:xfrm>
            <a:off x="6939935" y="136845"/>
            <a:ext cx="5103826" cy="2452183"/>
          </a:xfrm>
          <a:prstGeom prst="rect">
            <a:avLst/>
          </a:prstGeom>
        </p:spPr>
      </p:pic>
      <p:sp>
        <p:nvSpPr>
          <p:cNvPr id="10" name="Rectangle 9">
            <a:extLst>
              <a:ext uri="{FF2B5EF4-FFF2-40B4-BE49-F238E27FC236}">
                <a16:creationId xmlns:a16="http://schemas.microsoft.com/office/drawing/2014/main" id="{80989827-8E44-5473-4A91-7BE7A218EEF8}"/>
              </a:ext>
            </a:extLst>
          </p:cNvPr>
          <p:cNvSpPr/>
          <p:nvPr/>
        </p:nvSpPr>
        <p:spPr>
          <a:xfrm>
            <a:off x="7557072" y="2867379"/>
            <a:ext cx="3124488"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Engine On/Off</a:t>
            </a:r>
            <a:endParaRPr lang="en-US" sz="2400" dirty="0">
              <a:ln w="0"/>
              <a:solidFill>
                <a:schemeClr val="accent1"/>
              </a:solidFill>
              <a:effectLst>
                <a:outerShdw blurRad="38100" dist="25400" dir="5400000" algn="ctr" rotWithShape="0">
                  <a:srgbClr val="6E747A">
                    <a:alpha val="43000"/>
                  </a:srgbClr>
                </a:outerShdw>
              </a:effectLst>
            </a:endParaRPr>
          </a:p>
          <a:p>
            <a:r>
              <a:rPr lang="en-US" sz="2400" dirty="0">
                <a:ln w="0"/>
                <a:solidFill>
                  <a:schemeClr val="accent1"/>
                </a:solidFill>
                <a:effectLst>
                  <a:outerShdw blurRad="38100" dist="25400" dir="5400000" algn="ctr" rotWithShape="0">
                    <a:srgbClr val="6E747A">
                      <a:alpha val="43000"/>
                    </a:srgbClr>
                  </a:outerShdw>
                </a:effectLst>
              </a:rPr>
              <a:t>Drive/ Accelerator</a:t>
            </a:r>
          </a:p>
          <a:p>
            <a:r>
              <a:rPr lang="en-US" sz="2400" dirty="0">
                <a:ln w="0"/>
                <a:solidFill>
                  <a:schemeClr val="accent1"/>
                </a:solidFill>
                <a:effectLst>
                  <a:outerShdw blurRad="38100" dist="25400" dir="5400000" algn="ctr" rotWithShape="0">
                    <a:srgbClr val="6E747A">
                      <a:alpha val="43000"/>
                    </a:srgbClr>
                  </a:outerShdw>
                </a:effectLst>
              </a:rPr>
              <a:t>Stop/ Break</a:t>
            </a:r>
          </a:p>
        </p:txBody>
      </p:sp>
      <p:sp>
        <p:nvSpPr>
          <p:cNvPr id="14" name="Rectangle 13">
            <a:extLst>
              <a:ext uri="{FF2B5EF4-FFF2-40B4-BE49-F238E27FC236}">
                <a16:creationId xmlns:a16="http://schemas.microsoft.com/office/drawing/2014/main" id="{EE243C42-4A08-A6B4-F308-92A7BFD2E1D8}"/>
              </a:ext>
            </a:extLst>
          </p:cNvPr>
          <p:cNvSpPr/>
          <p:nvPr/>
        </p:nvSpPr>
        <p:spPr>
          <a:xfrm>
            <a:off x="406175" y="881260"/>
            <a:ext cx="2751956" cy="1200329"/>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Green Color Vauxhall</a:t>
            </a:r>
          </a:p>
          <a:p>
            <a:r>
              <a:rPr lang="en-US" sz="2400" b="0" cap="none" spc="0" dirty="0">
                <a:ln w="0"/>
                <a:solidFill>
                  <a:schemeClr val="accent1"/>
                </a:solidFill>
                <a:effectLst>
                  <a:outerShdw blurRad="38100" dist="25400" dir="5400000" algn="ctr" rotWithShape="0">
                    <a:srgbClr val="6E747A">
                      <a:alpha val="43000"/>
                    </a:srgbClr>
                  </a:outerShdw>
                </a:effectLst>
              </a:rPr>
              <a:t>2022</a:t>
            </a:r>
          </a:p>
        </p:txBody>
      </p:sp>
      <p:sp>
        <p:nvSpPr>
          <p:cNvPr id="15" name="Rectangle 14">
            <a:extLst>
              <a:ext uri="{FF2B5EF4-FFF2-40B4-BE49-F238E27FC236}">
                <a16:creationId xmlns:a16="http://schemas.microsoft.com/office/drawing/2014/main" id="{C4479E8B-AE1C-B513-3679-6EEF681E6D8C}"/>
              </a:ext>
            </a:extLst>
          </p:cNvPr>
          <p:cNvSpPr/>
          <p:nvPr/>
        </p:nvSpPr>
        <p:spPr>
          <a:xfrm>
            <a:off x="7467689" y="4867634"/>
            <a:ext cx="3303253" cy="461665"/>
          </a:xfrm>
          <a:prstGeom prst="rect">
            <a:avLst/>
          </a:prstGeom>
          <a:noFill/>
        </p:spPr>
        <p:txBody>
          <a:bodyPr wrap="square" lIns="91440" tIns="45720" rIns="91440" bIns="45720">
            <a:spAutoFit/>
          </a:bodyPr>
          <a:lstStyle/>
          <a:p>
            <a:r>
              <a:rPr lang="en-US" sz="2400" b="0" cap="none" spc="0" dirty="0">
                <a:ln w="0"/>
                <a:solidFill>
                  <a:schemeClr val="accent1"/>
                </a:solidFill>
                <a:effectLst>
                  <a:outerShdw blurRad="38100" dist="25400" dir="5400000" algn="ctr" rotWithShape="0">
                    <a:srgbClr val="6E747A">
                      <a:alpha val="43000"/>
                    </a:srgbClr>
                  </a:outerShdw>
                </a:effectLst>
              </a:rPr>
              <a:t>Performance/ Mileage</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Striped Right 15">
            <a:extLst>
              <a:ext uri="{FF2B5EF4-FFF2-40B4-BE49-F238E27FC236}">
                <a16:creationId xmlns:a16="http://schemas.microsoft.com/office/drawing/2014/main" id="{CE4AB692-212E-DDEF-B7E2-2F9F68F11FC7}"/>
              </a:ext>
            </a:extLst>
          </p:cNvPr>
          <p:cNvSpPr/>
          <p:nvPr/>
        </p:nvSpPr>
        <p:spPr>
          <a:xfrm rot="13223859">
            <a:off x="1824726" y="1677522"/>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17" name="Arrow: Striped Right 16">
            <a:extLst>
              <a:ext uri="{FF2B5EF4-FFF2-40B4-BE49-F238E27FC236}">
                <a16:creationId xmlns:a16="http://schemas.microsoft.com/office/drawing/2014/main" id="{9561F2ED-0413-403B-92DC-D37226F0F499}"/>
              </a:ext>
            </a:extLst>
          </p:cNvPr>
          <p:cNvSpPr/>
          <p:nvPr/>
        </p:nvSpPr>
        <p:spPr>
          <a:xfrm>
            <a:off x="6096000" y="3334640"/>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Arrow: Striped Right 17">
            <a:extLst>
              <a:ext uri="{FF2B5EF4-FFF2-40B4-BE49-F238E27FC236}">
                <a16:creationId xmlns:a16="http://schemas.microsoft.com/office/drawing/2014/main" id="{A301D26A-4FA6-F5B2-4AC5-3C04CB0E47ED}"/>
              </a:ext>
            </a:extLst>
          </p:cNvPr>
          <p:cNvSpPr/>
          <p:nvPr/>
        </p:nvSpPr>
        <p:spPr>
          <a:xfrm rot="1476326">
            <a:off x="6223430" y="4535047"/>
            <a:ext cx="841597" cy="441007"/>
          </a:xfrm>
          <a:prstGeom prst="striped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A8B99A36-B1ED-77DB-8479-611D2391E730}"/>
              </a:ext>
            </a:extLst>
          </p:cNvPr>
          <p:cNvSpPr/>
          <p:nvPr/>
        </p:nvSpPr>
        <p:spPr>
          <a:xfrm>
            <a:off x="2201953" y="1516683"/>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F0C66802-5A66-4B21-2A10-11DC2106C74A}"/>
              </a:ext>
            </a:extLst>
          </p:cNvPr>
          <p:cNvSpPr/>
          <p:nvPr/>
        </p:nvSpPr>
        <p:spPr>
          <a:xfrm>
            <a:off x="5971095" y="3029354"/>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54CE7CA7-BD20-E7E2-AA4A-63504C1D5338}"/>
              </a:ext>
            </a:extLst>
          </p:cNvPr>
          <p:cNvSpPr/>
          <p:nvPr/>
        </p:nvSpPr>
        <p:spPr>
          <a:xfrm>
            <a:off x="6221903" y="4185947"/>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5" name="Rectangle 4">
            <a:extLst>
              <a:ext uri="{FF2B5EF4-FFF2-40B4-BE49-F238E27FC236}">
                <a16:creationId xmlns:a16="http://schemas.microsoft.com/office/drawing/2014/main" id="{AB76EC19-B0D6-C101-107F-A425D4AABE78}"/>
              </a:ext>
            </a:extLst>
          </p:cNvPr>
          <p:cNvSpPr/>
          <p:nvPr/>
        </p:nvSpPr>
        <p:spPr>
          <a:xfrm>
            <a:off x="3810282" y="5156088"/>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sp>
        <p:nvSpPr>
          <p:cNvPr id="6" name="Rectangle 5">
            <a:extLst>
              <a:ext uri="{FF2B5EF4-FFF2-40B4-BE49-F238E27FC236}">
                <a16:creationId xmlns:a16="http://schemas.microsoft.com/office/drawing/2014/main" id="{DE2EC0FF-8E48-E8A8-4DB1-451907DA00A6}"/>
              </a:ext>
            </a:extLst>
          </p:cNvPr>
          <p:cNvSpPr/>
          <p:nvPr/>
        </p:nvSpPr>
        <p:spPr>
          <a:xfrm>
            <a:off x="3753788" y="1481424"/>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7" name="Rectangle 6">
            <a:extLst>
              <a:ext uri="{FF2B5EF4-FFF2-40B4-BE49-F238E27FC236}">
                <a16:creationId xmlns:a16="http://schemas.microsoft.com/office/drawing/2014/main" id="{8DBAED2F-3762-DD52-FA93-671B63E60207}"/>
              </a:ext>
            </a:extLst>
          </p:cNvPr>
          <p:cNvSpPr/>
          <p:nvPr/>
        </p:nvSpPr>
        <p:spPr>
          <a:xfrm>
            <a:off x="10379423" y="3234578"/>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8" name="Rectangle 7">
            <a:extLst>
              <a:ext uri="{FF2B5EF4-FFF2-40B4-BE49-F238E27FC236}">
                <a16:creationId xmlns:a16="http://schemas.microsoft.com/office/drawing/2014/main" id="{28C5C5F4-D9E4-BBC0-D05F-85D20B73988D}"/>
              </a:ext>
            </a:extLst>
          </p:cNvPr>
          <p:cNvSpPr/>
          <p:nvPr/>
        </p:nvSpPr>
        <p:spPr>
          <a:xfrm>
            <a:off x="10463885" y="4755550"/>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Tree>
    <p:custDataLst>
      <p:tags r:id="rId1"/>
    </p:custDataLst>
    <p:extLst>
      <p:ext uri="{BB962C8B-B14F-4D97-AF65-F5344CB8AC3E}">
        <p14:creationId xmlns:p14="http://schemas.microsoft.com/office/powerpoint/2010/main" val="1200656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fade">
                                      <p:cBhvr>
                                        <p:cTn id="13" dur="1000"/>
                                        <p:tgtEl>
                                          <p:spTgt spid="16"/>
                                        </p:tgtEl>
                                      </p:cBhvr>
                                    </p:animEffect>
                                    <p:anim calcmode="lin" valueType="num">
                                      <p:cBhvr>
                                        <p:cTn id="14" dur="1000" fill="hold"/>
                                        <p:tgtEl>
                                          <p:spTgt spid="16"/>
                                        </p:tgtEl>
                                        <p:attrNameLst>
                                          <p:attrName>ppt_x</p:attrName>
                                        </p:attrNameLst>
                                      </p:cBhvr>
                                      <p:tavLst>
                                        <p:tav tm="0">
                                          <p:val>
                                            <p:strVal val="#ppt_x"/>
                                          </p:val>
                                        </p:tav>
                                        <p:tav tm="100000">
                                          <p:val>
                                            <p:strVal val="#ppt_x"/>
                                          </p:val>
                                        </p:tav>
                                      </p:tavLst>
                                    </p:anim>
                                    <p:anim calcmode="lin" valueType="num">
                                      <p:cBhvr>
                                        <p:cTn id="1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heel(1)">
                                      <p:cBhvr>
                                        <p:cTn id="20" dur="20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heel(1)">
                                      <p:cBhvr>
                                        <p:cTn id="32" dur="20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47"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1000"/>
                                        <p:tgtEl>
                                          <p:spTgt spid="18"/>
                                        </p:tgtEl>
                                      </p:cBhvr>
                                    </p:animEffect>
                                    <p:anim calcmode="lin" valueType="num">
                                      <p:cBhvr>
                                        <p:cTn id="38" dur="1000" fill="hold"/>
                                        <p:tgtEl>
                                          <p:spTgt spid="18"/>
                                        </p:tgtEl>
                                        <p:attrNameLst>
                                          <p:attrName>ppt_x</p:attrName>
                                        </p:attrNameLst>
                                      </p:cBhvr>
                                      <p:tavLst>
                                        <p:tav tm="0">
                                          <p:val>
                                            <p:strVal val="#ppt_x"/>
                                          </p:val>
                                        </p:tav>
                                        <p:tav tm="100000">
                                          <p:val>
                                            <p:strVal val="#ppt_x"/>
                                          </p:val>
                                        </p:tav>
                                      </p:tavLst>
                                    </p:anim>
                                    <p:anim calcmode="lin" valueType="num">
                                      <p:cBhvr>
                                        <p:cTn id="3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1" presetClass="entr" presetSubtype="1"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heel(1)">
                                      <p:cBhvr>
                                        <p:cTn id="44" dur="2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grpId="0" nodeType="click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circle(in)">
                                      <p:cBhvr>
                                        <p:cTn id="49" dur="2000"/>
                                        <p:tgtEl>
                                          <p:spTgt spid="19"/>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ntr" presetSubtype="16" fill="hold" grpId="0" nodeType="click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circle(in)">
                                      <p:cBhvr>
                                        <p:cTn id="54" dur="20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ntr" presetSubtype="16" fill="hold" grpId="0" nodeType="clickEffect">
                                  <p:stCondLst>
                                    <p:cond delay="0"/>
                                  </p:stCondLst>
                                  <p:childTnLst>
                                    <p:set>
                                      <p:cBhvr>
                                        <p:cTn id="58" dur="1" fill="hold">
                                          <p:stCondLst>
                                            <p:cond delay="0"/>
                                          </p:stCondLst>
                                        </p:cTn>
                                        <p:tgtEl>
                                          <p:spTgt spid="21"/>
                                        </p:tgtEl>
                                        <p:attrNameLst>
                                          <p:attrName>style.visibility</p:attrName>
                                        </p:attrNameLst>
                                      </p:cBhvr>
                                      <p:to>
                                        <p:strVal val="visible"/>
                                      </p:to>
                                    </p:set>
                                    <p:animEffect transition="in" filter="circle(in)">
                                      <p:cBhvr>
                                        <p:cTn id="59" dur="2000"/>
                                        <p:tgtEl>
                                          <p:spTgt spid="21"/>
                                        </p:tgtEl>
                                      </p:cBhvr>
                                    </p:animEffect>
                                  </p:childTnLst>
                                </p:cTn>
                              </p:par>
                            </p:childTnLst>
                          </p:cTn>
                        </p:par>
                      </p:childTnLst>
                    </p:cTn>
                  </p:par>
                  <p:par>
                    <p:cTn id="60" fill="hold">
                      <p:stCondLst>
                        <p:cond delay="indefinite"/>
                      </p:stCondLst>
                      <p:childTnLst>
                        <p:par>
                          <p:cTn id="61" fill="hold">
                            <p:stCondLst>
                              <p:cond delay="0"/>
                            </p:stCondLst>
                            <p:childTnLst>
                              <p:par>
                                <p:cTn id="62" presetID="47" presetClass="entr" presetSubtype="0" fill="hold" nodeType="clickEffect">
                                  <p:stCondLst>
                                    <p:cond delay="0"/>
                                  </p:stCondLst>
                                  <p:childTnLst>
                                    <p:set>
                                      <p:cBhvr>
                                        <p:cTn id="63" dur="1" fill="hold">
                                          <p:stCondLst>
                                            <p:cond delay="0"/>
                                          </p:stCondLst>
                                        </p:cTn>
                                        <p:tgtEl>
                                          <p:spTgt spid="4"/>
                                        </p:tgtEl>
                                        <p:attrNameLst>
                                          <p:attrName>style.visibility</p:attrName>
                                        </p:attrNameLst>
                                      </p:cBhvr>
                                      <p:to>
                                        <p:strVal val="visible"/>
                                      </p:to>
                                    </p:set>
                                    <p:animEffect transition="in" filter="fade">
                                      <p:cBhvr>
                                        <p:cTn id="64" dur="1000"/>
                                        <p:tgtEl>
                                          <p:spTgt spid="4"/>
                                        </p:tgtEl>
                                      </p:cBhvr>
                                    </p:animEffect>
                                    <p:anim calcmode="lin" valueType="num">
                                      <p:cBhvr>
                                        <p:cTn id="65" dur="1000" fill="hold"/>
                                        <p:tgtEl>
                                          <p:spTgt spid="4"/>
                                        </p:tgtEl>
                                        <p:attrNameLst>
                                          <p:attrName>ppt_x</p:attrName>
                                        </p:attrNameLst>
                                      </p:cBhvr>
                                      <p:tavLst>
                                        <p:tav tm="0">
                                          <p:val>
                                            <p:strVal val="#ppt_x"/>
                                          </p:val>
                                        </p:tav>
                                        <p:tav tm="100000">
                                          <p:val>
                                            <p:strVal val="#ppt_x"/>
                                          </p:val>
                                        </p:tav>
                                      </p:tavLst>
                                    </p:anim>
                                    <p:anim calcmode="lin" valueType="num">
                                      <p:cBhvr>
                                        <p:cTn id="6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1" fill="hold" grpId="0" nodeType="click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500" fill="hold"/>
                                        <p:tgtEl>
                                          <p:spTgt spid="11"/>
                                        </p:tgtEl>
                                        <p:attrNameLst>
                                          <p:attrName>ppt_x</p:attrName>
                                        </p:attrNameLst>
                                      </p:cBhvr>
                                      <p:tavLst>
                                        <p:tav tm="0">
                                          <p:val>
                                            <p:strVal val="#ppt_x"/>
                                          </p:val>
                                        </p:tav>
                                        <p:tav tm="100000">
                                          <p:val>
                                            <p:strVal val="#ppt_x"/>
                                          </p:val>
                                        </p:tav>
                                      </p:tavLst>
                                    </p:anim>
                                    <p:anim calcmode="lin" valueType="num">
                                      <p:cBhvr additive="base">
                                        <p:cTn id="72"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1" fill="hold" grpId="0" nodeType="clickEffect">
                                  <p:stCondLst>
                                    <p:cond delay="0"/>
                                  </p:stCondLst>
                                  <p:childTnLst>
                                    <p:set>
                                      <p:cBhvr>
                                        <p:cTn id="76" dur="1" fill="hold">
                                          <p:stCondLst>
                                            <p:cond delay="0"/>
                                          </p:stCondLst>
                                        </p:cTn>
                                        <p:tgtEl>
                                          <p:spTgt spid="5"/>
                                        </p:tgtEl>
                                        <p:attrNameLst>
                                          <p:attrName>style.visibility</p:attrName>
                                        </p:attrNameLst>
                                      </p:cBhvr>
                                      <p:to>
                                        <p:strVal val="visible"/>
                                      </p:to>
                                    </p:set>
                                    <p:anim calcmode="lin" valueType="num">
                                      <p:cBhvr additive="base">
                                        <p:cTn id="77" dur="500" fill="hold"/>
                                        <p:tgtEl>
                                          <p:spTgt spid="5"/>
                                        </p:tgtEl>
                                        <p:attrNameLst>
                                          <p:attrName>ppt_x</p:attrName>
                                        </p:attrNameLst>
                                      </p:cBhvr>
                                      <p:tavLst>
                                        <p:tav tm="0">
                                          <p:val>
                                            <p:strVal val="#ppt_x"/>
                                          </p:val>
                                        </p:tav>
                                        <p:tav tm="100000">
                                          <p:val>
                                            <p:strVal val="#ppt_x"/>
                                          </p:val>
                                        </p:tav>
                                      </p:tavLst>
                                    </p:anim>
                                    <p:anim calcmode="lin" valueType="num">
                                      <p:cBhvr additive="base">
                                        <p:cTn id="7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1" fill="hold" grpId="0" nodeType="clickEffect">
                                  <p:stCondLst>
                                    <p:cond delay="0"/>
                                  </p:stCondLst>
                                  <p:childTnLst>
                                    <p:set>
                                      <p:cBhvr>
                                        <p:cTn id="82" dur="1" fill="hold">
                                          <p:stCondLst>
                                            <p:cond delay="0"/>
                                          </p:stCondLst>
                                        </p:cTn>
                                        <p:tgtEl>
                                          <p:spTgt spid="6"/>
                                        </p:tgtEl>
                                        <p:attrNameLst>
                                          <p:attrName>style.visibility</p:attrName>
                                        </p:attrNameLst>
                                      </p:cBhvr>
                                      <p:to>
                                        <p:strVal val="visible"/>
                                      </p:to>
                                    </p:set>
                                    <p:anim calcmode="lin" valueType="num">
                                      <p:cBhvr additive="base">
                                        <p:cTn id="83" dur="500" fill="hold"/>
                                        <p:tgtEl>
                                          <p:spTgt spid="6"/>
                                        </p:tgtEl>
                                        <p:attrNameLst>
                                          <p:attrName>ppt_x</p:attrName>
                                        </p:attrNameLst>
                                      </p:cBhvr>
                                      <p:tavLst>
                                        <p:tav tm="0">
                                          <p:val>
                                            <p:strVal val="#ppt_x"/>
                                          </p:val>
                                        </p:tav>
                                        <p:tav tm="100000">
                                          <p:val>
                                            <p:strVal val="#ppt_x"/>
                                          </p:val>
                                        </p:tav>
                                      </p:tavLst>
                                    </p:anim>
                                    <p:anim calcmode="lin" valueType="num">
                                      <p:cBhvr additive="base">
                                        <p:cTn id="84"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1" fill="hold" grpId="0" nodeType="clickEffect">
                                  <p:stCondLst>
                                    <p:cond delay="0"/>
                                  </p:stCondLst>
                                  <p:childTnLst>
                                    <p:set>
                                      <p:cBhvr>
                                        <p:cTn id="88" dur="1" fill="hold">
                                          <p:stCondLst>
                                            <p:cond delay="0"/>
                                          </p:stCondLst>
                                        </p:cTn>
                                        <p:tgtEl>
                                          <p:spTgt spid="7"/>
                                        </p:tgtEl>
                                        <p:attrNameLst>
                                          <p:attrName>style.visibility</p:attrName>
                                        </p:attrNameLst>
                                      </p:cBhvr>
                                      <p:to>
                                        <p:strVal val="visible"/>
                                      </p:to>
                                    </p:set>
                                    <p:anim calcmode="lin" valueType="num">
                                      <p:cBhvr additive="base">
                                        <p:cTn id="89" dur="500" fill="hold"/>
                                        <p:tgtEl>
                                          <p:spTgt spid="7"/>
                                        </p:tgtEl>
                                        <p:attrNameLst>
                                          <p:attrName>ppt_x</p:attrName>
                                        </p:attrNameLst>
                                      </p:cBhvr>
                                      <p:tavLst>
                                        <p:tav tm="0">
                                          <p:val>
                                            <p:strVal val="#ppt_x"/>
                                          </p:val>
                                        </p:tav>
                                        <p:tav tm="100000">
                                          <p:val>
                                            <p:strVal val="#ppt_x"/>
                                          </p:val>
                                        </p:tav>
                                      </p:tavLst>
                                    </p:anim>
                                    <p:anim calcmode="lin" valueType="num">
                                      <p:cBhvr additive="base">
                                        <p:cTn id="90" dur="500" fill="hold"/>
                                        <p:tgtEl>
                                          <p:spTgt spid="7"/>
                                        </p:tgtEl>
                                        <p:attrNameLst>
                                          <p:attrName>ppt_y</p:attrName>
                                        </p:attrNameLst>
                                      </p:cBhvr>
                                      <p:tavLst>
                                        <p:tav tm="0">
                                          <p:val>
                                            <p:strVal val="0-#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1" fill="hold" grpId="0" nodeType="clickEffect">
                                  <p:stCondLst>
                                    <p:cond delay="0"/>
                                  </p:stCondLst>
                                  <p:childTnLst>
                                    <p:set>
                                      <p:cBhvr>
                                        <p:cTn id="94" dur="1" fill="hold">
                                          <p:stCondLst>
                                            <p:cond delay="0"/>
                                          </p:stCondLst>
                                        </p:cTn>
                                        <p:tgtEl>
                                          <p:spTgt spid="8"/>
                                        </p:tgtEl>
                                        <p:attrNameLst>
                                          <p:attrName>style.visibility</p:attrName>
                                        </p:attrNameLst>
                                      </p:cBhvr>
                                      <p:to>
                                        <p:strVal val="visible"/>
                                      </p:to>
                                    </p:set>
                                    <p:anim calcmode="lin" valueType="num">
                                      <p:cBhvr additive="base">
                                        <p:cTn id="95" dur="500" fill="hold"/>
                                        <p:tgtEl>
                                          <p:spTgt spid="8"/>
                                        </p:tgtEl>
                                        <p:attrNameLst>
                                          <p:attrName>ppt_x</p:attrName>
                                        </p:attrNameLst>
                                      </p:cBhvr>
                                      <p:tavLst>
                                        <p:tav tm="0">
                                          <p:val>
                                            <p:strVal val="#ppt_x"/>
                                          </p:val>
                                        </p:tav>
                                        <p:tav tm="100000">
                                          <p:val>
                                            <p:strVal val="#ppt_x"/>
                                          </p:val>
                                        </p:tav>
                                      </p:tavLst>
                                    </p:anim>
                                    <p:anim calcmode="lin" valueType="num">
                                      <p:cBhvr additive="base">
                                        <p:cTn id="96"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0" grpId="0"/>
      <p:bldP spid="14" grpId="0"/>
      <p:bldP spid="15" grpId="0"/>
      <p:bldP spid="16" grpId="0" animBg="1"/>
      <p:bldP spid="17" grpId="0" animBg="1"/>
      <p:bldP spid="18" grpId="0" animBg="1"/>
      <p:bldP spid="19" grpId="0"/>
      <p:bldP spid="20" grpId="0"/>
      <p:bldP spid="21"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7" name="Picture 6" descr="Vector graphics of shiny yellow document web icon | Free SVG">
            <a:extLst>
              <a:ext uri="{FF2B5EF4-FFF2-40B4-BE49-F238E27FC236}">
                <a16:creationId xmlns:a16="http://schemas.microsoft.com/office/drawing/2014/main" id="{85692FEB-A4D3-7DFF-D516-C5BA5D7D4C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43015" y="47447"/>
            <a:ext cx="1044380" cy="1044380"/>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3189571" y="1091827"/>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8"/>
          <a:stretch>
            <a:fillRect/>
          </a:stretch>
        </p:blipFill>
        <p:spPr>
          <a:xfrm>
            <a:off x="883254" y="2626376"/>
            <a:ext cx="1807638" cy="868497"/>
          </a:xfrm>
          <a:prstGeom prst="rect">
            <a:avLst/>
          </a:prstGeom>
        </p:spPr>
      </p:pic>
      <p:sp>
        <p:nvSpPr>
          <p:cNvPr id="5" name="Rectangle 4">
            <a:extLst>
              <a:ext uri="{FF2B5EF4-FFF2-40B4-BE49-F238E27FC236}">
                <a16:creationId xmlns:a16="http://schemas.microsoft.com/office/drawing/2014/main" id="{38A594D5-0023-1FC0-5705-B9C50F259DE0}"/>
              </a:ext>
            </a:extLst>
          </p:cNvPr>
          <p:cNvSpPr/>
          <p:nvPr/>
        </p:nvSpPr>
        <p:spPr>
          <a:xfrm>
            <a:off x="3453873" y="482801"/>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12" name="Picture 11">
            <a:extLst>
              <a:ext uri="{FF2B5EF4-FFF2-40B4-BE49-F238E27FC236}">
                <a16:creationId xmlns:a16="http://schemas.microsoft.com/office/drawing/2014/main" id="{F28ECD0B-7AF9-70D0-8970-8605778E0F76}"/>
              </a:ext>
            </a:extLst>
          </p:cNvPr>
          <p:cNvPicPr>
            <a:picLocks noChangeAspect="1"/>
          </p:cNvPicPr>
          <p:nvPr/>
        </p:nvPicPr>
        <p:blipFill>
          <a:blip r:embed="rId9"/>
          <a:stretch>
            <a:fillRect/>
          </a:stretch>
        </p:blipFill>
        <p:spPr>
          <a:xfrm>
            <a:off x="4694282" y="81641"/>
            <a:ext cx="7400916" cy="1725649"/>
          </a:xfrm>
          <a:prstGeom prst="rect">
            <a:avLst/>
          </a:prstGeom>
        </p:spPr>
      </p:pic>
      <p:pic>
        <p:nvPicPr>
          <p:cNvPr id="14" name="Picture 13">
            <a:extLst>
              <a:ext uri="{FF2B5EF4-FFF2-40B4-BE49-F238E27FC236}">
                <a16:creationId xmlns:a16="http://schemas.microsoft.com/office/drawing/2014/main" id="{22848BF0-ACBC-D72D-E22B-5E3EF61E0D17}"/>
              </a:ext>
            </a:extLst>
          </p:cNvPr>
          <p:cNvPicPr>
            <a:picLocks noChangeAspect="1"/>
          </p:cNvPicPr>
          <p:nvPr/>
        </p:nvPicPr>
        <p:blipFill>
          <a:blip r:embed="rId10"/>
          <a:stretch>
            <a:fillRect/>
          </a:stretch>
        </p:blipFill>
        <p:spPr>
          <a:xfrm>
            <a:off x="6454917" y="1091826"/>
            <a:ext cx="5640281" cy="3800807"/>
          </a:xfrm>
          <a:prstGeom prst="rect">
            <a:avLst/>
          </a:prstGeom>
        </p:spPr>
      </p:pic>
      <p:sp>
        <p:nvSpPr>
          <p:cNvPr id="18" name="Rectangle 17">
            <a:extLst>
              <a:ext uri="{FF2B5EF4-FFF2-40B4-BE49-F238E27FC236}">
                <a16:creationId xmlns:a16="http://schemas.microsoft.com/office/drawing/2014/main" id="{8FCF2C89-DAC5-5705-69AF-4D08CFFDE154}"/>
              </a:ext>
            </a:extLst>
          </p:cNvPr>
          <p:cNvSpPr/>
          <p:nvPr/>
        </p:nvSpPr>
        <p:spPr>
          <a:xfrm>
            <a:off x="7213537" y="736432"/>
            <a:ext cx="155183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Characteristics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19" name="Rectangle 18">
            <a:extLst>
              <a:ext uri="{FF2B5EF4-FFF2-40B4-BE49-F238E27FC236}">
                <a16:creationId xmlns:a16="http://schemas.microsoft.com/office/drawing/2014/main" id="{E5BED959-8E24-9B58-4EAA-78DBAA5ED084}"/>
              </a:ext>
            </a:extLst>
          </p:cNvPr>
          <p:cNvSpPr/>
          <p:nvPr/>
        </p:nvSpPr>
        <p:spPr>
          <a:xfrm>
            <a:off x="3930157" y="2495449"/>
            <a:ext cx="1221361"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Operations</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0" name="Rectangle 19">
            <a:extLst>
              <a:ext uri="{FF2B5EF4-FFF2-40B4-BE49-F238E27FC236}">
                <a16:creationId xmlns:a16="http://schemas.microsoft.com/office/drawing/2014/main" id="{DCA3E50A-F0E1-E7F9-4877-EEC2D0282176}"/>
              </a:ext>
            </a:extLst>
          </p:cNvPr>
          <p:cNvSpPr/>
          <p:nvPr/>
        </p:nvSpPr>
        <p:spPr>
          <a:xfrm>
            <a:off x="4158654" y="5022268"/>
            <a:ext cx="1071255"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Efficiency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1" name="Rectangle 20">
            <a:extLst>
              <a:ext uri="{FF2B5EF4-FFF2-40B4-BE49-F238E27FC236}">
                <a16:creationId xmlns:a16="http://schemas.microsoft.com/office/drawing/2014/main" id="{B2051838-BCA4-3FDC-CAF2-F215B31B2111}"/>
              </a:ext>
            </a:extLst>
          </p:cNvPr>
          <p:cNvSpPr/>
          <p:nvPr/>
        </p:nvSpPr>
        <p:spPr>
          <a:xfrm>
            <a:off x="8789271" y="683297"/>
            <a:ext cx="146944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Attributes</a:t>
            </a:r>
            <a:endParaRPr lang="en-US" sz="4800" b="1" dirty="0">
              <a:ln/>
              <a:solidFill>
                <a:schemeClr val="accent2">
                  <a:lumMod val="50000"/>
                </a:schemeClr>
              </a:solidFill>
            </a:endParaRPr>
          </a:p>
        </p:txBody>
      </p:sp>
      <p:sp>
        <p:nvSpPr>
          <p:cNvPr id="22" name="Rectangle 21">
            <a:extLst>
              <a:ext uri="{FF2B5EF4-FFF2-40B4-BE49-F238E27FC236}">
                <a16:creationId xmlns:a16="http://schemas.microsoft.com/office/drawing/2014/main" id="{25DF3727-F7A6-0E41-F85B-AF9C8FB5279B}"/>
              </a:ext>
            </a:extLst>
          </p:cNvPr>
          <p:cNvSpPr/>
          <p:nvPr/>
        </p:nvSpPr>
        <p:spPr>
          <a:xfrm>
            <a:off x="3930157" y="2829791"/>
            <a:ext cx="1333507"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Methods</a:t>
            </a:r>
            <a:endParaRPr lang="en-US" sz="4800" b="1" dirty="0">
              <a:ln/>
              <a:solidFill>
                <a:schemeClr val="accent2">
                  <a:lumMod val="50000"/>
                </a:schemeClr>
              </a:solidFill>
            </a:endParaRPr>
          </a:p>
        </p:txBody>
      </p:sp>
      <p:sp>
        <p:nvSpPr>
          <p:cNvPr id="23" name="Rectangle 22">
            <a:extLst>
              <a:ext uri="{FF2B5EF4-FFF2-40B4-BE49-F238E27FC236}">
                <a16:creationId xmlns:a16="http://schemas.microsoft.com/office/drawing/2014/main" id="{7DFC3434-0E04-00E9-2DF6-9DEEDC2D5194}"/>
              </a:ext>
            </a:extLst>
          </p:cNvPr>
          <p:cNvSpPr/>
          <p:nvPr/>
        </p:nvSpPr>
        <p:spPr>
          <a:xfrm>
            <a:off x="3983991" y="5276066"/>
            <a:ext cx="1420582"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Functions</a:t>
            </a:r>
            <a:endParaRPr lang="en-US" sz="4800" b="1" dirty="0">
              <a:ln/>
              <a:solidFill>
                <a:schemeClr val="accent2">
                  <a:lumMod val="50000"/>
                </a:schemeClr>
              </a:solidFill>
            </a:endParaRPr>
          </a:p>
        </p:txBody>
      </p:sp>
      <p:sp>
        <p:nvSpPr>
          <p:cNvPr id="24" name="Left Brace 23">
            <a:extLst>
              <a:ext uri="{FF2B5EF4-FFF2-40B4-BE49-F238E27FC236}">
                <a16:creationId xmlns:a16="http://schemas.microsoft.com/office/drawing/2014/main" id="{5C0D54DA-8088-4247-4D59-BBB7569DBC7A}"/>
              </a:ext>
            </a:extLst>
          </p:cNvPr>
          <p:cNvSpPr/>
          <p:nvPr/>
        </p:nvSpPr>
        <p:spPr>
          <a:xfrm>
            <a:off x="5949538" y="1144962"/>
            <a:ext cx="505379" cy="3747671"/>
          </a:xfrm>
          <a:prstGeom prst="leftBrace">
            <a:avLst/>
          </a:prstGeom>
        </p:spPr>
        <p:style>
          <a:lnRef idx="3">
            <a:schemeClr val="accent1"/>
          </a:lnRef>
          <a:fillRef idx="0">
            <a:schemeClr val="accent1"/>
          </a:fillRef>
          <a:effectRef idx="2">
            <a:schemeClr val="accent1"/>
          </a:effectRef>
          <a:fontRef idx="minor">
            <a:schemeClr val="tx1"/>
          </a:fontRef>
        </p:style>
        <p:txBody>
          <a:bodyPr rtlCol="0" anchor="ctr"/>
          <a:lstStyle/>
          <a:p>
            <a:pPr algn="ctr"/>
            <a:endParaRPr lang="en-GB" dirty="0"/>
          </a:p>
        </p:txBody>
      </p:sp>
      <p:pic>
        <p:nvPicPr>
          <p:cNvPr id="26" name="Picture 25">
            <a:extLst>
              <a:ext uri="{FF2B5EF4-FFF2-40B4-BE49-F238E27FC236}">
                <a16:creationId xmlns:a16="http://schemas.microsoft.com/office/drawing/2014/main" id="{A3DA2911-36C1-DAD8-B028-4832100C7006}"/>
              </a:ext>
            </a:extLst>
          </p:cNvPr>
          <p:cNvPicPr>
            <a:picLocks noChangeAspect="1"/>
          </p:cNvPicPr>
          <p:nvPr/>
        </p:nvPicPr>
        <p:blipFill>
          <a:blip r:embed="rId11"/>
          <a:stretch>
            <a:fillRect/>
          </a:stretch>
        </p:blipFill>
        <p:spPr>
          <a:xfrm>
            <a:off x="6375440" y="4969244"/>
            <a:ext cx="4038600" cy="695325"/>
          </a:xfrm>
          <a:prstGeom prst="rect">
            <a:avLst/>
          </a:prstGeom>
        </p:spPr>
      </p:pic>
      <p:sp>
        <p:nvSpPr>
          <p:cNvPr id="27" name="Left Brace 26">
            <a:extLst>
              <a:ext uri="{FF2B5EF4-FFF2-40B4-BE49-F238E27FC236}">
                <a16:creationId xmlns:a16="http://schemas.microsoft.com/office/drawing/2014/main" id="{06D7311F-1394-BA1C-ADDB-C232917412A2}"/>
              </a:ext>
            </a:extLst>
          </p:cNvPr>
          <p:cNvSpPr/>
          <p:nvPr/>
        </p:nvSpPr>
        <p:spPr>
          <a:xfrm>
            <a:off x="5790908" y="5061881"/>
            <a:ext cx="252689" cy="602688"/>
          </a:xfrm>
          <a:prstGeom prst="leftBrace">
            <a:avLst/>
          </a:pr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2037348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0-#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circle(in)">
                                      <p:cBhvr>
                                        <p:cTn id="19" dur="2000"/>
                                        <p:tgtEl>
                                          <p:spTgt spid="1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1" fill="hold" grpId="0" nodeType="click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500" fill="hold"/>
                                        <p:tgtEl>
                                          <p:spTgt spid="21"/>
                                        </p:tgtEl>
                                        <p:attrNameLst>
                                          <p:attrName>ppt_x</p:attrName>
                                        </p:attrNameLst>
                                      </p:cBhvr>
                                      <p:tavLst>
                                        <p:tav tm="0">
                                          <p:val>
                                            <p:strVal val="#ppt_x"/>
                                          </p:val>
                                        </p:tav>
                                        <p:tav tm="100000">
                                          <p:val>
                                            <p:strVal val="#ppt_x"/>
                                          </p:val>
                                        </p:tav>
                                      </p:tavLst>
                                    </p:anim>
                                    <p:anim calcmode="lin" valueType="num">
                                      <p:cBhvr additive="base">
                                        <p:cTn id="25"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1" fill="hold" nodeType="clickEffect">
                                  <p:stCondLst>
                                    <p:cond delay="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ppt_x"/>
                                          </p:val>
                                        </p:tav>
                                        <p:tav tm="100000">
                                          <p:val>
                                            <p:strVal val="#ppt_x"/>
                                          </p:val>
                                        </p:tav>
                                      </p:tavLst>
                                    </p:anim>
                                    <p:anim calcmode="lin" valueType="num">
                                      <p:cBhvr additive="base">
                                        <p:cTn id="31"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grpId="0" nodeType="clickEffect">
                                  <p:stCondLst>
                                    <p:cond delay="0"/>
                                  </p:stCondLst>
                                  <p:childTnLst>
                                    <p:set>
                                      <p:cBhvr>
                                        <p:cTn id="35" dur="1" fill="hold">
                                          <p:stCondLst>
                                            <p:cond delay="0"/>
                                          </p:stCondLst>
                                        </p:cTn>
                                        <p:tgtEl>
                                          <p:spTgt spid="19"/>
                                        </p:tgtEl>
                                        <p:attrNameLst>
                                          <p:attrName>style.visibility</p:attrName>
                                        </p:attrNameLst>
                                      </p:cBhvr>
                                      <p:to>
                                        <p:strVal val="visible"/>
                                      </p:to>
                                    </p:set>
                                    <p:animEffect transition="in" filter="circle(in)">
                                      <p:cBhvr>
                                        <p:cTn id="36" dur="2000"/>
                                        <p:tgtEl>
                                          <p:spTgt spid="19"/>
                                        </p:tgtEl>
                                      </p:cBhvr>
                                    </p:animEffect>
                                  </p:childTnLst>
                                </p:cTn>
                              </p:par>
                            </p:childTnLst>
                          </p:cTn>
                        </p:par>
                      </p:childTnLst>
                    </p:cTn>
                  </p:par>
                  <p:par>
                    <p:cTn id="37" fill="hold">
                      <p:stCondLst>
                        <p:cond delay="indefinite"/>
                      </p:stCondLst>
                      <p:childTnLst>
                        <p:par>
                          <p:cTn id="38" fill="hold">
                            <p:stCondLst>
                              <p:cond delay="0"/>
                            </p:stCondLst>
                            <p:childTnLst>
                              <p:par>
                                <p:cTn id="39" presetID="2" presetClass="entr" presetSubtype="1" fill="hold" grpId="0" nodeType="clickEffect">
                                  <p:stCondLst>
                                    <p:cond delay="0"/>
                                  </p:stCondLst>
                                  <p:childTnLst>
                                    <p:set>
                                      <p:cBhvr>
                                        <p:cTn id="40" dur="1" fill="hold">
                                          <p:stCondLst>
                                            <p:cond delay="0"/>
                                          </p:stCondLst>
                                        </p:cTn>
                                        <p:tgtEl>
                                          <p:spTgt spid="22"/>
                                        </p:tgtEl>
                                        <p:attrNameLst>
                                          <p:attrName>style.visibility</p:attrName>
                                        </p:attrNameLst>
                                      </p:cBhvr>
                                      <p:to>
                                        <p:strVal val="visible"/>
                                      </p:to>
                                    </p:set>
                                    <p:anim calcmode="lin" valueType="num">
                                      <p:cBhvr additive="base">
                                        <p:cTn id="41" dur="500" fill="hold"/>
                                        <p:tgtEl>
                                          <p:spTgt spid="22"/>
                                        </p:tgtEl>
                                        <p:attrNameLst>
                                          <p:attrName>ppt_x</p:attrName>
                                        </p:attrNameLst>
                                      </p:cBhvr>
                                      <p:tavLst>
                                        <p:tav tm="0">
                                          <p:val>
                                            <p:strVal val="#ppt_x"/>
                                          </p:val>
                                        </p:tav>
                                        <p:tav tm="100000">
                                          <p:val>
                                            <p:strVal val="#ppt_x"/>
                                          </p:val>
                                        </p:tav>
                                      </p:tavLst>
                                    </p:anim>
                                    <p:anim calcmode="lin" valueType="num">
                                      <p:cBhvr additive="base">
                                        <p:cTn id="42" dur="500" fill="hold"/>
                                        <p:tgtEl>
                                          <p:spTgt spid="22"/>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animEffect transition="in" filter="wheel(1)">
                                      <p:cBhvr>
                                        <p:cTn id="47" dur="2000"/>
                                        <p:tgtEl>
                                          <p:spTgt spid="24"/>
                                        </p:tgtEl>
                                      </p:cBhvr>
                                    </p:animEffect>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 calcmode="lin" valueType="num">
                                      <p:cBhvr additive="base">
                                        <p:cTn id="52" dur="500" fill="hold"/>
                                        <p:tgtEl>
                                          <p:spTgt spid="26"/>
                                        </p:tgtEl>
                                        <p:attrNameLst>
                                          <p:attrName>ppt_x</p:attrName>
                                        </p:attrNameLst>
                                      </p:cBhvr>
                                      <p:tavLst>
                                        <p:tav tm="0">
                                          <p:val>
                                            <p:strVal val="0-#ppt_w/2"/>
                                          </p:val>
                                        </p:tav>
                                        <p:tav tm="100000">
                                          <p:val>
                                            <p:strVal val="#ppt_x"/>
                                          </p:val>
                                        </p:tav>
                                      </p:tavLst>
                                    </p:anim>
                                    <p:anim calcmode="lin" valueType="num">
                                      <p:cBhvr additive="base">
                                        <p:cTn id="53" dur="500" fill="hold"/>
                                        <p:tgtEl>
                                          <p:spTgt spid="26"/>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6" presetClass="entr" presetSubtype="16" fill="hold" grpId="0" nodeType="clickEffect">
                                  <p:stCondLst>
                                    <p:cond delay="0"/>
                                  </p:stCondLst>
                                  <p:childTnLst>
                                    <p:set>
                                      <p:cBhvr>
                                        <p:cTn id="57" dur="1" fill="hold">
                                          <p:stCondLst>
                                            <p:cond delay="0"/>
                                          </p:stCondLst>
                                        </p:cTn>
                                        <p:tgtEl>
                                          <p:spTgt spid="20"/>
                                        </p:tgtEl>
                                        <p:attrNameLst>
                                          <p:attrName>style.visibility</p:attrName>
                                        </p:attrNameLst>
                                      </p:cBhvr>
                                      <p:to>
                                        <p:strVal val="visible"/>
                                      </p:to>
                                    </p:set>
                                    <p:animEffect transition="in" filter="circle(in)">
                                      <p:cBhvr>
                                        <p:cTn id="58" dur="2000"/>
                                        <p:tgtEl>
                                          <p:spTgt spid="20"/>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1"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 calcmode="lin" valueType="num">
                                      <p:cBhvr additive="base">
                                        <p:cTn id="63" dur="500" fill="hold"/>
                                        <p:tgtEl>
                                          <p:spTgt spid="23"/>
                                        </p:tgtEl>
                                        <p:attrNameLst>
                                          <p:attrName>ppt_x</p:attrName>
                                        </p:attrNameLst>
                                      </p:cBhvr>
                                      <p:tavLst>
                                        <p:tav tm="0">
                                          <p:val>
                                            <p:strVal val="#ppt_x"/>
                                          </p:val>
                                        </p:tav>
                                        <p:tav tm="100000">
                                          <p:val>
                                            <p:strVal val="#ppt_x"/>
                                          </p:val>
                                        </p:tav>
                                      </p:tavLst>
                                    </p:anim>
                                    <p:anim calcmode="lin" valueType="num">
                                      <p:cBhvr additive="base">
                                        <p:cTn id="64" dur="500" fill="hold"/>
                                        <p:tgtEl>
                                          <p:spTgt spid="23"/>
                                        </p:tgtEl>
                                        <p:attrNameLst>
                                          <p:attrName>ppt_y</p:attrName>
                                        </p:attrNameLst>
                                      </p:cBhvr>
                                      <p:tavLst>
                                        <p:tav tm="0">
                                          <p:val>
                                            <p:strVal val="0-#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6" presetClass="entr" presetSubtype="16" fill="hold" grpId="0" nodeType="clickEffect">
                                  <p:stCondLst>
                                    <p:cond delay="0"/>
                                  </p:stCondLst>
                                  <p:childTnLst>
                                    <p:set>
                                      <p:cBhvr>
                                        <p:cTn id="68" dur="1" fill="hold">
                                          <p:stCondLst>
                                            <p:cond delay="0"/>
                                          </p:stCondLst>
                                        </p:cTn>
                                        <p:tgtEl>
                                          <p:spTgt spid="27"/>
                                        </p:tgtEl>
                                        <p:attrNameLst>
                                          <p:attrName>style.visibility</p:attrName>
                                        </p:attrNameLst>
                                      </p:cBhvr>
                                      <p:to>
                                        <p:strVal val="visible"/>
                                      </p:to>
                                    </p:set>
                                    <p:animEffect transition="in" filter="circle(in)">
                                      <p:cBhvr>
                                        <p:cTn id="69"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8" grpId="0"/>
      <p:bldP spid="19" grpId="0"/>
      <p:bldP spid="20" grpId="0"/>
      <p:bldP spid="21" grpId="0"/>
      <p:bldP spid="22" grpId="0"/>
      <p:bldP spid="23" grpId="0"/>
      <p:bldP spid="24" grpId="0" animBg="1"/>
      <p:bldP spid="2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5812" y="651887"/>
            <a:ext cx="778871" cy="778871"/>
          </a:xfrm>
          <a:prstGeom prst="rect">
            <a:avLst/>
          </a:prstGeom>
        </p:spPr>
      </p:pic>
      <p:sp>
        <p:nvSpPr>
          <p:cNvPr id="11" name="Rectangle 10">
            <a:extLst>
              <a:ext uri="{FF2B5EF4-FFF2-40B4-BE49-F238E27FC236}">
                <a16:creationId xmlns:a16="http://schemas.microsoft.com/office/drawing/2014/main" id="{DF953643-6D54-89C0-5A30-B9DC6C426CDF}"/>
              </a:ext>
            </a:extLst>
          </p:cNvPr>
          <p:cNvSpPr/>
          <p:nvPr/>
        </p:nvSpPr>
        <p:spPr>
          <a:xfrm>
            <a:off x="1224397" y="11584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671" y="2780923"/>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474024" y="1877824"/>
            <a:ext cx="1807638" cy="868497"/>
          </a:xfrm>
          <a:prstGeom prst="rect">
            <a:avLst/>
          </a:prstGeom>
        </p:spPr>
      </p:pic>
      <p:grpSp>
        <p:nvGrpSpPr>
          <p:cNvPr id="32" name="Group 31">
            <a:extLst>
              <a:ext uri="{FF2B5EF4-FFF2-40B4-BE49-F238E27FC236}">
                <a16:creationId xmlns:a16="http://schemas.microsoft.com/office/drawing/2014/main" id="{A11D5110-87FB-8A40-E6F4-784C10A47205}"/>
              </a:ext>
            </a:extLst>
          </p:cNvPr>
          <p:cNvGrpSpPr/>
          <p:nvPr/>
        </p:nvGrpSpPr>
        <p:grpSpPr>
          <a:xfrm>
            <a:off x="3042862" y="221258"/>
            <a:ext cx="1044380" cy="1044380"/>
            <a:chOff x="3042862" y="221258"/>
            <a:chExt cx="1044380" cy="1044380"/>
          </a:xfrm>
        </p:grpSpPr>
        <p:pic>
          <p:nvPicPr>
            <p:cNvPr id="8" name="Picture 7" descr="Vector graphics of shiny yellow document web icon | Free SVG">
              <a:extLst>
                <a:ext uri="{FF2B5EF4-FFF2-40B4-BE49-F238E27FC236}">
                  <a16:creationId xmlns:a16="http://schemas.microsoft.com/office/drawing/2014/main" id="{4F48D951-7A7B-8CCC-FD29-D0EDD6C75EA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9" name="Rectangle 8">
              <a:extLst>
                <a:ext uri="{FF2B5EF4-FFF2-40B4-BE49-F238E27FC236}">
                  <a16:creationId xmlns:a16="http://schemas.microsoft.com/office/drawing/2014/main" id="{45A0BCC2-63BA-538F-549D-C2785A262006}"/>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0" name="Rectangle 9">
            <a:extLst>
              <a:ext uri="{FF2B5EF4-FFF2-40B4-BE49-F238E27FC236}">
                <a16:creationId xmlns:a16="http://schemas.microsoft.com/office/drawing/2014/main" id="{F7520111-16B8-CFFE-06CE-AE44D1547AA0}"/>
              </a:ext>
            </a:extLst>
          </p:cNvPr>
          <p:cNvSpPr/>
          <p:nvPr/>
        </p:nvSpPr>
        <p:spPr>
          <a:xfrm>
            <a:off x="2729110" y="11584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3" name="Arrow: Down 12">
            <a:extLst>
              <a:ext uri="{FF2B5EF4-FFF2-40B4-BE49-F238E27FC236}">
                <a16:creationId xmlns:a16="http://schemas.microsoft.com/office/drawing/2014/main" id="{40C6686F-50B2-6F7D-916D-7BAE2EF0AEE3}"/>
              </a:ext>
            </a:extLst>
          </p:cNvPr>
          <p:cNvSpPr/>
          <p:nvPr/>
        </p:nvSpPr>
        <p:spPr>
          <a:xfrm rot="16200000">
            <a:off x="2510470" y="4931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a:extLst>
              <a:ext uri="{FF2B5EF4-FFF2-40B4-BE49-F238E27FC236}">
                <a16:creationId xmlns:a16="http://schemas.microsoft.com/office/drawing/2014/main" id="{7EBA6DB0-DF64-62F0-094C-51B55F4F1E6F}"/>
              </a:ext>
            </a:extLst>
          </p:cNvPr>
          <p:cNvPicPr>
            <a:picLocks noChangeAspect="1"/>
          </p:cNvPicPr>
          <p:nvPr/>
        </p:nvPicPr>
        <p:blipFill>
          <a:blip r:embed="rId9"/>
          <a:stretch>
            <a:fillRect/>
          </a:stretch>
        </p:blipFill>
        <p:spPr>
          <a:xfrm>
            <a:off x="5840990" y="151477"/>
            <a:ext cx="6065198" cy="951866"/>
          </a:xfrm>
          <a:prstGeom prst="rect">
            <a:avLst/>
          </a:prstGeom>
        </p:spPr>
      </p:pic>
      <p:pic>
        <p:nvPicPr>
          <p:cNvPr id="17" name="Picture 16" descr="Vector graphics of shiny yellow document web icon | Free SVG">
            <a:extLst>
              <a:ext uri="{FF2B5EF4-FFF2-40B4-BE49-F238E27FC236}">
                <a16:creationId xmlns:a16="http://schemas.microsoft.com/office/drawing/2014/main" id="{65EF0A02-FC74-5418-7A93-A4C59309CCD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77843" y="152180"/>
            <a:ext cx="1044380" cy="1044380"/>
          </a:xfrm>
          <a:prstGeom prst="rect">
            <a:avLst/>
          </a:prstGeom>
        </p:spPr>
      </p:pic>
      <p:sp>
        <p:nvSpPr>
          <p:cNvPr id="25" name="Rectangle 24">
            <a:extLst>
              <a:ext uri="{FF2B5EF4-FFF2-40B4-BE49-F238E27FC236}">
                <a16:creationId xmlns:a16="http://schemas.microsoft.com/office/drawing/2014/main" id="{D57D34E1-D4AA-AF8D-18B7-FCDA42375FA9}"/>
              </a:ext>
            </a:extLst>
          </p:cNvPr>
          <p:cNvSpPr/>
          <p:nvPr/>
        </p:nvSpPr>
        <p:spPr>
          <a:xfrm>
            <a:off x="1488701" y="587534"/>
            <a:ext cx="822661"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dirty="0">
                <a:ln/>
                <a:solidFill>
                  <a:schemeClr val="accent2">
                    <a:lumMod val="50000"/>
                  </a:schemeClr>
                </a:solidFill>
              </a:rPr>
              <a:t>Class</a:t>
            </a:r>
            <a:endParaRPr lang="en-US" sz="4800" b="1" dirty="0">
              <a:ln/>
              <a:solidFill>
                <a:schemeClr val="accent2">
                  <a:lumMod val="50000"/>
                </a:schemeClr>
              </a:solidFill>
            </a:endParaRPr>
          </a:p>
        </p:txBody>
      </p:sp>
      <p:pic>
        <p:nvPicPr>
          <p:cNvPr id="29" name="Picture 28">
            <a:extLst>
              <a:ext uri="{FF2B5EF4-FFF2-40B4-BE49-F238E27FC236}">
                <a16:creationId xmlns:a16="http://schemas.microsoft.com/office/drawing/2014/main" id="{94F37FA6-F750-9165-5AEF-F4E1A8BA2974}"/>
              </a:ext>
            </a:extLst>
          </p:cNvPr>
          <p:cNvPicPr>
            <a:picLocks noChangeAspect="1"/>
          </p:cNvPicPr>
          <p:nvPr/>
        </p:nvPicPr>
        <p:blipFill>
          <a:blip r:embed="rId10"/>
          <a:stretch>
            <a:fillRect/>
          </a:stretch>
        </p:blipFill>
        <p:spPr>
          <a:xfrm>
            <a:off x="3104526" y="1589671"/>
            <a:ext cx="9023742" cy="3540469"/>
          </a:xfrm>
          <a:prstGeom prst="rect">
            <a:avLst/>
          </a:prstGeom>
        </p:spPr>
      </p:pic>
      <p:sp>
        <p:nvSpPr>
          <p:cNvPr id="30" name="Arrow: Down 29">
            <a:extLst>
              <a:ext uri="{FF2B5EF4-FFF2-40B4-BE49-F238E27FC236}">
                <a16:creationId xmlns:a16="http://schemas.microsoft.com/office/drawing/2014/main" id="{F362959D-E52A-D59F-9FF5-9E86A84AB11A}"/>
              </a:ext>
            </a:extLst>
          </p:cNvPr>
          <p:cNvSpPr/>
          <p:nvPr/>
        </p:nvSpPr>
        <p:spPr>
          <a:xfrm rot="16200000">
            <a:off x="4969466" y="4587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Down 30">
            <a:extLst>
              <a:ext uri="{FF2B5EF4-FFF2-40B4-BE49-F238E27FC236}">
                <a16:creationId xmlns:a16="http://schemas.microsoft.com/office/drawing/2014/main" id="{806E21BA-A18E-1753-4CF5-C55B8DB8CB88}"/>
              </a:ext>
            </a:extLst>
          </p:cNvPr>
          <p:cNvSpPr/>
          <p:nvPr/>
        </p:nvSpPr>
        <p:spPr>
          <a:xfrm>
            <a:off x="8330506" y="1105596"/>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1487423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0-#ppt_w/2"/>
                                          </p:val>
                                        </p:tav>
                                        <p:tav tm="100000">
                                          <p:val>
                                            <p:strVal val="#ppt_x"/>
                                          </p:val>
                                        </p:tav>
                                      </p:tavLst>
                                    </p:anim>
                                    <p:anim calcmode="lin" valueType="num">
                                      <p:cBhvr additive="base">
                                        <p:cTn id="14"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30"/>
                                        </p:tgtEl>
                                        <p:attrNameLst>
                                          <p:attrName>style.visibility</p:attrName>
                                        </p:attrNameLst>
                                      </p:cBhvr>
                                      <p:to>
                                        <p:strVal val="visible"/>
                                      </p:to>
                                    </p:set>
                                    <p:anim calcmode="lin" valueType="num">
                                      <p:cBhvr additive="base">
                                        <p:cTn id="26" dur="500" fill="hold"/>
                                        <p:tgtEl>
                                          <p:spTgt spid="30"/>
                                        </p:tgtEl>
                                        <p:attrNameLst>
                                          <p:attrName>ppt_x</p:attrName>
                                        </p:attrNameLst>
                                      </p:cBhvr>
                                      <p:tavLst>
                                        <p:tav tm="0">
                                          <p:val>
                                            <p:strVal val="0-#ppt_w/2"/>
                                          </p:val>
                                        </p:tav>
                                        <p:tav tm="100000">
                                          <p:val>
                                            <p:strVal val="#ppt_x"/>
                                          </p:val>
                                        </p:tav>
                                      </p:tavLst>
                                    </p:anim>
                                    <p:anim calcmode="lin" valueType="num">
                                      <p:cBhvr additive="base">
                                        <p:cTn id="27"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7"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1000"/>
                                        <p:tgtEl>
                                          <p:spTgt spid="16"/>
                                        </p:tgtEl>
                                      </p:cBhvr>
                                    </p:animEffect>
                                    <p:anim calcmode="lin" valueType="num">
                                      <p:cBhvr>
                                        <p:cTn id="33" dur="1000" fill="hold"/>
                                        <p:tgtEl>
                                          <p:spTgt spid="16"/>
                                        </p:tgtEl>
                                        <p:attrNameLst>
                                          <p:attrName>ppt_x</p:attrName>
                                        </p:attrNameLst>
                                      </p:cBhvr>
                                      <p:tavLst>
                                        <p:tav tm="0">
                                          <p:val>
                                            <p:strVal val="#ppt_x"/>
                                          </p:val>
                                        </p:tav>
                                        <p:tav tm="100000">
                                          <p:val>
                                            <p:strVal val="#ppt_x"/>
                                          </p:val>
                                        </p:tav>
                                      </p:tavLst>
                                    </p:anim>
                                    <p:anim calcmode="lin" valueType="num">
                                      <p:cBhvr>
                                        <p:cTn id="3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7" presetClass="entr" presetSubtype="0" fill="hold" grpId="0" nodeType="clickEffect">
                                  <p:stCondLst>
                                    <p:cond delay="0"/>
                                  </p:stCondLst>
                                  <p:childTnLst>
                                    <p:set>
                                      <p:cBhvr>
                                        <p:cTn id="38" dur="1" fill="hold">
                                          <p:stCondLst>
                                            <p:cond delay="0"/>
                                          </p:stCondLst>
                                        </p:cTn>
                                        <p:tgtEl>
                                          <p:spTgt spid="31"/>
                                        </p:tgtEl>
                                        <p:attrNameLst>
                                          <p:attrName>style.visibility</p:attrName>
                                        </p:attrNameLst>
                                      </p:cBhvr>
                                      <p:to>
                                        <p:strVal val="visible"/>
                                      </p:to>
                                    </p:set>
                                    <p:animEffect transition="in" filter="fade">
                                      <p:cBhvr>
                                        <p:cTn id="39" dur="1000"/>
                                        <p:tgtEl>
                                          <p:spTgt spid="31"/>
                                        </p:tgtEl>
                                      </p:cBhvr>
                                    </p:animEffect>
                                    <p:anim calcmode="lin" valueType="num">
                                      <p:cBhvr>
                                        <p:cTn id="40" dur="1000" fill="hold"/>
                                        <p:tgtEl>
                                          <p:spTgt spid="31"/>
                                        </p:tgtEl>
                                        <p:attrNameLst>
                                          <p:attrName>ppt_x</p:attrName>
                                        </p:attrNameLst>
                                      </p:cBhvr>
                                      <p:tavLst>
                                        <p:tav tm="0">
                                          <p:val>
                                            <p:strVal val="#ppt_x"/>
                                          </p:val>
                                        </p:tav>
                                        <p:tav tm="100000">
                                          <p:val>
                                            <p:strVal val="#ppt_x"/>
                                          </p:val>
                                        </p:tav>
                                      </p:tavLst>
                                    </p:anim>
                                    <p:anim calcmode="lin" valueType="num">
                                      <p:cBhvr>
                                        <p:cTn id="41"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7" presetClass="entr" presetSubtype="0" fill="hold" nodeType="click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1000"/>
                                        <p:tgtEl>
                                          <p:spTgt spid="29"/>
                                        </p:tgtEl>
                                      </p:cBhvr>
                                    </p:animEffect>
                                    <p:anim calcmode="lin" valueType="num">
                                      <p:cBhvr>
                                        <p:cTn id="47" dur="1000" fill="hold"/>
                                        <p:tgtEl>
                                          <p:spTgt spid="29"/>
                                        </p:tgtEl>
                                        <p:attrNameLst>
                                          <p:attrName>ppt_x</p:attrName>
                                        </p:attrNameLst>
                                      </p:cBhvr>
                                      <p:tavLst>
                                        <p:tav tm="0">
                                          <p:val>
                                            <p:strVal val="#ppt_x"/>
                                          </p:val>
                                        </p:tav>
                                        <p:tav tm="100000">
                                          <p:val>
                                            <p:strVal val="#ppt_x"/>
                                          </p:val>
                                        </p:tav>
                                      </p:tavLst>
                                    </p:anim>
                                    <p:anim calcmode="lin" valueType="num">
                                      <p:cBhvr>
                                        <p:cTn id="48"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animBg="1"/>
      <p:bldP spid="30" grpId="0" animBg="1"/>
      <p:bldP spid="3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dirty="0"/>
              <a:t>Coding</a:t>
            </a:r>
            <a:endParaRPr lang="en-US" sz="3600" b="1" dirty="0"/>
          </a:p>
        </p:txBody>
      </p:sp>
      <p:pic>
        <p:nvPicPr>
          <p:cNvPr id="6" name="Picture 5" descr="Vector image of shiny yellow filing folder web icon | Free SVG">
            <a:extLst>
              <a:ext uri="{FF2B5EF4-FFF2-40B4-BE49-F238E27FC236}">
                <a16:creationId xmlns:a16="http://schemas.microsoft.com/office/drawing/2014/main" id="{05689123-9933-45CC-06DB-5E47A119D39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91103" y="843932"/>
            <a:ext cx="1391940" cy="1391940"/>
          </a:xfrm>
          <a:prstGeom prst="rect">
            <a:avLst/>
          </a:prstGeom>
        </p:spPr>
      </p:pic>
      <p:pic>
        <p:nvPicPr>
          <p:cNvPr id="2" name="Picture 1" descr="A picture containing icon&#10;&#10;Description automatically generated">
            <a:extLst>
              <a:ext uri="{FF2B5EF4-FFF2-40B4-BE49-F238E27FC236}">
                <a16:creationId xmlns:a16="http://schemas.microsoft.com/office/drawing/2014/main" id="{A6504981-49A9-02A1-8B97-D8FBC91F67A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42127" y="3797375"/>
            <a:ext cx="3289892" cy="1629867"/>
          </a:xfrm>
          <a:prstGeom prst="rect">
            <a:avLst/>
          </a:prstGeom>
        </p:spPr>
      </p:pic>
      <p:pic>
        <p:nvPicPr>
          <p:cNvPr id="4" name="Picture 3">
            <a:extLst>
              <a:ext uri="{FF2B5EF4-FFF2-40B4-BE49-F238E27FC236}">
                <a16:creationId xmlns:a16="http://schemas.microsoft.com/office/drawing/2014/main" id="{BE124C0E-2071-D99E-DD54-F4EA74FC35ED}"/>
              </a:ext>
            </a:extLst>
          </p:cNvPr>
          <p:cNvPicPr>
            <a:picLocks noChangeAspect="1"/>
          </p:cNvPicPr>
          <p:nvPr/>
        </p:nvPicPr>
        <p:blipFill>
          <a:blip r:embed="rId7"/>
          <a:stretch>
            <a:fillRect/>
          </a:stretch>
        </p:blipFill>
        <p:spPr>
          <a:xfrm>
            <a:off x="883254" y="2626376"/>
            <a:ext cx="1807638" cy="868497"/>
          </a:xfrm>
          <a:prstGeom prst="rect">
            <a:avLst/>
          </a:prstGeom>
        </p:spPr>
      </p:pic>
      <p:pic>
        <p:nvPicPr>
          <p:cNvPr id="9" name="Picture 8">
            <a:extLst>
              <a:ext uri="{FF2B5EF4-FFF2-40B4-BE49-F238E27FC236}">
                <a16:creationId xmlns:a16="http://schemas.microsoft.com/office/drawing/2014/main" id="{6C845756-FDA4-BDAB-3BBB-316410F83EE4}"/>
              </a:ext>
            </a:extLst>
          </p:cNvPr>
          <p:cNvPicPr>
            <a:picLocks noChangeAspect="1"/>
          </p:cNvPicPr>
          <p:nvPr/>
        </p:nvPicPr>
        <p:blipFill rotWithShape="1">
          <a:blip r:embed="rId8"/>
          <a:srcRect t="15904" r="65467"/>
          <a:stretch/>
        </p:blipFill>
        <p:spPr>
          <a:xfrm>
            <a:off x="4263241" y="962168"/>
            <a:ext cx="7383843" cy="3328416"/>
          </a:xfrm>
          <a:prstGeom prst="rect">
            <a:avLst/>
          </a:prstGeom>
        </p:spPr>
      </p:pic>
    </p:spTree>
    <p:custDataLst>
      <p:tags r:id="rId1"/>
    </p:custDataLst>
    <p:extLst>
      <p:ext uri="{BB962C8B-B14F-4D97-AF65-F5344CB8AC3E}">
        <p14:creationId xmlns:p14="http://schemas.microsoft.com/office/powerpoint/2010/main" val="2689903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US" sz="2400" b="1"/>
              <a:t>Code – </a:t>
            </a:r>
            <a:r>
              <a:rPr lang="en-IN" altLang="en-US" sz="2400" b="1"/>
              <a:t>Review and Test</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A code review is when developers look over the codebase, a subset of code, or specific code changes and provide feedback. </a:t>
            </a:r>
            <a:r>
              <a:rPr lang="en-US" sz="2000" b="1">
                <a:solidFill>
                  <a:srgbClr val="002060"/>
                </a:solidFill>
              </a:rPr>
              <a:t>These developers are often called reviewers.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code review process only happens after the code changes are complete and tested.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 goal of code reviews is to make sure that the final code:</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read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easy to understand</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Follows coding best practices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Uses correct formatting</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free of bugs</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Has proper comments and documentation</a:t>
            </a:r>
          </a:p>
          <a:p>
            <a:pPr marL="903288" lvl="1" indent="-368300" algn="just" defTabSz="457105">
              <a:lnSpc>
                <a:spcPct val="100000"/>
              </a:lnSpc>
              <a:spcBef>
                <a:spcPct val="20000"/>
              </a:spcBef>
              <a:spcAft>
                <a:spcPts val="400"/>
              </a:spcAft>
              <a:buSzPct val="100000"/>
              <a:buFont typeface="Wingdings" panose="05000000000000000000" pitchFamily="2" charset="2"/>
              <a:buChar char="ü"/>
            </a:pPr>
            <a:r>
              <a:rPr lang="en-US" sz="2000">
                <a:solidFill>
                  <a:srgbClr val="002060"/>
                </a:solidFill>
              </a:rPr>
              <a:t>Is clean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400679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4600" b="1" kern="1200">
                <a:solidFill>
                  <a:schemeClr val="tx1"/>
                </a:solidFill>
                <a:latin typeface="+mj-lt"/>
                <a:ea typeface="+mj-ea"/>
                <a:cs typeface="+mj-cs"/>
              </a:rPr>
              <a:t>Type of Code Reviews</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79" y="2807208"/>
            <a:ext cx="3905557" cy="3410712"/>
          </a:xfrm>
        </p:spPr>
        <p:txBody>
          <a:bodyPr vert="horz" lIns="91440" tIns="45720" rIns="91440" bIns="45720" rtlCol="0" anchor="t">
            <a:noAutofit/>
          </a:bodyPr>
          <a:lstStyle/>
          <a:p>
            <a:pPr marL="0" lvl="1" indent="0" algn="just">
              <a:buSzPct val="100000"/>
              <a:buNone/>
            </a:pPr>
            <a:r>
              <a:rPr lang="en-IN" altLang="en-US" sz="2000" b="1">
                <a:ea typeface="Microsoft YaHei"/>
                <a:cs typeface="Arial"/>
              </a:rPr>
              <a:t>Formal code review</a:t>
            </a:r>
            <a:r>
              <a:rPr lang="en-IN" altLang="en-US" sz="2000">
                <a:ea typeface="Microsoft YaHei"/>
                <a:cs typeface="Arial"/>
              </a:rPr>
              <a:t>: </a:t>
            </a:r>
            <a:r>
              <a:rPr lang="en-IN" altLang="en-US" sz="2000">
                <a:cs typeface="Arial"/>
              </a:rPr>
              <a:t>D</a:t>
            </a:r>
            <a:r>
              <a:rPr lang="en-IN" sz="2000"/>
              <a:t>evelopers have a series of meetings to review the whole codebase. </a:t>
            </a:r>
          </a:p>
          <a:p>
            <a:pPr marL="0" lvl="1" indent="0" algn="just">
              <a:buSzPct val="100000"/>
              <a:buNone/>
            </a:pPr>
            <a:endParaRPr lang="en-IN" sz="2000" b="1">
              <a:ea typeface="Microsoft YaHei"/>
              <a:cs typeface="Arial"/>
            </a:endParaRPr>
          </a:p>
          <a:p>
            <a:pPr marL="0" lvl="1" indent="0" algn="just">
              <a:buSzPct val="100000"/>
              <a:buNone/>
            </a:pPr>
            <a:r>
              <a:rPr lang="en-IN" altLang="en-US" sz="2000" b="1">
                <a:ea typeface="Microsoft YaHei"/>
                <a:cs typeface="Arial"/>
              </a:rPr>
              <a:t>Change-based code review</a:t>
            </a:r>
            <a:r>
              <a:rPr lang="en-IN" altLang="en-US" sz="2000">
                <a:ea typeface="Microsoft YaHei"/>
                <a:cs typeface="Arial"/>
              </a:rPr>
              <a:t>: </a:t>
            </a:r>
            <a:r>
              <a:rPr lang="en-IN" altLang="en-US" sz="2000">
                <a:cs typeface="Arial"/>
              </a:rPr>
              <a:t>A</a:t>
            </a:r>
            <a:r>
              <a:rPr lang="en-IN" sz="2000"/>
              <a:t>lso known as a tool-assisted code review, reviews code that was changed as a result of a bug, user story, feature, commit, and so on.</a:t>
            </a:r>
            <a:endParaRPr lang="en-US" altLang="en-US" sz="2000"/>
          </a:p>
        </p:txBody>
      </p:sp>
      <p:pic>
        <p:nvPicPr>
          <p:cNvPr id="8" name="Picture 2">
            <a:extLst>
              <a:ext uri="{FF2B5EF4-FFF2-40B4-BE49-F238E27FC236}">
                <a16:creationId xmlns:a16="http://schemas.microsoft.com/office/drawing/2014/main" id="{24FDB494-2D74-4298-B6E9-E0445464D7D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60625" y="639520"/>
            <a:ext cx="8169123" cy="4043714"/>
          </a:xfrm>
          <a:prstGeom prst="rect">
            <a:avLst/>
          </a:prstGeom>
          <a:noFill/>
          <a:extLst>
            <a:ext uri="{909E8E84-426E-40DD-AFC4-6F175D3DCCD1}">
              <a14:hiddenFill xmlns:a14="http://schemas.microsoft.com/office/drawing/2010/main">
                <a:solidFill>
                  <a:schemeClr val="accent1"/>
                </a:solidFill>
              </a14:hiddenFill>
            </a:ext>
          </a:extLst>
        </p:spPr>
      </p:pic>
      <p:sp>
        <p:nvSpPr>
          <p:cNvPr id="11" name="Content Placeholder 4">
            <a:extLst>
              <a:ext uri="{FF2B5EF4-FFF2-40B4-BE49-F238E27FC236}">
                <a16:creationId xmlns:a16="http://schemas.microsoft.com/office/drawing/2014/main" id="{12CA0781-728F-4FCB-B88F-AABF2B9CC739}"/>
              </a:ext>
            </a:extLst>
          </p:cNvPr>
          <p:cNvSpPr txBox="1">
            <a:spLocks/>
          </p:cNvSpPr>
          <p:nvPr/>
        </p:nvSpPr>
        <p:spPr>
          <a:xfrm>
            <a:off x="4196868" y="5204836"/>
            <a:ext cx="7696636" cy="1445346"/>
          </a:xfrm>
          <a:prstGeom prst="rect">
            <a:avLst/>
          </a:prstGeom>
        </p:spPr>
        <p:txBody>
          <a:bodyPr vert="horz" lIns="91440" tIns="45720" rIns="91440" bIns="45720" rtlCol="0" anchor="t">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buSzPct val="100000"/>
              <a:buFont typeface="Arial" panose="020B0604020202020204" pitchFamily="34" charset="0"/>
              <a:buNone/>
            </a:pPr>
            <a:r>
              <a:rPr lang="en-IN" altLang="en-US" sz="2000" b="1">
                <a:solidFill>
                  <a:srgbClr val="000000"/>
                </a:solidFill>
                <a:ea typeface="Microsoft YaHei"/>
                <a:cs typeface="Arial"/>
              </a:rPr>
              <a:t>Over-the-shoulder code review: </a:t>
            </a:r>
            <a:r>
              <a:rPr lang="en-IN" sz="2000">
                <a:solidFill>
                  <a:srgbClr val="000000"/>
                </a:solidFill>
                <a:ea typeface="Microsoft YaHei"/>
                <a:cs typeface="Arial"/>
              </a:rPr>
              <a:t>A reviewer looks over the shoulder of the developer who wrote the code and provides feedback. </a:t>
            </a:r>
          </a:p>
          <a:p>
            <a:pPr marL="0" lvl="1" indent="0" algn="just">
              <a:lnSpc>
                <a:spcPct val="30000"/>
              </a:lnSpc>
              <a:buSzPct val="100000"/>
              <a:buFont typeface="Arial" panose="020B0604020202020204" pitchFamily="34" charset="0"/>
              <a:buNone/>
            </a:pPr>
            <a:endParaRPr lang="en-IN" altLang="en-US" sz="2000" b="1">
              <a:solidFill>
                <a:srgbClr val="000000"/>
              </a:solidFill>
              <a:ea typeface="Microsoft YaHei"/>
              <a:cs typeface="Arial"/>
            </a:endParaRPr>
          </a:p>
          <a:p>
            <a:pPr marL="0" lvl="1" indent="0" algn="just">
              <a:buSzPct val="100000"/>
              <a:buFont typeface="Arial" panose="020B0604020202020204" pitchFamily="34" charset="0"/>
              <a:buNone/>
            </a:pPr>
            <a:r>
              <a:rPr lang="en-IN" altLang="en-US" sz="2000" b="1">
                <a:solidFill>
                  <a:srgbClr val="000000"/>
                </a:solidFill>
                <a:ea typeface="Microsoft YaHei"/>
                <a:cs typeface="Arial"/>
              </a:rPr>
              <a:t>Email pass-around</a:t>
            </a:r>
            <a:r>
              <a:rPr lang="en-IN" altLang="en-US" sz="2000">
                <a:solidFill>
                  <a:srgbClr val="000000"/>
                </a:solidFill>
                <a:ea typeface="Microsoft YaHei"/>
                <a:cs typeface="Arial"/>
              </a:rPr>
              <a:t>: It </a:t>
            </a:r>
            <a:r>
              <a:rPr lang="en-IN" sz="2000">
                <a:solidFill>
                  <a:srgbClr val="000000"/>
                </a:solidFill>
                <a:ea typeface="Microsoft YaHei"/>
                <a:cs typeface="Arial"/>
              </a:rPr>
              <a:t>can occur following the automatic emails sent by the source code management systems when a </a:t>
            </a:r>
            <a:r>
              <a:rPr lang="en-IN" sz="2000" err="1">
                <a:solidFill>
                  <a:srgbClr val="000000"/>
                </a:solidFill>
                <a:ea typeface="Microsoft YaHei"/>
                <a:cs typeface="Arial"/>
              </a:rPr>
              <a:t>checkin</a:t>
            </a:r>
            <a:r>
              <a:rPr lang="en-IN" sz="2000">
                <a:solidFill>
                  <a:srgbClr val="000000"/>
                </a:solidFill>
                <a:ea typeface="Microsoft YaHei"/>
                <a:cs typeface="Arial"/>
              </a:rPr>
              <a:t> is made. </a:t>
            </a:r>
            <a:endParaRPr lang="en-US" altLang="en-US" sz="2000"/>
          </a:p>
          <a:p>
            <a:pPr marL="0" lvl="1" indent="0" algn="just">
              <a:spcBef>
                <a:spcPct val="20000"/>
              </a:spcBef>
              <a:spcAft>
                <a:spcPts val="400"/>
              </a:spcAft>
              <a:buSzPct val="100000"/>
              <a:buFont typeface="Arial" panose="020B0604020202020204" pitchFamily="34" charset="0"/>
              <a:buNone/>
            </a:pPr>
            <a:endParaRPr lang="en-US" altLang="en-US" sz="2000"/>
          </a:p>
        </p:txBody>
      </p:sp>
    </p:spTree>
    <p:custDataLst>
      <p:tags r:id="rId1"/>
    </p:custDataLst>
    <p:extLst>
      <p:ext uri="{BB962C8B-B14F-4D97-AF65-F5344CB8AC3E}">
        <p14:creationId xmlns:p14="http://schemas.microsoft.com/office/powerpoint/2010/main" val="15715037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Software testing is classically subdivided into two general categories:</a:t>
            </a: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Functional testing </a:t>
            </a:r>
            <a:r>
              <a:rPr lang="en-IN" sz="2000" dirty="0">
                <a:solidFill>
                  <a:srgbClr val="002060"/>
                </a:solidFill>
              </a:rPr>
              <a:t>seeks to determine whether the software works correctly. Does it behave as intended in a logical sense, from the lowest levels of detail examined with </a:t>
            </a:r>
            <a:r>
              <a:rPr lang="en-IN" sz="2000" b="1" dirty="0">
                <a:solidFill>
                  <a:srgbClr val="002060"/>
                </a:solidFill>
              </a:rPr>
              <a:t>Unit Testing</a:t>
            </a:r>
            <a:r>
              <a:rPr lang="en-IN" sz="2000" dirty="0">
                <a:solidFill>
                  <a:srgbClr val="002060"/>
                </a:solidFill>
              </a:rPr>
              <a:t>, to higher levels of complexity explored in </a:t>
            </a:r>
            <a:r>
              <a:rPr lang="en-IN" sz="2000" b="1" dirty="0">
                <a:solidFill>
                  <a:srgbClr val="002060"/>
                </a:solidFill>
              </a:rPr>
              <a:t>Integration Testing</a:t>
            </a:r>
            <a:endParaRPr lang="en-IN" sz="2000" dirty="0">
              <a:solidFill>
                <a:srgbClr val="002060"/>
              </a:solidFill>
            </a:endParaRPr>
          </a:p>
          <a:p>
            <a:pPr marL="1081088" lvl="1" indent="-368300" algn="just" defTabSz="457105">
              <a:lnSpc>
                <a:spcPct val="100000"/>
              </a:lnSpc>
              <a:spcBef>
                <a:spcPct val="20000"/>
              </a:spcBef>
              <a:spcAft>
                <a:spcPts val="400"/>
              </a:spcAft>
              <a:buSzPct val="100000"/>
              <a:buFont typeface="Courier New" panose="02070309020205020404" pitchFamily="49" charset="0"/>
              <a:buChar char="o"/>
            </a:pPr>
            <a:r>
              <a:rPr lang="en-IN" sz="2000" b="1" dirty="0">
                <a:solidFill>
                  <a:srgbClr val="002060"/>
                </a:solidFill>
              </a:rPr>
              <a:t>Non-functional testing </a:t>
            </a:r>
            <a:r>
              <a:rPr lang="en-IN" sz="2000" dirty="0">
                <a:solidFill>
                  <a:srgbClr val="002060"/>
                </a:solidFill>
              </a:rPr>
              <a:t>examines </a:t>
            </a:r>
            <a:r>
              <a:rPr lang="en-IN" sz="2000" b="1" dirty="0">
                <a:solidFill>
                  <a:srgbClr val="002060"/>
                </a:solidFill>
              </a:rPr>
              <a:t>usability, performance, security, resiliency, compliance, localization, and many other issues</a:t>
            </a:r>
            <a:r>
              <a:rPr lang="en-IN" sz="2000" dirty="0">
                <a:solidFill>
                  <a:srgbClr val="002060"/>
                </a:solidFill>
              </a:rPr>
              <a:t>. This type of testing finds out if the software is fit for its purpose, provides the intended value, and minimizes risk.</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Developers capture design requirements as tests and then write software to pass those tests. This is called </a:t>
            </a:r>
            <a:r>
              <a:rPr lang="en-IN" sz="2000" b="1" dirty="0">
                <a:solidFill>
                  <a:srgbClr val="002060"/>
                </a:solidFill>
              </a:rPr>
              <a:t>Test-Driven Development </a:t>
            </a:r>
            <a:r>
              <a:rPr lang="en-IN" sz="2000" dirty="0">
                <a:solidFill>
                  <a:srgbClr val="002060"/>
                </a:solidFill>
              </a:rPr>
              <a:t>(TDD).</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2908072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a:solidFill>
                  <a:srgbClr val="002060"/>
                </a:solidFill>
              </a:rPr>
              <a:t>Detailed functional testing of small pieces of code </a:t>
            </a:r>
            <a:r>
              <a:rPr lang="en-IN" altLang="en-US" sz="2000">
                <a:solidFill>
                  <a:srgbClr val="002060"/>
                </a:solidFill>
              </a:rPr>
              <a:t>(lines, blocks, functions, classes, and other components in isolation) is called Unit Testing.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These test frameworks are software that allows you to make assertions about testable conditions and determine if these assertions are valid at a point in execution. </a:t>
            </a:r>
            <a:endParaRPr lang="en-US" altLang="en-US" sz="2000">
              <a:solidFill>
                <a:srgbClr val="002060"/>
              </a:solidFill>
            </a:endParaRPr>
          </a:p>
          <a:p>
            <a:pPr marL="0" lvl="1" indent="0" algn="just" defTabSz="457105">
              <a:lnSpc>
                <a:spcPct val="100000"/>
              </a:lnSpc>
              <a:spcBef>
                <a:spcPct val="20000"/>
              </a:spcBef>
              <a:spcAft>
                <a:spcPts val="400"/>
              </a:spcAft>
              <a:buSzPct val="100000"/>
              <a:buNone/>
            </a:pPr>
            <a:r>
              <a:rPr lang="en-IN" altLang="en-US" sz="2000" b="1">
                <a:solidFill>
                  <a:srgbClr val="002060"/>
                </a:solidFill>
              </a:rPr>
              <a:t>Integration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Integration testing ensures that all the individual units fit together properly to make a complete application.</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a:solidFill>
                  <a:srgbClr val="002060"/>
                </a:solidFill>
              </a:rPr>
              <a:t>Running the code with </a:t>
            </a:r>
            <a:r>
              <a:rPr lang="en-US" sz="2000" err="1">
                <a:solidFill>
                  <a:srgbClr val="002060"/>
                </a:solidFill>
              </a:rPr>
              <a:t>PyTest</a:t>
            </a:r>
            <a:r>
              <a:rPr lang="en-US" sz="2000">
                <a:solidFill>
                  <a:srgbClr val="002060"/>
                </a:solidFill>
              </a:rPr>
              <a:t> produces an output as shown in the image:</a:t>
            </a:r>
            <a:endParaRPr lang="en-US"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2926818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58701" y="155599"/>
            <a:ext cx="1501191" cy="347135"/>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2" name="Picture 1" descr="Vector image of shiny yellow filing folder web icon | Free SVG">
            <a:extLst>
              <a:ext uri="{FF2B5EF4-FFF2-40B4-BE49-F238E27FC236}">
                <a16:creationId xmlns:a16="http://schemas.microsoft.com/office/drawing/2014/main" id="{B941D5E8-25BC-803A-4BEC-A944E700B11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44483" y="1566287"/>
            <a:ext cx="778871" cy="778871"/>
          </a:xfrm>
          <a:prstGeom prst="rect">
            <a:avLst/>
          </a:prstGeom>
        </p:spPr>
      </p:pic>
      <p:sp>
        <p:nvSpPr>
          <p:cNvPr id="4" name="Rectangle 3">
            <a:extLst>
              <a:ext uri="{FF2B5EF4-FFF2-40B4-BE49-F238E27FC236}">
                <a16:creationId xmlns:a16="http://schemas.microsoft.com/office/drawing/2014/main" id="{E23EC8C4-CCE4-538B-0B21-B895245DFC60}"/>
              </a:ext>
            </a:extLst>
          </p:cNvPr>
          <p:cNvSpPr/>
          <p:nvPr/>
        </p:nvSpPr>
        <p:spPr>
          <a:xfrm>
            <a:off x="1283068" y="2072845"/>
            <a:ext cx="1351267"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MyCar.py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pic>
        <p:nvPicPr>
          <p:cNvPr id="6" name="Picture 5" descr="A picture containing icon&#10;&#10;Description automatically generated">
            <a:extLst>
              <a:ext uri="{FF2B5EF4-FFF2-40B4-BE49-F238E27FC236}">
                <a16:creationId xmlns:a16="http://schemas.microsoft.com/office/drawing/2014/main" id="{0648B3CF-C515-1189-F06A-2B4833A01D3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3695323"/>
            <a:ext cx="3289892" cy="1629867"/>
          </a:xfrm>
          <a:prstGeom prst="rect">
            <a:avLst/>
          </a:prstGeom>
        </p:spPr>
      </p:pic>
      <p:pic>
        <p:nvPicPr>
          <p:cNvPr id="9" name="Picture 8">
            <a:extLst>
              <a:ext uri="{FF2B5EF4-FFF2-40B4-BE49-F238E27FC236}">
                <a16:creationId xmlns:a16="http://schemas.microsoft.com/office/drawing/2014/main" id="{605E2E74-164E-554A-8E32-5C7D2CEADCD2}"/>
              </a:ext>
            </a:extLst>
          </p:cNvPr>
          <p:cNvPicPr>
            <a:picLocks noChangeAspect="1"/>
          </p:cNvPicPr>
          <p:nvPr/>
        </p:nvPicPr>
        <p:blipFill>
          <a:blip r:embed="rId7"/>
          <a:stretch>
            <a:fillRect/>
          </a:stretch>
        </p:blipFill>
        <p:spPr>
          <a:xfrm>
            <a:off x="532695" y="2792224"/>
            <a:ext cx="1807638" cy="868497"/>
          </a:xfrm>
          <a:prstGeom prst="rect">
            <a:avLst/>
          </a:prstGeom>
        </p:spPr>
      </p:pic>
      <p:grpSp>
        <p:nvGrpSpPr>
          <p:cNvPr id="11" name="Group 10">
            <a:extLst>
              <a:ext uri="{FF2B5EF4-FFF2-40B4-BE49-F238E27FC236}">
                <a16:creationId xmlns:a16="http://schemas.microsoft.com/office/drawing/2014/main" id="{DD0785F1-22B8-9492-091A-204808B09CDB}"/>
              </a:ext>
            </a:extLst>
          </p:cNvPr>
          <p:cNvGrpSpPr/>
          <p:nvPr/>
        </p:nvGrpSpPr>
        <p:grpSpPr>
          <a:xfrm>
            <a:off x="3101533" y="1135658"/>
            <a:ext cx="1044380" cy="1044380"/>
            <a:chOff x="3042862" y="221258"/>
            <a:chExt cx="1044380" cy="1044380"/>
          </a:xfrm>
        </p:grpSpPr>
        <p:pic>
          <p:nvPicPr>
            <p:cNvPr id="13" name="Picture 12" descr="Vector graphics of shiny yellow document web icon | Free SVG">
              <a:extLst>
                <a:ext uri="{FF2B5EF4-FFF2-40B4-BE49-F238E27FC236}">
                  <a16:creationId xmlns:a16="http://schemas.microsoft.com/office/drawing/2014/main" id="{A4A471B8-F1FD-5872-B200-A188240624F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14" name="Rectangle 13">
              <a:extLst>
                <a:ext uri="{FF2B5EF4-FFF2-40B4-BE49-F238E27FC236}">
                  <a16:creationId xmlns:a16="http://schemas.microsoft.com/office/drawing/2014/main" id="{35955A68-95E1-F0A2-85ED-8A952B9F89EB}"/>
                </a:ext>
              </a:extLst>
            </p:cNvPr>
            <p:cNvSpPr/>
            <p:nvPr/>
          </p:nvSpPr>
          <p:spPr>
            <a:xfrm>
              <a:off x="3104526" y="342308"/>
              <a:ext cx="871855"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b="1" dirty="0">
                  <a:ln/>
                  <a:solidFill>
                    <a:schemeClr val="tx1">
                      <a:lumMod val="95000"/>
                      <a:lumOff val="5000"/>
                    </a:schemeClr>
                  </a:solidFill>
                </a:rPr>
                <a:t>Using the class</a:t>
              </a:r>
              <a:endParaRPr lang="en-US" sz="4000" b="1" dirty="0">
                <a:ln/>
                <a:solidFill>
                  <a:schemeClr val="tx1">
                    <a:lumMod val="95000"/>
                    <a:lumOff val="5000"/>
                  </a:schemeClr>
                </a:solidFill>
              </a:endParaRPr>
            </a:p>
          </p:txBody>
        </p:sp>
      </p:grpSp>
      <p:sp>
        <p:nvSpPr>
          <p:cNvPr id="15" name="Rectangle 14">
            <a:extLst>
              <a:ext uri="{FF2B5EF4-FFF2-40B4-BE49-F238E27FC236}">
                <a16:creationId xmlns:a16="http://schemas.microsoft.com/office/drawing/2014/main" id="{40CDB0A7-0DEF-374C-3A00-1A20A3F72693}"/>
              </a:ext>
            </a:extLst>
          </p:cNvPr>
          <p:cNvSpPr/>
          <p:nvPr/>
        </p:nvSpPr>
        <p:spPr>
          <a:xfrm>
            <a:off x="2787781" y="2072845"/>
            <a:ext cx="1622688" cy="461665"/>
          </a:xfrm>
          <a:prstGeom prst="rect">
            <a:avLst/>
          </a:prstGeom>
          <a:noFill/>
        </p:spPr>
        <p:txBody>
          <a:bodyPr wrap="none" lIns="91440" tIns="45720" rIns="91440" bIns="45720">
            <a:spAutoFit/>
          </a:bodyPr>
          <a:lstStyle/>
          <a:p>
            <a:pPr algn="ctr"/>
            <a:r>
              <a:rPr lang="en-US" sz="2400" b="0" cap="none" spc="0" dirty="0">
                <a:ln w="0"/>
                <a:solidFill>
                  <a:schemeClr val="accent1"/>
                </a:solidFill>
                <a:effectLst>
                  <a:outerShdw blurRad="38100" dist="25400" dir="5400000" algn="ctr" rotWithShape="0">
                    <a:srgbClr val="6E747A">
                      <a:alpha val="43000"/>
                    </a:srgbClr>
                  </a:outerShdw>
                </a:effectLst>
              </a:rPr>
              <a:t>CarMain.py</a:t>
            </a:r>
            <a:endParaRPr lang="en-US" sz="4800" b="0" cap="none" spc="0" dirty="0">
              <a:ln w="0"/>
              <a:solidFill>
                <a:schemeClr val="accent1"/>
              </a:solidFill>
              <a:effectLst>
                <a:outerShdw blurRad="38100" dist="25400" dir="5400000" algn="ctr" rotWithShape="0">
                  <a:srgbClr val="6E747A">
                    <a:alpha val="43000"/>
                  </a:srgbClr>
                </a:outerShdw>
              </a:effectLst>
            </a:endParaRPr>
          </a:p>
        </p:txBody>
      </p:sp>
      <p:sp>
        <p:nvSpPr>
          <p:cNvPr id="16" name="Arrow: Down 15">
            <a:extLst>
              <a:ext uri="{FF2B5EF4-FFF2-40B4-BE49-F238E27FC236}">
                <a16:creationId xmlns:a16="http://schemas.microsoft.com/office/drawing/2014/main" id="{39AB1A29-8D03-AE90-7955-0EEF82AE9B3D}"/>
              </a:ext>
            </a:extLst>
          </p:cNvPr>
          <p:cNvSpPr/>
          <p:nvPr/>
        </p:nvSpPr>
        <p:spPr>
          <a:xfrm rot="16200000">
            <a:off x="2569141" y="1407581"/>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Vector graphics of shiny yellow document web icon | Free SVG">
            <a:extLst>
              <a:ext uri="{FF2B5EF4-FFF2-40B4-BE49-F238E27FC236}">
                <a16:creationId xmlns:a16="http://schemas.microsoft.com/office/drawing/2014/main" id="{2E48D175-477A-4829-3404-039C929FBED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436514" y="1066580"/>
            <a:ext cx="1044380" cy="1044380"/>
          </a:xfrm>
          <a:prstGeom prst="rect">
            <a:avLst/>
          </a:prstGeom>
        </p:spPr>
      </p:pic>
      <p:grpSp>
        <p:nvGrpSpPr>
          <p:cNvPr id="18" name="Group 17">
            <a:extLst>
              <a:ext uri="{FF2B5EF4-FFF2-40B4-BE49-F238E27FC236}">
                <a16:creationId xmlns:a16="http://schemas.microsoft.com/office/drawing/2014/main" id="{ECC135B9-8929-3A95-1238-8BF5F58CEBD1}"/>
              </a:ext>
            </a:extLst>
          </p:cNvPr>
          <p:cNvGrpSpPr/>
          <p:nvPr/>
        </p:nvGrpSpPr>
        <p:grpSpPr>
          <a:xfrm>
            <a:off x="3476410" y="3902208"/>
            <a:ext cx="1044380" cy="1075157"/>
            <a:chOff x="3042862" y="221258"/>
            <a:chExt cx="1044380" cy="1075157"/>
          </a:xfrm>
        </p:grpSpPr>
        <p:pic>
          <p:nvPicPr>
            <p:cNvPr id="19" name="Picture 18" descr="Vector graphics of shiny yellow document web icon | Free SVG">
              <a:extLst>
                <a:ext uri="{FF2B5EF4-FFF2-40B4-BE49-F238E27FC236}">
                  <a16:creationId xmlns:a16="http://schemas.microsoft.com/office/drawing/2014/main" id="{A3BC5C33-8E81-C617-1718-E8C9CB68015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20" name="Rectangle 19">
              <a:extLst>
                <a:ext uri="{FF2B5EF4-FFF2-40B4-BE49-F238E27FC236}">
                  <a16:creationId xmlns:a16="http://schemas.microsoft.com/office/drawing/2014/main" id="{D32A5185-3947-4D66-C165-47BD5F0DDF29}"/>
                </a:ext>
              </a:extLst>
            </p:cNvPr>
            <p:cNvSpPr/>
            <p:nvPr/>
          </p:nvSpPr>
          <p:spPr>
            <a:xfrm>
              <a:off x="3104526" y="342308"/>
              <a:ext cx="871855" cy="954107"/>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Calc Miles Function</a:t>
              </a:r>
              <a:endParaRPr lang="en-US" sz="3200" b="1" dirty="0">
                <a:ln/>
                <a:solidFill>
                  <a:schemeClr val="tx1">
                    <a:lumMod val="95000"/>
                    <a:lumOff val="5000"/>
                  </a:schemeClr>
                </a:solidFill>
              </a:endParaRPr>
            </a:p>
          </p:txBody>
        </p:sp>
      </p:grpSp>
      <p:sp>
        <p:nvSpPr>
          <p:cNvPr id="21" name="Rectangle 20">
            <a:extLst>
              <a:ext uri="{FF2B5EF4-FFF2-40B4-BE49-F238E27FC236}">
                <a16:creationId xmlns:a16="http://schemas.microsoft.com/office/drawing/2014/main" id="{97408013-BC93-FA86-71C3-975B2FBEDEED}"/>
              </a:ext>
            </a:extLst>
          </p:cNvPr>
          <p:cNvSpPr/>
          <p:nvPr/>
        </p:nvSpPr>
        <p:spPr>
          <a:xfrm>
            <a:off x="3197922" y="5063021"/>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sp>
        <p:nvSpPr>
          <p:cNvPr id="22" name="Arrow: Down 21">
            <a:extLst>
              <a:ext uri="{FF2B5EF4-FFF2-40B4-BE49-F238E27FC236}">
                <a16:creationId xmlns:a16="http://schemas.microsoft.com/office/drawing/2014/main" id="{172E7FE7-570C-3E8D-0B0B-044776DBE756}"/>
              </a:ext>
            </a:extLst>
          </p:cNvPr>
          <p:cNvSpPr/>
          <p:nvPr/>
        </p:nvSpPr>
        <p:spPr>
          <a:xfrm>
            <a:off x="3711271" y="3208370"/>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1B6DEB92-8149-25AC-7881-3FAFC35976AD}"/>
              </a:ext>
            </a:extLst>
          </p:cNvPr>
          <p:cNvPicPr>
            <a:picLocks noChangeAspect="1"/>
          </p:cNvPicPr>
          <p:nvPr/>
        </p:nvPicPr>
        <p:blipFill>
          <a:blip r:embed="rId9"/>
          <a:stretch>
            <a:fillRect/>
          </a:stretch>
        </p:blipFill>
        <p:spPr>
          <a:xfrm>
            <a:off x="4992771" y="3519228"/>
            <a:ext cx="4110387" cy="2123161"/>
          </a:xfrm>
          <a:prstGeom prst="rect">
            <a:avLst/>
          </a:prstGeom>
        </p:spPr>
      </p:pic>
      <p:pic>
        <p:nvPicPr>
          <p:cNvPr id="26" name="Picture 25">
            <a:extLst>
              <a:ext uri="{FF2B5EF4-FFF2-40B4-BE49-F238E27FC236}">
                <a16:creationId xmlns:a16="http://schemas.microsoft.com/office/drawing/2014/main" id="{E711212A-7C32-CBC7-DFD8-03CFDD3C00A6}"/>
              </a:ext>
            </a:extLst>
          </p:cNvPr>
          <p:cNvPicPr>
            <a:picLocks noChangeAspect="1"/>
          </p:cNvPicPr>
          <p:nvPr/>
        </p:nvPicPr>
        <p:blipFill>
          <a:blip r:embed="rId10"/>
          <a:stretch>
            <a:fillRect/>
          </a:stretch>
        </p:blipFill>
        <p:spPr>
          <a:xfrm>
            <a:off x="9157521" y="4831920"/>
            <a:ext cx="2677272" cy="789730"/>
          </a:xfrm>
          <a:prstGeom prst="rect">
            <a:avLst/>
          </a:prstGeom>
        </p:spPr>
      </p:pic>
      <p:pic>
        <p:nvPicPr>
          <p:cNvPr id="28" name="Picture 27">
            <a:extLst>
              <a:ext uri="{FF2B5EF4-FFF2-40B4-BE49-F238E27FC236}">
                <a16:creationId xmlns:a16="http://schemas.microsoft.com/office/drawing/2014/main" id="{93FD00BB-E176-179C-02A7-18E7C292E943}"/>
              </a:ext>
            </a:extLst>
          </p:cNvPr>
          <p:cNvPicPr>
            <a:picLocks noChangeAspect="1"/>
          </p:cNvPicPr>
          <p:nvPr/>
        </p:nvPicPr>
        <p:blipFill>
          <a:blip r:embed="rId11"/>
          <a:stretch>
            <a:fillRect/>
          </a:stretch>
        </p:blipFill>
        <p:spPr>
          <a:xfrm>
            <a:off x="6841994" y="45413"/>
            <a:ext cx="3730964" cy="3411960"/>
          </a:xfrm>
          <a:prstGeom prst="rect">
            <a:avLst/>
          </a:prstGeom>
        </p:spPr>
      </p:pic>
      <p:sp>
        <p:nvSpPr>
          <p:cNvPr id="29" name="Arrow: Down 28">
            <a:extLst>
              <a:ext uri="{FF2B5EF4-FFF2-40B4-BE49-F238E27FC236}">
                <a16:creationId xmlns:a16="http://schemas.microsoft.com/office/drawing/2014/main" id="{66FB5C5D-9E49-7AD1-B667-6C6CDB123587}"/>
              </a:ext>
            </a:extLst>
          </p:cNvPr>
          <p:cNvSpPr/>
          <p:nvPr/>
        </p:nvSpPr>
        <p:spPr>
          <a:xfrm rot="16200000">
            <a:off x="4238042" y="1426523"/>
            <a:ext cx="362117" cy="49800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0" name="Group 29">
            <a:extLst>
              <a:ext uri="{FF2B5EF4-FFF2-40B4-BE49-F238E27FC236}">
                <a16:creationId xmlns:a16="http://schemas.microsoft.com/office/drawing/2014/main" id="{CB8EF710-8D14-105B-10AB-90C4BAC5FBD4}"/>
              </a:ext>
            </a:extLst>
          </p:cNvPr>
          <p:cNvGrpSpPr/>
          <p:nvPr/>
        </p:nvGrpSpPr>
        <p:grpSpPr>
          <a:xfrm>
            <a:off x="5065860" y="1223817"/>
            <a:ext cx="1044380" cy="1044380"/>
            <a:chOff x="3042862" y="221258"/>
            <a:chExt cx="1044380" cy="1044380"/>
          </a:xfrm>
        </p:grpSpPr>
        <p:pic>
          <p:nvPicPr>
            <p:cNvPr id="31" name="Picture 30" descr="Vector graphics of shiny yellow document web icon | Free SVG">
              <a:extLst>
                <a:ext uri="{FF2B5EF4-FFF2-40B4-BE49-F238E27FC236}">
                  <a16:creationId xmlns:a16="http://schemas.microsoft.com/office/drawing/2014/main" id="{48580CD6-8740-0F10-CD65-671E71A96A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3042862" y="221258"/>
              <a:ext cx="1044380" cy="1044380"/>
            </a:xfrm>
            <a:prstGeom prst="rect">
              <a:avLst/>
            </a:prstGeom>
          </p:spPr>
        </p:pic>
        <p:sp>
          <p:nvSpPr>
            <p:cNvPr id="32" name="Rectangle 31">
              <a:extLst>
                <a:ext uri="{FF2B5EF4-FFF2-40B4-BE49-F238E27FC236}">
                  <a16:creationId xmlns:a16="http://schemas.microsoft.com/office/drawing/2014/main" id="{1D5476F5-3856-3A80-F9F7-0FFD25485E63}"/>
                </a:ext>
              </a:extLst>
            </p:cNvPr>
            <p:cNvSpPr/>
            <p:nvPr/>
          </p:nvSpPr>
          <p:spPr>
            <a:xfrm>
              <a:off x="3104527" y="563728"/>
              <a:ext cx="871855" cy="5232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1400" b="1" dirty="0">
                  <a:ln/>
                  <a:solidFill>
                    <a:schemeClr val="tx1">
                      <a:lumMod val="95000"/>
                      <a:lumOff val="5000"/>
                    </a:schemeClr>
                  </a:solidFill>
                </a:rPr>
                <a:t>Testing </a:t>
              </a:r>
              <a:r>
                <a:rPr lang="en-US" sz="1400" b="1" dirty="0" err="1">
                  <a:ln/>
                  <a:solidFill>
                    <a:schemeClr val="tx1">
                      <a:lumMod val="95000"/>
                      <a:lumOff val="5000"/>
                    </a:schemeClr>
                  </a:solidFill>
                </a:rPr>
                <a:t>MyCar</a:t>
              </a:r>
              <a:endParaRPr lang="en-US" sz="3200" b="1" dirty="0">
                <a:ln/>
                <a:solidFill>
                  <a:schemeClr val="tx1">
                    <a:lumMod val="95000"/>
                    <a:lumOff val="5000"/>
                  </a:schemeClr>
                </a:solidFill>
              </a:endParaRPr>
            </a:p>
          </p:txBody>
        </p:sp>
      </p:grpSp>
      <p:sp>
        <p:nvSpPr>
          <p:cNvPr id="33" name="Rectangle 32">
            <a:extLst>
              <a:ext uri="{FF2B5EF4-FFF2-40B4-BE49-F238E27FC236}">
                <a16:creationId xmlns:a16="http://schemas.microsoft.com/office/drawing/2014/main" id="{D173C752-8260-59F4-9F2D-FFF39B6C9D69}"/>
              </a:ext>
            </a:extLst>
          </p:cNvPr>
          <p:cNvSpPr/>
          <p:nvPr/>
        </p:nvSpPr>
        <p:spPr>
          <a:xfrm>
            <a:off x="4640059" y="2161004"/>
            <a:ext cx="1846788" cy="369332"/>
          </a:xfrm>
          <a:prstGeom prst="rect">
            <a:avLst/>
          </a:prstGeom>
          <a:noFill/>
        </p:spPr>
        <p:txBody>
          <a:bodyPr wrap="none" lIns="91440" tIns="45720" rIns="91440" bIns="45720">
            <a:spAutoFit/>
          </a:bodyPr>
          <a:lstStyle/>
          <a:p>
            <a:pPr algn="ctr"/>
            <a:r>
              <a:rPr lang="en-US" b="0" cap="none" spc="0" dirty="0">
                <a:ln w="0"/>
                <a:solidFill>
                  <a:schemeClr val="accent1"/>
                </a:solidFill>
                <a:effectLst>
                  <a:outerShdw blurRad="38100" dist="25400" dir="5400000" algn="ctr" rotWithShape="0">
                    <a:srgbClr val="6E747A">
                      <a:alpha val="43000"/>
                    </a:srgbClr>
                  </a:outerShdw>
                </a:effectLst>
              </a:rPr>
              <a:t>Test_CalcMiles.py</a:t>
            </a:r>
            <a:endParaRPr lang="en-US" sz="4000" b="0" cap="none" spc="0" dirty="0">
              <a:ln w="0"/>
              <a:solidFill>
                <a:schemeClr val="accent1"/>
              </a:solidFill>
              <a:effectLst>
                <a:outerShdw blurRad="38100" dist="25400" dir="5400000" algn="ctr" rotWithShape="0">
                  <a:srgbClr val="6E747A">
                    <a:alpha val="43000"/>
                  </a:srgbClr>
                </a:outerShdw>
              </a:effectLst>
            </a:endParaRPr>
          </a:p>
        </p:txBody>
      </p:sp>
      <p:pic>
        <p:nvPicPr>
          <p:cNvPr id="35" name="Picture 34">
            <a:extLst>
              <a:ext uri="{FF2B5EF4-FFF2-40B4-BE49-F238E27FC236}">
                <a16:creationId xmlns:a16="http://schemas.microsoft.com/office/drawing/2014/main" id="{991306F1-0651-3BEB-2B49-2E90D32E1A53}"/>
              </a:ext>
            </a:extLst>
          </p:cNvPr>
          <p:cNvPicPr>
            <a:picLocks noChangeAspect="1"/>
          </p:cNvPicPr>
          <p:nvPr/>
        </p:nvPicPr>
        <p:blipFill>
          <a:blip r:embed="rId12"/>
          <a:stretch>
            <a:fillRect/>
          </a:stretch>
        </p:blipFill>
        <p:spPr>
          <a:xfrm>
            <a:off x="9287726" y="2916335"/>
            <a:ext cx="2498752" cy="1532022"/>
          </a:xfrm>
          <a:prstGeom prst="rect">
            <a:avLst/>
          </a:prstGeom>
        </p:spPr>
      </p:pic>
    </p:spTree>
    <p:custDataLst>
      <p:tags r:id="rId1"/>
    </p:custDataLst>
    <p:extLst>
      <p:ext uri="{BB962C8B-B14F-4D97-AF65-F5344CB8AC3E}">
        <p14:creationId xmlns:p14="http://schemas.microsoft.com/office/powerpoint/2010/main" val="4156100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500" fill="hold"/>
                                        <p:tgtEl>
                                          <p:spTgt spid="16"/>
                                        </p:tgtEl>
                                        <p:attrNameLst>
                                          <p:attrName>ppt_x</p:attrName>
                                        </p:attrNameLst>
                                      </p:cBhvr>
                                      <p:tavLst>
                                        <p:tav tm="0">
                                          <p:val>
                                            <p:strVal val="0-#ppt_w/2"/>
                                          </p:val>
                                        </p:tav>
                                        <p:tav tm="100000">
                                          <p:val>
                                            <p:strVal val="#ppt_x"/>
                                          </p:val>
                                        </p:tav>
                                      </p:tavLst>
                                    </p:anim>
                                    <p:anim calcmode="lin" valueType="num">
                                      <p:cBhvr additive="base">
                                        <p:cTn id="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29"/>
                                        </p:tgtEl>
                                        <p:attrNameLst>
                                          <p:attrName>style.visibility</p:attrName>
                                        </p:attrNameLst>
                                      </p:cBhvr>
                                      <p:to>
                                        <p:strVal val="visible"/>
                                      </p:to>
                                    </p:set>
                                    <p:anim calcmode="lin" valueType="num">
                                      <p:cBhvr additive="base">
                                        <p:cTn id="26" dur="500" fill="hold"/>
                                        <p:tgtEl>
                                          <p:spTgt spid="29"/>
                                        </p:tgtEl>
                                        <p:attrNameLst>
                                          <p:attrName>ppt_x</p:attrName>
                                        </p:attrNameLst>
                                      </p:cBhvr>
                                      <p:tavLst>
                                        <p:tav tm="0">
                                          <p:val>
                                            <p:strVal val="0-#ppt_w/2"/>
                                          </p:val>
                                        </p:tav>
                                        <p:tav tm="100000">
                                          <p:val>
                                            <p:strVal val="#ppt_x"/>
                                          </p:val>
                                        </p:tav>
                                      </p:tavLst>
                                    </p:anim>
                                    <p:anim calcmode="lin" valueType="num">
                                      <p:cBhvr additive="base">
                                        <p:cTn id="27" dur="500" fill="hold"/>
                                        <p:tgtEl>
                                          <p:spTgt spid="29"/>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30"/>
                                        </p:tgtEl>
                                        <p:attrNameLst>
                                          <p:attrName>style.visibility</p:attrName>
                                        </p:attrNameLst>
                                      </p:cBhvr>
                                      <p:to>
                                        <p:strVal val="visible"/>
                                      </p:to>
                                    </p:set>
                                    <p:anim calcmode="lin" valueType="num">
                                      <p:cBhvr additive="base">
                                        <p:cTn id="32" dur="500" fill="hold"/>
                                        <p:tgtEl>
                                          <p:spTgt spid="30"/>
                                        </p:tgtEl>
                                        <p:attrNameLst>
                                          <p:attrName>ppt_x</p:attrName>
                                        </p:attrNameLst>
                                      </p:cBhvr>
                                      <p:tavLst>
                                        <p:tav tm="0">
                                          <p:val>
                                            <p:strVal val="0-#ppt_w/2"/>
                                          </p:val>
                                        </p:tav>
                                        <p:tav tm="100000">
                                          <p:val>
                                            <p:strVal val="#ppt_x"/>
                                          </p:val>
                                        </p:tav>
                                      </p:tavLst>
                                    </p:anim>
                                    <p:anim calcmode="lin" valueType="num">
                                      <p:cBhvr additive="base">
                                        <p:cTn id="33" dur="500" fill="hold"/>
                                        <p:tgtEl>
                                          <p:spTgt spid="30"/>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33"/>
                                        </p:tgtEl>
                                        <p:attrNameLst>
                                          <p:attrName>style.visibility</p:attrName>
                                        </p:attrNameLst>
                                      </p:cBhvr>
                                      <p:to>
                                        <p:strVal val="visible"/>
                                      </p:to>
                                    </p:set>
                                    <p:animEffect transition="in" filter="fade">
                                      <p:cBhvr>
                                        <p:cTn id="38" dur="1000"/>
                                        <p:tgtEl>
                                          <p:spTgt spid="33"/>
                                        </p:tgtEl>
                                      </p:cBhvr>
                                    </p:animEffect>
                                    <p:anim calcmode="lin" valueType="num">
                                      <p:cBhvr>
                                        <p:cTn id="39" dur="1000" fill="hold"/>
                                        <p:tgtEl>
                                          <p:spTgt spid="33"/>
                                        </p:tgtEl>
                                        <p:attrNameLst>
                                          <p:attrName>ppt_x</p:attrName>
                                        </p:attrNameLst>
                                      </p:cBhvr>
                                      <p:tavLst>
                                        <p:tav tm="0">
                                          <p:val>
                                            <p:strVal val="#ppt_x"/>
                                          </p:val>
                                        </p:tav>
                                        <p:tav tm="100000">
                                          <p:val>
                                            <p:strVal val="#ppt_x"/>
                                          </p:val>
                                        </p:tav>
                                      </p:tavLst>
                                    </p:anim>
                                    <p:anim calcmode="lin" valueType="num">
                                      <p:cBhvr>
                                        <p:cTn id="40"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8" fill="hold" nodeType="clickEffect">
                                  <p:stCondLst>
                                    <p:cond delay="0"/>
                                  </p:stCondLst>
                                  <p:childTnLst>
                                    <p:set>
                                      <p:cBhvr>
                                        <p:cTn id="44" dur="1" fill="hold">
                                          <p:stCondLst>
                                            <p:cond delay="0"/>
                                          </p:stCondLst>
                                        </p:cTn>
                                        <p:tgtEl>
                                          <p:spTgt spid="28"/>
                                        </p:tgtEl>
                                        <p:attrNameLst>
                                          <p:attrName>style.visibility</p:attrName>
                                        </p:attrNameLst>
                                      </p:cBhvr>
                                      <p:to>
                                        <p:strVal val="visible"/>
                                      </p:to>
                                    </p:set>
                                    <p:anim calcmode="lin" valueType="num">
                                      <p:cBhvr additive="base">
                                        <p:cTn id="45" dur="500" fill="hold"/>
                                        <p:tgtEl>
                                          <p:spTgt spid="28"/>
                                        </p:tgtEl>
                                        <p:attrNameLst>
                                          <p:attrName>ppt_x</p:attrName>
                                        </p:attrNameLst>
                                      </p:cBhvr>
                                      <p:tavLst>
                                        <p:tav tm="0">
                                          <p:val>
                                            <p:strVal val="0-#ppt_w/2"/>
                                          </p:val>
                                        </p:tav>
                                        <p:tav tm="100000">
                                          <p:val>
                                            <p:strVal val="#ppt_x"/>
                                          </p:val>
                                        </p:tav>
                                      </p:tavLst>
                                    </p:anim>
                                    <p:anim calcmode="lin" valueType="num">
                                      <p:cBhvr additive="base">
                                        <p:cTn id="46" dur="500" fill="hold"/>
                                        <p:tgtEl>
                                          <p:spTgt spid="28"/>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1" fill="hold" nodeType="clickEffect">
                                  <p:stCondLst>
                                    <p:cond delay="0"/>
                                  </p:stCondLst>
                                  <p:childTnLst>
                                    <p:set>
                                      <p:cBhvr>
                                        <p:cTn id="50" dur="1" fill="hold">
                                          <p:stCondLst>
                                            <p:cond delay="0"/>
                                          </p:stCondLst>
                                        </p:cTn>
                                        <p:tgtEl>
                                          <p:spTgt spid="35"/>
                                        </p:tgtEl>
                                        <p:attrNameLst>
                                          <p:attrName>style.visibility</p:attrName>
                                        </p:attrNameLst>
                                      </p:cBhvr>
                                      <p:to>
                                        <p:strVal val="visible"/>
                                      </p:to>
                                    </p:set>
                                    <p:anim calcmode="lin" valueType="num">
                                      <p:cBhvr additive="base">
                                        <p:cTn id="51" dur="500" fill="hold"/>
                                        <p:tgtEl>
                                          <p:spTgt spid="35"/>
                                        </p:tgtEl>
                                        <p:attrNameLst>
                                          <p:attrName>ppt_x</p:attrName>
                                        </p:attrNameLst>
                                      </p:cBhvr>
                                      <p:tavLst>
                                        <p:tav tm="0">
                                          <p:val>
                                            <p:strVal val="#ppt_x"/>
                                          </p:val>
                                        </p:tav>
                                        <p:tav tm="100000">
                                          <p:val>
                                            <p:strVal val="#ppt_x"/>
                                          </p:val>
                                        </p:tav>
                                      </p:tavLst>
                                    </p:anim>
                                    <p:anim calcmode="lin" valueType="num">
                                      <p:cBhvr additive="base">
                                        <p:cTn id="52" dur="500" fill="hold"/>
                                        <p:tgtEl>
                                          <p:spTgt spid="35"/>
                                        </p:tgtEl>
                                        <p:attrNameLst>
                                          <p:attrName>ppt_y</p:attrName>
                                        </p:attrNameLst>
                                      </p:cBhvr>
                                      <p:tavLst>
                                        <p:tav tm="0">
                                          <p:val>
                                            <p:strVal val="0-#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2"/>
                                        </p:tgtEl>
                                        <p:attrNameLst>
                                          <p:attrName>style.visibility</p:attrName>
                                        </p:attrNameLst>
                                      </p:cBhvr>
                                      <p:to>
                                        <p:strVal val="visible"/>
                                      </p:to>
                                    </p:set>
                                    <p:anim calcmode="lin" valueType="num">
                                      <p:cBhvr additive="base">
                                        <p:cTn id="57" dur="500" fill="hold"/>
                                        <p:tgtEl>
                                          <p:spTgt spid="22"/>
                                        </p:tgtEl>
                                        <p:attrNameLst>
                                          <p:attrName>ppt_x</p:attrName>
                                        </p:attrNameLst>
                                      </p:cBhvr>
                                      <p:tavLst>
                                        <p:tav tm="0">
                                          <p:val>
                                            <p:strVal val="0-#ppt_w/2"/>
                                          </p:val>
                                        </p:tav>
                                        <p:tav tm="100000">
                                          <p:val>
                                            <p:strVal val="#ppt_x"/>
                                          </p:val>
                                        </p:tav>
                                      </p:tavLst>
                                    </p:anim>
                                    <p:anim calcmode="lin" valueType="num">
                                      <p:cBhvr additive="base">
                                        <p:cTn id="58"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8" fill="hold" nodeType="clickEffect">
                                  <p:stCondLst>
                                    <p:cond delay="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0-#ppt_w/2"/>
                                          </p:val>
                                        </p:tav>
                                        <p:tav tm="100000">
                                          <p:val>
                                            <p:strVal val="#ppt_x"/>
                                          </p:val>
                                        </p:tav>
                                      </p:tavLst>
                                    </p:anim>
                                    <p:anim calcmode="lin" valueType="num">
                                      <p:cBhvr additive="base">
                                        <p:cTn id="6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7"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fade">
                                      <p:cBhvr>
                                        <p:cTn id="69" dur="1000"/>
                                        <p:tgtEl>
                                          <p:spTgt spid="21"/>
                                        </p:tgtEl>
                                      </p:cBhvr>
                                    </p:animEffect>
                                    <p:anim calcmode="lin" valueType="num">
                                      <p:cBhvr>
                                        <p:cTn id="70" dur="1000" fill="hold"/>
                                        <p:tgtEl>
                                          <p:spTgt spid="21"/>
                                        </p:tgtEl>
                                        <p:attrNameLst>
                                          <p:attrName>ppt_x</p:attrName>
                                        </p:attrNameLst>
                                      </p:cBhvr>
                                      <p:tavLst>
                                        <p:tav tm="0">
                                          <p:val>
                                            <p:strVal val="#ppt_x"/>
                                          </p:val>
                                        </p:tav>
                                        <p:tav tm="100000">
                                          <p:val>
                                            <p:strVal val="#ppt_x"/>
                                          </p:val>
                                        </p:tav>
                                      </p:tavLst>
                                    </p:anim>
                                    <p:anim calcmode="lin" valueType="num">
                                      <p:cBhvr>
                                        <p:cTn id="71"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8" fill="hold" nodeType="clickEffect">
                                  <p:stCondLst>
                                    <p:cond delay="0"/>
                                  </p:stCondLst>
                                  <p:childTnLst>
                                    <p:set>
                                      <p:cBhvr>
                                        <p:cTn id="75" dur="1" fill="hold">
                                          <p:stCondLst>
                                            <p:cond delay="0"/>
                                          </p:stCondLst>
                                        </p:cTn>
                                        <p:tgtEl>
                                          <p:spTgt spid="24"/>
                                        </p:tgtEl>
                                        <p:attrNameLst>
                                          <p:attrName>style.visibility</p:attrName>
                                        </p:attrNameLst>
                                      </p:cBhvr>
                                      <p:to>
                                        <p:strVal val="visible"/>
                                      </p:to>
                                    </p:set>
                                    <p:anim calcmode="lin" valueType="num">
                                      <p:cBhvr additive="base">
                                        <p:cTn id="76" dur="500" fill="hold"/>
                                        <p:tgtEl>
                                          <p:spTgt spid="24"/>
                                        </p:tgtEl>
                                        <p:attrNameLst>
                                          <p:attrName>ppt_x</p:attrName>
                                        </p:attrNameLst>
                                      </p:cBhvr>
                                      <p:tavLst>
                                        <p:tav tm="0">
                                          <p:val>
                                            <p:strVal val="0-#ppt_w/2"/>
                                          </p:val>
                                        </p:tav>
                                        <p:tav tm="100000">
                                          <p:val>
                                            <p:strVal val="#ppt_x"/>
                                          </p:val>
                                        </p:tav>
                                      </p:tavLst>
                                    </p:anim>
                                    <p:anim calcmode="lin" valueType="num">
                                      <p:cBhvr additive="base">
                                        <p:cTn id="77"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2" presetClass="entr" presetSubtype="8" fill="hold" nodeType="clickEffect">
                                  <p:stCondLst>
                                    <p:cond delay="0"/>
                                  </p:stCondLst>
                                  <p:childTnLst>
                                    <p:set>
                                      <p:cBhvr>
                                        <p:cTn id="81" dur="1" fill="hold">
                                          <p:stCondLst>
                                            <p:cond delay="0"/>
                                          </p:stCondLst>
                                        </p:cTn>
                                        <p:tgtEl>
                                          <p:spTgt spid="26"/>
                                        </p:tgtEl>
                                        <p:attrNameLst>
                                          <p:attrName>style.visibility</p:attrName>
                                        </p:attrNameLst>
                                      </p:cBhvr>
                                      <p:to>
                                        <p:strVal val="visible"/>
                                      </p:to>
                                    </p:set>
                                    <p:anim calcmode="lin" valueType="num">
                                      <p:cBhvr additive="base">
                                        <p:cTn id="82" dur="500" fill="hold"/>
                                        <p:tgtEl>
                                          <p:spTgt spid="26"/>
                                        </p:tgtEl>
                                        <p:attrNameLst>
                                          <p:attrName>ppt_x</p:attrName>
                                        </p:attrNameLst>
                                      </p:cBhvr>
                                      <p:tavLst>
                                        <p:tav tm="0">
                                          <p:val>
                                            <p:strVal val="0-#ppt_w/2"/>
                                          </p:val>
                                        </p:tav>
                                        <p:tav tm="100000">
                                          <p:val>
                                            <p:strVal val="#ppt_x"/>
                                          </p:val>
                                        </p:tav>
                                      </p:tavLst>
                                    </p:anim>
                                    <p:anim calcmode="lin" valueType="num">
                                      <p:cBhvr additive="base">
                                        <p:cTn id="83" dur="500" fill="hold"/>
                                        <p:tgtEl>
                                          <p:spTgt spid="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animBg="1"/>
      <p:bldP spid="21" grpId="0"/>
      <p:bldP spid="22" grpId="0" animBg="1"/>
      <p:bldP spid="29" grpId="0" animBg="1"/>
      <p:bldP spid="3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Unit Testing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pic>
        <p:nvPicPr>
          <p:cNvPr id="7" name="Picture 6">
            <a:extLst>
              <a:ext uri="{FF2B5EF4-FFF2-40B4-BE49-F238E27FC236}">
                <a16:creationId xmlns:a16="http://schemas.microsoft.com/office/drawing/2014/main" id="{0AB8C343-93E4-06A4-8F97-AEE8EF7E82A5}"/>
              </a:ext>
            </a:extLst>
          </p:cNvPr>
          <p:cNvPicPr>
            <a:picLocks noChangeAspect="1"/>
          </p:cNvPicPr>
          <p:nvPr/>
        </p:nvPicPr>
        <p:blipFill rotWithShape="1">
          <a:blip r:embed="rId4"/>
          <a:srcRect b="83004"/>
          <a:stretch/>
        </p:blipFill>
        <p:spPr>
          <a:xfrm>
            <a:off x="138545" y="1211863"/>
            <a:ext cx="6329817" cy="1165596"/>
          </a:xfrm>
          <a:prstGeom prst="rect">
            <a:avLst/>
          </a:prstGeom>
        </p:spPr>
      </p:pic>
      <p:pic>
        <p:nvPicPr>
          <p:cNvPr id="8" name="Picture 7">
            <a:extLst>
              <a:ext uri="{FF2B5EF4-FFF2-40B4-BE49-F238E27FC236}">
                <a16:creationId xmlns:a16="http://schemas.microsoft.com/office/drawing/2014/main" id="{219ECB7B-838F-8350-D8B4-EFF63A41F72E}"/>
              </a:ext>
            </a:extLst>
          </p:cNvPr>
          <p:cNvPicPr>
            <a:picLocks noChangeAspect="1"/>
          </p:cNvPicPr>
          <p:nvPr/>
        </p:nvPicPr>
        <p:blipFill rotWithShape="1">
          <a:blip r:embed="rId4"/>
          <a:srcRect t="86700" r="19413"/>
          <a:stretch/>
        </p:blipFill>
        <p:spPr>
          <a:xfrm>
            <a:off x="6830357" y="1211863"/>
            <a:ext cx="5101014" cy="912110"/>
          </a:xfrm>
          <a:prstGeom prst="rect">
            <a:avLst/>
          </a:prstGeom>
        </p:spPr>
      </p:pic>
      <p:pic>
        <p:nvPicPr>
          <p:cNvPr id="10" name="Picture 9">
            <a:extLst>
              <a:ext uri="{FF2B5EF4-FFF2-40B4-BE49-F238E27FC236}">
                <a16:creationId xmlns:a16="http://schemas.microsoft.com/office/drawing/2014/main" id="{0530AAF5-B000-404D-BBA7-AFCF3744AA5B}"/>
              </a:ext>
            </a:extLst>
          </p:cNvPr>
          <p:cNvPicPr>
            <a:picLocks noChangeAspect="1"/>
          </p:cNvPicPr>
          <p:nvPr/>
        </p:nvPicPr>
        <p:blipFill>
          <a:blip r:embed="rId5"/>
          <a:stretch>
            <a:fillRect/>
          </a:stretch>
        </p:blipFill>
        <p:spPr>
          <a:xfrm>
            <a:off x="138546" y="2501622"/>
            <a:ext cx="4548512" cy="3097855"/>
          </a:xfrm>
          <a:prstGeom prst="rect">
            <a:avLst/>
          </a:prstGeom>
        </p:spPr>
      </p:pic>
      <p:pic>
        <p:nvPicPr>
          <p:cNvPr id="12" name="Picture 11">
            <a:extLst>
              <a:ext uri="{FF2B5EF4-FFF2-40B4-BE49-F238E27FC236}">
                <a16:creationId xmlns:a16="http://schemas.microsoft.com/office/drawing/2014/main" id="{CD52A9EC-0FBC-49EA-2BCE-92E6FE025D15}"/>
              </a:ext>
            </a:extLst>
          </p:cNvPr>
          <p:cNvPicPr>
            <a:picLocks noChangeAspect="1"/>
          </p:cNvPicPr>
          <p:nvPr/>
        </p:nvPicPr>
        <p:blipFill>
          <a:blip r:embed="rId6"/>
          <a:stretch>
            <a:fillRect/>
          </a:stretch>
        </p:blipFill>
        <p:spPr>
          <a:xfrm>
            <a:off x="5049053" y="2631995"/>
            <a:ext cx="6852868" cy="1848547"/>
          </a:xfrm>
          <a:prstGeom prst="rect">
            <a:avLst/>
          </a:prstGeom>
        </p:spPr>
      </p:pic>
    </p:spTree>
    <p:custDataLst>
      <p:tags r:id="rId1"/>
    </p:custDataLst>
    <p:extLst>
      <p:ext uri="{BB962C8B-B14F-4D97-AF65-F5344CB8AC3E}">
        <p14:creationId xmlns:p14="http://schemas.microsoft.com/office/powerpoint/2010/main" val="3456025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 calcmode="lin" valueType="num">
                                      <p:cBhvr additive="base">
                                        <p:cTn id="14" dur="500" fill="hold"/>
                                        <p:tgtEl>
                                          <p:spTgt spid="12"/>
                                        </p:tgtEl>
                                        <p:attrNameLst>
                                          <p:attrName>ppt_x</p:attrName>
                                        </p:attrNameLst>
                                      </p:cBhvr>
                                      <p:tavLst>
                                        <p:tav tm="0">
                                          <p:val>
                                            <p:strVal val="0-#ppt_w/2"/>
                                          </p:val>
                                        </p:tav>
                                        <p:tav tm="100000">
                                          <p:val>
                                            <p:strVal val="#ppt_x"/>
                                          </p:val>
                                        </p:tav>
                                      </p:tavLst>
                                    </p:anim>
                                    <p:anim calcmode="lin" valueType="num">
                                      <p:cBhvr additive="base">
                                        <p:cTn id="15"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Testing Code</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a:solidFill>
                  <a:srgbClr val="002060"/>
                </a:solidFill>
              </a:rPr>
              <a:t>Test-Driven Development (TDD)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If you want to test to validate the application design in light of requirements, implies that you should write the testing code before you write the application code .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a:solidFill>
                  <a:srgbClr val="002060"/>
                </a:solidFill>
              </a:rPr>
              <a:t>Having expressed the requirements in your testing code, you can then write the application code until it passes the tests that you have created in the testing code.</a:t>
            </a: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basic pattern of TDD is a five-step, repeating process: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Create a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for unexpected reasons.</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Write application code to pass the new test.</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Run tests to see if any fail. </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r>
              <a:rPr lang="en-IN" altLang="en-US" sz="2000">
                <a:solidFill>
                  <a:srgbClr val="002060"/>
                </a:solidFill>
              </a:rPr>
              <a:t>Refactor and improve application code.</a:t>
            </a:r>
          </a:p>
          <a:p>
            <a:pPr marL="903288" lvl="1" indent="-274638" algn="just" defTabSz="457105">
              <a:lnSpc>
                <a:spcPct val="100000"/>
              </a:lnSpc>
              <a:spcBef>
                <a:spcPct val="20000"/>
              </a:spcBef>
              <a:spcAft>
                <a:spcPts val="400"/>
              </a:spcAft>
              <a:buSzPct val="100000"/>
              <a:buFont typeface="Wingdings" panose="05000000000000000000" pitchFamily="2" charset="2"/>
              <a:buChar char="ü"/>
            </a:pPr>
            <a:endParaRPr lang="en-IN" altLang="en-US" sz="200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1017554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Rest APIs let you exchange information with remote services and equipment.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The three most </a:t>
            </a:r>
            <a:r>
              <a:rPr lang="en-IN" altLang="en-US" sz="2000" b="1">
                <a:solidFill>
                  <a:srgbClr val="002060"/>
                </a:solidFill>
              </a:rPr>
              <a:t>popular standard formats</a:t>
            </a:r>
            <a:r>
              <a:rPr lang="en-IN" altLang="en-US" sz="2000">
                <a:solidFill>
                  <a:srgbClr val="002060"/>
                </a:solidFill>
              </a:rPr>
              <a:t> </a:t>
            </a:r>
            <a:r>
              <a:rPr lang="en-IN" altLang="en-US" sz="2000" b="1">
                <a:solidFill>
                  <a:srgbClr val="002060"/>
                </a:solidFill>
              </a:rPr>
              <a:t>for exchanging information with remote APIs </a:t>
            </a:r>
            <a:r>
              <a:rPr lang="en-IN" altLang="en-US" sz="2000">
                <a:solidFill>
                  <a:srgbClr val="002060"/>
                </a:solidFill>
              </a:rPr>
              <a:t>are XML, JSON, and YAML.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a:solidFill>
                  <a:srgbClr val="002060"/>
                </a:solidFill>
              </a:rPr>
              <a:t>Parsing XML, JSON, or YAML is a frequent requirement of interacting with APIs. An oft-encountered pattern </a:t>
            </a:r>
            <a:r>
              <a:rPr lang="en-IN" sz="2000">
                <a:solidFill>
                  <a:srgbClr val="002060"/>
                </a:solidFill>
              </a:rPr>
              <a:t>in REST API implementations is as follows</a:t>
            </a:r>
            <a:r>
              <a:rPr lang="en-IN" altLang="en-US" sz="2000">
                <a:solidFill>
                  <a:srgbClr val="002060"/>
                </a:solidFill>
              </a:rPr>
              <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Authenticate, usually by </a:t>
            </a:r>
            <a:r>
              <a:rPr lang="en-IN" altLang="en-US" err="1">
                <a:solidFill>
                  <a:srgbClr val="002060"/>
                </a:solidFill>
              </a:rPr>
              <a:t>POSTing</a:t>
            </a:r>
            <a:r>
              <a:rPr lang="en-IN" altLang="en-US">
                <a:solidFill>
                  <a:srgbClr val="002060"/>
                </a:solidFill>
              </a:rPr>
              <a:t> a user/password combination and retrieving an expiring token for use in authenticating subsequent requests.</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GET request to a given endpoint (authenticating as required) to retrieve the state of a resource, requesting XML, JSON, or YAML as the output format.</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Modify the returned XML, JSON, or YAML.</a:t>
            </a:r>
          </a:p>
          <a:p>
            <a:pPr marL="800100" lvl="2" indent="-342900" algn="just" defTabSz="457105">
              <a:lnSpc>
                <a:spcPct val="100000"/>
              </a:lnSpc>
              <a:spcBef>
                <a:spcPct val="20000"/>
              </a:spcBef>
              <a:spcAft>
                <a:spcPts val="400"/>
              </a:spcAft>
              <a:buSzPct val="100000"/>
              <a:buFont typeface="Courier New" panose="02070309020205020404" pitchFamily="49" charset="0"/>
              <a:buChar char="o"/>
            </a:pPr>
            <a:r>
              <a:rPr lang="en-IN" altLang="en-US">
                <a:solidFill>
                  <a:srgbClr val="002060"/>
                </a:solidFill>
              </a:rPr>
              <a:t>Execute a POST (or PUT) to the same endpoint (again, authenticating as required) to change the state of the resource, again requesting XML, JSON, or YAML as the output format and interpreting it as needed to determine if the operation was successful.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a:solidFill>
                <a:srgbClr val="002060"/>
              </a:solidFill>
            </a:endParaRPr>
          </a:p>
        </p:txBody>
      </p:sp>
    </p:spTree>
    <p:custDataLst>
      <p:tags r:id="rId1"/>
    </p:custDataLst>
    <p:extLst>
      <p:ext uri="{BB962C8B-B14F-4D97-AF65-F5344CB8AC3E}">
        <p14:creationId xmlns:p14="http://schemas.microsoft.com/office/powerpoint/2010/main" val="3991322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99DCB114-E14C-3A53-BCE2-F9FDD5C4AD2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graphicFrame>
        <p:nvGraphicFramePr>
          <p:cNvPr id="8" name="Table 8">
            <a:extLst>
              <a:ext uri="{FF2B5EF4-FFF2-40B4-BE49-F238E27FC236}">
                <a16:creationId xmlns:a16="http://schemas.microsoft.com/office/drawing/2014/main" id="{CAAFB7C2-0A69-8A47-F127-C05AAAAA5FAB}"/>
              </a:ext>
            </a:extLst>
          </p:cNvPr>
          <p:cNvGraphicFramePr>
            <a:graphicFrameLocks noGrp="1"/>
          </p:cNvGraphicFramePr>
          <p:nvPr>
            <p:extLst>
              <p:ext uri="{D42A27DB-BD31-4B8C-83A1-F6EECF244321}">
                <p14:modId xmlns:p14="http://schemas.microsoft.com/office/powerpoint/2010/main" val="1522868230"/>
              </p:ext>
            </p:extLst>
          </p:nvPr>
        </p:nvGraphicFramePr>
        <p:xfrm>
          <a:off x="9309622" y="4377266"/>
          <a:ext cx="2615157" cy="1097280"/>
        </p:xfrm>
        <a:graphic>
          <a:graphicData uri="http://schemas.openxmlformats.org/drawingml/2006/table">
            <a:tbl>
              <a:tblPr firstRow="1" bandRow="1">
                <a:tableStyleId>{BC89EF96-8CEA-46FF-86C4-4CE0E7609802}</a:tableStyleId>
              </a:tblPr>
              <a:tblGrid>
                <a:gridCol w="871719">
                  <a:extLst>
                    <a:ext uri="{9D8B030D-6E8A-4147-A177-3AD203B41FA5}">
                      <a16:colId xmlns:a16="http://schemas.microsoft.com/office/drawing/2014/main" val="128329438"/>
                    </a:ext>
                  </a:extLst>
                </a:gridCol>
                <a:gridCol w="871719">
                  <a:extLst>
                    <a:ext uri="{9D8B030D-6E8A-4147-A177-3AD203B41FA5}">
                      <a16:colId xmlns:a16="http://schemas.microsoft.com/office/drawing/2014/main" val="2125259556"/>
                    </a:ext>
                  </a:extLst>
                </a:gridCol>
                <a:gridCol w="871719">
                  <a:extLst>
                    <a:ext uri="{9D8B030D-6E8A-4147-A177-3AD203B41FA5}">
                      <a16:colId xmlns:a16="http://schemas.microsoft.com/office/drawing/2014/main" val="2140767344"/>
                    </a:ext>
                  </a:extLst>
                </a:gridCol>
              </a:tblGrid>
              <a:tr h="365536">
                <a:tc>
                  <a:txBody>
                    <a:bodyPr/>
                    <a:lstStyle/>
                    <a:p>
                      <a:r>
                        <a:rPr lang="en-GB" b="1"/>
                        <a:t>1</a:t>
                      </a:r>
                    </a:p>
                  </a:txBody>
                  <a:tcPr/>
                </a:tc>
                <a:tc>
                  <a:txBody>
                    <a:bodyPr/>
                    <a:lstStyle/>
                    <a:p>
                      <a:r>
                        <a:rPr lang="en-GB"/>
                        <a:t>Sam</a:t>
                      </a:r>
                    </a:p>
                  </a:txBody>
                  <a:tcPr/>
                </a:tc>
                <a:tc>
                  <a:txBody>
                    <a:bodyPr/>
                    <a:lstStyle/>
                    <a:p>
                      <a:r>
                        <a:rPr lang="en-GB" b="1"/>
                        <a:t>70</a:t>
                      </a:r>
                    </a:p>
                  </a:txBody>
                  <a:tcPr/>
                </a:tc>
                <a:extLst>
                  <a:ext uri="{0D108BD9-81ED-4DB2-BD59-A6C34878D82A}">
                    <a16:rowId xmlns:a16="http://schemas.microsoft.com/office/drawing/2014/main" val="1370578938"/>
                  </a:ext>
                </a:extLst>
              </a:tr>
              <a:tr h="365536">
                <a:tc>
                  <a:txBody>
                    <a:bodyPr/>
                    <a:lstStyle/>
                    <a:p>
                      <a:r>
                        <a:rPr lang="en-GB" b="1"/>
                        <a:t>2</a:t>
                      </a:r>
                    </a:p>
                  </a:txBody>
                  <a:tcPr/>
                </a:tc>
                <a:tc>
                  <a:txBody>
                    <a:bodyPr/>
                    <a:lstStyle/>
                    <a:p>
                      <a:r>
                        <a:rPr lang="en-GB" b="1"/>
                        <a:t>Kes</a:t>
                      </a:r>
                    </a:p>
                  </a:txBody>
                  <a:tcPr/>
                </a:tc>
                <a:tc>
                  <a:txBody>
                    <a:bodyPr/>
                    <a:lstStyle/>
                    <a:p>
                      <a:r>
                        <a:rPr lang="en-GB" b="1"/>
                        <a:t>90</a:t>
                      </a:r>
                    </a:p>
                  </a:txBody>
                  <a:tcPr/>
                </a:tc>
                <a:extLst>
                  <a:ext uri="{0D108BD9-81ED-4DB2-BD59-A6C34878D82A}">
                    <a16:rowId xmlns:a16="http://schemas.microsoft.com/office/drawing/2014/main" val="107150679"/>
                  </a:ext>
                </a:extLst>
              </a:tr>
              <a:tr h="365536">
                <a:tc>
                  <a:txBody>
                    <a:bodyPr/>
                    <a:lstStyle/>
                    <a:p>
                      <a:r>
                        <a:rPr lang="en-GB" b="1"/>
                        <a:t>3</a:t>
                      </a:r>
                    </a:p>
                  </a:txBody>
                  <a:tcPr/>
                </a:tc>
                <a:tc>
                  <a:txBody>
                    <a:bodyPr/>
                    <a:lstStyle/>
                    <a:p>
                      <a:r>
                        <a:rPr lang="en-GB" b="1"/>
                        <a:t>Dave</a:t>
                      </a:r>
                    </a:p>
                  </a:txBody>
                  <a:tcPr/>
                </a:tc>
                <a:tc>
                  <a:txBody>
                    <a:bodyPr/>
                    <a:lstStyle/>
                    <a:p>
                      <a:r>
                        <a:rPr lang="en-GB" b="1"/>
                        <a:t>100</a:t>
                      </a:r>
                    </a:p>
                  </a:txBody>
                  <a:tcPr/>
                </a:tc>
                <a:extLst>
                  <a:ext uri="{0D108BD9-81ED-4DB2-BD59-A6C34878D82A}">
                    <a16:rowId xmlns:a16="http://schemas.microsoft.com/office/drawing/2014/main" val="1014163078"/>
                  </a:ext>
                </a:extLst>
              </a:tr>
            </a:tbl>
          </a:graphicData>
        </a:graphic>
      </p:graphicFrame>
      <p:pic>
        <p:nvPicPr>
          <p:cNvPr id="9" name="Picture 8" descr="Storage media | Free SVG">
            <a:extLst>
              <a:ext uri="{FF2B5EF4-FFF2-40B4-BE49-F238E27FC236}">
                <a16:creationId xmlns:a16="http://schemas.microsoft.com/office/drawing/2014/main" id="{049C6D38-D540-F77D-E4F7-8E51858FBCFB}"/>
              </a:ext>
            </a:extLst>
          </p:cNvPr>
          <p:cNvPicPr>
            <a:picLocks noChangeAspect="1"/>
          </p:cNvPicPr>
          <p:nvPr/>
        </p:nvPicPr>
        <p:blipFill rotWithShape="1">
          <a:blip r:embed="rId5">
            <a:extLst>
              <a:ext uri="{28A0092B-C50C-407E-A947-70E740481C1C}">
                <a14:useLocalDpi xmlns:a14="http://schemas.microsoft.com/office/drawing/2010/main" val="0"/>
              </a:ext>
            </a:extLst>
          </a:blip>
          <a:srcRect t="47684" r="63041"/>
          <a:stretch/>
        </p:blipFill>
        <p:spPr>
          <a:xfrm>
            <a:off x="6271363" y="1618802"/>
            <a:ext cx="2672219" cy="2087995"/>
          </a:xfrm>
          <a:prstGeom prst="rect">
            <a:avLst/>
          </a:prstGeom>
        </p:spPr>
      </p:pic>
      <p:pic>
        <p:nvPicPr>
          <p:cNvPr id="10" name="Picture 9" descr="Shifting roles – teachers and students | My journey ...">
            <a:extLst>
              <a:ext uri="{FF2B5EF4-FFF2-40B4-BE49-F238E27FC236}">
                <a16:creationId xmlns:a16="http://schemas.microsoft.com/office/drawing/2014/main" id="{85796608-5E96-23D6-712B-A7E911170DC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11" name="Picture 10" descr="Cloud Security Vector Clipart image - Free stock photo ...">
            <a:extLst>
              <a:ext uri="{FF2B5EF4-FFF2-40B4-BE49-F238E27FC236}">
                <a16:creationId xmlns:a16="http://schemas.microsoft.com/office/drawing/2014/main" id="{576AB57A-A549-090D-1C69-647358B958C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16" name="Group 15">
            <a:extLst>
              <a:ext uri="{FF2B5EF4-FFF2-40B4-BE49-F238E27FC236}">
                <a16:creationId xmlns:a16="http://schemas.microsoft.com/office/drawing/2014/main" id="{E399987A-8077-F0E8-B0D3-F76B5B0397CC}"/>
              </a:ext>
            </a:extLst>
          </p:cNvPr>
          <p:cNvGrpSpPr/>
          <p:nvPr/>
        </p:nvGrpSpPr>
        <p:grpSpPr>
          <a:xfrm>
            <a:off x="886908" y="815374"/>
            <a:ext cx="5033730" cy="914400"/>
            <a:chOff x="916133" y="798809"/>
            <a:chExt cx="5033730" cy="914400"/>
          </a:xfrm>
        </p:grpSpPr>
        <p:pic>
          <p:nvPicPr>
            <p:cNvPr id="12" name="Picture 11" descr="Berkas:Flowchart Line.svg - Wikipedia bahasa Indonesia ...">
              <a:extLst>
                <a:ext uri="{FF2B5EF4-FFF2-40B4-BE49-F238E27FC236}">
                  <a16:creationId xmlns:a16="http://schemas.microsoft.com/office/drawing/2014/main" id="{54C944FD-6183-C17B-5D41-05C1CFAE0ED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5" name="Graphic 14" descr="Badge 1 with solid fill">
              <a:extLst>
                <a:ext uri="{FF2B5EF4-FFF2-40B4-BE49-F238E27FC236}">
                  <a16:creationId xmlns:a16="http://schemas.microsoft.com/office/drawing/2014/main" id="{D0C8031D-7E09-1754-5A09-7196E72D7BC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6133" y="798809"/>
              <a:ext cx="914400" cy="914400"/>
            </a:xfrm>
            <a:prstGeom prst="rect">
              <a:avLst/>
            </a:prstGeom>
          </p:spPr>
        </p:pic>
      </p:grpSp>
      <p:grpSp>
        <p:nvGrpSpPr>
          <p:cNvPr id="18" name="Group 17">
            <a:extLst>
              <a:ext uri="{FF2B5EF4-FFF2-40B4-BE49-F238E27FC236}">
                <a16:creationId xmlns:a16="http://schemas.microsoft.com/office/drawing/2014/main" id="{62BEBB49-534A-895D-00A2-7E3885D63E14}"/>
              </a:ext>
            </a:extLst>
          </p:cNvPr>
          <p:cNvGrpSpPr/>
          <p:nvPr/>
        </p:nvGrpSpPr>
        <p:grpSpPr>
          <a:xfrm>
            <a:off x="10595085" y="2578435"/>
            <a:ext cx="1319606" cy="1585562"/>
            <a:chOff x="10595085" y="2578435"/>
            <a:chExt cx="1319606" cy="1585562"/>
          </a:xfrm>
        </p:grpSpPr>
        <p:pic>
          <p:nvPicPr>
            <p:cNvPr id="13" name="Graphic 12" descr="Credit card with solid fill">
              <a:extLst>
                <a:ext uri="{FF2B5EF4-FFF2-40B4-BE49-F238E27FC236}">
                  <a16:creationId xmlns:a16="http://schemas.microsoft.com/office/drawing/2014/main" id="{EFE5F428-DF6F-2605-BDF6-B00F18707C8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595085" y="3249597"/>
              <a:ext cx="914400" cy="914400"/>
            </a:xfrm>
            <a:prstGeom prst="rect">
              <a:avLst/>
            </a:prstGeom>
          </p:spPr>
        </p:pic>
        <p:pic>
          <p:nvPicPr>
            <p:cNvPr id="17" name="Graphic 16" descr="Badge with solid fill">
              <a:extLst>
                <a:ext uri="{FF2B5EF4-FFF2-40B4-BE49-F238E27FC236}">
                  <a16:creationId xmlns:a16="http://schemas.microsoft.com/office/drawing/2014/main" id="{5D0B18FA-B4AA-90F7-D9CA-44718E13861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1000291" y="2578435"/>
              <a:ext cx="914400" cy="914400"/>
            </a:xfrm>
            <a:prstGeom prst="rect">
              <a:avLst/>
            </a:prstGeom>
          </p:spPr>
        </p:pic>
      </p:grpSp>
      <p:grpSp>
        <p:nvGrpSpPr>
          <p:cNvPr id="20" name="Group 19">
            <a:extLst>
              <a:ext uri="{FF2B5EF4-FFF2-40B4-BE49-F238E27FC236}">
                <a16:creationId xmlns:a16="http://schemas.microsoft.com/office/drawing/2014/main" id="{F8CBF414-9F28-12C6-C147-422C84910911}"/>
              </a:ext>
            </a:extLst>
          </p:cNvPr>
          <p:cNvGrpSpPr/>
          <p:nvPr/>
        </p:nvGrpSpPr>
        <p:grpSpPr>
          <a:xfrm>
            <a:off x="2462530" y="3920065"/>
            <a:ext cx="5144942" cy="914400"/>
            <a:chOff x="2462530" y="3920065"/>
            <a:chExt cx="5144942" cy="914400"/>
          </a:xfrm>
        </p:grpSpPr>
        <p:pic>
          <p:nvPicPr>
            <p:cNvPr id="14" name="Picture 13" descr="Berkas:Flowchart Line.svg - Wikipedia bahasa Indonesia ...">
              <a:extLst>
                <a:ext uri="{FF2B5EF4-FFF2-40B4-BE49-F238E27FC236}">
                  <a16:creationId xmlns:a16="http://schemas.microsoft.com/office/drawing/2014/main" id="{E168395A-5064-0AB8-C444-38D6045A2F2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9" name="Graphic 18" descr="Badge 3 with solid fill">
              <a:extLst>
                <a:ext uri="{FF2B5EF4-FFF2-40B4-BE49-F238E27FC236}">
                  <a16:creationId xmlns:a16="http://schemas.microsoft.com/office/drawing/2014/main" id="{CE0DDFAC-94ED-7919-023F-FAB9F524ED39}"/>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6693072" y="3920065"/>
              <a:ext cx="914400" cy="914400"/>
            </a:xfrm>
            <a:prstGeom prst="rect">
              <a:avLst/>
            </a:prstGeom>
          </p:spPr>
        </p:pic>
      </p:grpSp>
      <p:sp>
        <p:nvSpPr>
          <p:cNvPr id="22" name="Rectangle 21">
            <a:extLst>
              <a:ext uri="{FF2B5EF4-FFF2-40B4-BE49-F238E27FC236}">
                <a16:creationId xmlns:a16="http://schemas.microsoft.com/office/drawing/2014/main" id="{B0E1BE90-5204-7428-41E0-73CA961D643E}"/>
              </a:ext>
            </a:extLst>
          </p:cNvPr>
          <p:cNvSpPr/>
          <p:nvPr/>
        </p:nvSpPr>
        <p:spPr>
          <a:xfrm>
            <a:off x="9801671" y="2199671"/>
            <a:ext cx="1521250"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Resource</a:t>
            </a:r>
          </a:p>
        </p:txBody>
      </p:sp>
      <p:sp>
        <p:nvSpPr>
          <p:cNvPr id="23" name="Rectangle 22">
            <a:extLst>
              <a:ext uri="{FF2B5EF4-FFF2-40B4-BE49-F238E27FC236}">
                <a16:creationId xmlns:a16="http://schemas.microsoft.com/office/drawing/2014/main" id="{F7C672A3-5475-F19F-209D-592A7A6E8AD2}"/>
              </a:ext>
            </a:extLst>
          </p:cNvPr>
          <p:cNvSpPr/>
          <p:nvPr/>
        </p:nvSpPr>
        <p:spPr>
          <a:xfrm>
            <a:off x="3562304" y="684321"/>
            <a:ext cx="2211889"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HTTP Request</a:t>
            </a:r>
          </a:p>
        </p:txBody>
      </p:sp>
      <p:sp>
        <p:nvSpPr>
          <p:cNvPr id="24" name="Rectangle 23">
            <a:extLst>
              <a:ext uri="{FF2B5EF4-FFF2-40B4-BE49-F238E27FC236}">
                <a16:creationId xmlns:a16="http://schemas.microsoft.com/office/drawing/2014/main" id="{A26F28B7-ADC0-B821-967B-461495ED6CE3}"/>
              </a:ext>
            </a:extLst>
          </p:cNvPr>
          <p:cNvSpPr/>
          <p:nvPr/>
        </p:nvSpPr>
        <p:spPr>
          <a:xfrm>
            <a:off x="5283979" y="4448854"/>
            <a:ext cx="1579407"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Response</a:t>
            </a:r>
          </a:p>
        </p:txBody>
      </p:sp>
      <p:sp>
        <p:nvSpPr>
          <p:cNvPr id="25" name="Rectangle 24">
            <a:extLst>
              <a:ext uri="{FF2B5EF4-FFF2-40B4-BE49-F238E27FC236}">
                <a16:creationId xmlns:a16="http://schemas.microsoft.com/office/drawing/2014/main" id="{AFF2C06E-A6CC-9869-6FBE-E3D513DF4810}"/>
              </a:ext>
            </a:extLst>
          </p:cNvPr>
          <p:cNvSpPr/>
          <p:nvPr/>
        </p:nvSpPr>
        <p:spPr>
          <a:xfrm>
            <a:off x="7123840" y="2350742"/>
            <a:ext cx="668773" cy="523220"/>
          </a:xfrm>
          <a:prstGeom prst="rect">
            <a:avLst/>
          </a:prstGeom>
          <a:noFill/>
        </p:spPr>
        <p:txBody>
          <a:bodyPr wrap="none" lIns="91440" tIns="45720" rIns="91440" bIns="45720">
            <a:spAutoFit/>
          </a:bodyPr>
          <a:lstStyle/>
          <a:p>
            <a:pPr algn="ctr"/>
            <a:r>
              <a:rPr lang="en-US" sz="2800" b="0" cap="none" spc="0">
                <a:ln w="0"/>
                <a:solidFill>
                  <a:schemeClr val="tx1"/>
                </a:solidFill>
                <a:effectLst>
                  <a:outerShdw blurRad="38100" dist="19050" dir="2700000" algn="tl" rotWithShape="0">
                    <a:schemeClr val="dk1">
                      <a:alpha val="40000"/>
                    </a:schemeClr>
                  </a:outerShdw>
                </a:effectLst>
              </a:rPr>
              <a:t>API</a:t>
            </a:r>
          </a:p>
        </p:txBody>
      </p:sp>
      <p:sp>
        <p:nvSpPr>
          <p:cNvPr id="21" name="Rectangle 20">
            <a:extLst>
              <a:ext uri="{FF2B5EF4-FFF2-40B4-BE49-F238E27FC236}">
                <a16:creationId xmlns:a16="http://schemas.microsoft.com/office/drawing/2014/main" id="{4897DBF6-2005-4558-8EDE-3D2E044B621C}"/>
              </a:ext>
            </a:extLst>
          </p:cNvPr>
          <p:cNvSpPr/>
          <p:nvPr/>
        </p:nvSpPr>
        <p:spPr>
          <a:xfrm>
            <a:off x="1812864" y="686545"/>
            <a:ext cx="1767673" cy="523220"/>
          </a:xfrm>
          <a:prstGeom prst="rect">
            <a:avLst/>
          </a:prstGeom>
          <a:noFill/>
        </p:spPr>
        <p:txBody>
          <a:bodyPr wrap="square" lIns="91440" tIns="45720" rIns="91440" bIns="45720">
            <a:spAutoFit/>
          </a:bodyPr>
          <a:lstStyle/>
          <a:p>
            <a:pPr algn="ctr"/>
            <a:r>
              <a:rPr lang="en-US" sz="2800" b="0" cap="none" spc="0" err="1">
                <a:ln w="0"/>
                <a:solidFill>
                  <a:schemeClr val="tx1"/>
                </a:solidFill>
                <a:effectLst>
                  <a:outerShdw blurRad="38100" dist="19050" dir="2700000" algn="tl" rotWithShape="0">
                    <a:schemeClr val="dk1">
                      <a:alpha val="40000"/>
                    </a:schemeClr>
                  </a:outerShdw>
                </a:effectLst>
              </a:rPr>
              <a:t>Sql</a:t>
            </a:r>
            <a:r>
              <a:rPr lang="en-US" sz="2800" b="0" cap="none" spc="0">
                <a:ln w="0"/>
                <a:solidFill>
                  <a:schemeClr val="tx1"/>
                </a:solidFill>
                <a:effectLst>
                  <a:outerShdw blurRad="38100" dist="19050" dir="2700000" algn="tl" rotWithShape="0">
                    <a:schemeClr val="dk1">
                      <a:alpha val="40000"/>
                    </a:schemeClr>
                  </a:outerShdw>
                </a:effectLst>
              </a:rPr>
              <a:t> Query</a:t>
            </a:r>
          </a:p>
        </p:txBody>
      </p:sp>
      <p:sp>
        <p:nvSpPr>
          <p:cNvPr id="26" name="Rectangle 25">
            <a:extLst>
              <a:ext uri="{FF2B5EF4-FFF2-40B4-BE49-F238E27FC236}">
                <a16:creationId xmlns:a16="http://schemas.microsoft.com/office/drawing/2014/main" id="{AD3683A6-B146-40DD-8A89-BE6ED80F1D6E}"/>
              </a:ext>
            </a:extLst>
          </p:cNvPr>
          <p:cNvSpPr/>
          <p:nvPr/>
        </p:nvSpPr>
        <p:spPr>
          <a:xfrm>
            <a:off x="1975996" y="1292699"/>
            <a:ext cx="1372492"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ASP Code</a:t>
            </a:r>
            <a:endParaRPr lang="en-US" sz="2800" b="0" cap="none" spc="0" dirty="0">
              <a:ln w="0"/>
              <a:solidFill>
                <a:schemeClr val="tx1"/>
              </a:solidFill>
              <a:effectLst>
                <a:outerShdw blurRad="38100" dist="19050" dir="2700000" algn="tl" rotWithShape="0">
                  <a:schemeClr val="dk1">
                    <a:alpha val="40000"/>
                  </a:schemeClr>
                </a:outerShdw>
              </a:effectLst>
            </a:endParaRPr>
          </a:p>
        </p:txBody>
      </p:sp>
      <p:sp>
        <p:nvSpPr>
          <p:cNvPr id="27" name="Rectangle 26">
            <a:extLst>
              <a:ext uri="{FF2B5EF4-FFF2-40B4-BE49-F238E27FC236}">
                <a16:creationId xmlns:a16="http://schemas.microsoft.com/office/drawing/2014/main" id="{EDAD9C26-A44F-4B9B-A356-64231D5A3DF2}"/>
              </a:ext>
            </a:extLst>
          </p:cNvPr>
          <p:cNvSpPr/>
          <p:nvPr/>
        </p:nvSpPr>
        <p:spPr>
          <a:xfrm>
            <a:off x="2272409" y="321957"/>
            <a:ext cx="4956358" cy="369332"/>
          </a:xfrm>
          <a:prstGeom prst="rect">
            <a:avLst/>
          </a:prstGeom>
          <a:noFill/>
        </p:spPr>
        <p:txBody>
          <a:bodyPr wrap="square" lIns="91440" tIns="45720" rIns="91440" bIns="45720">
            <a:spAutoFit/>
          </a:bodyPr>
          <a:lstStyle/>
          <a:p>
            <a:pPr algn="ctr"/>
            <a:r>
              <a:rPr lang="en-US" b="0" cap="none" spc="0">
                <a:ln w="0"/>
                <a:solidFill>
                  <a:schemeClr val="tx1"/>
                </a:solidFill>
                <a:effectLst>
                  <a:outerShdw blurRad="38100" dist="19050" dir="2700000" algn="tl" rotWithShape="0">
                    <a:schemeClr val="dk1">
                      <a:alpha val="40000"/>
                    </a:schemeClr>
                  </a:outerShdw>
                </a:effectLst>
              </a:rPr>
              <a:t>Legacy Method: use queries to fetch the data</a:t>
            </a:r>
          </a:p>
        </p:txBody>
      </p:sp>
      <p:sp>
        <p:nvSpPr>
          <p:cNvPr id="28" name="Rectangle 27">
            <a:extLst>
              <a:ext uri="{FF2B5EF4-FFF2-40B4-BE49-F238E27FC236}">
                <a16:creationId xmlns:a16="http://schemas.microsoft.com/office/drawing/2014/main" id="{F4ED5B6B-9417-4EC7-8A3B-CD368E5E25DA}"/>
              </a:ext>
            </a:extLst>
          </p:cNvPr>
          <p:cNvSpPr/>
          <p:nvPr/>
        </p:nvSpPr>
        <p:spPr>
          <a:xfrm>
            <a:off x="2696700" y="5131531"/>
            <a:ext cx="5709115" cy="369332"/>
          </a:xfrm>
          <a:prstGeom prst="rect">
            <a:avLst/>
          </a:prstGeom>
          <a:noFill/>
        </p:spPr>
        <p:txBody>
          <a:bodyPr wrap="square" lIns="91440" tIns="45720" rIns="91440" bIns="45720">
            <a:spAutoFit/>
          </a:bodyPr>
          <a:lstStyle/>
          <a:p>
            <a:pPr algn="ctr"/>
            <a:r>
              <a:rPr lang="en-US" b="0" cap="none" spc="0" dirty="0">
                <a:ln w="0"/>
                <a:solidFill>
                  <a:schemeClr val="tx1"/>
                </a:solidFill>
                <a:effectLst>
                  <a:outerShdw blurRad="38100" dist="19050" dir="2700000" algn="tl" rotWithShape="0">
                    <a:schemeClr val="dk1">
                      <a:alpha val="40000"/>
                    </a:schemeClr>
                  </a:outerShdw>
                </a:effectLst>
              </a:rPr>
              <a:t>Legacy Method: use ASP code to process, display the data</a:t>
            </a:r>
          </a:p>
        </p:txBody>
      </p:sp>
      <p:sp>
        <p:nvSpPr>
          <p:cNvPr id="2" name="TextBox 1">
            <a:extLst>
              <a:ext uri="{FF2B5EF4-FFF2-40B4-BE49-F238E27FC236}">
                <a16:creationId xmlns:a16="http://schemas.microsoft.com/office/drawing/2014/main" id="{9E28DE86-711E-4DFF-AC8D-C256111EA273}"/>
              </a:ext>
            </a:extLst>
          </p:cNvPr>
          <p:cNvSpPr txBox="1"/>
          <p:nvPr/>
        </p:nvSpPr>
        <p:spPr>
          <a:xfrm>
            <a:off x="8114294" y="639165"/>
            <a:ext cx="3775714" cy="646331"/>
          </a:xfrm>
          <a:prstGeom prst="rect">
            <a:avLst/>
          </a:prstGeom>
          <a:noFill/>
        </p:spPr>
        <p:txBody>
          <a:bodyPr wrap="none" rtlCol="0">
            <a:spAutoFit/>
          </a:bodyPr>
          <a:lstStyle/>
          <a:p>
            <a:r>
              <a:rPr lang="en-GB" b="1" dirty="0">
                <a:solidFill>
                  <a:srgbClr val="00B050"/>
                </a:solidFill>
              </a:rPr>
              <a:t>Works well with Small Tasks/ Projects</a:t>
            </a:r>
          </a:p>
          <a:p>
            <a:r>
              <a:rPr lang="en-GB" b="1" dirty="0">
                <a:solidFill>
                  <a:srgbClr val="00B050"/>
                </a:solidFill>
              </a:rPr>
              <a:t>Error Prone, Complex, etc</a:t>
            </a:r>
          </a:p>
        </p:txBody>
      </p:sp>
      <p:sp>
        <p:nvSpPr>
          <p:cNvPr id="29" name="Rectangle 28">
            <a:extLst>
              <a:ext uri="{FF2B5EF4-FFF2-40B4-BE49-F238E27FC236}">
                <a16:creationId xmlns:a16="http://schemas.microsoft.com/office/drawing/2014/main" id="{1BB04CFE-451A-4D04-9FB9-AE36DA26BE0A}"/>
              </a:ext>
            </a:extLst>
          </p:cNvPr>
          <p:cNvSpPr/>
          <p:nvPr/>
        </p:nvSpPr>
        <p:spPr>
          <a:xfrm>
            <a:off x="4978568" y="4805218"/>
            <a:ext cx="2266967" cy="461665"/>
          </a:xfrm>
          <a:prstGeom prst="rect">
            <a:avLst/>
          </a:prstGeom>
          <a:noFill/>
        </p:spPr>
        <p:txBody>
          <a:bodyPr wrap="none" lIns="91440" tIns="45720" rIns="91440" bIns="45720">
            <a:spAutoFit/>
          </a:bodyPr>
          <a:lstStyle/>
          <a:p>
            <a:pPr algn="ctr"/>
            <a:r>
              <a:rPr lang="en-US" sz="2400" b="0" cap="none" spc="0">
                <a:ln w="0"/>
                <a:solidFill>
                  <a:schemeClr val="tx1"/>
                </a:solidFill>
                <a:effectLst>
                  <a:outerShdw blurRad="38100" dist="19050" dir="2700000" algn="tl" rotWithShape="0">
                    <a:schemeClr val="dk1">
                      <a:alpha val="40000"/>
                    </a:schemeClr>
                  </a:outerShdw>
                </a:effectLst>
              </a:rPr>
              <a:t>Json data format</a:t>
            </a:r>
          </a:p>
        </p:txBody>
      </p:sp>
      <p:sp>
        <p:nvSpPr>
          <p:cNvPr id="5" name="Arrow: Bent 4">
            <a:extLst>
              <a:ext uri="{FF2B5EF4-FFF2-40B4-BE49-F238E27FC236}">
                <a16:creationId xmlns:a16="http://schemas.microsoft.com/office/drawing/2014/main" id="{F751AEA4-B915-4B30-8A61-4F36588CD452}"/>
              </a:ext>
            </a:extLst>
          </p:cNvPr>
          <p:cNvSpPr/>
          <p:nvPr/>
        </p:nvSpPr>
        <p:spPr>
          <a:xfrm rot="5400000">
            <a:off x="6661060" y="595868"/>
            <a:ext cx="790554" cy="1374094"/>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Arrow: Striped Right 6">
            <a:extLst>
              <a:ext uri="{FF2B5EF4-FFF2-40B4-BE49-F238E27FC236}">
                <a16:creationId xmlns:a16="http://schemas.microsoft.com/office/drawing/2014/main" id="{DCB6BA00-47D6-4DF3-9500-6BF170207432}"/>
              </a:ext>
            </a:extLst>
          </p:cNvPr>
          <p:cNvSpPr/>
          <p:nvPr/>
        </p:nvSpPr>
        <p:spPr>
          <a:xfrm>
            <a:off x="8245496" y="2311666"/>
            <a:ext cx="1556175" cy="41122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625C5E4-482A-4B37-B2A2-402D724F03A3}"/>
              </a:ext>
            </a:extLst>
          </p:cNvPr>
          <p:cNvSpPr/>
          <p:nvPr/>
        </p:nvSpPr>
        <p:spPr>
          <a:xfrm>
            <a:off x="7727925" y="1954862"/>
            <a:ext cx="2963952" cy="338554"/>
          </a:xfrm>
          <a:prstGeom prst="rect">
            <a:avLst/>
          </a:prstGeom>
          <a:noFill/>
        </p:spPr>
        <p:txBody>
          <a:bodyPr wrap="none" lIns="91440" tIns="45720" rIns="91440" bIns="45720">
            <a:spAutoFit/>
          </a:bodyPr>
          <a:lstStyle/>
          <a:p>
            <a:pPr algn="ctr"/>
            <a:r>
              <a:rPr lang="en-US" sz="1600">
                <a:ln w="0"/>
                <a:effectLst>
                  <a:outerShdw blurRad="38100" dist="19050" dir="2700000" algn="tl" rotWithShape="0">
                    <a:schemeClr val="dk1">
                      <a:alpha val="40000"/>
                    </a:schemeClr>
                  </a:outerShdw>
                </a:effectLst>
              </a:rPr>
              <a:t>API Endpoint points to a resource</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1" name="Rectangle 30">
            <a:extLst>
              <a:ext uri="{FF2B5EF4-FFF2-40B4-BE49-F238E27FC236}">
                <a16:creationId xmlns:a16="http://schemas.microsoft.com/office/drawing/2014/main" id="{3D426B0A-4CD9-4182-9ED1-5924132F44E3}"/>
              </a:ext>
            </a:extLst>
          </p:cNvPr>
          <p:cNvSpPr/>
          <p:nvPr/>
        </p:nvSpPr>
        <p:spPr>
          <a:xfrm>
            <a:off x="6757469" y="2763809"/>
            <a:ext cx="1588692" cy="584775"/>
          </a:xfrm>
          <a:prstGeom prst="rect">
            <a:avLst/>
          </a:prstGeom>
          <a:noFill/>
        </p:spPr>
        <p:txBody>
          <a:bodyPr wrap="square" lIns="91440" tIns="45720" rIns="91440" bIns="45720">
            <a:spAutoFit/>
          </a:bodyPr>
          <a:lstStyle/>
          <a:p>
            <a:pPr algn="ctr"/>
            <a:r>
              <a:rPr lang="en-US" sz="1600">
                <a:ln w="0"/>
                <a:effectLst>
                  <a:outerShdw blurRad="38100" dist="19050" dir="2700000" algn="tl" rotWithShape="0">
                    <a:schemeClr val="dk1">
                      <a:alpha val="40000"/>
                    </a:schemeClr>
                  </a:outerShdw>
                </a:effectLst>
              </a:rPr>
              <a:t>Responds to the Client Request</a:t>
            </a:r>
            <a:endParaRPr lang="en-US" sz="1600" b="0" cap="none" spc="0">
              <a:ln w="0"/>
              <a:solidFill>
                <a:schemeClr val="tx1"/>
              </a:solidFill>
              <a:effectLst>
                <a:outerShdw blurRad="38100" dist="19050" dir="2700000" algn="tl" rotWithShape="0">
                  <a:schemeClr val="dk1">
                    <a:alpha val="40000"/>
                  </a:schemeClr>
                </a:outerShdw>
              </a:effectLst>
            </a:endParaRPr>
          </a:p>
        </p:txBody>
      </p:sp>
      <p:sp>
        <p:nvSpPr>
          <p:cNvPr id="32" name="TextBox 31">
            <a:extLst>
              <a:ext uri="{FF2B5EF4-FFF2-40B4-BE49-F238E27FC236}">
                <a16:creationId xmlns:a16="http://schemas.microsoft.com/office/drawing/2014/main" id="{01B59AB4-7D5E-4862-8C04-7E89D83AB711}"/>
              </a:ext>
            </a:extLst>
          </p:cNvPr>
          <p:cNvSpPr txBox="1"/>
          <p:nvPr/>
        </p:nvSpPr>
        <p:spPr>
          <a:xfrm>
            <a:off x="97540" y="4620552"/>
            <a:ext cx="3767826" cy="646331"/>
          </a:xfrm>
          <a:prstGeom prst="rect">
            <a:avLst/>
          </a:prstGeom>
          <a:noFill/>
        </p:spPr>
        <p:txBody>
          <a:bodyPr wrap="none" rtlCol="0">
            <a:spAutoFit/>
          </a:bodyPr>
          <a:lstStyle/>
          <a:p>
            <a:r>
              <a:rPr lang="en-GB" b="1">
                <a:solidFill>
                  <a:srgbClr val="00B050"/>
                </a:solidFill>
              </a:rPr>
              <a:t>Works well with Big Tasks/ Projects</a:t>
            </a:r>
          </a:p>
          <a:p>
            <a:r>
              <a:rPr lang="en-GB" b="1">
                <a:solidFill>
                  <a:srgbClr val="00B050"/>
                </a:solidFill>
              </a:rPr>
              <a:t>Scalable, Secure and easy to maintain</a:t>
            </a:r>
          </a:p>
        </p:txBody>
      </p:sp>
      <p:sp>
        <p:nvSpPr>
          <p:cNvPr id="4" name="Rectangle 3">
            <a:extLst>
              <a:ext uri="{FF2B5EF4-FFF2-40B4-BE49-F238E27FC236}">
                <a16:creationId xmlns:a16="http://schemas.microsoft.com/office/drawing/2014/main" id="{A6FF4BBE-B252-F111-0A59-C3697E6C38B1}"/>
              </a:ext>
            </a:extLst>
          </p:cNvPr>
          <p:cNvSpPr/>
          <p:nvPr/>
        </p:nvSpPr>
        <p:spPr>
          <a:xfrm>
            <a:off x="3945649" y="1353632"/>
            <a:ext cx="1074397" cy="461665"/>
          </a:xfrm>
          <a:prstGeom prst="rect">
            <a:avLst/>
          </a:prstGeom>
          <a:noFill/>
        </p:spPr>
        <p:txBody>
          <a:bodyPr wrap="non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Python</a:t>
            </a:r>
            <a:endParaRPr lang="en-US" sz="28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76866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1+#ppt_w/2"/>
                                          </p:val>
                                        </p:tav>
                                        <p:tav tm="100000">
                                          <p:val>
                                            <p:strVal val="#ppt_x"/>
                                          </p:val>
                                        </p:tav>
                                      </p:tavLst>
                                    </p:anim>
                                    <p:anim calcmode="lin" valueType="num">
                                      <p:cBhvr additive="base">
                                        <p:cTn id="1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randombar(horizontal)">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8"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 calcmode="lin" valueType="num">
                                      <p:cBhvr additive="base">
                                        <p:cTn id="28" dur="500" fill="hold"/>
                                        <p:tgtEl>
                                          <p:spTgt spid="16"/>
                                        </p:tgtEl>
                                        <p:attrNameLst>
                                          <p:attrName>ppt_x</p:attrName>
                                        </p:attrNameLst>
                                      </p:cBhvr>
                                      <p:tavLst>
                                        <p:tav tm="0">
                                          <p:val>
                                            <p:strVal val="0-#ppt_w/2"/>
                                          </p:val>
                                        </p:tav>
                                        <p:tav tm="100000">
                                          <p:val>
                                            <p:strVal val="#ppt_x"/>
                                          </p:val>
                                        </p:tav>
                                      </p:tavLst>
                                    </p:anim>
                                    <p:anim calcmode="lin" valueType="num">
                                      <p:cBhvr additive="base">
                                        <p:cTn id="29"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wipe(down)">
                                      <p:cBhvr>
                                        <p:cTn id="34" dur="500"/>
                                        <p:tgtEl>
                                          <p:spTgt spid="21"/>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27"/>
                                        </p:tgtEl>
                                        <p:attrNameLst>
                                          <p:attrName>style.visibility</p:attrName>
                                        </p:attrNameLst>
                                      </p:cBhvr>
                                      <p:to>
                                        <p:strVal val="visible"/>
                                      </p:to>
                                    </p:set>
                                    <p:animEffect transition="in" filter="wipe(down)">
                                      <p:cBhvr>
                                        <p:cTn id="39" dur="500"/>
                                        <p:tgtEl>
                                          <p:spTgt spid="27"/>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2" fill="hold" nodeType="clickEffect">
                                  <p:stCondLst>
                                    <p:cond delay="0"/>
                                  </p:stCondLst>
                                  <p:childTnLst>
                                    <p:set>
                                      <p:cBhvr>
                                        <p:cTn id="43" dur="1" fill="hold">
                                          <p:stCondLst>
                                            <p:cond delay="0"/>
                                          </p:stCondLst>
                                        </p:cTn>
                                        <p:tgtEl>
                                          <p:spTgt spid="20"/>
                                        </p:tgtEl>
                                        <p:attrNameLst>
                                          <p:attrName>style.visibility</p:attrName>
                                        </p:attrNameLst>
                                      </p:cBhvr>
                                      <p:to>
                                        <p:strVal val="visible"/>
                                      </p:to>
                                    </p:set>
                                    <p:anim calcmode="lin" valueType="num">
                                      <p:cBhvr additive="base">
                                        <p:cTn id="44" dur="500" fill="hold"/>
                                        <p:tgtEl>
                                          <p:spTgt spid="20"/>
                                        </p:tgtEl>
                                        <p:attrNameLst>
                                          <p:attrName>ppt_x</p:attrName>
                                        </p:attrNameLst>
                                      </p:cBhvr>
                                      <p:tavLst>
                                        <p:tav tm="0">
                                          <p:val>
                                            <p:strVal val="1+#ppt_w/2"/>
                                          </p:val>
                                        </p:tav>
                                        <p:tav tm="100000">
                                          <p:val>
                                            <p:strVal val="#ppt_x"/>
                                          </p:val>
                                        </p:tav>
                                      </p:tavLst>
                                    </p:anim>
                                    <p:anim calcmode="lin" valueType="num">
                                      <p:cBhvr additive="base">
                                        <p:cTn id="45"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0"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heel(1)">
                                      <p:cBhvr>
                                        <p:cTn id="50" dur="2000"/>
                                        <p:tgtEl>
                                          <p:spTgt spid="26"/>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28"/>
                                        </p:tgtEl>
                                        <p:attrNameLst>
                                          <p:attrName>style.visibility</p:attrName>
                                        </p:attrNameLst>
                                      </p:cBhvr>
                                      <p:to>
                                        <p:strVal val="visible"/>
                                      </p:to>
                                    </p:set>
                                    <p:animEffect transition="in" filter="wipe(down)">
                                      <p:cBhvr>
                                        <p:cTn id="55" dur="500"/>
                                        <p:tgtEl>
                                          <p:spTgt spid="28"/>
                                        </p:tgtEl>
                                      </p:cBhvr>
                                    </p:animEffect>
                                  </p:childTnLst>
                                </p:cTn>
                              </p:par>
                            </p:childTnLst>
                          </p:cTn>
                        </p:par>
                      </p:childTnLst>
                    </p:cTn>
                  </p:par>
                  <p:par>
                    <p:cTn id="56" fill="hold">
                      <p:stCondLst>
                        <p:cond delay="indefinite"/>
                      </p:stCondLst>
                      <p:childTnLst>
                        <p:par>
                          <p:cTn id="57" fill="hold">
                            <p:stCondLst>
                              <p:cond delay="0"/>
                            </p:stCondLst>
                            <p:childTnLst>
                              <p:par>
                                <p:cTn id="58" presetID="14" presetClass="entr" presetSubtype="10" fill="hold" grpId="0" nodeType="clickEffect">
                                  <p:stCondLst>
                                    <p:cond delay="0"/>
                                  </p:stCondLst>
                                  <p:childTnLst>
                                    <p:set>
                                      <p:cBhvr>
                                        <p:cTn id="59" dur="1" fill="hold">
                                          <p:stCondLst>
                                            <p:cond delay="0"/>
                                          </p:stCondLst>
                                        </p:cTn>
                                        <p:tgtEl>
                                          <p:spTgt spid="2"/>
                                        </p:tgtEl>
                                        <p:attrNameLst>
                                          <p:attrName>style.visibility</p:attrName>
                                        </p:attrNameLst>
                                      </p:cBhvr>
                                      <p:to>
                                        <p:strVal val="visible"/>
                                      </p:to>
                                    </p:set>
                                    <p:animEffect transition="in" filter="randombar(horizontal)">
                                      <p:cBhvr>
                                        <p:cTn id="60" dur="500"/>
                                        <p:tgtEl>
                                          <p:spTgt spid="2"/>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xit" presetSubtype="0" fill="hold" grpId="1" nodeType="clickEffect">
                                  <p:stCondLst>
                                    <p:cond delay="0"/>
                                  </p:stCondLst>
                                  <p:childTnLst>
                                    <p:animEffect transition="out" filter="fade">
                                      <p:cBhvr>
                                        <p:cTn id="64" dur="500"/>
                                        <p:tgtEl>
                                          <p:spTgt spid="27"/>
                                        </p:tgtEl>
                                      </p:cBhvr>
                                    </p:animEffect>
                                    <p:set>
                                      <p:cBhvr>
                                        <p:cTn id="65" dur="1" fill="hold">
                                          <p:stCondLst>
                                            <p:cond delay="499"/>
                                          </p:stCondLst>
                                        </p:cTn>
                                        <p:tgtEl>
                                          <p:spTgt spid="27"/>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10" presetClass="exit" presetSubtype="0" fill="hold" grpId="1" nodeType="clickEffect">
                                  <p:stCondLst>
                                    <p:cond delay="0"/>
                                  </p:stCondLst>
                                  <p:childTnLst>
                                    <p:animEffect transition="out" filter="fade">
                                      <p:cBhvr>
                                        <p:cTn id="69" dur="500"/>
                                        <p:tgtEl>
                                          <p:spTgt spid="28"/>
                                        </p:tgtEl>
                                      </p:cBhvr>
                                    </p:animEffect>
                                    <p:set>
                                      <p:cBhvr>
                                        <p:cTn id="70" dur="1" fill="hold">
                                          <p:stCondLst>
                                            <p:cond delay="499"/>
                                          </p:stCondLst>
                                        </p:cTn>
                                        <p:tgtEl>
                                          <p:spTgt spid="28"/>
                                        </p:tgtEl>
                                        <p:attrNameLst>
                                          <p:attrName>style.visibility</p:attrName>
                                        </p:attrNameLst>
                                      </p:cBhvr>
                                      <p:to>
                                        <p:strVal val="hidden"/>
                                      </p:to>
                                    </p:set>
                                  </p:childTnLst>
                                </p:cTn>
                              </p:par>
                            </p:childTnLst>
                          </p:cTn>
                        </p:par>
                      </p:childTnLst>
                    </p:cTn>
                  </p:par>
                  <p:par>
                    <p:cTn id="71" fill="hold">
                      <p:stCondLst>
                        <p:cond delay="indefinite"/>
                      </p:stCondLst>
                      <p:childTnLst>
                        <p:par>
                          <p:cTn id="72" fill="hold">
                            <p:stCondLst>
                              <p:cond delay="0"/>
                            </p:stCondLst>
                            <p:childTnLst>
                              <p:par>
                                <p:cTn id="73" presetID="10" presetClass="exit" presetSubtype="0" fill="hold" grpId="1" nodeType="clickEffect">
                                  <p:stCondLst>
                                    <p:cond delay="0"/>
                                  </p:stCondLst>
                                  <p:childTnLst>
                                    <p:animEffect transition="out" filter="fade">
                                      <p:cBhvr>
                                        <p:cTn id="74" dur="500"/>
                                        <p:tgtEl>
                                          <p:spTgt spid="21"/>
                                        </p:tgtEl>
                                      </p:cBhvr>
                                    </p:animEffect>
                                    <p:set>
                                      <p:cBhvr>
                                        <p:cTn id="75" dur="1" fill="hold">
                                          <p:stCondLst>
                                            <p:cond delay="499"/>
                                          </p:stCondLst>
                                        </p:cTn>
                                        <p:tgtEl>
                                          <p:spTgt spid="21"/>
                                        </p:tgtEl>
                                        <p:attrNameLst>
                                          <p:attrName>style.visibility</p:attrName>
                                        </p:attrNameLst>
                                      </p:cBhvr>
                                      <p:to>
                                        <p:strVal val="hidden"/>
                                      </p:to>
                                    </p:set>
                                  </p:childTnLst>
                                </p:cTn>
                              </p:par>
                            </p:childTnLst>
                          </p:cTn>
                        </p:par>
                      </p:childTnLst>
                    </p:cTn>
                  </p:par>
                  <p:par>
                    <p:cTn id="76" fill="hold">
                      <p:stCondLst>
                        <p:cond delay="indefinite"/>
                      </p:stCondLst>
                      <p:childTnLst>
                        <p:par>
                          <p:cTn id="77" fill="hold">
                            <p:stCondLst>
                              <p:cond delay="0"/>
                            </p:stCondLst>
                            <p:childTnLst>
                              <p:par>
                                <p:cTn id="78" presetID="2" presetClass="exit" presetSubtype="4" fill="hold" grpId="1" nodeType="clickEffect">
                                  <p:stCondLst>
                                    <p:cond delay="0"/>
                                  </p:stCondLst>
                                  <p:childTnLst>
                                    <p:anim calcmode="lin" valueType="num">
                                      <p:cBhvr additive="base">
                                        <p:cTn id="79" dur="500"/>
                                        <p:tgtEl>
                                          <p:spTgt spid="26"/>
                                        </p:tgtEl>
                                        <p:attrNameLst>
                                          <p:attrName>ppt_x</p:attrName>
                                        </p:attrNameLst>
                                      </p:cBhvr>
                                      <p:tavLst>
                                        <p:tav tm="0">
                                          <p:val>
                                            <p:strVal val="ppt_x"/>
                                          </p:val>
                                        </p:tav>
                                        <p:tav tm="100000">
                                          <p:val>
                                            <p:strVal val="ppt_x"/>
                                          </p:val>
                                        </p:tav>
                                      </p:tavLst>
                                    </p:anim>
                                    <p:anim calcmode="lin" valueType="num">
                                      <p:cBhvr additive="base">
                                        <p:cTn id="80" dur="500"/>
                                        <p:tgtEl>
                                          <p:spTgt spid="26"/>
                                        </p:tgtEl>
                                        <p:attrNameLst>
                                          <p:attrName>ppt_y</p:attrName>
                                        </p:attrNameLst>
                                      </p:cBhvr>
                                      <p:tavLst>
                                        <p:tav tm="0">
                                          <p:val>
                                            <p:strVal val="ppt_y"/>
                                          </p:val>
                                        </p:tav>
                                        <p:tav tm="100000">
                                          <p:val>
                                            <p:strVal val="1+ppt_h/2"/>
                                          </p:val>
                                        </p:tav>
                                      </p:tavLst>
                                    </p:anim>
                                    <p:set>
                                      <p:cBhvr>
                                        <p:cTn id="81" dur="1" fill="hold">
                                          <p:stCondLst>
                                            <p:cond delay="499"/>
                                          </p:stCondLst>
                                        </p:cTn>
                                        <p:tgtEl>
                                          <p:spTgt spid="26"/>
                                        </p:tgtEl>
                                        <p:attrNameLst>
                                          <p:attrName>style.visibility</p:attrName>
                                        </p:attrNameLst>
                                      </p:cBhvr>
                                      <p:to>
                                        <p:strVal val="hidden"/>
                                      </p:to>
                                    </p:set>
                                  </p:childTnLst>
                                </p:cTn>
                              </p:par>
                            </p:childTnLst>
                          </p:cTn>
                        </p:par>
                      </p:childTnLst>
                    </p:cTn>
                  </p:par>
                  <p:par>
                    <p:cTn id="82" fill="hold">
                      <p:stCondLst>
                        <p:cond delay="indefinite"/>
                      </p:stCondLst>
                      <p:childTnLst>
                        <p:par>
                          <p:cTn id="83" fill="hold">
                            <p:stCondLst>
                              <p:cond delay="0"/>
                            </p:stCondLst>
                            <p:childTnLst>
                              <p:par>
                                <p:cTn id="84" presetID="6" presetClass="exit" presetSubtype="32" fill="hold" grpId="1" nodeType="clickEffect">
                                  <p:stCondLst>
                                    <p:cond delay="0"/>
                                  </p:stCondLst>
                                  <p:childTnLst>
                                    <p:animEffect transition="out" filter="circle(out)">
                                      <p:cBhvr>
                                        <p:cTn id="85" dur="2000"/>
                                        <p:tgtEl>
                                          <p:spTgt spid="2"/>
                                        </p:tgtEl>
                                      </p:cBhvr>
                                    </p:animEffect>
                                    <p:set>
                                      <p:cBhvr>
                                        <p:cTn id="86" dur="1" fill="hold">
                                          <p:stCondLst>
                                            <p:cond delay="1999"/>
                                          </p:stCondLst>
                                        </p:cTn>
                                        <p:tgtEl>
                                          <p:spTgt spid="2"/>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2" presetClass="entr" presetSubtype="4" fill="hold" nodeType="clickEffect">
                                  <p:stCondLst>
                                    <p:cond delay="0"/>
                                  </p:stCondLst>
                                  <p:childTnLst>
                                    <p:set>
                                      <p:cBhvr>
                                        <p:cTn id="90" dur="1" fill="hold">
                                          <p:stCondLst>
                                            <p:cond delay="0"/>
                                          </p:stCondLst>
                                        </p:cTn>
                                        <p:tgtEl>
                                          <p:spTgt spid="9"/>
                                        </p:tgtEl>
                                        <p:attrNameLst>
                                          <p:attrName>style.visibility</p:attrName>
                                        </p:attrNameLst>
                                      </p:cBhvr>
                                      <p:to>
                                        <p:strVal val="visible"/>
                                      </p:to>
                                    </p:set>
                                    <p:animEffect transition="in" filter="wipe(down)">
                                      <p:cBhvr>
                                        <p:cTn id="91" dur="500"/>
                                        <p:tgtEl>
                                          <p:spTgt spid="9"/>
                                        </p:tgtEl>
                                      </p:cBhvr>
                                    </p:animEffect>
                                  </p:childTnLst>
                                </p:cTn>
                              </p:par>
                            </p:childTnLst>
                          </p:cTn>
                        </p:par>
                      </p:childTnLst>
                    </p:cTn>
                  </p:par>
                  <p:par>
                    <p:cTn id="92" fill="hold">
                      <p:stCondLst>
                        <p:cond delay="indefinite"/>
                      </p:stCondLst>
                      <p:childTnLst>
                        <p:par>
                          <p:cTn id="93" fill="hold">
                            <p:stCondLst>
                              <p:cond delay="0"/>
                            </p:stCondLst>
                            <p:childTnLst>
                              <p:par>
                                <p:cTn id="94" presetID="14" presetClass="entr" presetSubtype="10" fill="hold" grpId="0" nodeType="clickEffect">
                                  <p:stCondLst>
                                    <p:cond delay="0"/>
                                  </p:stCondLst>
                                  <p:childTnLst>
                                    <p:set>
                                      <p:cBhvr>
                                        <p:cTn id="95" dur="1" fill="hold">
                                          <p:stCondLst>
                                            <p:cond delay="0"/>
                                          </p:stCondLst>
                                        </p:cTn>
                                        <p:tgtEl>
                                          <p:spTgt spid="25"/>
                                        </p:tgtEl>
                                        <p:attrNameLst>
                                          <p:attrName>style.visibility</p:attrName>
                                        </p:attrNameLst>
                                      </p:cBhvr>
                                      <p:to>
                                        <p:strVal val="visible"/>
                                      </p:to>
                                    </p:set>
                                    <p:animEffect transition="in" filter="randombar(horizontal)">
                                      <p:cBhvr>
                                        <p:cTn id="96" dur="500"/>
                                        <p:tgtEl>
                                          <p:spTgt spid="25"/>
                                        </p:tgtEl>
                                      </p:cBhvr>
                                    </p:animEffect>
                                  </p:childTnLst>
                                </p:cTn>
                              </p:par>
                            </p:childTnLst>
                          </p:cTn>
                        </p:par>
                      </p:childTnLst>
                    </p:cTn>
                  </p:par>
                  <p:par>
                    <p:cTn id="97" fill="hold">
                      <p:stCondLst>
                        <p:cond delay="indefinite"/>
                      </p:stCondLst>
                      <p:childTnLst>
                        <p:par>
                          <p:cTn id="98" fill="hold">
                            <p:stCondLst>
                              <p:cond delay="0"/>
                            </p:stCondLst>
                            <p:childTnLst>
                              <p:par>
                                <p:cTn id="99" presetID="22" presetClass="entr" presetSubtype="4" fill="hold" grpId="0" nodeType="clickEffect">
                                  <p:stCondLst>
                                    <p:cond delay="0"/>
                                  </p:stCondLst>
                                  <p:childTnLst>
                                    <p:set>
                                      <p:cBhvr>
                                        <p:cTn id="100" dur="1" fill="hold">
                                          <p:stCondLst>
                                            <p:cond delay="0"/>
                                          </p:stCondLst>
                                        </p:cTn>
                                        <p:tgtEl>
                                          <p:spTgt spid="23"/>
                                        </p:tgtEl>
                                        <p:attrNameLst>
                                          <p:attrName>style.visibility</p:attrName>
                                        </p:attrNameLst>
                                      </p:cBhvr>
                                      <p:to>
                                        <p:strVal val="visible"/>
                                      </p:to>
                                    </p:set>
                                    <p:animEffect transition="in" filter="wipe(down)">
                                      <p:cBhvr>
                                        <p:cTn id="101" dur="500"/>
                                        <p:tgtEl>
                                          <p:spTgt spid="23"/>
                                        </p:tgtEl>
                                      </p:cBhvr>
                                    </p:animEffect>
                                  </p:childTnLst>
                                </p:cTn>
                              </p:par>
                            </p:childTnLst>
                          </p:cTn>
                        </p:par>
                      </p:childTnLst>
                    </p:cTn>
                  </p:par>
                  <p:par>
                    <p:cTn id="102" fill="hold">
                      <p:stCondLst>
                        <p:cond delay="indefinite"/>
                      </p:stCondLst>
                      <p:childTnLst>
                        <p:par>
                          <p:cTn id="103" fill="hold">
                            <p:stCondLst>
                              <p:cond delay="0"/>
                            </p:stCondLst>
                            <p:childTnLst>
                              <p:par>
                                <p:cTn id="104" presetID="21" presetClass="entr" presetSubtype="1" fill="hold" grpId="0" nodeType="clickEffect">
                                  <p:stCondLst>
                                    <p:cond delay="0"/>
                                  </p:stCondLst>
                                  <p:childTnLst>
                                    <p:set>
                                      <p:cBhvr>
                                        <p:cTn id="105" dur="1" fill="hold">
                                          <p:stCondLst>
                                            <p:cond delay="0"/>
                                          </p:stCondLst>
                                        </p:cTn>
                                        <p:tgtEl>
                                          <p:spTgt spid="4"/>
                                        </p:tgtEl>
                                        <p:attrNameLst>
                                          <p:attrName>style.visibility</p:attrName>
                                        </p:attrNameLst>
                                      </p:cBhvr>
                                      <p:to>
                                        <p:strVal val="visible"/>
                                      </p:to>
                                    </p:set>
                                    <p:animEffect transition="in" filter="wheel(1)">
                                      <p:cBhvr>
                                        <p:cTn id="106" dur="2000"/>
                                        <p:tgtEl>
                                          <p:spTgt spid="4"/>
                                        </p:tgtEl>
                                      </p:cBhvr>
                                    </p:animEffect>
                                  </p:childTnLst>
                                </p:cTn>
                              </p:par>
                            </p:childTnLst>
                          </p:cTn>
                        </p:par>
                      </p:childTnLst>
                    </p:cTn>
                  </p:par>
                  <p:par>
                    <p:cTn id="107" fill="hold">
                      <p:stCondLst>
                        <p:cond delay="indefinite"/>
                      </p:stCondLst>
                      <p:childTnLst>
                        <p:par>
                          <p:cTn id="108" fill="hold">
                            <p:stCondLst>
                              <p:cond delay="0"/>
                            </p:stCondLst>
                            <p:childTnLst>
                              <p:par>
                                <p:cTn id="109" presetID="14" presetClass="entr" presetSubtype="10" fill="hold" grpId="0" nodeType="clickEffect">
                                  <p:stCondLst>
                                    <p:cond delay="0"/>
                                  </p:stCondLst>
                                  <p:childTnLst>
                                    <p:set>
                                      <p:cBhvr>
                                        <p:cTn id="110" dur="1" fill="hold">
                                          <p:stCondLst>
                                            <p:cond delay="0"/>
                                          </p:stCondLst>
                                        </p:cTn>
                                        <p:tgtEl>
                                          <p:spTgt spid="5"/>
                                        </p:tgtEl>
                                        <p:attrNameLst>
                                          <p:attrName>style.visibility</p:attrName>
                                        </p:attrNameLst>
                                      </p:cBhvr>
                                      <p:to>
                                        <p:strVal val="visible"/>
                                      </p:to>
                                    </p:set>
                                    <p:animEffect transition="in" filter="randombar(horizontal)">
                                      <p:cBhvr>
                                        <p:cTn id="111" dur="500"/>
                                        <p:tgtEl>
                                          <p:spTgt spid="5"/>
                                        </p:tgtEl>
                                      </p:cBhvr>
                                    </p:animEffect>
                                  </p:childTnLst>
                                </p:cTn>
                              </p:par>
                            </p:childTnLst>
                          </p:cTn>
                        </p:par>
                      </p:childTnLst>
                    </p:cTn>
                  </p:par>
                  <p:par>
                    <p:cTn id="112" fill="hold">
                      <p:stCondLst>
                        <p:cond delay="indefinite"/>
                      </p:stCondLst>
                      <p:childTnLst>
                        <p:par>
                          <p:cTn id="113" fill="hold">
                            <p:stCondLst>
                              <p:cond delay="0"/>
                            </p:stCondLst>
                            <p:childTnLst>
                              <p:par>
                                <p:cTn id="114" presetID="6" presetClass="entr" presetSubtype="16" fill="hold" grpId="0" nodeType="clickEffect">
                                  <p:stCondLst>
                                    <p:cond delay="0"/>
                                  </p:stCondLst>
                                  <p:childTnLst>
                                    <p:set>
                                      <p:cBhvr>
                                        <p:cTn id="115" dur="1" fill="hold">
                                          <p:stCondLst>
                                            <p:cond delay="0"/>
                                          </p:stCondLst>
                                        </p:cTn>
                                        <p:tgtEl>
                                          <p:spTgt spid="31"/>
                                        </p:tgtEl>
                                        <p:attrNameLst>
                                          <p:attrName>style.visibility</p:attrName>
                                        </p:attrNameLst>
                                      </p:cBhvr>
                                      <p:to>
                                        <p:strVal val="visible"/>
                                      </p:to>
                                    </p:set>
                                    <p:animEffect transition="in" filter="circle(in)">
                                      <p:cBhvr>
                                        <p:cTn id="116" dur="2000"/>
                                        <p:tgtEl>
                                          <p:spTgt spid="31"/>
                                        </p:tgtEl>
                                      </p:cBhvr>
                                    </p:animEffect>
                                  </p:childTnLst>
                                </p:cTn>
                              </p:par>
                            </p:childTnLst>
                          </p:cTn>
                        </p:par>
                      </p:childTnLst>
                    </p:cTn>
                  </p:par>
                  <p:par>
                    <p:cTn id="117" fill="hold">
                      <p:stCondLst>
                        <p:cond delay="indefinite"/>
                      </p:stCondLst>
                      <p:childTnLst>
                        <p:par>
                          <p:cTn id="118" fill="hold">
                            <p:stCondLst>
                              <p:cond delay="0"/>
                            </p:stCondLst>
                            <p:childTnLst>
                              <p:par>
                                <p:cTn id="119" presetID="14" presetClass="entr" presetSubtype="10" fill="hold" grpId="0" nodeType="clickEffect">
                                  <p:stCondLst>
                                    <p:cond delay="0"/>
                                  </p:stCondLst>
                                  <p:childTnLst>
                                    <p:set>
                                      <p:cBhvr>
                                        <p:cTn id="120" dur="1" fill="hold">
                                          <p:stCondLst>
                                            <p:cond delay="0"/>
                                          </p:stCondLst>
                                        </p:cTn>
                                        <p:tgtEl>
                                          <p:spTgt spid="7"/>
                                        </p:tgtEl>
                                        <p:attrNameLst>
                                          <p:attrName>style.visibility</p:attrName>
                                        </p:attrNameLst>
                                      </p:cBhvr>
                                      <p:to>
                                        <p:strVal val="visible"/>
                                      </p:to>
                                    </p:set>
                                    <p:animEffect transition="in" filter="randombar(horizontal)">
                                      <p:cBhvr>
                                        <p:cTn id="121" dur="500"/>
                                        <p:tgtEl>
                                          <p:spTgt spid="7"/>
                                        </p:tgtEl>
                                      </p:cBhvr>
                                    </p:animEffect>
                                  </p:childTnLst>
                                </p:cTn>
                              </p:par>
                            </p:childTnLst>
                          </p:cTn>
                        </p:par>
                      </p:childTnLst>
                    </p:cTn>
                  </p:par>
                  <p:par>
                    <p:cTn id="122" fill="hold">
                      <p:stCondLst>
                        <p:cond delay="indefinite"/>
                      </p:stCondLst>
                      <p:childTnLst>
                        <p:par>
                          <p:cTn id="123" fill="hold">
                            <p:stCondLst>
                              <p:cond delay="0"/>
                            </p:stCondLst>
                            <p:childTnLst>
                              <p:par>
                                <p:cTn id="124" presetID="6" presetClass="entr" presetSubtype="16" fill="hold" grpId="0" nodeType="clickEffect">
                                  <p:stCondLst>
                                    <p:cond delay="0"/>
                                  </p:stCondLst>
                                  <p:childTnLst>
                                    <p:set>
                                      <p:cBhvr>
                                        <p:cTn id="125" dur="1" fill="hold">
                                          <p:stCondLst>
                                            <p:cond delay="0"/>
                                          </p:stCondLst>
                                        </p:cTn>
                                        <p:tgtEl>
                                          <p:spTgt spid="30"/>
                                        </p:tgtEl>
                                        <p:attrNameLst>
                                          <p:attrName>style.visibility</p:attrName>
                                        </p:attrNameLst>
                                      </p:cBhvr>
                                      <p:to>
                                        <p:strVal val="visible"/>
                                      </p:to>
                                    </p:set>
                                    <p:animEffect transition="in" filter="circle(in)">
                                      <p:cBhvr>
                                        <p:cTn id="126" dur="2000"/>
                                        <p:tgtEl>
                                          <p:spTgt spid="30"/>
                                        </p:tgtEl>
                                      </p:cBhvr>
                                    </p:animEffect>
                                  </p:childTnLst>
                                </p:cTn>
                              </p:par>
                            </p:childTnLst>
                          </p:cTn>
                        </p:par>
                      </p:childTnLst>
                    </p:cTn>
                  </p:par>
                  <p:par>
                    <p:cTn id="127" fill="hold">
                      <p:stCondLst>
                        <p:cond delay="indefinite"/>
                      </p:stCondLst>
                      <p:childTnLst>
                        <p:par>
                          <p:cTn id="128" fill="hold">
                            <p:stCondLst>
                              <p:cond delay="0"/>
                            </p:stCondLst>
                            <p:childTnLst>
                              <p:par>
                                <p:cTn id="129" presetID="6" presetClass="entr" presetSubtype="16" fill="hold" grpId="0" nodeType="clickEffect">
                                  <p:stCondLst>
                                    <p:cond delay="0"/>
                                  </p:stCondLst>
                                  <p:childTnLst>
                                    <p:set>
                                      <p:cBhvr>
                                        <p:cTn id="130" dur="1" fill="hold">
                                          <p:stCondLst>
                                            <p:cond delay="0"/>
                                          </p:stCondLst>
                                        </p:cTn>
                                        <p:tgtEl>
                                          <p:spTgt spid="22"/>
                                        </p:tgtEl>
                                        <p:attrNameLst>
                                          <p:attrName>style.visibility</p:attrName>
                                        </p:attrNameLst>
                                      </p:cBhvr>
                                      <p:to>
                                        <p:strVal val="visible"/>
                                      </p:to>
                                    </p:set>
                                    <p:animEffect transition="in" filter="circle(in)">
                                      <p:cBhvr>
                                        <p:cTn id="131" dur="2000"/>
                                        <p:tgtEl>
                                          <p:spTgt spid="22"/>
                                        </p:tgtEl>
                                      </p:cBhvr>
                                    </p:animEffect>
                                  </p:childTnLst>
                                </p:cTn>
                              </p:par>
                            </p:childTnLst>
                          </p:cTn>
                        </p:par>
                      </p:childTnLst>
                    </p:cTn>
                  </p:par>
                  <p:par>
                    <p:cTn id="132" fill="hold">
                      <p:stCondLst>
                        <p:cond delay="indefinite"/>
                      </p:stCondLst>
                      <p:childTnLst>
                        <p:par>
                          <p:cTn id="133" fill="hold">
                            <p:stCondLst>
                              <p:cond delay="0"/>
                            </p:stCondLst>
                            <p:childTnLst>
                              <p:par>
                                <p:cTn id="134" presetID="21" presetClass="entr" presetSubtype="1" fill="hold" nodeType="clickEffect">
                                  <p:stCondLst>
                                    <p:cond delay="0"/>
                                  </p:stCondLst>
                                  <p:childTnLst>
                                    <p:set>
                                      <p:cBhvr>
                                        <p:cTn id="135" dur="1" fill="hold">
                                          <p:stCondLst>
                                            <p:cond delay="0"/>
                                          </p:stCondLst>
                                        </p:cTn>
                                        <p:tgtEl>
                                          <p:spTgt spid="18"/>
                                        </p:tgtEl>
                                        <p:attrNameLst>
                                          <p:attrName>style.visibility</p:attrName>
                                        </p:attrNameLst>
                                      </p:cBhvr>
                                      <p:to>
                                        <p:strVal val="visible"/>
                                      </p:to>
                                    </p:set>
                                    <p:animEffect transition="in" filter="wheel(1)">
                                      <p:cBhvr>
                                        <p:cTn id="136" dur="2000"/>
                                        <p:tgtEl>
                                          <p:spTgt spid="18"/>
                                        </p:tgtEl>
                                      </p:cBhvr>
                                    </p:animEffect>
                                  </p:childTnLst>
                                </p:cTn>
                              </p:par>
                            </p:childTnLst>
                          </p:cTn>
                        </p:par>
                      </p:childTnLst>
                    </p:cTn>
                  </p:par>
                  <p:par>
                    <p:cTn id="137" fill="hold">
                      <p:stCondLst>
                        <p:cond delay="indefinite"/>
                      </p:stCondLst>
                      <p:childTnLst>
                        <p:par>
                          <p:cTn id="138" fill="hold">
                            <p:stCondLst>
                              <p:cond delay="0"/>
                            </p:stCondLst>
                            <p:childTnLst>
                              <p:par>
                                <p:cTn id="139" presetID="21" presetClass="entr" presetSubtype="1" fill="hold" grpId="0" nodeType="clickEffect">
                                  <p:stCondLst>
                                    <p:cond delay="0"/>
                                  </p:stCondLst>
                                  <p:childTnLst>
                                    <p:set>
                                      <p:cBhvr>
                                        <p:cTn id="140" dur="1" fill="hold">
                                          <p:stCondLst>
                                            <p:cond delay="0"/>
                                          </p:stCondLst>
                                        </p:cTn>
                                        <p:tgtEl>
                                          <p:spTgt spid="24"/>
                                        </p:tgtEl>
                                        <p:attrNameLst>
                                          <p:attrName>style.visibility</p:attrName>
                                        </p:attrNameLst>
                                      </p:cBhvr>
                                      <p:to>
                                        <p:strVal val="visible"/>
                                      </p:to>
                                    </p:set>
                                    <p:animEffect transition="in" filter="wheel(1)">
                                      <p:cBhvr>
                                        <p:cTn id="141" dur="2000"/>
                                        <p:tgtEl>
                                          <p:spTgt spid="24"/>
                                        </p:tgtEl>
                                      </p:cBhvr>
                                    </p:animEffect>
                                  </p:childTnLst>
                                </p:cTn>
                              </p:par>
                            </p:childTnLst>
                          </p:cTn>
                        </p:par>
                      </p:childTnLst>
                    </p:cTn>
                  </p:par>
                  <p:par>
                    <p:cTn id="142" fill="hold">
                      <p:stCondLst>
                        <p:cond delay="indefinite"/>
                      </p:stCondLst>
                      <p:childTnLst>
                        <p:par>
                          <p:cTn id="143" fill="hold">
                            <p:stCondLst>
                              <p:cond delay="0"/>
                            </p:stCondLst>
                            <p:childTnLst>
                              <p:par>
                                <p:cTn id="144" presetID="21" presetClass="entr" presetSubtype="1" fill="hold" grpId="0" nodeType="clickEffect">
                                  <p:stCondLst>
                                    <p:cond delay="0"/>
                                  </p:stCondLst>
                                  <p:childTnLst>
                                    <p:set>
                                      <p:cBhvr>
                                        <p:cTn id="145" dur="1" fill="hold">
                                          <p:stCondLst>
                                            <p:cond delay="0"/>
                                          </p:stCondLst>
                                        </p:cTn>
                                        <p:tgtEl>
                                          <p:spTgt spid="29"/>
                                        </p:tgtEl>
                                        <p:attrNameLst>
                                          <p:attrName>style.visibility</p:attrName>
                                        </p:attrNameLst>
                                      </p:cBhvr>
                                      <p:to>
                                        <p:strVal val="visible"/>
                                      </p:to>
                                    </p:set>
                                    <p:animEffect transition="in" filter="wheel(1)">
                                      <p:cBhvr>
                                        <p:cTn id="146" dur="2000"/>
                                        <p:tgtEl>
                                          <p:spTgt spid="29"/>
                                        </p:tgtEl>
                                      </p:cBhvr>
                                    </p:animEffect>
                                  </p:childTnLst>
                                </p:cTn>
                              </p:par>
                            </p:childTnLst>
                          </p:cTn>
                        </p:par>
                      </p:childTnLst>
                    </p:cTn>
                  </p:par>
                  <p:par>
                    <p:cTn id="147" fill="hold">
                      <p:stCondLst>
                        <p:cond delay="indefinite"/>
                      </p:stCondLst>
                      <p:childTnLst>
                        <p:par>
                          <p:cTn id="148" fill="hold">
                            <p:stCondLst>
                              <p:cond delay="0"/>
                            </p:stCondLst>
                            <p:childTnLst>
                              <p:par>
                                <p:cTn id="149" presetID="14" presetClass="entr" presetSubtype="10" fill="hold" grpId="0" nodeType="clickEffect">
                                  <p:stCondLst>
                                    <p:cond delay="0"/>
                                  </p:stCondLst>
                                  <p:childTnLst>
                                    <p:set>
                                      <p:cBhvr>
                                        <p:cTn id="150" dur="1" fill="hold">
                                          <p:stCondLst>
                                            <p:cond delay="0"/>
                                          </p:stCondLst>
                                        </p:cTn>
                                        <p:tgtEl>
                                          <p:spTgt spid="32"/>
                                        </p:tgtEl>
                                        <p:attrNameLst>
                                          <p:attrName>style.visibility</p:attrName>
                                        </p:attrNameLst>
                                      </p:cBhvr>
                                      <p:to>
                                        <p:strVal val="visible"/>
                                      </p:to>
                                    </p:set>
                                    <p:animEffect transition="in" filter="randombar(horizontal)">
                                      <p:cBhvr>
                                        <p:cTn id="151" dur="500"/>
                                        <p:tgtEl>
                                          <p:spTgt spid="32"/>
                                        </p:tgtEl>
                                      </p:cBhvr>
                                    </p:animEffect>
                                  </p:childTnLst>
                                </p:cTn>
                              </p:par>
                            </p:childTnLst>
                          </p:cTn>
                        </p:par>
                      </p:childTnLst>
                    </p:cTn>
                  </p:par>
                  <p:par>
                    <p:cTn id="152" fill="hold">
                      <p:stCondLst>
                        <p:cond delay="indefinite"/>
                      </p:stCondLst>
                      <p:childTnLst>
                        <p:par>
                          <p:cTn id="153" fill="hold">
                            <p:stCondLst>
                              <p:cond delay="0"/>
                            </p:stCondLst>
                            <p:childTnLst>
                              <p:par>
                                <p:cTn id="154" presetID="6" presetClass="exit" presetSubtype="32" fill="hold" grpId="1" nodeType="clickEffect">
                                  <p:stCondLst>
                                    <p:cond delay="0"/>
                                  </p:stCondLst>
                                  <p:childTnLst>
                                    <p:animEffect transition="out" filter="circle(out)">
                                      <p:cBhvr>
                                        <p:cTn id="155" dur="2000"/>
                                        <p:tgtEl>
                                          <p:spTgt spid="32"/>
                                        </p:tgtEl>
                                      </p:cBhvr>
                                    </p:animEffect>
                                    <p:set>
                                      <p:cBhvr>
                                        <p:cTn id="156" dur="1" fill="hold">
                                          <p:stCondLst>
                                            <p:cond delay="1999"/>
                                          </p:stCondLst>
                                        </p:cTn>
                                        <p:tgtEl>
                                          <p:spTgt spid="3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4" grpId="0"/>
      <p:bldP spid="25" grpId="0"/>
      <p:bldP spid="21" grpId="0"/>
      <p:bldP spid="21" grpId="1"/>
      <p:bldP spid="26" grpId="0"/>
      <p:bldP spid="26" grpId="1"/>
      <p:bldP spid="27" grpId="0"/>
      <p:bldP spid="27" grpId="1"/>
      <p:bldP spid="28" grpId="0"/>
      <p:bldP spid="28" grpId="1"/>
      <p:bldP spid="2" grpId="0"/>
      <p:bldP spid="2" grpId="1"/>
      <p:bldP spid="29" grpId="0"/>
      <p:bldP spid="5" grpId="0" animBg="1"/>
      <p:bldP spid="7" grpId="0" animBg="1"/>
      <p:bldP spid="30" grpId="0"/>
      <p:bldP spid="31" grpId="0"/>
      <p:bldP spid="32" grpId="0"/>
      <p:bldP spid="32" grpId="1"/>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688" y="531982"/>
            <a:ext cx="9457812" cy="178382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Extensible Markup Language (XML) </a:t>
            </a:r>
            <a:r>
              <a:rPr lang="en-US" sz="2000" dirty="0">
                <a:solidFill>
                  <a:srgbClr val="002060"/>
                </a:solidFill>
              </a:rPr>
              <a:t>is a generic methodology for wrapping textual data in symmetrical tags to indicate semantics.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It </a:t>
            </a:r>
            <a:r>
              <a:rPr lang="en-IN" altLang="en-US" sz="2000" dirty="0">
                <a:solidFill>
                  <a:srgbClr val="002060"/>
                </a:solidFill>
              </a:rPr>
              <a:t>is a derivative of Structured, Generalized Markup Language (SGML), and the parent of Hypertext Markup Language (HTML). XML filenames typically end in ".xml".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JSON, or JavaScript Object Notation</a:t>
            </a:r>
            <a:r>
              <a:rPr lang="en-IN" altLang="en-US" sz="2000" dirty="0">
                <a:solidFill>
                  <a:srgbClr val="002060"/>
                </a:solidFill>
              </a:rPr>
              <a:t>, is a data format derived from the way complex object literals are written in JavaScript.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JSON filenames typically end in “.</a:t>
            </a:r>
            <a:r>
              <a:rPr lang="en-IN" altLang="en-US" sz="2000" dirty="0" err="1">
                <a:solidFill>
                  <a:srgbClr val="002060"/>
                </a:solidFill>
              </a:rPr>
              <a:t>json</a:t>
            </a:r>
            <a:r>
              <a:rPr lang="en-IN" altLang="en-US" sz="2000" dirty="0">
                <a:solidFill>
                  <a:srgbClr val="002060"/>
                </a:solidFill>
              </a:rPr>
              <a:t>.” </a:t>
            </a:r>
            <a:r>
              <a:rPr lang="en-US" sz="2000" dirty="0">
                <a:solidFill>
                  <a:srgbClr val="002060"/>
                </a:solidFill>
              </a:rPr>
              <a:t>Here is a sample JSON file, </a:t>
            </a:r>
            <a:r>
              <a:rPr lang="en-IN" sz="2000" dirty="0">
                <a:solidFill>
                  <a:srgbClr val="002060"/>
                </a:solidFill>
              </a:rPr>
              <a:t>containing two values that are text strings, one is a </a:t>
            </a:r>
            <a:r>
              <a:rPr lang="en-IN" sz="2000" dirty="0" err="1">
                <a:solidFill>
                  <a:srgbClr val="002060"/>
                </a:solidFill>
              </a:rPr>
              <a:t>boolean</a:t>
            </a:r>
            <a:r>
              <a:rPr lang="en-IN" sz="2000" dirty="0">
                <a:solidFill>
                  <a:srgbClr val="002060"/>
                </a:solidFill>
              </a:rPr>
              <a:t> value, and two are arrays.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b="1" dirty="0">
                <a:solidFill>
                  <a:srgbClr val="002060"/>
                </a:solidFill>
              </a:rPr>
              <a:t>YAML </a:t>
            </a:r>
            <a:r>
              <a:rPr lang="en-IN" altLang="en-US" sz="2000" b="1" dirty="0" err="1">
                <a:solidFill>
                  <a:srgbClr val="002060"/>
                </a:solidFill>
              </a:rPr>
              <a:t>Ain't</a:t>
            </a:r>
            <a:r>
              <a:rPr lang="en-IN" altLang="en-US" sz="2000" b="1" dirty="0">
                <a:solidFill>
                  <a:srgbClr val="002060"/>
                </a:solidFill>
              </a:rPr>
              <a:t> Markup Language (YAML) </a:t>
            </a:r>
            <a:r>
              <a:rPr lang="en-IN" altLang="en-US" sz="2000" dirty="0">
                <a:solidFill>
                  <a:srgbClr val="002060"/>
                </a:solidFill>
              </a:rPr>
              <a:t>is a superset of JSON designed for even easier human readability.</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As a superset of JSON, YAML parsers can generally parse JSON documents (but not vice-versa).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Hence, YAML is better than JSON at certain tasks, including the ability to embed JSON directly (including quotes) in YAML files. </a:t>
            </a:r>
            <a:endParaRPr lang="en-IN" altLang="en-US" sz="2000" dirty="0">
              <a:solidFill>
                <a:srgbClr val="002060"/>
              </a:solidFill>
            </a:endParaRPr>
          </a:p>
        </p:txBody>
      </p:sp>
      <p:pic>
        <p:nvPicPr>
          <p:cNvPr id="4" name="Picture 2">
            <a:extLst>
              <a:ext uri="{FF2B5EF4-FFF2-40B4-BE49-F238E27FC236}">
                <a16:creationId xmlns:a16="http://schemas.microsoft.com/office/drawing/2014/main" id="{966B3630-3D88-49BE-B69B-62D0FE01F38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38" t="4607" r="62309" b="2222"/>
          <a:stretch/>
        </p:blipFill>
        <p:spPr bwMode="auto">
          <a:xfrm>
            <a:off x="9487188" y="14193"/>
            <a:ext cx="2636322" cy="2066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a:extLst>
              <a:ext uri="{FF2B5EF4-FFF2-40B4-BE49-F238E27FC236}">
                <a16:creationId xmlns:a16="http://schemas.microsoft.com/office/drawing/2014/main" id="{C6A42CCF-CF60-992D-1276-8BB340A6E27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73" t="6777" r="62408" b="2834"/>
          <a:stretch/>
        </p:blipFill>
        <p:spPr bwMode="auto">
          <a:xfrm>
            <a:off x="9472500" y="2094692"/>
            <a:ext cx="2621633" cy="17234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a:extLst>
              <a:ext uri="{FF2B5EF4-FFF2-40B4-BE49-F238E27FC236}">
                <a16:creationId xmlns:a16="http://schemas.microsoft.com/office/drawing/2014/main" id="{1CC80EB7-E06E-0964-BB27-C9AB91CA2DA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502" t="3206" r="72054" b="2468"/>
          <a:stretch/>
        </p:blipFill>
        <p:spPr bwMode="auto">
          <a:xfrm>
            <a:off x="9487189" y="3858173"/>
            <a:ext cx="2606944" cy="1847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07818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 - XML</a:t>
            </a:r>
            <a:endParaRPr lang="en-US" sz="3600" b="1"/>
          </a:p>
        </p:txBody>
      </p:sp>
      <p:graphicFrame>
        <p:nvGraphicFramePr>
          <p:cNvPr id="8" name="Table 8">
            <a:extLst>
              <a:ext uri="{FF2B5EF4-FFF2-40B4-BE49-F238E27FC236}">
                <a16:creationId xmlns:a16="http://schemas.microsoft.com/office/drawing/2014/main" id="{68E512C9-EF0E-34C8-1B7F-F3BA9D4D63DA}"/>
              </a:ext>
            </a:extLst>
          </p:cNvPr>
          <p:cNvGraphicFramePr>
            <a:graphicFrameLocks noGrp="1"/>
          </p:cNvGraphicFramePr>
          <p:nvPr>
            <p:extLst>
              <p:ext uri="{D42A27DB-BD31-4B8C-83A1-F6EECF244321}">
                <p14:modId xmlns:p14="http://schemas.microsoft.com/office/powerpoint/2010/main" val="545401511"/>
              </p:ext>
            </p:extLst>
          </p:nvPr>
        </p:nvGraphicFramePr>
        <p:xfrm>
          <a:off x="158044" y="1114778"/>
          <a:ext cx="11875912" cy="3571240"/>
        </p:xfrm>
        <a:graphic>
          <a:graphicData uri="http://schemas.openxmlformats.org/drawingml/2006/table">
            <a:tbl>
              <a:tblPr firstRow="1" bandRow="1">
                <a:tableStyleId>{22838BEF-8BB2-4498-84A7-C5851F593DF1}</a:tableStyleId>
              </a:tblPr>
              <a:tblGrid>
                <a:gridCol w="3835063">
                  <a:extLst>
                    <a:ext uri="{9D8B030D-6E8A-4147-A177-3AD203B41FA5}">
                      <a16:colId xmlns:a16="http://schemas.microsoft.com/office/drawing/2014/main" val="4165759610"/>
                    </a:ext>
                  </a:extLst>
                </a:gridCol>
                <a:gridCol w="4052384">
                  <a:extLst>
                    <a:ext uri="{9D8B030D-6E8A-4147-A177-3AD203B41FA5}">
                      <a16:colId xmlns:a16="http://schemas.microsoft.com/office/drawing/2014/main" val="3362041992"/>
                    </a:ext>
                  </a:extLst>
                </a:gridCol>
                <a:gridCol w="3988465">
                  <a:extLst>
                    <a:ext uri="{9D8B030D-6E8A-4147-A177-3AD203B41FA5}">
                      <a16:colId xmlns:a16="http://schemas.microsoft.com/office/drawing/2014/main" val="4261447660"/>
                    </a:ext>
                  </a:extLst>
                </a:gridCol>
              </a:tblGrid>
              <a:tr h="576107">
                <a:tc>
                  <a:txBody>
                    <a:bodyPr/>
                    <a:lstStyle/>
                    <a:p>
                      <a:pPr algn="ctr"/>
                      <a:r>
                        <a:rPr lang="en-GB" dirty="0"/>
                        <a:t>XML</a:t>
                      </a:r>
                    </a:p>
                  </a:txBody>
                  <a:tcPr/>
                </a:tc>
                <a:tc>
                  <a:txBody>
                    <a:bodyPr/>
                    <a:lstStyle/>
                    <a:p>
                      <a:pPr algn="ctr"/>
                      <a:r>
                        <a:rPr lang="en-GB" dirty="0"/>
                        <a:t>JSON</a:t>
                      </a:r>
                    </a:p>
                  </a:txBody>
                  <a:tcPr/>
                </a:tc>
                <a:tc>
                  <a:txBody>
                    <a:bodyPr/>
                    <a:lstStyle/>
                    <a:p>
                      <a:pPr algn="ctr"/>
                      <a:r>
                        <a:rPr lang="en-GB" dirty="0"/>
                        <a:t>YAML</a:t>
                      </a:r>
                    </a:p>
                  </a:txBody>
                  <a:tcPr/>
                </a:tc>
                <a:extLst>
                  <a:ext uri="{0D108BD9-81ED-4DB2-BD59-A6C34878D82A}">
                    <a16:rowId xmlns:a16="http://schemas.microsoft.com/office/drawing/2014/main" val="3953765822"/>
                  </a:ext>
                </a:extLst>
              </a:tr>
              <a:tr h="634626">
                <a:tc>
                  <a:txBody>
                    <a:bodyPr/>
                    <a:lstStyle/>
                    <a:p>
                      <a:pPr algn="just"/>
                      <a:r>
                        <a:rPr lang="en-GB" dirty="0"/>
                        <a:t>Markup Language (Verbose code)</a:t>
                      </a:r>
                    </a:p>
                  </a:txBody>
                  <a:tcPr/>
                </a:tc>
                <a:tc>
                  <a:txBody>
                    <a:bodyPr/>
                    <a:lstStyle/>
                    <a:p>
                      <a:pPr algn="just"/>
                      <a:r>
                        <a:rPr lang="en-GB" dirty="0"/>
                        <a:t>Lightweight Data interchange Format</a:t>
                      </a:r>
                    </a:p>
                  </a:txBody>
                  <a:tcPr/>
                </a:tc>
                <a:tc>
                  <a:txBody>
                    <a:bodyPr/>
                    <a:lstStyle/>
                    <a:p>
                      <a:pPr algn="just"/>
                      <a:r>
                        <a:rPr lang="en-GB" dirty="0"/>
                        <a:t>Human Readable data serialization format</a:t>
                      </a:r>
                    </a:p>
                  </a:txBody>
                  <a:tcPr/>
                </a:tc>
                <a:extLst>
                  <a:ext uri="{0D108BD9-81ED-4DB2-BD59-A6C34878D82A}">
                    <a16:rowId xmlns:a16="http://schemas.microsoft.com/office/drawing/2014/main" val="2797752818"/>
                  </a:ext>
                </a:extLst>
              </a:tr>
              <a:tr h="434813">
                <a:tc>
                  <a:txBody>
                    <a:bodyPr/>
                    <a:lstStyle/>
                    <a:p>
                      <a:pPr algn="just"/>
                      <a:r>
                        <a:rPr lang="en-GB" dirty="0"/>
                        <a:t>Web pages, Documents, Emails etc</a:t>
                      </a:r>
                    </a:p>
                  </a:txBody>
                  <a:tcPr/>
                </a:tc>
                <a:tc>
                  <a:txBody>
                    <a:bodyPr/>
                    <a:lstStyle/>
                    <a:p>
                      <a:pPr algn="just"/>
                      <a:r>
                        <a:rPr lang="en-GB" dirty="0"/>
                        <a:t>Web Applications</a:t>
                      </a:r>
                    </a:p>
                  </a:txBody>
                  <a:tcPr/>
                </a:tc>
                <a:tc>
                  <a:txBody>
                    <a:bodyPr/>
                    <a:lstStyle/>
                    <a:p>
                      <a:pPr algn="just"/>
                      <a:r>
                        <a:rPr lang="en-GB" dirty="0"/>
                        <a:t>Config files</a:t>
                      </a:r>
                    </a:p>
                  </a:txBody>
                  <a:tcPr/>
                </a:tc>
                <a:extLst>
                  <a:ext uri="{0D108BD9-81ED-4DB2-BD59-A6C34878D82A}">
                    <a16:rowId xmlns:a16="http://schemas.microsoft.com/office/drawing/2014/main" val="450646183"/>
                  </a:ext>
                </a:extLst>
              </a:tr>
              <a:tr h="485422">
                <a:tc>
                  <a:txBody>
                    <a:bodyPr/>
                    <a:lstStyle/>
                    <a:p>
                      <a:pPr algn="just"/>
                      <a:r>
                        <a:rPr lang="en-GB" sz="1800" b="0" i="0" kern="1200" dirty="0">
                          <a:solidFill>
                            <a:schemeClr val="dk1"/>
                          </a:solidFill>
                          <a:effectLst/>
                          <a:latin typeface="+mn-lt"/>
                          <a:ea typeface="+mn-ea"/>
                          <a:cs typeface="+mn-cs"/>
                        </a:rPr>
                        <a:t>very flexible format</a:t>
                      </a:r>
                      <a:endParaRPr lang="en-GB" dirty="0"/>
                    </a:p>
                  </a:txBody>
                  <a:tcPr/>
                </a:tc>
                <a:tc>
                  <a:txBody>
                    <a:bodyPr/>
                    <a:lstStyle/>
                    <a:p>
                      <a:pPr algn="just"/>
                      <a:r>
                        <a:rPr lang="en-GB" sz="1800" b="0" i="0" kern="1200" dirty="0">
                          <a:solidFill>
                            <a:schemeClr val="dk1"/>
                          </a:solidFill>
                          <a:effectLst/>
                          <a:latin typeface="+mn-lt"/>
                          <a:ea typeface="+mn-ea"/>
                          <a:cs typeface="+mn-cs"/>
                        </a:rPr>
                        <a:t>collection of key-value pairs</a:t>
                      </a:r>
                      <a:endParaRPr lang="en-GB" dirty="0"/>
                    </a:p>
                  </a:txBody>
                  <a:tcPr/>
                </a:tc>
                <a:tc>
                  <a:txBody>
                    <a:bodyPr/>
                    <a:lstStyle/>
                    <a:p>
                      <a:pPr marL="0" algn="just" defTabSz="914400" rtl="0" eaLnBrk="1" latinLnBrk="0" hangingPunct="1"/>
                      <a:r>
                        <a:rPr lang="en-GB" sz="1800" b="0" i="0" kern="1200" dirty="0">
                          <a:solidFill>
                            <a:schemeClr val="dk1"/>
                          </a:solidFill>
                          <a:effectLst/>
                          <a:latin typeface="+mn-lt"/>
                          <a:ea typeface="+mn-ea"/>
                          <a:cs typeface="+mn-cs"/>
                        </a:rPr>
                        <a:t>It uses indentation to indicate the structure of the data</a:t>
                      </a:r>
                    </a:p>
                  </a:txBody>
                  <a:tcPr/>
                </a:tc>
                <a:extLst>
                  <a:ext uri="{0D108BD9-81ED-4DB2-BD59-A6C34878D82A}">
                    <a16:rowId xmlns:a16="http://schemas.microsoft.com/office/drawing/2014/main" val="270638752"/>
                  </a:ext>
                </a:extLst>
              </a:tr>
              <a:tr h="576107">
                <a:tc>
                  <a:txBody>
                    <a:bodyPr/>
                    <a:lstStyle/>
                    <a:p>
                      <a:pPr algn="just"/>
                      <a:r>
                        <a:rPr lang="en-GB" sz="1800" b="0" i="0" kern="1200" dirty="0">
                          <a:solidFill>
                            <a:schemeClr val="dk1"/>
                          </a:solidFill>
                          <a:effectLst/>
                          <a:latin typeface="+mn-lt"/>
                          <a:ea typeface="+mn-ea"/>
                          <a:cs typeface="+mn-cs"/>
                        </a:rPr>
                        <a:t>Can represent complex hierarchical data structures</a:t>
                      </a:r>
                      <a:endParaRPr lang="en-GB" dirty="0"/>
                    </a:p>
                  </a:txBody>
                  <a:tcPr/>
                </a:tc>
                <a:tc>
                  <a:txBody>
                    <a:bodyPr/>
                    <a:lstStyle/>
                    <a:p>
                      <a:pPr algn="just"/>
                      <a:r>
                        <a:rPr lang="en-GB" sz="1800" b="0" i="0" kern="1200" dirty="0">
                          <a:solidFill>
                            <a:schemeClr val="dk1"/>
                          </a:solidFill>
                          <a:effectLst/>
                          <a:latin typeface="+mn-lt"/>
                          <a:ea typeface="+mn-ea"/>
                          <a:cs typeface="+mn-cs"/>
                        </a:rPr>
                        <a:t>more concise and easier to read than XML</a:t>
                      </a:r>
                      <a:endParaRPr lang="en-GB" dirty="0"/>
                    </a:p>
                  </a:txBody>
                  <a:tcPr/>
                </a:tc>
                <a:tc>
                  <a:txBody>
                    <a:bodyPr/>
                    <a:lstStyle/>
                    <a:p>
                      <a:pPr algn="just"/>
                      <a:r>
                        <a:rPr lang="en-GB" sz="1800" b="0" i="0" kern="1200" dirty="0">
                          <a:solidFill>
                            <a:schemeClr val="dk1"/>
                          </a:solidFill>
                          <a:effectLst/>
                          <a:latin typeface="+mn-lt"/>
                          <a:ea typeface="+mn-ea"/>
                          <a:cs typeface="+mn-cs"/>
                        </a:rPr>
                        <a:t>Supports more complex data types like lists, maps, and even custom classes</a:t>
                      </a:r>
                      <a:endParaRPr lang="en-GB" dirty="0"/>
                    </a:p>
                  </a:txBody>
                  <a:tcPr/>
                </a:tc>
                <a:extLst>
                  <a:ext uri="{0D108BD9-81ED-4DB2-BD59-A6C34878D82A}">
                    <a16:rowId xmlns:a16="http://schemas.microsoft.com/office/drawing/2014/main" val="1436536204"/>
                  </a:ext>
                </a:extLst>
              </a:tr>
              <a:tr h="576107">
                <a:tc>
                  <a:txBody>
                    <a:bodyPr/>
                    <a:lstStyle/>
                    <a:p>
                      <a:pPr algn="just"/>
                      <a:endParaRPr lang="en-GB"/>
                    </a:p>
                  </a:txBody>
                  <a:tcPr/>
                </a:tc>
                <a:tc>
                  <a:txBody>
                    <a:bodyPr/>
                    <a:lstStyle/>
                    <a:p>
                      <a:pPr algn="just"/>
                      <a:r>
                        <a:rPr lang="en-GB" sz="1800" b="0" i="0" kern="1200" dirty="0">
                          <a:solidFill>
                            <a:schemeClr val="dk1"/>
                          </a:solidFill>
                          <a:effectLst/>
                          <a:latin typeface="+mn-lt"/>
                          <a:ea typeface="+mn-ea"/>
                          <a:cs typeface="+mn-cs"/>
                        </a:rPr>
                        <a:t>It is widely supported by modern programming languages</a:t>
                      </a:r>
                      <a:endParaRPr lang="en-GB" dirty="0"/>
                    </a:p>
                  </a:txBody>
                  <a:tcPr/>
                </a:tc>
                <a:tc>
                  <a:txBody>
                    <a:bodyPr/>
                    <a:lstStyle/>
                    <a:p>
                      <a:pPr algn="just"/>
                      <a:r>
                        <a:rPr lang="en-GB" sz="1800" b="0" i="0" kern="1200" dirty="0">
                          <a:solidFill>
                            <a:schemeClr val="dk1"/>
                          </a:solidFill>
                          <a:effectLst/>
                          <a:latin typeface="+mn-lt"/>
                          <a:ea typeface="+mn-ea"/>
                          <a:cs typeface="+mn-cs"/>
                        </a:rPr>
                        <a:t>Easier to read and write than both XML and JSON</a:t>
                      </a:r>
                      <a:endParaRPr lang="en-GB" dirty="0"/>
                    </a:p>
                  </a:txBody>
                  <a:tcPr/>
                </a:tc>
                <a:extLst>
                  <a:ext uri="{0D108BD9-81ED-4DB2-BD59-A6C34878D82A}">
                    <a16:rowId xmlns:a16="http://schemas.microsoft.com/office/drawing/2014/main" val="1397989918"/>
                  </a:ext>
                </a:extLst>
              </a:tr>
            </a:tbl>
          </a:graphicData>
        </a:graphic>
      </p:graphicFrame>
    </p:spTree>
    <p:custDataLst>
      <p:tags r:id="rId1"/>
    </p:custDataLst>
    <p:extLst>
      <p:ext uri="{BB962C8B-B14F-4D97-AF65-F5344CB8AC3E}">
        <p14:creationId xmlns:p14="http://schemas.microsoft.com/office/powerpoint/2010/main" val="756757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dirty="0"/>
              <a:t>Data Formats</a:t>
            </a:r>
            <a:endParaRPr lang="en-US" sz="3600" b="1" dirty="0"/>
          </a:p>
        </p:txBody>
      </p:sp>
      <p:sp>
        <p:nvSpPr>
          <p:cNvPr id="8" name="TextBox 7">
            <a:extLst>
              <a:ext uri="{FF2B5EF4-FFF2-40B4-BE49-F238E27FC236}">
                <a16:creationId xmlns:a16="http://schemas.microsoft.com/office/drawing/2014/main" id="{1374F3B9-0B58-8D47-178E-9B4091D9325A}"/>
              </a:ext>
            </a:extLst>
          </p:cNvPr>
          <p:cNvSpPr txBox="1"/>
          <p:nvPr/>
        </p:nvSpPr>
        <p:spPr>
          <a:xfrm>
            <a:off x="7540947" y="1841493"/>
            <a:ext cx="4493008" cy="3539430"/>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&lt;?xml version="1.0" encoding="UTF-8"?&gt;</a:t>
            </a:r>
          </a:p>
          <a:p>
            <a:r>
              <a:rPr lang="en-GB" sz="1400" dirty="0"/>
              <a:t>&lt;!– Adding comments--&gt;</a:t>
            </a:r>
          </a:p>
          <a:p>
            <a:r>
              <a:rPr lang="en-GB" sz="1400" dirty="0"/>
              <a:t>&lt;ACCB5029&gt;</a:t>
            </a:r>
          </a:p>
          <a:p>
            <a:r>
              <a:rPr lang="en-GB" sz="1400" dirty="0"/>
              <a:t>  &lt;comp o=“comp1"&gt;</a:t>
            </a:r>
          </a:p>
          <a:p>
            <a:r>
              <a:rPr lang="en-GB" sz="1400" dirty="0"/>
              <a:t>    &lt;test&gt;Group Work&lt;/test&gt;</a:t>
            </a:r>
          </a:p>
          <a:p>
            <a:r>
              <a:rPr lang="en-GB" sz="1400" dirty="0"/>
              <a:t>    &lt;time&gt;May 5&lt;/time&gt;</a:t>
            </a:r>
          </a:p>
          <a:p>
            <a:r>
              <a:rPr lang="en-GB" sz="1400" dirty="0"/>
              <a:t>    &lt;weight&gt;half&lt;/weight&gt;</a:t>
            </a:r>
          </a:p>
          <a:p>
            <a:r>
              <a:rPr lang="en-GB" sz="1400" dirty="0"/>
              <a:t>    &lt;description&gt;This is a group work task&lt;/description&gt;</a:t>
            </a:r>
          </a:p>
          <a:p>
            <a:r>
              <a:rPr lang="en-GB" sz="1400" dirty="0"/>
              <a:t>  &lt;/comp&gt;</a:t>
            </a:r>
          </a:p>
          <a:p>
            <a:r>
              <a:rPr lang="en-GB" sz="1400" dirty="0"/>
              <a:t>&lt;comp t=“comp2"&gt;</a:t>
            </a:r>
          </a:p>
          <a:p>
            <a:r>
              <a:rPr lang="en-GB" sz="1400" dirty="0"/>
              <a:t>    &lt;test&gt;Essay Work&lt;/test&gt;</a:t>
            </a:r>
          </a:p>
          <a:p>
            <a:r>
              <a:rPr lang="en-GB" sz="1400" dirty="0"/>
              <a:t>    &lt;time&gt;March 10&lt;/time&gt;</a:t>
            </a:r>
          </a:p>
          <a:p>
            <a:r>
              <a:rPr lang="en-GB" sz="1400" dirty="0"/>
              <a:t>    &lt;weight&gt;half&lt;/weight&gt;</a:t>
            </a:r>
          </a:p>
          <a:p>
            <a:r>
              <a:rPr lang="en-GB" sz="1400" dirty="0"/>
              <a:t>    &lt;description&gt;This is individual work &lt;/description&gt;</a:t>
            </a:r>
          </a:p>
          <a:p>
            <a:r>
              <a:rPr lang="en-GB" sz="1400" dirty="0"/>
              <a:t>  &lt;/comp&gt;</a:t>
            </a:r>
          </a:p>
          <a:p>
            <a:r>
              <a:rPr lang="en-GB" sz="1400" dirty="0"/>
              <a:t>&lt;/ACCB5029&gt;</a:t>
            </a:r>
          </a:p>
        </p:txBody>
      </p:sp>
      <p:sp>
        <p:nvSpPr>
          <p:cNvPr id="9" name="Arrow: Striped Right 8">
            <a:extLst>
              <a:ext uri="{FF2B5EF4-FFF2-40B4-BE49-F238E27FC236}">
                <a16:creationId xmlns:a16="http://schemas.microsoft.com/office/drawing/2014/main" id="{731785FF-6BA9-27FC-43A6-E8D0B13D0520}"/>
              </a:ext>
            </a:extLst>
          </p:cNvPr>
          <p:cNvSpPr/>
          <p:nvPr/>
        </p:nvSpPr>
        <p:spPr>
          <a:xfrm>
            <a:off x="1382875" y="1311004"/>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XML declaration, which specifies the version of XML being used, as well as the character encoding.</a:t>
            </a:r>
            <a:endParaRPr lang="en-GB" b="1" dirty="0">
              <a:solidFill>
                <a:schemeClr val="bg1"/>
              </a:solidFill>
            </a:endParaRPr>
          </a:p>
        </p:txBody>
      </p:sp>
      <p:sp>
        <p:nvSpPr>
          <p:cNvPr id="10" name="Arrow: Striped Right 9">
            <a:extLst>
              <a:ext uri="{FF2B5EF4-FFF2-40B4-BE49-F238E27FC236}">
                <a16:creationId xmlns:a16="http://schemas.microsoft.com/office/drawing/2014/main" id="{2537053C-B580-8896-F0D8-9D382D990ABB}"/>
              </a:ext>
            </a:extLst>
          </p:cNvPr>
          <p:cNvSpPr/>
          <p:nvPr/>
        </p:nvSpPr>
        <p:spPr>
          <a:xfrm>
            <a:off x="1505338" y="1530038"/>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0" dirty="0">
                <a:solidFill>
                  <a:schemeClr val="bg1"/>
                </a:solidFill>
                <a:effectLst/>
                <a:latin typeface="Söhne"/>
              </a:rPr>
              <a:t>The </a:t>
            </a:r>
            <a:r>
              <a:rPr lang="en-GB" b="1" dirty="0">
                <a:solidFill>
                  <a:schemeClr val="bg1"/>
                </a:solidFill>
                <a:latin typeface="Söhne"/>
              </a:rPr>
              <a:t>comment, which provides explanatory text that is not processed as part of the document.</a:t>
            </a:r>
          </a:p>
        </p:txBody>
      </p:sp>
      <p:sp>
        <p:nvSpPr>
          <p:cNvPr id="11" name="Arrow: Striped Right 10">
            <a:extLst>
              <a:ext uri="{FF2B5EF4-FFF2-40B4-BE49-F238E27FC236}">
                <a16:creationId xmlns:a16="http://schemas.microsoft.com/office/drawing/2014/main" id="{FB35A22A-37C4-F22F-F4D5-C9D2B7FC9CAA}"/>
              </a:ext>
            </a:extLst>
          </p:cNvPr>
          <p:cNvSpPr/>
          <p:nvPr/>
        </p:nvSpPr>
        <p:spPr>
          <a:xfrm>
            <a:off x="1520025" y="1749072"/>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The root element, which contains all the other elements in the document.</a:t>
            </a:r>
          </a:p>
        </p:txBody>
      </p:sp>
      <p:sp>
        <p:nvSpPr>
          <p:cNvPr id="12" name="Arrow: Striped Right 11">
            <a:extLst>
              <a:ext uri="{FF2B5EF4-FFF2-40B4-BE49-F238E27FC236}">
                <a16:creationId xmlns:a16="http://schemas.microsoft.com/office/drawing/2014/main" id="{87753A5D-1822-1BE3-7D7B-DBB408876A9F}"/>
              </a:ext>
            </a:extLst>
          </p:cNvPr>
          <p:cNvSpPr/>
          <p:nvPr/>
        </p:nvSpPr>
        <p:spPr>
          <a:xfrm>
            <a:off x="1382875" y="3194363"/>
            <a:ext cx="6028266" cy="142240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latin typeface="Söhne"/>
              </a:rPr>
              <a:t>Other elements, which contains required information</a:t>
            </a:r>
          </a:p>
        </p:txBody>
      </p:sp>
      <p:sp>
        <p:nvSpPr>
          <p:cNvPr id="13" name="TextBox 12">
            <a:extLst>
              <a:ext uri="{FF2B5EF4-FFF2-40B4-BE49-F238E27FC236}">
                <a16:creationId xmlns:a16="http://schemas.microsoft.com/office/drawing/2014/main" id="{811C0ABA-9E7F-E546-126E-A567028096CB}"/>
              </a:ext>
            </a:extLst>
          </p:cNvPr>
          <p:cNvSpPr txBox="1"/>
          <p:nvPr/>
        </p:nvSpPr>
        <p:spPr>
          <a:xfrm>
            <a:off x="248324" y="1626049"/>
            <a:ext cx="4493008" cy="3970318"/>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GB" sz="1400" dirty="0"/>
              <a:t>{</a:t>
            </a:r>
          </a:p>
          <a:p>
            <a:r>
              <a:rPr lang="en-GB" sz="1400" dirty="0"/>
              <a:t>   “ACCB5029": {</a:t>
            </a:r>
          </a:p>
          <a:p>
            <a:r>
              <a:rPr lang="en-GB" sz="1400" dirty="0"/>
              <a:t>      “comp": [</a:t>
            </a:r>
          </a:p>
          <a:p>
            <a:r>
              <a:rPr lang="en-GB" sz="1400" dirty="0"/>
              <a:t>         {</a:t>
            </a:r>
          </a:p>
          <a:p>
            <a:r>
              <a:rPr lang="en-GB" sz="1400" dirty="0"/>
              <a:t>            "id": “1",</a:t>
            </a:r>
          </a:p>
          <a:p>
            <a:r>
              <a:rPr lang="en-GB" sz="1400" dirty="0"/>
              <a:t>            “test": “Group Work",</a:t>
            </a:r>
          </a:p>
          <a:p>
            <a:r>
              <a:rPr lang="en-GB" sz="1400" dirty="0"/>
              <a:t>            “time": “May 5",</a:t>
            </a:r>
          </a:p>
          <a:p>
            <a:r>
              <a:rPr lang="en-GB" sz="1400" dirty="0"/>
              <a:t>            “weight": “half",</a:t>
            </a:r>
          </a:p>
          <a:p>
            <a:r>
              <a:rPr lang="en-GB" sz="1400" dirty="0"/>
              <a:t>         },</a:t>
            </a:r>
          </a:p>
          <a:p>
            <a:r>
              <a:rPr lang="en-GB" sz="1400" dirty="0"/>
              <a:t>        {</a:t>
            </a:r>
          </a:p>
          <a:p>
            <a:r>
              <a:rPr lang="en-GB" sz="1400" dirty="0"/>
              <a:t>            "id": “2",</a:t>
            </a:r>
          </a:p>
          <a:p>
            <a:r>
              <a:rPr lang="en-GB" sz="1400" dirty="0"/>
              <a:t>            “test": “Essay Work",</a:t>
            </a:r>
          </a:p>
          <a:p>
            <a:r>
              <a:rPr lang="en-GB" sz="1400" dirty="0"/>
              <a:t>            “time": “March 10",</a:t>
            </a:r>
          </a:p>
          <a:p>
            <a:r>
              <a:rPr lang="en-GB" sz="1400" dirty="0"/>
              <a:t>            “weight": “half",</a:t>
            </a:r>
          </a:p>
          <a:p>
            <a:r>
              <a:rPr lang="en-GB" sz="1400" dirty="0"/>
              <a:t>         },     </a:t>
            </a:r>
          </a:p>
          <a:p>
            <a:r>
              <a:rPr lang="en-GB" sz="1400" dirty="0"/>
              <a:t>      ]</a:t>
            </a:r>
          </a:p>
          <a:p>
            <a:r>
              <a:rPr lang="en-GB" sz="1400" dirty="0"/>
              <a:t>   }</a:t>
            </a:r>
          </a:p>
          <a:p>
            <a:r>
              <a:rPr lang="en-GB" sz="1400" dirty="0"/>
              <a:t>}</a:t>
            </a:r>
          </a:p>
        </p:txBody>
      </p:sp>
      <p:sp>
        <p:nvSpPr>
          <p:cNvPr id="16" name="Arrow: Left 15">
            <a:extLst>
              <a:ext uri="{FF2B5EF4-FFF2-40B4-BE49-F238E27FC236}">
                <a16:creationId xmlns:a16="http://schemas.microsoft.com/office/drawing/2014/main" id="{90A9EA2F-D43A-BEC5-77D8-A4FAB69D24E3}"/>
              </a:ext>
            </a:extLst>
          </p:cNvPr>
          <p:cNvSpPr/>
          <p:nvPr/>
        </p:nvSpPr>
        <p:spPr>
          <a:xfrm>
            <a:off x="1794936" y="1380536"/>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“ACCB5029” is the Key</a:t>
            </a:r>
          </a:p>
        </p:txBody>
      </p:sp>
      <p:sp>
        <p:nvSpPr>
          <p:cNvPr id="22" name="Arrow: Left 21">
            <a:extLst>
              <a:ext uri="{FF2B5EF4-FFF2-40B4-BE49-F238E27FC236}">
                <a16:creationId xmlns:a16="http://schemas.microsoft.com/office/drawing/2014/main" id="{439339D3-CF2A-90CC-7A61-A8339C3A3E31}"/>
              </a:ext>
            </a:extLst>
          </p:cNvPr>
          <p:cNvSpPr/>
          <p:nvPr/>
        </p:nvSpPr>
        <p:spPr>
          <a:xfrm>
            <a:off x="1640563" y="1742422"/>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“Comp” is an array with value</a:t>
            </a:r>
          </a:p>
        </p:txBody>
      </p:sp>
      <p:sp>
        <p:nvSpPr>
          <p:cNvPr id="23" name="Arrow: Left 22">
            <a:extLst>
              <a:ext uri="{FF2B5EF4-FFF2-40B4-BE49-F238E27FC236}">
                <a16:creationId xmlns:a16="http://schemas.microsoft.com/office/drawing/2014/main" id="{F826A21B-A23F-6BE1-CADC-D4CFCECD8E33}"/>
              </a:ext>
            </a:extLst>
          </p:cNvPr>
          <p:cNvSpPr/>
          <p:nvPr/>
        </p:nvSpPr>
        <p:spPr>
          <a:xfrm>
            <a:off x="1856168" y="2534838"/>
            <a:ext cx="4594578" cy="119254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“id, test etc” has values that are numbers, Booleans, strings etc</a:t>
            </a:r>
          </a:p>
        </p:txBody>
      </p:sp>
      <p:sp>
        <p:nvSpPr>
          <p:cNvPr id="2" name="Title 2">
            <a:extLst>
              <a:ext uri="{FF2B5EF4-FFF2-40B4-BE49-F238E27FC236}">
                <a16:creationId xmlns:a16="http://schemas.microsoft.com/office/drawing/2014/main" id="{62E1A93F-63B8-A55D-F037-3A86846EA431}"/>
              </a:ext>
            </a:extLst>
          </p:cNvPr>
          <p:cNvSpPr txBox="1">
            <a:spLocks/>
          </p:cNvSpPr>
          <p:nvPr/>
        </p:nvSpPr>
        <p:spPr bwMode="auto">
          <a:xfrm>
            <a:off x="148281" y="556219"/>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JSON</a:t>
            </a:r>
            <a:endParaRPr lang="en-US" sz="3600" b="1" dirty="0"/>
          </a:p>
        </p:txBody>
      </p:sp>
      <p:sp>
        <p:nvSpPr>
          <p:cNvPr id="4" name="Title 2">
            <a:extLst>
              <a:ext uri="{FF2B5EF4-FFF2-40B4-BE49-F238E27FC236}">
                <a16:creationId xmlns:a16="http://schemas.microsoft.com/office/drawing/2014/main" id="{15D0F56D-9E4F-A166-D1D5-EBDDDF48FE19}"/>
              </a:ext>
            </a:extLst>
          </p:cNvPr>
          <p:cNvSpPr txBox="1">
            <a:spLocks/>
          </p:cNvSpPr>
          <p:nvPr/>
        </p:nvSpPr>
        <p:spPr bwMode="auto">
          <a:xfrm>
            <a:off x="7398784" y="556105"/>
            <a:ext cx="1940011" cy="674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2400" b="1" dirty="0"/>
              <a:t>XML</a:t>
            </a:r>
            <a:endParaRPr lang="en-US" sz="3600" b="1" dirty="0"/>
          </a:p>
        </p:txBody>
      </p:sp>
    </p:spTree>
    <p:custDataLst>
      <p:tags r:id="rId1"/>
    </p:custDataLst>
    <p:extLst>
      <p:ext uri="{BB962C8B-B14F-4D97-AF65-F5344CB8AC3E}">
        <p14:creationId xmlns:p14="http://schemas.microsoft.com/office/powerpoint/2010/main" val="4279127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8"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0-#ppt_w/2"/>
                                          </p:val>
                                        </p:tav>
                                        <p:tav tm="100000">
                                          <p:val>
                                            <p:strVal val="#ppt_x"/>
                                          </p:val>
                                        </p:tav>
                                      </p:tavLst>
                                    </p:anim>
                                    <p:anim calcmode="lin" valueType="num">
                                      <p:cBhvr additive="base">
                                        <p:cTn id="15"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xit" presetSubtype="4" fill="hold" grpId="1" nodeType="clickEffect">
                                  <p:stCondLst>
                                    <p:cond delay="0"/>
                                  </p:stCondLst>
                                  <p:childTnLst>
                                    <p:anim calcmode="lin" valueType="num">
                                      <p:cBhvr additive="base">
                                        <p:cTn id="19" dur="500"/>
                                        <p:tgtEl>
                                          <p:spTgt spid="9"/>
                                        </p:tgtEl>
                                        <p:attrNameLst>
                                          <p:attrName>ppt_x</p:attrName>
                                        </p:attrNameLst>
                                      </p:cBhvr>
                                      <p:tavLst>
                                        <p:tav tm="0">
                                          <p:val>
                                            <p:strVal val="ppt_x"/>
                                          </p:val>
                                        </p:tav>
                                        <p:tav tm="100000">
                                          <p:val>
                                            <p:strVal val="ppt_x"/>
                                          </p:val>
                                        </p:tav>
                                      </p:tavLst>
                                    </p:anim>
                                    <p:anim calcmode="lin" valueType="num">
                                      <p:cBhvr additive="base">
                                        <p:cTn id="20" dur="500"/>
                                        <p:tgtEl>
                                          <p:spTgt spid="9"/>
                                        </p:tgtEl>
                                        <p:attrNameLst>
                                          <p:attrName>ppt_y</p:attrName>
                                        </p:attrNameLst>
                                      </p:cBhvr>
                                      <p:tavLst>
                                        <p:tav tm="0">
                                          <p:val>
                                            <p:strVal val="ppt_y"/>
                                          </p:val>
                                        </p:tav>
                                        <p:tav tm="100000">
                                          <p:val>
                                            <p:strVal val="1+ppt_h/2"/>
                                          </p:val>
                                        </p:tav>
                                      </p:tavLst>
                                    </p:anim>
                                    <p:set>
                                      <p:cBhvr>
                                        <p:cTn id="21" dur="1" fill="hold">
                                          <p:stCondLst>
                                            <p:cond delay="499"/>
                                          </p:stCondLst>
                                        </p:cTn>
                                        <p:tgtEl>
                                          <p:spTgt spid="9"/>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8"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 calcmode="lin" valueType="num">
                                      <p:cBhvr additive="base">
                                        <p:cTn id="26" dur="500" fill="hold"/>
                                        <p:tgtEl>
                                          <p:spTgt spid="10"/>
                                        </p:tgtEl>
                                        <p:attrNameLst>
                                          <p:attrName>ppt_x</p:attrName>
                                        </p:attrNameLst>
                                      </p:cBhvr>
                                      <p:tavLst>
                                        <p:tav tm="0">
                                          <p:val>
                                            <p:strVal val="0-#ppt_w/2"/>
                                          </p:val>
                                        </p:tav>
                                        <p:tav tm="100000">
                                          <p:val>
                                            <p:strVal val="#ppt_x"/>
                                          </p:val>
                                        </p:tav>
                                      </p:tavLst>
                                    </p:anim>
                                    <p:anim calcmode="lin" valueType="num">
                                      <p:cBhvr additive="base">
                                        <p:cTn id="27"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1" nodeType="click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0-#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grpId="1" nodeType="clickEffect">
                                  <p:stCondLst>
                                    <p:cond delay="0"/>
                                  </p:stCondLst>
                                  <p:childTnLst>
                                    <p:animEffect transition="out" filter="fade">
                                      <p:cBhvr>
                                        <p:cTn id="42" dur="500"/>
                                        <p:tgtEl>
                                          <p:spTgt spid="11"/>
                                        </p:tgtEl>
                                      </p:cBhvr>
                                    </p:animEffect>
                                    <p:set>
                                      <p:cBhvr>
                                        <p:cTn id="43" dur="1" fill="hold">
                                          <p:stCondLst>
                                            <p:cond delay="499"/>
                                          </p:stCondLst>
                                        </p:cTn>
                                        <p:tgtEl>
                                          <p:spTgt spid="11"/>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2" presetClass="entr" presetSubtype="8" fill="hold" grpId="0" nodeType="clickEffect">
                                  <p:stCondLst>
                                    <p:cond delay="0"/>
                                  </p:stCondLst>
                                  <p:childTnLst>
                                    <p:set>
                                      <p:cBhvr>
                                        <p:cTn id="47" dur="1" fill="hold">
                                          <p:stCondLst>
                                            <p:cond delay="0"/>
                                          </p:stCondLst>
                                        </p:cTn>
                                        <p:tgtEl>
                                          <p:spTgt spid="12"/>
                                        </p:tgtEl>
                                        <p:attrNameLst>
                                          <p:attrName>style.visibility</p:attrName>
                                        </p:attrNameLst>
                                      </p:cBhvr>
                                      <p:to>
                                        <p:strVal val="visible"/>
                                      </p:to>
                                    </p:set>
                                    <p:anim calcmode="lin" valueType="num">
                                      <p:cBhvr additive="base">
                                        <p:cTn id="48" dur="500" fill="hold"/>
                                        <p:tgtEl>
                                          <p:spTgt spid="12"/>
                                        </p:tgtEl>
                                        <p:attrNameLst>
                                          <p:attrName>ppt_x</p:attrName>
                                        </p:attrNameLst>
                                      </p:cBhvr>
                                      <p:tavLst>
                                        <p:tav tm="0">
                                          <p:val>
                                            <p:strVal val="0-#ppt_w/2"/>
                                          </p:val>
                                        </p:tav>
                                        <p:tav tm="100000">
                                          <p:val>
                                            <p:strVal val="#ppt_x"/>
                                          </p:val>
                                        </p:tav>
                                      </p:tavLst>
                                    </p:anim>
                                    <p:anim calcmode="lin" valueType="num">
                                      <p:cBhvr additive="base">
                                        <p:cTn id="49"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grpId="1" nodeType="clickEffect">
                                  <p:stCondLst>
                                    <p:cond delay="0"/>
                                  </p:stCondLst>
                                  <p:childTnLst>
                                    <p:animEffect transition="out" filter="fade">
                                      <p:cBhvr>
                                        <p:cTn id="53" dur="500"/>
                                        <p:tgtEl>
                                          <p:spTgt spid="12"/>
                                        </p:tgtEl>
                                      </p:cBhvr>
                                    </p:animEffect>
                                    <p:set>
                                      <p:cBhvr>
                                        <p:cTn id="54" dur="1" fill="hold">
                                          <p:stCondLst>
                                            <p:cond delay="499"/>
                                          </p:stCondLst>
                                        </p:cTn>
                                        <p:tgtEl>
                                          <p:spTgt spid="12"/>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1000"/>
                                        <p:tgtEl>
                                          <p:spTgt spid="2"/>
                                        </p:tgtEl>
                                      </p:cBhvr>
                                    </p:animEffect>
                                    <p:anim calcmode="lin" valueType="num">
                                      <p:cBhvr>
                                        <p:cTn id="60" dur="1000" fill="hold"/>
                                        <p:tgtEl>
                                          <p:spTgt spid="2"/>
                                        </p:tgtEl>
                                        <p:attrNameLst>
                                          <p:attrName>ppt_x</p:attrName>
                                        </p:attrNameLst>
                                      </p:cBhvr>
                                      <p:tavLst>
                                        <p:tav tm="0">
                                          <p:val>
                                            <p:strVal val="#ppt_x"/>
                                          </p:val>
                                        </p:tav>
                                        <p:tav tm="100000">
                                          <p:val>
                                            <p:strVal val="#ppt_x"/>
                                          </p:val>
                                        </p:tav>
                                      </p:tavLst>
                                    </p:anim>
                                    <p:anim calcmode="lin" valueType="num">
                                      <p:cBhvr>
                                        <p:cTn id="6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2" fill="hold" grpId="0" nodeType="clickEffect">
                                  <p:stCondLst>
                                    <p:cond delay="0"/>
                                  </p:stCondLst>
                                  <p:childTnLst>
                                    <p:set>
                                      <p:cBhvr>
                                        <p:cTn id="65" dur="1" fill="hold">
                                          <p:stCondLst>
                                            <p:cond delay="0"/>
                                          </p:stCondLst>
                                        </p:cTn>
                                        <p:tgtEl>
                                          <p:spTgt spid="13"/>
                                        </p:tgtEl>
                                        <p:attrNameLst>
                                          <p:attrName>style.visibility</p:attrName>
                                        </p:attrNameLst>
                                      </p:cBhvr>
                                      <p:to>
                                        <p:strVal val="visible"/>
                                      </p:to>
                                    </p:set>
                                    <p:anim calcmode="lin" valueType="num">
                                      <p:cBhvr additive="base">
                                        <p:cTn id="66" dur="500" fill="hold"/>
                                        <p:tgtEl>
                                          <p:spTgt spid="13"/>
                                        </p:tgtEl>
                                        <p:attrNameLst>
                                          <p:attrName>ppt_x</p:attrName>
                                        </p:attrNameLst>
                                      </p:cBhvr>
                                      <p:tavLst>
                                        <p:tav tm="0">
                                          <p:val>
                                            <p:strVal val="1+#ppt_w/2"/>
                                          </p:val>
                                        </p:tav>
                                        <p:tav tm="100000">
                                          <p:val>
                                            <p:strVal val="#ppt_x"/>
                                          </p:val>
                                        </p:tav>
                                      </p:tavLst>
                                    </p:anim>
                                    <p:anim calcmode="lin" valueType="num">
                                      <p:cBhvr additive="base">
                                        <p:cTn id="67"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2" fill="hold" grpId="0" nodeType="clickEffect">
                                  <p:stCondLst>
                                    <p:cond delay="0"/>
                                  </p:stCondLst>
                                  <p:childTnLst>
                                    <p:set>
                                      <p:cBhvr>
                                        <p:cTn id="71" dur="1" fill="hold">
                                          <p:stCondLst>
                                            <p:cond delay="0"/>
                                          </p:stCondLst>
                                        </p:cTn>
                                        <p:tgtEl>
                                          <p:spTgt spid="16"/>
                                        </p:tgtEl>
                                        <p:attrNameLst>
                                          <p:attrName>style.visibility</p:attrName>
                                        </p:attrNameLst>
                                      </p:cBhvr>
                                      <p:to>
                                        <p:strVal val="visible"/>
                                      </p:to>
                                    </p:set>
                                    <p:anim calcmode="lin" valueType="num">
                                      <p:cBhvr additive="base">
                                        <p:cTn id="72" dur="500" fill="hold"/>
                                        <p:tgtEl>
                                          <p:spTgt spid="16"/>
                                        </p:tgtEl>
                                        <p:attrNameLst>
                                          <p:attrName>ppt_x</p:attrName>
                                        </p:attrNameLst>
                                      </p:cBhvr>
                                      <p:tavLst>
                                        <p:tav tm="0">
                                          <p:val>
                                            <p:strVal val="1+#ppt_w/2"/>
                                          </p:val>
                                        </p:tav>
                                        <p:tav tm="100000">
                                          <p:val>
                                            <p:strVal val="#ppt_x"/>
                                          </p:val>
                                        </p:tav>
                                      </p:tavLst>
                                    </p:anim>
                                    <p:anim calcmode="lin" valueType="num">
                                      <p:cBhvr additive="base">
                                        <p:cTn id="73"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10" presetClass="exit" presetSubtype="0" fill="hold" grpId="1" nodeType="clickEffect">
                                  <p:stCondLst>
                                    <p:cond delay="0"/>
                                  </p:stCondLst>
                                  <p:childTnLst>
                                    <p:animEffect transition="out" filter="fade">
                                      <p:cBhvr>
                                        <p:cTn id="77" dur="500"/>
                                        <p:tgtEl>
                                          <p:spTgt spid="16"/>
                                        </p:tgtEl>
                                      </p:cBhvr>
                                    </p:animEffect>
                                    <p:set>
                                      <p:cBhvr>
                                        <p:cTn id="78" dur="1" fill="hold">
                                          <p:stCondLst>
                                            <p:cond delay="499"/>
                                          </p:stCondLst>
                                        </p:cTn>
                                        <p:tgtEl>
                                          <p:spTgt spid="16"/>
                                        </p:tgtEl>
                                        <p:attrNameLst>
                                          <p:attrName>style.visibility</p:attrName>
                                        </p:attrNameLst>
                                      </p:cBhvr>
                                      <p:to>
                                        <p:strVal val="hidden"/>
                                      </p:to>
                                    </p:set>
                                  </p:childTnLst>
                                </p:cTn>
                              </p:par>
                            </p:childTnLst>
                          </p:cTn>
                        </p:par>
                      </p:childTnLst>
                    </p:cTn>
                  </p:par>
                  <p:par>
                    <p:cTn id="79" fill="hold">
                      <p:stCondLst>
                        <p:cond delay="indefinite"/>
                      </p:stCondLst>
                      <p:childTnLst>
                        <p:par>
                          <p:cTn id="80" fill="hold">
                            <p:stCondLst>
                              <p:cond delay="0"/>
                            </p:stCondLst>
                            <p:childTnLst>
                              <p:par>
                                <p:cTn id="81" presetID="2" presetClass="entr" presetSubtype="2" fill="hold" grpId="0" nodeType="clickEffect">
                                  <p:stCondLst>
                                    <p:cond delay="0"/>
                                  </p:stCondLst>
                                  <p:childTnLst>
                                    <p:set>
                                      <p:cBhvr>
                                        <p:cTn id="82" dur="1" fill="hold">
                                          <p:stCondLst>
                                            <p:cond delay="0"/>
                                          </p:stCondLst>
                                        </p:cTn>
                                        <p:tgtEl>
                                          <p:spTgt spid="22"/>
                                        </p:tgtEl>
                                        <p:attrNameLst>
                                          <p:attrName>style.visibility</p:attrName>
                                        </p:attrNameLst>
                                      </p:cBhvr>
                                      <p:to>
                                        <p:strVal val="visible"/>
                                      </p:to>
                                    </p:set>
                                    <p:anim calcmode="lin" valueType="num">
                                      <p:cBhvr additive="base">
                                        <p:cTn id="83" dur="500" fill="hold"/>
                                        <p:tgtEl>
                                          <p:spTgt spid="22"/>
                                        </p:tgtEl>
                                        <p:attrNameLst>
                                          <p:attrName>ppt_x</p:attrName>
                                        </p:attrNameLst>
                                      </p:cBhvr>
                                      <p:tavLst>
                                        <p:tav tm="0">
                                          <p:val>
                                            <p:strVal val="1+#ppt_w/2"/>
                                          </p:val>
                                        </p:tav>
                                        <p:tav tm="100000">
                                          <p:val>
                                            <p:strVal val="#ppt_x"/>
                                          </p:val>
                                        </p:tav>
                                      </p:tavLst>
                                    </p:anim>
                                    <p:anim calcmode="lin" valueType="num">
                                      <p:cBhvr additive="base">
                                        <p:cTn id="84"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10" presetClass="exit" presetSubtype="0" fill="hold" grpId="1" nodeType="clickEffect">
                                  <p:stCondLst>
                                    <p:cond delay="0"/>
                                  </p:stCondLst>
                                  <p:childTnLst>
                                    <p:animEffect transition="out" filter="fade">
                                      <p:cBhvr>
                                        <p:cTn id="88" dur="500"/>
                                        <p:tgtEl>
                                          <p:spTgt spid="22"/>
                                        </p:tgtEl>
                                      </p:cBhvr>
                                    </p:animEffect>
                                    <p:set>
                                      <p:cBhvr>
                                        <p:cTn id="89" dur="1" fill="hold">
                                          <p:stCondLst>
                                            <p:cond delay="499"/>
                                          </p:stCondLst>
                                        </p:cTn>
                                        <p:tgtEl>
                                          <p:spTgt spid="22"/>
                                        </p:tgtEl>
                                        <p:attrNameLst>
                                          <p:attrName>style.visibility</p:attrName>
                                        </p:attrNameLst>
                                      </p:cBhvr>
                                      <p:to>
                                        <p:strVal val="hidden"/>
                                      </p:to>
                                    </p:set>
                                  </p:childTnLst>
                                </p:cTn>
                              </p:par>
                            </p:childTnLst>
                          </p:cTn>
                        </p:par>
                      </p:childTnLst>
                    </p:cTn>
                  </p:par>
                  <p:par>
                    <p:cTn id="90" fill="hold">
                      <p:stCondLst>
                        <p:cond delay="indefinite"/>
                      </p:stCondLst>
                      <p:childTnLst>
                        <p:par>
                          <p:cTn id="91" fill="hold">
                            <p:stCondLst>
                              <p:cond delay="0"/>
                            </p:stCondLst>
                            <p:childTnLst>
                              <p:par>
                                <p:cTn id="92" presetID="2" presetClass="entr" presetSubtype="2" fill="hold" grpId="0" nodeType="clickEffect">
                                  <p:stCondLst>
                                    <p:cond delay="0"/>
                                  </p:stCondLst>
                                  <p:childTnLst>
                                    <p:set>
                                      <p:cBhvr>
                                        <p:cTn id="93" dur="1" fill="hold">
                                          <p:stCondLst>
                                            <p:cond delay="0"/>
                                          </p:stCondLst>
                                        </p:cTn>
                                        <p:tgtEl>
                                          <p:spTgt spid="23"/>
                                        </p:tgtEl>
                                        <p:attrNameLst>
                                          <p:attrName>style.visibility</p:attrName>
                                        </p:attrNameLst>
                                      </p:cBhvr>
                                      <p:to>
                                        <p:strVal val="visible"/>
                                      </p:to>
                                    </p:set>
                                    <p:anim calcmode="lin" valueType="num">
                                      <p:cBhvr additive="base">
                                        <p:cTn id="94" dur="500" fill="hold"/>
                                        <p:tgtEl>
                                          <p:spTgt spid="23"/>
                                        </p:tgtEl>
                                        <p:attrNameLst>
                                          <p:attrName>ppt_x</p:attrName>
                                        </p:attrNameLst>
                                      </p:cBhvr>
                                      <p:tavLst>
                                        <p:tav tm="0">
                                          <p:val>
                                            <p:strVal val="1+#ppt_w/2"/>
                                          </p:val>
                                        </p:tav>
                                        <p:tav tm="100000">
                                          <p:val>
                                            <p:strVal val="#ppt_x"/>
                                          </p:val>
                                        </p:tav>
                                      </p:tavLst>
                                    </p:anim>
                                    <p:anim calcmode="lin" valueType="num">
                                      <p:cBhvr additive="base">
                                        <p:cTn id="95"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10" presetClass="exit" presetSubtype="0" fill="hold" grpId="1" nodeType="clickEffect">
                                  <p:stCondLst>
                                    <p:cond delay="0"/>
                                  </p:stCondLst>
                                  <p:childTnLst>
                                    <p:animEffect transition="out" filter="fade">
                                      <p:cBhvr>
                                        <p:cTn id="99" dur="500"/>
                                        <p:tgtEl>
                                          <p:spTgt spid="23"/>
                                        </p:tgtEl>
                                      </p:cBhvr>
                                    </p:animEffect>
                                    <p:set>
                                      <p:cBhvr>
                                        <p:cTn id="100" dur="1" fill="hold">
                                          <p:stCondLst>
                                            <p:cond delay="499"/>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9" grpId="1" animBg="1"/>
      <p:bldP spid="10" grpId="0" animBg="1"/>
      <p:bldP spid="10" grpId="1" animBg="1"/>
      <p:bldP spid="11" grpId="0" animBg="1"/>
      <p:bldP spid="11" grpId="1" animBg="1"/>
      <p:bldP spid="12" grpId="0" animBg="1"/>
      <p:bldP spid="12" grpId="1" animBg="1"/>
      <p:bldP spid="13" grpId="0" animBg="1"/>
      <p:bldP spid="16" grpId="0" animBg="1"/>
      <p:bldP spid="16" grpId="1" animBg="1"/>
      <p:bldP spid="22" grpId="0" animBg="1"/>
      <p:bldP spid="22" grpId="1" animBg="1"/>
      <p:bldP spid="23" grpId="0" animBg="1"/>
      <p:bldP spid="23" grpId="1" animBg="1"/>
      <p:bldP spid="2" grpId="0"/>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674370"/>
            <a:ext cx="11691460" cy="4455952"/>
          </a:xfrm>
        </p:spPr>
        <p:txBody>
          <a:bodyPr/>
          <a:lstStyle/>
          <a:p>
            <a:pPr marL="0" lvl="1" indent="0" algn="just" defTabSz="457105">
              <a:lnSpc>
                <a:spcPct val="100000"/>
              </a:lnSpc>
              <a:spcBef>
                <a:spcPct val="20000"/>
              </a:spcBef>
              <a:spcAft>
                <a:spcPts val="400"/>
              </a:spcAft>
              <a:buSzPct val="100000"/>
              <a:buNone/>
            </a:pPr>
            <a:r>
              <a:rPr lang="en-IN" altLang="en-US" sz="2000" b="1" dirty="0">
                <a:solidFill>
                  <a:srgbClr val="002060"/>
                </a:solidFill>
              </a:rPr>
              <a:t>Parsing</a:t>
            </a:r>
            <a:r>
              <a:rPr lang="en-IN" altLang="en-US" sz="2000" dirty="0">
                <a:solidFill>
                  <a:srgbClr val="002060"/>
                </a:solidFill>
              </a:rPr>
              <a:t>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Parsing means </a:t>
            </a:r>
            <a:r>
              <a:rPr lang="en-IN" altLang="en-US" sz="2000" dirty="0" err="1">
                <a:solidFill>
                  <a:srgbClr val="002060"/>
                </a:solidFill>
              </a:rPr>
              <a:t>analyzing</a:t>
            </a:r>
            <a:r>
              <a:rPr lang="en-IN" altLang="en-US" sz="2000" dirty="0">
                <a:solidFill>
                  <a:srgbClr val="002060"/>
                </a:solidFill>
              </a:rPr>
              <a:t> a message, breaking it into its component parts, and understanding their purposes in context.</a:t>
            </a:r>
          </a:p>
          <a:p>
            <a:pPr marL="0" lvl="1" indent="0" algn="just" defTabSz="457105">
              <a:lnSpc>
                <a:spcPct val="100000"/>
              </a:lnSpc>
              <a:spcBef>
                <a:spcPct val="20000"/>
              </a:spcBef>
              <a:spcAft>
                <a:spcPts val="400"/>
              </a:spcAft>
              <a:buSzPct val="100000"/>
              <a:buNone/>
            </a:pPr>
            <a:r>
              <a:rPr lang="en-IN" altLang="en-US" sz="2000" b="1" dirty="0">
                <a:solidFill>
                  <a:srgbClr val="002060"/>
                </a:solidFill>
              </a:rPr>
              <a:t>Serializing</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sz="2000" dirty="0">
                <a:solidFill>
                  <a:srgbClr val="002060"/>
                </a:solidFill>
              </a:rPr>
              <a:t>Serializing is roughly the opposite of parsing.</a:t>
            </a: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Popular programming languages such as Python generally incorporate easy-to-use parsing functions that can accept data returned by an I/O function and produce a semantically-equivalent internal data structure containing valid typed data. </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On the outbound side, they contain serializers that turn internal data structures into semantically-equivalent messages formatted as character strings.</a:t>
            </a: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IN" altLang="en-US" sz="2000" dirty="0">
              <a:solidFill>
                <a:srgbClr val="002060"/>
              </a:solidFill>
            </a:endParaRPr>
          </a:p>
        </p:txBody>
      </p:sp>
    </p:spTree>
    <p:custDataLst>
      <p:tags r:id="rId1"/>
    </p:custDataLst>
    <p:extLst>
      <p:ext uri="{BB962C8B-B14F-4D97-AF65-F5344CB8AC3E}">
        <p14:creationId xmlns:p14="http://schemas.microsoft.com/office/powerpoint/2010/main" val="787020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674369"/>
          </a:xfrm>
        </p:spPr>
        <p:txBody>
          <a:bodyPr>
            <a:normAutofit/>
          </a:bodyPr>
          <a:lstStyle/>
          <a:p>
            <a:r>
              <a:rPr lang="en-GB" sz="2400" b="1"/>
              <a:t>Data Formats</a:t>
            </a:r>
            <a:endParaRPr lang="en-US" sz="3600" b="1"/>
          </a:p>
        </p:txBody>
      </p:sp>
      <p:pic>
        <p:nvPicPr>
          <p:cNvPr id="6" name="Picture 5" descr="Computer Database Network · Free vector graphic on Pixabay">
            <a:extLst>
              <a:ext uri="{FF2B5EF4-FFF2-40B4-BE49-F238E27FC236}">
                <a16:creationId xmlns:a16="http://schemas.microsoft.com/office/drawing/2014/main" id="{D4E0A759-B4F2-E7C6-92E4-9247AE106C1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68164" y="2730547"/>
            <a:ext cx="1282915" cy="1578972"/>
          </a:xfrm>
          <a:prstGeom prst="rect">
            <a:avLst/>
          </a:prstGeom>
        </p:spPr>
      </p:pic>
      <p:pic>
        <p:nvPicPr>
          <p:cNvPr id="7" name="Picture 6" descr="Shifting roles – teachers and students | My journey ...">
            <a:extLst>
              <a:ext uri="{FF2B5EF4-FFF2-40B4-BE49-F238E27FC236}">
                <a16:creationId xmlns:a16="http://schemas.microsoft.com/office/drawing/2014/main" id="{8B2AE390-BA4B-6E81-9926-22AE225E1EF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5504" y="2426388"/>
            <a:ext cx="1254873" cy="1280409"/>
          </a:xfrm>
          <a:prstGeom prst="rect">
            <a:avLst/>
          </a:prstGeom>
        </p:spPr>
      </p:pic>
      <p:pic>
        <p:nvPicPr>
          <p:cNvPr id="8" name="Picture 7" descr="Cloud Security Vector Clipart image - Free stock photo ...">
            <a:extLst>
              <a:ext uri="{FF2B5EF4-FFF2-40B4-BE49-F238E27FC236}">
                <a16:creationId xmlns:a16="http://schemas.microsoft.com/office/drawing/2014/main" id="{ABDADD54-2812-2B3A-7A47-05AABBE4153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6281" y="1837649"/>
            <a:ext cx="3603180" cy="1869148"/>
          </a:xfrm>
          <a:prstGeom prst="rect">
            <a:avLst/>
          </a:prstGeom>
        </p:spPr>
      </p:pic>
      <p:grpSp>
        <p:nvGrpSpPr>
          <p:cNvPr id="9" name="Group 8">
            <a:extLst>
              <a:ext uri="{FF2B5EF4-FFF2-40B4-BE49-F238E27FC236}">
                <a16:creationId xmlns:a16="http://schemas.microsoft.com/office/drawing/2014/main" id="{3833ACEC-E8DB-E242-6F0F-1BC035C362F3}"/>
              </a:ext>
            </a:extLst>
          </p:cNvPr>
          <p:cNvGrpSpPr/>
          <p:nvPr/>
        </p:nvGrpSpPr>
        <p:grpSpPr>
          <a:xfrm>
            <a:off x="886908" y="815374"/>
            <a:ext cx="5033730" cy="914400"/>
            <a:chOff x="916133" y="798809"/>
            <a:chExt cx="5033730" cy="914400"/>
          </a:xfrm>
        </p:grpSpPr>
        <p:pic>
          <p:nvPicPr>
            <p:cNvPr id="10" name="Picture 9" descr="Berkas:Flowchart Line.svg - Wikipedia bahasa Indonesia ...">
              <a:extLst>
                <a:ext uri="{FF2B5EF4-FFF2-40B4-BE49-F238E27FC236}">
                  <a16:creationId xmlns:a16="http://schemas.microsoft.com/office/drawing/2014/main" id="{089CE2EB-5806-22A9-7436-A3A8280A6CF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610377" y="1064371"/>
              <a:ext cx="4339486" cy="383277"/>
            </a:xfrm>
            <a:prstGeom prst="rect">
              <a:avLst/>
            </a:prstGeom>
          </p:spPr>
        </p:pic>
        <p:pic>
          <p:nvPicPr>
            <p:cNvPr id="11" name="Graphic 10" descr="Badge 1 with solid fill">
              <a:extLst>
                <a:ext uri="{FF2B5EF4-FFF2-40B4-BE49-F238E27FC236}">
                  <a16:creationId xmlns:a16="http://schemas.microsoft.com/office/drawing/2014/main" id="{FDEFF268-6991-78F4-F8D8-60389A263A6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16133" y="798809"/>
              <a:ext cx="914400" cy="914400"/>
            </a:xfrm>
            <a:prstGeom prst="rect">
              <a:avLst/>
            </a:prstGeom>
          </p:spPr>
        </p:pic>
      </p:grpSp>
      <p:grpSp>
        <p:nvGrpSpPr>
          <p:cNvPr id="12" name="Group 11">
            <a:extLst>
              <a:ext uri="{FF2B5EF4-FFF2-40B4-BE49-F238E27FC236}">
                <a16:creationId xmlns:a16="http://schemas.microsoft.com/office/drawing/2014/main" id="{04519EFE-A8FD-BA05-A60D-27E5D873B38D}"/>
              </a:ext>
            </a:extLst>
          </p:cNvPr>
          <p:cNvGrpSpPr/>
          <p:nvPr/>
        </p:nvGrpSpPr>
        <p:grpSpPr>
          <a:xfrm>
            <a:off x="2462530" y="3920065"/>
            <a:ext cx="5144942" cy="914400"/>
            <a:chOff x="2462530" y="3920065"/>
            <a:chExt cx="5144942" cy="914400"/>
          </a:xfrm>
        </p:grpSpPr>
        <p:pic>
          <p:nvPicPr>
            <p:cNvPr id="13" name="Picture 12" descr="Berkas:Flowchart Line.svg - Wikipedia bahasa Indonesia ...">
              <a:extLst>
                <a:ext uri="{FF2B5EF4-FFF2-40B4-BE49-F238E27FC236}">
                  <a16:creationId xmlns:a16="http://schemas.microsoft.com/office/drawing/2014/main" id="{5CAE65B0-3AF5-8F62-D2EE-F1BB6ED2E7B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10800000">
              <a:off x="2462530" y="4185626"/>
              <a:ext cx="4339485" cy="383277"/>
            </a:xfrm>
            <a:prstGeom prst="rect">
              <a:avLst/>
            </a:prstGeom>
          </p:spPr>
        </p:pic>
        <p:pic>
          <p:nvPicPr>
            <p:cNvPr id="14" name="Graphic 13" descr="Badge 3 with solid fill">
              <a:extLst>
                <a:ext uri="{FF2B5EF4-FFF2-40B4-BE49-F238E27FC236}">
                  <a16:creationId xmlns:a16="http://schemas.microsoft.com/office/drawing/2014/main" id="{ECDBE394-B49D-D020-5F81-FF14D0B7154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693072" y="3920065"/>
              <a:ext cx="914400" cy="914400"/>
            </a:xfrm>
            <a:prstGeom prst="rect">
              <a:avLst/>
            </a:prstGeom>
          </p:spPr>
        </p:pic>
      </p:grpSp>
      <p:sp>
        <p:nvSpPr>
          <p:cNvPr id="15" name="Rectangle 14">
            <a:extLst>
              <a:ext uri="{FF2B5EF4-FFF2-40B4-BE49-F238E27FC236}">
                <a16:creationId xmlns:a16="http://schemas.microsoft.com/office/drawing/2014/main" id="{F14859E9-8E02-BE6F-3F8F-B129DC60E8FF}"/>
              </a:ext>
            </a:extLst>
          </p:cNvPr>
          <p:cNvSpPr/>
          <p:nvPr/>
        </p:nvSpPr>
        <p:spPr>
          <a:xfrm>
            <a:off x="1801308" y="704537"/>
            <a:ext cx="3603423"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Request (url, query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sp>
        <p:nvSpPr>
          <p:cNvPr id="16" name="Rectangle 15">
            <a:extLst>
              <a:ext uri="{FF2B5EF4-FFF2-40B4-BE49-F238E27FC236}">
                <a16:creationId xmlns:a16="http://schemas.microsoft.com/office/drawing/2014/main" id="{7B21AAA3-63A4-ABCE-37FA-6A2AA9FD8185}"/>
              </a:ext>
            </a:extLst>
          </p:cNvPr>
          <p:cNvSpPr/>
          <p:nvPr/>
        </p:nvSpPr>
        <p:spPr>
          <a:xfrm>
            <a:off x="3260021" y="4608466"/>
            <a:ext cx="3262688" cy="523220"/>
          </a:xfrm>
          <a:prstGeom prst="rect">
            <a:avLst/>
          </a:prstGeom>
          <a:noFill/>
        </p:spPr>
        <p:txBody>
          <a:bodyPr wrap="none" lIns="91440" tIns="45720" rIns="91440" bIns="45720">
            <a:spAutoFit/>
          </a:bodyPr>
          <a:lstStyle/>
          <a:p>
            <a:pPr algn="ctr"/>
            <a:r>
              <a:rPr lang="en-US" sz="2800" b="0" cap="none" spc="0" dirty="0">
                <a:ln w="0"/>
                <a:solidFill>
                  <a:schemeClr val="tx1"/>
                </a:solidFill>
                <a:effectLst>
                  <a:outerShdw blurRad="38100" dist="19050" dir="2700000" algn="tl" rotWithShape="0">
                    <a:schemeClr val="dk1">
                      <a:alpha val="40000"/>
                    </a:schemeClr>
                  </a:outerShdw>
                </a:effectLst>
              </a:rPr>
              <a:t>Response (HTML </a:t>
            </a:r>
            <a:r>
              <a:rPr lang="en-US" sz="2800" b="0" cap="none" spc="0" dirty="0" err="1">
                <a:ln w="0"/>
                <a:solidFill>
                  <a:schemeClr val="tx1"/>
                </a:solidFill>
                <a:effectLst>
                  <a:outerShdw blurRad="38100" dist="19050" dir="2700000" algn="tl" rotWithShape="0">
                    <a:schemeClr val="dk1">
                      <a:alpha val="40000"/>
                    </a:schemeClr>
                  </a:outerShdw>
                </a:effectLst>
              </a:rPr>
              <a:t>etc</a:t>
            </a:r>
            <a:r>
              <a:rPr lang="en-US" sz="2800" b="0" cap="none" spc="0" dirty="0">
                <a:ln w="0"/>
                <a:solidFill>
                  <a:schemeClr val="tx1"/>
                </a:solidFill>
                <a:effectLst>
                  <a:outerShdw blurRad="38100" dist="19050" dir="2700000" algn="tl" rotWithShape="0">
                    <a:schemeClr val="dk1">
                      <a:alpha val="40000"/>
                    </a:schemeClr>
                  </a:outerShdw>
                </a:effectLst>
              </a:rPr>
              <a:t>)</a:t>
            </a:r>
          </a:p>
        </p:txBody>
      </p:sp>
      <p:pic>
        <p:nvPicPr>
          <p:cNvPr id="18" name="Graphic 17" descr="Browser window with solid fill">
            <a:extLst>
              <a:ext uri="{FF2B5EF4-FFF2-40B4-BE49-F238E27FC236}">
                <a16:creationId xmlns:a16="http://schemas.microsoft.com/office/drawing/2014/main" id="{FAF0B051-05B3-7172-4815-7DB82A4B2B5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579946" y="1759389"/>
            <a:ext cx="1254873" cy="1254873"/>
          </a:xfrm>
          <a:prstGeom prst="rect">
            <a:avLst/>
          </a:prstGeom>
        </p:spPr>
      </p:pic>
      <p:sp>
        <p:nvSpPr>
          <p:cNvPr id="19" name="Rectangle 18">
            <a:extLst>
              <a:ext uri="{FF2B5EF4-FFF2-40B4-BE49-F238E27FC236}">
                <a16:creationId xmlns:a16="http://schemas.microsoft.com/office/drawing/2014/main" id="{22F21D60-146F-1EF3-BE79-4630D0FA0DF5}"/>
              </a:ext>
            </a:extLst>
          </p:cNvPr>
          <p:cNvSpPr/>
          <p:nvPr/>
        </p:nvSpPr>
        <p:spPr>
          <a:xfrm>
            <a:off x="640281" y="3746359"/>
            <a:ext cx="3755965" cy="338554"/>
          </a:xfrm>
          <a:prstGeom prst="rect">
            <a:avLst/>
          </a:prstGeom>
          <a:noFill/>
        </p:spPr>
        <p:txBody>
          <a:bodyPr wrap="none" lIns="91440" tIns="45720" rIns="91440" bIns="45720">
            <a:spAutoFit/>
          </a:bodyPr>
          <a:lstStyle/>
          <a:p>
            <a:pPr algn="ctr"/>
            <a:r>
              <a:rPr lang="en-US" sz="1600" dirty="0">
                <a:ln w="0"/>
                <a:effectLst>
                  <a:outerShdw blurRad="38100" dist="19050" dir="2700000" algn="tl" rotWithShape="0">
                    <a:schemeClr val="dk1">
                      <a:alpha val="40000"/>
                    </a:schemeClr>
                  </a:outerShdw>
                </a:effectLst>
              </a:rPr>
              <a:t>Parses the document and renders the page</a:t>
            </a:r>
            <a:endParaRPr lang="en-US" sz="1600" b="0" cap="none" spc="0" dirty="0">
              <a:ln w="0"/>
              <a:solidFill>
                <a:schemeClr val="tx1"/>
              </a:solidFill>
              <a:effectLst>
                <a:outerShdw blurRad="38100" dist="19050" dir="2700000" algn="tl" rotWithShape="0">
                  <a:schemeClr val="dk1">
                    <a:alpha val="40000"/>
                  </a:schemeClr>
                </a:outerShdw>
              </a:effectLst>
            </a:endParaRPr>
          </a:p>
        </p:txBody>
      </p:sp>
    </p:spTree>
    <p:custDataLst>
      <p:tags r:id="rId1"/>
    </p:custDataLst>
    <p:extLst>
      <p:ext uri="{BB962C8B-B14F-4D97-AF65-F5344CB8AC3E}">
        <p14:creationId xmlns:p14="http://schemas.microsoft.com/office/powerpoint/2010/main" val="1032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0-#ppt_w/2"/>
                                          </p:val>
                                        </p:tav>
                                        <p:tav tm="100000">
                                          <p:val>
                                            <p:strVal val="#ppt_x"/>
                                          </p:val>
                                        </p:tav>
                                      </p:tavLst>
                                    </p:anim>
                                    <p:anim calcmode="lin" valueType="num">
                                      <p:cBhvr additive="base">
                                        <p:cTn id="14"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randombar(horizontal)">
                                      <p:cBhvr>
                                        <p:cTn id="24" dur="5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 calcmode="lin" valueType="num">
                                      <p:cBhvr additive="base">
                                        <p:cTn id="29" dur="500" fill="hold"/>
                                        <p:tgtEl>
                                          <p:spTgt spid="9"/>
                                        </p:tgtEl>
                                        <p:attrNameLst>
                                          <p:attrName>ppt_x</p:attrName>
                                        </p:attrNameLst>
                                      </p:cBhvr>
                                      <p:tavLst>
                                        <p:tav tm="0">
                                          <p:val>
                                            <p:strVal val="0-#ppt_w/2"/>
                                          </p:val>
                                        </p:tav>
                                        <p:tav tm="100000">
                                          <p:val>
                                            <p:strVal val="#ppt_x"/>
                                          </p:val>
                                        </p:tav>
                                      </p:tavLst>
                                    </p:anim>
                                    <p:anim calcmode="lin" valueType="num">
                                      <p:cBhvr additive="base">
                                        <p:cTn id="3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2" presetClass="entr" presetSubtype="4"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wipe(down)">
                                      <p:cBhvr>
                                        <p:cTn id="35" dur="500"/>
                                        <p:tgtEl>
                                          <p:spTgt spid="15"/>
                                        </p:tgtEl>
                                      </p:cBhvr>
                                    </p:animEffect>
                                  </p:childTnLst>
                                </p:cTn>
                              </p:par>
                            </p:childTnLst>
                          </p:cTn>
                        </p:par>
                      </p:childTnLst>
                    </p:cTn>
                  </p:par>
                  <p:par>
                    <p:cTn id="36" fill="hold">
                      <p:stCondLst>
                        <p:cond delay="indefinite"/>
                      </p:stCondLst>
                      <p:childTnLst>
                        <p:par>
                          <p:cTn id="37" fill="hold">
                            <p:stCondLst>
                              <p:cond delay="0"/>
                            </p:stCondLst>
                            <p:childTnLst>
                              <p:par>
                                <p:cTn id="38" presetID="2" presetClass="entr" presetSubtype="2" fill="hold" nodeType="clickEffect">
                                  <p:stCondLst>
                                    <p:cond delay="0"/>
                                  </p:stCondLst>
                                  <p:childTnLst>
                                    <p:set>
                                      <p:cBhvr>
                                        <p:cTn id="39" dur="1" fill="hold">
                                          <p:stCondLst>
                                            <p:cond delay="0"/>
                                          </p:stCondLst>
                                        </p:cTn>
                                        <p:tgtEl>
                                          <p:spTgt spid="12"/>
                                        </p:tgtEl>
                                        <p:attrNameLst>
                                          <p:attrName>style.visibility</p:attrName>
                                        </p:attrNameLst>
                                      </p:cBhvr>
                                      <p:to>
                                        <p:strVal val="visible"/>
                                      </p:to>
                                    </p:set>
                                    <p:anim calcmode="lin" valueType="num">
                                      <p:cBhvr additive="base">
                                        <p:cTn id="40" dur="500" fill="hold"/>
                                        <p:tgtEl>
                                          <p:spTgt spid="12"/>
                                        </p:tgtEl>
                                        <p:attrNameLst>
                                          <p:attrName>ppt_x</p:attrName>
                                        </p:attrNameLst>
                                      </p:cBhvr>
                                      <p:tavLst>
                                        <p:tav tm="0">
                                          <p:val>
                                            <p:strVal val="1+#ppt_w/2"/>
                                          </p:val>
                                        </p:tav>
                                        <p:tav tm="100000">
                                          <p:val>
                                            <p:strVal val="#ppt_x"/>
                                          </p:val>
                                        </p:tav>
                                      </p:tavLst>
                                    </p:anim>
                                    <p:anim calcmode="lin" valueType="num">
                                      <p:cBhvr additive="base">
                                        <p:cTn id="41"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16"/>
                                        </p:tgtEl>
                                        <p:attrNameLst>
                                          <p:attrName>style.visibility</p:attrName>
                                        </p:attrNameLst>
                                      </p:cBhvr>
                                      <p:to>
                                        <p:strVal val="visible"/>
                                      </p:to>
                                    </p:set>
                                    <p:animEffect transition="in" filter="wipe(down)">
                                      <p:cBhvr>
                                        <p:cTn id="46" dur="500"/>
                                        <p:tgtEl>
                                          <p:spTgt spid="16"/>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19"/>
                                        </p:tgtEl>
                                        <p:attrNameLst>
                                          <p:attrName>style.visibility</p:attrName>
                                        </p:attrNameLst>
                                      </p:cBhvr>
                                      <p:to>
                                        <p:strVal val="visible"/>
                                      </p:to>
                                    </p:set>
                                    <p:animEffect transition="in" filter="wipe(down)">
                                      <p:cBhvr>
                                        <p:cTn id="5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a:effectLst>
                  <a:outerShdw blurRad="38100" dist="38100" dir="2700000" algn="tl">
                    <a:srgbClr val="000000">
                      <a:alpha val="43137"/>
                    </a:srgbClr>
                  </a:outerShdw>
                </a:effectLst>
              </a:rPr>
              <a:t>Any Questions?</a:t>
            </a:r>
          </a:p>
          <a:p>
            <a:endParaRPr lang="en-GB"/>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Network Programmability</a:t>
            </a:r>
          </a:p>
          <a:p>
            <a:r>
              <a:rPr lang="en-GB" i="1"/>
              <a:t>(ACCB5029)</a:t>
            </a:r>
            <a:br>
              <a:rPr lang="en-GB" i="1"/>
            </a:br>
            <a:endParaRPr lang="en-GB" i="1"/>
          </a:p>
          <a:p>
            <a:r>
              <a:rPr lang="en-GB"/>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341C0C2-F5F1-4B28-B166-BFFEC8B89FE5}">
  <ds:schemaRefs>
    <ds:schemaRef ds:uri="9902240c-f584-4322-946e-7b0be23bca91"/>
    <ds:schemaRef ds:uri="d2ec016d-25cf-4c07-aa6b-c53e267faa6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113</TotalTime>
  <Words>3468</Words>
  <Application>Microsoft Office PowerPoint</Application>
  <PresentationFormat>Widescreen</PresentationFormat>
  <Paragraphs>440</Paragraphs>
  <Slides>31</Slides>
  <Notes>27</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31</vt:i4>
      </vt:variant>
    </vt:vector>
  </HeadingPairs>
  <TitlesOfParts>
    <vt:vector size="42" baseType="lpstr">
      <vt:lpstr>Söhne</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Coding – A skill to develop!!!</vt:lpstr>
      <vt:lpstr>Coding – A skill to develop!!!</vt:lpstr>
      <vt:lpstr>Coding – A skill to develop!!!</vt:lpstr>
      <vt:lpstr>Coding – Reasons why developers want to write clean code</vt:lpstr>
      <vt:lpstr>Coding – Methods and Functions</vt:lpstr>
      <vt:lpstr>Coding – Arguments, Parameters and Return Statements</vt:lpstr>
      <vt:lpstr>Coding – Methods vs Functions</vt:lpstr>
      <vt:lpstr>Coding – Modules</vt:lpstr>
      <vt:lpstr>Coding – Classes</vt:lpstr>
      <vt:lpstr>Coding</vt:lpstr>
      <vt:lpstr>Coding</vt:lpstr>
      <vt:lpstr>Coding</vt:lpstr>
      <vt:lpstr>Coding</vt:lpstr>
      <vt:lpstr>Code – Review and Test</vt:lpstr>
      <vt:lpstr>Type of Code Reviews</vt:lpstr>
      <vt:lpstr>Testing Code</vt:lpstr>
      <vt:lpstr>Testing Code</vt:lpstr>
      <vt:lpstr>Testing Code</vt:lpstr>
      <vt:lpstr>Testing Code</vt:lpstr>
      <vt:lpstr>Testing Code</vt:lpstr>
      <vt:lpstr>Data Formats</vt:lpstr>
      <vt:lpstr>Data Formats</vt:lpstr>
      <vt:lpstr>Data Formats</vt:lpstr>
      <vt:lpstr>Data Formats - XML</vt:lpstr>
      <vt:lpstr>Data Formats</vt:lpstr>
      <vt:lpstr>Data Formats</vt:lpstr>
      <vt:lpstr>Data Formats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2</cp:revision>
  <dcterms:created xsi:type="dcterms:W3CDTF">2021-03-05T06:07:01Z</dcterms:created>
  <dcterms:modified xsi:type="dcterms:W3CDTF">2023-02-23T05:58:12Z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