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9" r:id="rId6"/>
    <p:sldId id="271" r:id="rId7"/>
    <p:sldId id="284" r:id="rId8"/>
    <p:sldId id="273" r:id="rId9"/>
    <p:sldId id="285" r:id="rId10"/>
    <p:sldId id="286" r:id="rId11"/>
    <p:sldId id="287" r:id="rId12"/>
    <p:sldId id="275" r:id="rId13"/>
    <p:sldId id="288" r:id="rId14"/>
    <p:sldId id="289"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37"/>
  </p:normalViewPr>
  <p:slideViewPr>
    <p:cSldViewPr snapToObjects="1">
      <p:cViewPr>
        <p:scale>
          <a:sx n="93" d="100"/>
          <a:sy n="93" d="100"/>
        </p:scale>
        <p:origin x="1664" y="2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D4D5C9E4-07A9-1B43-8C83-CD8448F3233F}" type="datetimeFigureOut">
              <a:rPr lang="en-US" smtClean="0"/>
              <a:t>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4D5C9E4-07A9-1B43-8C83-CD8448F3233F}" type="datetimeFigureOut">
              <a:rPr lang="en-US" smtClean="0"/>
              <a:t>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D4D5C9E4-07A9-1B43-8C83-CD8448F3233F}" type="datetimeFigureOut">
              <a:rPr lang="en-US" smtClean="0"/>
              <a:t>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D4D5C9E4-07A9-1B43-8C83-CD8448F3233F}" type="datetimeFigureOut">
              <a:rPr lang="en-US" smtClean="0"/>
              <a:t>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D4D5C9E4-07A9-1B43-8C83-CD8448F3233F}" type="datetimeFigureOut">
              <a:rPr lang="en-US" smtClean="0"/>
              <a:t>2/4/18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D4D5C9E4-07A9-1B43-8C83-CD8448F3233F}" type="datetimeFigureOut">
              <a:rPr lang="en-US" smtClean="0"/>
              <a:t>2/4/18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D5C9E4-07A9-1B43-8C83-CD8448F3233F}" type="datetimeFigureOut">
              <a:rPr lang="en-US" smtClean="0"/>
              <a:t>2/4/18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4D5C9E4-07A9-1B43-8C83-CD8448F3233F}" type="datetimeFigureOut">
              <a:rPr lang="en-US" smtClean="0"/>
              <a:t>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D4D5C9E4-07A9-1B43-8C83-CD8448F3233F}" type="datetimeFigureOut">
              <a:rPr lang="en-US" smtClean="0"/>
              <a:t>2/4/18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4D5C9E4-07A9-1B43-8C83-CD8448F3233F}" type="datetimeFigureOut">
              <a:rPr lang="en-US" smtClean="0"/>
              <a:t>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D4D5C9E4-07A9-1B43-8C83-CD8448F3233F}" type="datetimeFigureOut">
              <a:rPr lang="en-US" smtClean="0"/>
              <a:t>2/4/18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EA52A3-9ADB-5F4C-A142-9E8F65D76532}"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D5C9E4-07A9-1B43-8C83-CD8448F3233F}" type="datetimeFigureOut">
              <a:rPr lang="en-US" smtClean="0"/>
              <a:t>2/4/18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EA52A3-9ADB-5F4C-A142-9E8F65D76532}"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6" Type="http://schemas.openxmlformats.org/officeDocument/2006/relationships/image" Target="../media/image6.jpeg"/><Relationship Id="rId1" Type="http://schemas.openxmlformats.org/officeDocument/2006/relationships/slideLayout" Target="../slideLayouts/slideLayout2.xml"/><Relationship Id="rId2" Type="http://schemas.openxmlformats.org/officeDocument/2006/relationships/image" Target="../media/image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 Id="rId3" Type="http://schemas.openxmlformats.org/officeDocument/2006/relationships/image" Target="../media/image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Judaism: Texts and Traditions </a:t>
            </a:r>
            <a:endParaRPr lang="en-US" dirty="0"/>
          </a:p>
        </p:txBody>
      </p:sp>
      <p:sp>
        <p:nvSpPr>
          <p:cNvPr id="3" name="Subtitle 2"/>
          <p:cNvSpPr>
            <a:spLocks noGrp="1"/>
          </p:cNvSpPr>
          <p:nvPr>
            <p:ph type="subTitle" idx="1"/>
          </p:nvPr>
        </p:nvSpPr>
        <p:spPr/>
        <p:txBody>
          <a:bodyPr/>
          <a:lstStyle/>
          <a:p>
            <a:r>
              <a:rPr lang="en-US" dirty="0" smtClean="0"/>
              <a:t>Anti-Judaism and Jewish-Christian Relations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Terms</a:t>
            </a:r>
            <a:endParaRPr lang="en-US" dirty="0"/>
          </a:p>
        </p:txBody>
      </p:sp>
      <p:sp>
        <p:nvSpPr>
          <p:cNvPr id="3" name="Content Placeholder 2"/>
          <p:cNvSpPr>
            <a:spLocks noGrp="1"/>
          </p:cNvSpPr>
          <p:nvPr>
            <p:ph idx="1"/>
          </p:nvPr>
        </p:nvSpPr>
        <p:spPr/>
        <p:txBody>
          <a:bodyPr/>
          <a:lstStyle/>
          <a:p>
            <a:r>
              <a:rPr lang="en-US" dirty="0" smtClean="0">
                <a:solidFill>
                  <a:srgbClr val="FFFF00"/>
                </a:solidFill>
              </a:rPr>
              <a:t>Anti-Judaism: </a:t>
            </a:r>
            <a:r>
              <a:rPr lang="en-US" dirty="0" smtClean="0">
                <a:solidFill>
                  <a:schemeClr val="tx2"/>
                </a:solidFill>
              </a:rPr>
              <a:t>opposition to the Jewish religion</a:t>
            </a:r>
            <a:endParaRPr lang="en-US" dirty="0" smtClean="0">
              <a:solidFill>
                <a:srgbClr val="FFFF00"/>
              </a:solidFill>
            </a:endParaRPr>
          </a:p>
          <a:p>
            <a:pPr>
              <a:buClr>
                <a:schemeClr val="tx1"/>
              </a:buClr>
            </a:pPr>
            <a:r>
              <a:rPr lang="en-US" dirty="0" smtClean="0">
                <a:solidFill>
                  <a:srgbClr val="FFFF00"/>
                </a:solidFill>
              </a:rPr>
              <a:t>Anti-Semitism: </a:t>
            </a:r>
            <a:r>
              <a:rPr lang="en-US" dirty="0" smtClean="0"/>
              <a:t>hatred of the Jews in a racial sense.</a:t>
            </a:r>
            <a:endParaRPr lang="en-US" dirty="0" smtClean="0">
              <a:solidFill>
                <a:srgbClr val="FFFF00"/>
              </a:solidFill>
            </a:endParaRPr>
          </a:p>
          <a:p>
            <a:r>
              <a:rPr lang="en-US" dirty="0" smtClean="0">
                <a:solidFill>
                  <a:srgbClr val="FFFF00"/>
                </a:solidFill>
              </a:rPr>
              <a:t>Holocaust</a:t>
            </a:r>
            <a:r>
              <a:rPr lang="en-US" dirty="0" smtClean="0"/>
              <a:t>: it stems from the Greek translation of the Hebrew word </a:t>
            </a:r>
            <a:r>
              <a:rPr lang="en-US" i="1" dirty="0" err="1" smtClean="0"/>
              <a:t>olah</a:t>
            </a:r>
            <a:r>
              <a:rPr lang="en-US" i="1" dirty="0" smtClean="0"/>
              <a:t> </a:t>
            </a:r>
            <a:r>
              <a:rPr lang="en-US" dirty="0" smtClean="0"/>
              <a:t>(burnt offering) – to appease a wrathful God?</a:t>
            </a:r>
          </a:p>
          <a:p>
            <a:r>
              <a:rPr lang="en-US" dirty="0" err="1" smtClean="0">
                <a:solidFill>
                  <a:srgbClr val="FFFF00"/>
                </a:solidFill>
              </a:rPr>
              <a:t>Shoah</a:t>
            </a:r>
            <a:r>
              <a:rPr lang="en-US" dirty="0" smtClean="0"/>
              <a:t>: the Hebrew word for destruction (desolation and doubt).</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6712"/>
            <a:ext cx="8229600" cy="580926"/>
          </a:xfrm>
        </p:spPr>
        <p:txBody>
          <a:bodyPr>
            <a:normAutofit fontScale="90000"/>
          </a:bodyPr>
          <a:lstStyle/>
          <a:p>
            <a:r>
              <a:rPr lang="en-US" dirty="0" smtClean="0"/>
              <a:t>Key Issues and Topics </a:t>
            </a:r>
            <a:br>
              <a:rPr lang="en-US" dirty="0" smtClean="0"/>
            </a:br>
            <a:endParaRPr lang="en-US" dirty="0"/>
          </a:p>
        </p:txBody>
      </p:sp>
      <p:sp>
        <p:nvSpPr>
          <p:cNvPr id="3" name="Content Placeholder 2"/>
          <p:cNvSpPr>
            <a:spLocks noGrp="1"/>
          </p:cNvSpPr>
          <p:nvPr>
            <p:ph idx="1"/>
          </p:nvPr>
        </p:nvSpPr>
        <p:spPr>
          <a:xfrm>
            <a:off x="457200" y="2057400"/>
            <a:ext cx="8229600" cy="4068763"/>
          </a:xfrm>
        </p:spPr>
        <p:txBody>
          <a:bodyPr>
            <a:normAutofit lnSpcReduction="10000"/>
          </a:bodyPr>
          <a:lstStyle/>
          <a:p>
            <a:r>
              <a:rPr lang="en-US" dirty="0" smtClean="0"/>
              <a:t>Attitude to the state of Israel.</a:t>
            </a:r>
          </a:p>
          <a:p>
            <a:r>
              <a:rPr lang="en-US" dirty="0" smtClean="0"/>
              <a:t>Relationship with the Palestinians and their Jewish </a:t>
            </a:r>
            <a:r>
              <a:rPr lang="en-US" dirty="0" err="1" smtClean="0"/>
              <a:t>neighbours</a:t>
            </a:r>
            <a:r>
              <a:rPr lang="en-US" dirty="0" smtClean="0"/>
              <a:t>.</a:t>
            </a:r>
          </a:p>
          <a:p>
            <a:r>
              <a:rPr lang="en-US" dirty="0" smtClean="0"/>
              <a:t>Rise of anti-Semitism (especially in Eastern Europe and the Middle East).</a:t>
            </a:r>
          </a:p>
          <a:p>
            <a:r>
              <a:rPr lang="en-US" dirty="0" smtClean="0"/>
              <a:t>The consequences of 9/11 and ‘the Arab Spring’.</a:t>
            </a:r>
          </a:p>
          <a:p>
            <a:r>
              <a:rPr lang="en-US" dirty="0" smtClean="0"/>
              <a:t>The role of interfaith relations and dialogue</a:t>
            </a: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Origins</a:t>
            </a:r>
            <a:endParaRPr lang="en-US" dirty="0"/>
          </a:p>
        </p:txBody>
      </p:sp>
      <p:sp>
        <p:nvSpPr>
          <p:cNvPr id="3" name="Content Placeholder 2"/>
          <p:cNvSpPr>
            <a:spLocks noGrp="1"/>
          </p:cNvSpPr>
          <p:nvPr>
            <p:ph idx="1"/>
          </p:nvPr>
        </p:nvSpPr>
        <p:spPr/>
        <p:txBody>
          <a:bodyPr>
            <a:normAutofit lnSpcReduction="10000"/>
          </a:bodyPr>
          <a:lstStyle/>
          <a:p>
            <a:r>
              <a:rPr lang="en-US" dirty="0" smtClean="0"/>
              <a:t>Jesus and his Jewish movements: his Jewish followers believed that he was the Messiah (30-33 CE).</a:t>
            </a:r>
          </a:p>
          <a:p>
            <a:r>
              <a:rPr lang="en-US" dirty="0" smtClean="0"/>
              <a:t>One Jewish group among others: Sadducees, Pharisees, Zealots, </a:t>
            </a:r>
            <a:r>
              <a:rPr lang="en-US" dirty="0" err="1" smtClean="0"/>
              <a:t>Essenes</a:t>
            </a:r>
            <a:r>
              <a:rPr lang="en-US" dirty="0" smtClean="0"/>
              <a:t>.</a:t>
            </a:r>
          </a:p>
          <a:p>
            <a:r>
              <a:rPr lang="en-US" dirty="0" smtClean="0"/>
              <a:t>Consequences of the destruction of the Temple in Jerusalem in 70 CE.</a:t>
            </a:r>
          </a:p>
          <a:p>
            <a:r>
              <a:rPr lang="en-US" dirty="0" smtClean="0"/>
              <a:t>The work of the apostle Paul – spread of Christianity through the Roman Empire</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Developments around 70 CE</a:t>
            </a:r>
            <a:endParaRPr lang="en-US" dirty="0"/>
          </a:p>
        </p:txBody>
      </p:sp>
      <p:sp>
        <p:nvSpPr>
          <p:cNvPr id="3" name="Content Placeholder 2"/>
          <p:cNvSpPr>
            <a:spLocks noGrp="1"/>
          </p:cNvSpPr>
          <p:nvPr>
            <p:ph idx="1"/>
          </p:nvPr>
        </p:nvSpPr>
        <p:spPr/>
        <p:txBody>
          <a:bodyPr>
            <a:normAutofit fontScale="70000" lnSpcReduction="20000"/>
          </a:bodyPr>
          <a:lstStyle/>
          <a:p>
            <a:r>
              <a:rPr lang="en-US" dirty="0" smtClean="0">
                <a:solidFill>
                  <a:srgbClr val="FFFF00"/>
                </a:solidFill>
              </a:rPr>
              <a:t>Pharisees</a:t>
            </a:r>
            <a:r>
              <a:rPr lang="en-US" dirty="0" smtClean="0"/>
              <a:t> – reconstruction in the form of rabbinic Judaism; the descendants of Moses and Ezra. They are the main opponents of Jesus according to the Gospels, but they have much in common:</a:t>
            </a:r>
          </a:p>
          <a:p>
            <a:pPr>
              <a:buNone/>
            </a:pPr>
            <a:endParaRPr lang="en-US" dirty="0" smtClean="0"/>
          </a:p>
          <a:p>
            <a:pPr>
              <a:buNone/>
            </a:pPr>
            <a:r>
              <a:rPr lang="en-US" dirty="0" smtClean="0">
                <a:solidFill>
                  <a:srgbClr val="18FF3F"/>
                </a:solidFill>
              </a:rPr>
              <a:t>	The coming of the Messiah</a:t>
            </a:r>
          </a:p>
          <a:p>
            <a:pPr>
              <a:buNone/>
            </a:pPr>
            <a:r>
              <a:rPr lang="en-US" dirty="0" smtClean="0">
                <a:solidFill>
                  <a:srgbClr val="18FF3F"/>
                </a:solidFill>
              </a:rPr>
              <a:t>	Angels </a:t>
            </a:r>
          </a:p>
          <a:p>
            <a:pPr>
              <a:buNone/>
            </a:pPr>
            <a:r>
              <a:rPr lang="en-US" dirty="0" smtClean="0">
                <a:solidFill>
                  <a:srgbClr val="18FF3F"/>
                </a:solidFill>
              </a:rPr>
              <a:t>	Life after death</a:t>
            </a:r>
          </a:p>
          <a:p>
            <a:pPr>
              <a:buNone/>
            </a:pPr>
            <a:r>
              <a:rPr lang="en-US" dirty="0" smtClean="0">
                <a:solidFill>
                  <a:srgbClr val="18FF3F"/>
                </a:solidFill>
              </a:rPr>
              <a:t>	Resurrection of the dead</a:t>
            </a:r>
          </a:p>
          <a:p>
            <a:pPr>
              <a:buNone/>
            </a:pPr>
            <a:r>
              <a:rPr lang="en-US" dirty="0" smtClean="0">
                <a:solidFill>
                  <a:srgbClr val="18FF3F"/>
                </a:solidFill>
              </a:rPr>
              <a:t>	Day of </a:t>
            </a:r>
            <a:r>
              <a:rPr lang="en-US" dirty="0" err="1" smtClean="0">
                <a:solidFill>
                  <a:srgbClr val="18FF3F"/>
                </a:solidFill>
              </a:rPr>
              <a:t>Judgement</a:t>
            </a:r>
            <a:r>
              <a:rPr lang="en-US" dirty="0" smtClean="0">
                <a:solidFill>
                  <a:srgbClr val="18FF3F"/>
                </a:solidFill>
              </a:rPr>
              <a:t> (Eschatology)</a:t>
            </a:r>
          </a:p>
          <a:p>
            <a:pPr>
              <a:buNone/>
            </a:pPr>
            <a:r>
              <a:rPr lang="en-US" dirty="0" smtClean="0"/>
              <a:t> </a:t>
            </a:r>
          </a:p>
          <a:p>
            <a:pPr>
              <a:buNone/>
            </a:pPr>
            <a:r>
              <a:rPr lang="en-US" dirty="0" smtClean="0"/>
              <a:t>	How reliable is the presentation of the Pharisees in the four Gospels? Tendency to generalize and to offer stereotypes, depicting them in complete opposition to Jesus (negative impact on later relations between Jews and Christians).</a:t>
            </a:r>
            <a:endParaRPr lang="en-US" dirty="0"/>
          </a:p>
        </p:txBody>
      </p:sp>
      <p:pic>
        <p:nvPicPr>
          <p:cNvPr id="6" name="Picture 5" descr="images-1.jpeg"/>
          <p:cNvPicPr>
            <a:picLocks noChangeAspect="1"/>
          </p:cNvPicPr>
          <p:nvPr/>
        </p:nvPicPr>
        <p:blipFill>
          <a:blip r:embed="rId2"/>
          <a:stretch>
            <a:fillRect/>
          </a:stretch>
        </p:blipFill>
        <p:spPr>
          <a:xfrm>
            <a:off x="5143500" y="2971800"/>
            <a:ext cx="2514600" cy="19304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Pharisees: The Enemies of Jesus?</a:t>
            </a:r>
            <a:endParaRPr lang="en-US" dirty="0"/>
          </a:p>
        </p:txBody>
      </p:sp>
      <p:pic>
        <p:nvPicPr>
          <p:cNvPr id="5" name="Content Placeholder 4" descr="images.jpeg"/>
          <p:cNvPicPr>
            <a:picLocks noGrp="1" noChangeAspect="1"/>
          </p:cNvPicPr>
          <p:nvPr>
            <p:ph idx="1"/>
          </p:nvPr>
        </p:nvPicPr>
        <p:blipFill>
          <a:blip r:embed="rId2"/>
          <a:stretch>
            <a:fillRect/>
          </a:stretch>
        </p:blipFill>
        <p:spPr>
          <a:xfrm>
            <a:off x="1511300" y="3957638"/>
            <a:ext cx="3289300" cy="2463800"/>
          </a:xfrm>
        </p:spPr>
      </p:pic>
      <p:pic>
        <p:nvPicPr>
          <p:cNvPr id="4" name="Picture 3" descr="images.jpeg"/>
          <p:cNvPicPr>
            <a:picLocks noChangeAspect="1"/>
          </p:cNvPicPr>
          <p:nvPr/>
        </p:nvPicPr>
        <p:blipFill>
          <a:blip r:embed="rId3"/>
          <a:stretch>
            <a:fillRect/>
          </a:stretch>
        </p:blipFill>
        <p:spPr>
          <a:xfrm>
            <a:off x="622300" y="1564555"/>
            <a:ext cx="1803400" cy="2311400"/>
          </a:xfrm>
          <a:prstGeom prst="rect">
            <a:avLst/>
          </a:prstGeom>
        </p:spPr>
      </p:pic>
      <p:pic>
        <p:nvPicPr>
          <p:cNvPr id="6" name="Picture 5" descr="images-1.jpeg"/>
          <p:cNvPicPr>
            <a:picLocks noChangeAspect="1"/>
          </p:cNvPicPr>
          <p:nvPr/>
        </p:nvPicPr>
        <p:blipFill>
          <a:blip r:embed="rId4"/>
          <a:stretch>
            <a:fillRect/>
          </a:stretch>
        </p:blipFill>
        <p:spPr>
          <a:xfrm>
            <a:off x="2635250" y="1417638"/>
            <a:ext cx="3200400" cy="2540000"/>
          </a:xfrm>
          <a:prstGeom prst="rect">
            <a:avLst/>
          </a:prstGeom>
        </p:spPr>
      </p:pic>
      <p:pic>
        <p:nvPicPr>
          <p:cNvPr id="7" name="Picture 6" descr="images.jpeg"/>
          <p:cNvPicPr>
            <a:picLocks noChangeAspect="1"/>
          </p:cNvPicPr>
          <p:nvPr/>
        </p:nvPicPr>
        <p:blipFill>
          <a:blip r:embed="rId5"/>
          <a:stretch>
            <a:fillRect/>
          </a:stretch>
        </p:blipFill>
        <p:spPr>
          <a:xfrm>
            <a:off x="4800600" y="3957638"/>
            <a:ext cx="3009900" cy="2463800"/>
          </a:xfrm>
          <a:prstGeom prst="rect">
            <a:avLst/>
          </a:prstGeom>
        </p:spPr>
      </p:pic>
      <p:pic>
        <p:nvPicPr>
          <p:cNvPr id="8" name="Picture 7" descr="images-1.jpeg"/>
          <p:cNvPicPr>
            <a:picLocks noChangeAspect="1"/>
          </p:cNvPicPr>
          <p:nvPr/>
        </p:nvPicPr>
        <p:blipFill>
          <a:blip r:embed="rId6"/>
          <a:stretch>
            <a:fillRect/>
          </a:stretch>
        </p:blipFill>
        <p:spPr>
          <a:xfrm>
            <a:off x="5835650" y="1564555"/>
            <a:ext cx="3143250" cy="238760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Conflict and Opposition: </a:t>
            </a:r>
            <a:br>
              <a:rPr lang="en-US" dirty="0" smtClean="0"/>
            </a:br>
            <a:r>
              <a:rPr lang="en-US" dirty="0" smtClean="0"/>
              <a:t>Polemical Language</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Use of polemical language between Jews and Christians. Has it contributed to hatred towards the Jews?</a:t>
            </a:r>
          </a:p>
          <a:p>
            <a:r>
              <a:rPr lang="en-US" dirty="0" smtClean="0"/>
              <a:t>Can the roots of anti-Semitism be found within the pages of the New Testament? </a:t>
            </a:r>
          </a:p>
          <a:p>
            <a:r>
              <a:rPr lang="en-US" dirty="0" smtClean="0">
                <a:solidFill>
                  <a:srgbClr val="18FF3F"/>
                </a:solidFill>
              </a:rPr>
              <a:t>Debates </a:t>
            </a:r>
            <a:r>
              <a:rPr lang="en-US" i="1" dirty="0" smtClean="0">
                <a:solidFill>
                  <a:srgbClr val="18FF3F"/>
                </a:solidFill>
              </a:rPr>
              <a:t>between </a:t>
            </a:r>
            <a:r>
              <a:rPr lang="en-US" dirty="0" smtClean="0">
                <a:solidFill>
                  <a:srgbClr val="18FF3F"/>
                </a:solidFill>
              </a:rPr>
              <a:t>Jews about Jewish issues.</a:t>
            </a:r>
          </a:p>
          <a:p>
            <a:r>
              <a:rPr lang="en-US" dirty="0" smtClean="0">
                <a:solidFill>
                  <a:srgbClr val="18FF3F"/>
                </a:solidFill>
              </a:rPr>
              <a:t>Not Christian arguments about ‘outsiders’.</a:t>
            </a:r>
          </a:p>
          <a:p>
            <a:r>
              <a:rPr lang="en-US" dirty="0" smtClean="0">
                <a:solidFill>
                  <a:srgbClr val="18FF3F"/>
                </a:solidFill>
              </a:rPr>
              <a:t>Reading these texts within their historical context.</a:t>
            </a:r>
          </a:p>
          <a:p>
            <a:r>
              <a:rPr lang="en-US" dirty="0" smtClean="0">
                <a:solidFill>
                  <a:srgbClr val="18FF3F"/>
                </a:solidFill>
              </a:rPr>
              <a:t>It is also necessary to distinguish between context and effect (reception).</a:t>
            </a:r>
          </a:p>
          <a:p>
            <a:r>
              <a:rPr lang="en-US" dirty="0" smtClean="0">
                <a:solidFill>
                  <a:srgbClr val="18FF3F"/>
                </a:solidFill>
              </a:rPr>
              <a:t>These are authoritative texts that are open to misinterpretation and manipulation.</a:t>
            </a:r>
            <a:endParaRPr lang="en-US" dirty="0">
              <a:solidFill>
                <a:srgbClr val="18FF3F"/>
              </a:solidFill>
            </a:endParaRPr>
          </a:p>
        </p:txBody>
      </p:sp>
    </p:spTree>
    <p:extLst>
      <p:ext uri="{BB962C8B-B14F-4D97-AF65-F5344CB8AC3E}">
        <p14:creationId xmlns:p14="http://schemas.microsoft.com/office/powerpoint/2010/main" val="1220764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John’s Gospel and the Jews</a:t>
            </a:r>
            <a:endParaRPr lang="en-US" dirty="0"/>
          </a:p>
        </p:txBody>
      </p:sp>
      <p:sp>
        <p:nvSpPr>
          <p:cNvPr id="3" name="Content Placeholder 2"/>
          <p:cNvSpPr>
            <a:spLocks noGrp="1"/>
          </p:cNvSpPr>
          <p:nvPr>
            <p:ph idx="1"/>
          </p:nvPr>
        </p:nvSpPr>
        <p:spPr>
          <a:xfrm>
            <a:off x="457200" y="1417638"/>
            <a:ext cx="8229600" cy="4708525"/>
          </a:xfrm>
        </p:spPr>
        <p:txBody>
          <a:bodyPr/>
          <a:lstStyle/>
          <a:p>
            <a:pPr>
              <a:buNone/>
            </a:pPr>
            <a:r>
              <a:rPr lang="en-US" dirty="0" smtClean="0">
                <a:solidFill>
                  <a:srgbClr val="18FF3F"/>
                </a:solidFill>
              </a:rPr>
              <a:t>	</a:t>
            </a:r>
            <a:r>
              <a:rPr lang="en-US" sz="2400" dirty="0" smtClean="0">
                <a:solidFill>
                  <a:srgbClr val="18FF3F"/>
                </a:solidFill>
              </a:rPr>
              <a:t>‘You are the children of your father, the devil, and you seek to </a:t>
            </a:r>
            <a:r>
              <a:rPr lang="en-US" sz="2400" dirty="0" err="1" smtClean="0">
                <a:solidFill>
                  <a:srgbClr val="18FF3F"/>
                </a:solidFill>
              </a:rPr>
              <a:t>fulfil</a:t>
            </a:r>
            <a:r>
              <a:rPr lang="en-US" sz="2400" dirty="0" smtClean="0">
                <a:solidFill>
                  <a:srgbClr val="18FF3F"/>
                </a:solidFill>
              </a:rPr>
              <a:t> the wishes of your father. He was a murderer from the beginning; he does not stand in the truth for there is no truth in him’ (John 8:44)</a:t>
            </a:r>
            <a:r>
              <a:rPr lang="en-US" sz="2400" dirty="0">
                <a:solidFill>
                  <a:srgbClr val="18FF3F"/>
                </a:solidFill>
              </a:rPr>
              <a:t>.</a:t>
            </a:r>
          </a:p>
        </p:txBody>
      </p:sp>
      <p:pic>
        <p:nvPicPr>
          <p:cNvPr id="4" name="Picture 3" descr="images-1.jpeg"/>
          <p:cNvPicPr>
            <a:picLocks noChangeAspect="1"/>
          </p:cNvPicPr>
          <p:nvPr/>
        </p:nvPicPr>
        <p:blipFill>
          <a:blip r:embed="rId2"/>
          <a:stretch>
            <a:fillRect/>
          </a:stretch>
        </p:blipFill>
        <p:spPr>
          <a:xfrm>
            <a:off x="6019800" y="3048000"/>
            <a:ext cx="2184400" cy="3492500"/>
          </a:xfrm>
          <a:prstGeom prst="rect">
            <a:avLst/>
          </a:prstGeom>
        </p:spPr>
      </p:pic>
      <p:pic>
        <p:nvPicPr>
          <p:cNvPr id="5" name="Picture 4" descr="images.jpeg"/>
          <p:cNvPicPr>
            <a:picLocks noChangeAspect="1"/>
          </p:cNvPicPr>
          <p:nvPr/>
        </p:nvPicPr>
        <p:blipFill>
          <a:blip r:embed="rId3"/>
          <a:stretch>
            <a:fillRect/>
          </a:stretch>
        </p:blipFill>
        <p:spPr>
          <a:xfrm>
            <a:off x="1295400" y="3429000"/>
            <a:ext cx="3441700" cy="24257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John’s Gospel and Judaism</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Is it possible to discover anti-Semitic potential in the Gospel of John?</a:t>
            </a:r>
          </a:p>
          <a:p>
            <a:pPr>
              <a:buNone/>
            </a:pPr>
            <a:r>
              <a:rPr lang="en-US" dirty="0" smtClean="0"/>
              <a:t>	</a:t>
            </a:r>
            <a:r>
              <a:rPr lang="en-US" sz="2000" dirty="0" smtClean="0">
                <a:solidFill>
                  <a:srgbClr val="18FF3F"/>
                </a:solidFill>
              </a:rPr>
              <a:t>‘The Gospel of John has proved to be a dangerous document, for although it may not itself be anti-Semitic, it has given aid and comfort to anti-Semites’ </a:t>
            </a:r>
          </a:p>
          <a:p>
            <a:pPr>
              <a:buNone/>
            </a:pPr>
            <a:r>
              <a:rPr lang="en-US" sz="2000" dirty="0" smtClean="0">
                <a:solidFill>
                  <a:srgbClr val="18FF3F"/>
                </a:solidFill>
              </a:rPr>
              <a:t>	(D. Moody Smith).</a:t>
            </a:r>
          </a:p>
          <a:p>
            <a:r>
              <a:rPr lang="en-US" sz="2800" dirty="0" smtClean="0"/>
              <a:t>References to ‘the Jews’: this group personifies opposition to Jesus. </a:t>
            </a:r>
          </a:p>
          <a:p>
            <a:r>
              <a:rPr lang="en-US" sz="2800" dirty="0" smtClean="0"/>
              <a:t>It is emphasized that ‘the Jews’ (</a:t>
            </a:r>
            <a:r>
              <a:rPr lang="en-US" sz="2800" i="1" dirty="0" smtClean="0"/>
              <a:t>hoi </a:t>
            </a:r>
            <a:r>
              <a:rPr lang="en-US" sz="2800" i="1" dirty="0" err="1" smtClean="0"/>
              <a:t>Ioudaioi</a:t>
            </a:r>
            <a:r>
              <a:rPr lang="en-US" sz="2800" i="1" dirty="0" smtClean="0"/>
              <a:t>)</a:t>
            </a:r>
            <a:r>
              <a:rPr lang="en-US" sz="2800" dirty="0" smtClean="0"/>
              <a:t> were responsible for Jesus’ death. Pilate announces that Jesus was innocent (18:38; 19:4, 6, 12) while the Jews persevere and accuse him of blasphemy (19:7). ‘Then Pilate handed him [Jesus] over to them [the Jews] to be crucified’ (19:16).</a:t>
            </a:r>
          </a:p>
        </p:txBody>
      </p:sp>
    </p:spTree>
    <p:extLst>
      <p:ext uri="{BB962C8B-B14F-4D97-AF65-F5344CB8AC3E}">
        <p14:creationId xmlns:p14="http://schemas.microsoft.com/office/powerpoint/2010/main" val="418261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are ‘the Jews’?</a:t>
            </a:r>
            <a:endParaRPr lang="en-US" dirty="0"/>
          </a:p>
        </p:txBody>
      </p:sp>
      <p:sp>
        <p:nvSpPr>
          <p:cNvPr id="3" name="Content Placeholder 2"/>
          <p:cNvSpPr>
            <a:spLocks noGrp="1"/>
          </p:cNvSpPr>
          <p:nvPr>
            <p:ph idx="1"/>
          </p:nvPr>
        </p:nvSpPr>
        <p:spPr/>
        <p:txBody>
          <a:bodyPr>
            <a:normAutofit/>
          </a:bodyPr>
          <a:lstStyle/>
          <a:p>
            <a:r>
              <a:rPr lang="en-US" dirty="0" smtClean="0"/>
              <a:t>A symbol of unbelief</a:t>
            </a:r>
          </a:p>
          <a:p>
            <a:r>
              <a:rPr lang="en-US" dirty="0" err="1" smtClean="0"/>
              <a:t>Judaeans</a:t>
            </a:r>
            <a:r>
              <a:rPr lang="en-US" dirty="0" smtClean="0"/>
              <a:t>  - i.e. the inhabitants of Judaea (but see John 12:9, 11; 19:20).</a:t>
            </a:r>
          </a:p>
          <a:p>
            <a:r>
              <a:rPr lang="en-US" dirty="0" smtClean="0"/>
              <a:t>Jewish religious authorities, often juxtaposed with references to the Pharisees (11:46-52, 18:1-3, 18:12-14).</a:t>
            </a:r>
          </a:p>
          <a:p>
            <a:r>
              <a:rPr lang="en-US" dirty="0" smtClean="0"/>
              <a:t>Those who are themselves Jews fear ‘the Jews’ (7:13; 19:22).</a:t>
            </a:r>
            <a:endParaRPr lang="en-US" dirty="0"/>
          </a:p>
        </p:txBody>
      </p:sp>
    </p:spTree>
    <p:extLst>
      <p:ext uri="{BB962C8B-B14F-4D97-AF65-F5344CB8AC3E}">
        <p14:creationId xmlns:p14="http://schemas.microsoft.com/office/powerpoint/2010/main" val="18075643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Historical Context</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smtClean="0"/>
              <a:t>	Tension between Jesus believers and synagogue Jews (see 	John 9:22; 16:2).</a:t>
            </a:r>
          </a:p>
          <a:p>
            <a:endParaRPr lang="en-US" dirty="0" smtClean="0"/>
          </a:p>
          <a:p>
            <a:pPr>
              <a:buNone/>
            </a:pPr>
            <a:r>
              <a:rPr lang="en-US" dirty="0" smtClean="0"/>
              <a:t>	</a:t>
            </a:r>
            <a:r>
              <a:rPr lang="en-US" dirty="0" smtClean="0">
                <a:solidFill>
                  <a:srgbClr val="18FF3F"/>
                </a:solidFill>
              </a:rPr>
              <a:t>‘In an era when there were ill feelings between the Church and the synagogue, ‘the Jews’ was a term used with a connotation of hostility to Christians….. This does not mean that the evangelist has forgotten the true circumstances of Jesus’ ministry in the anachronistic use of ‘the Jews’. By this term he indicates his belief that the Jews of his own time are the spiritual descendants of the Jewish authorities who were hostile to Jesus during the ministry’ (R.E. Brown, </a:t>
            </a:r>
            <a:r>
              <a:rPr lang="en-US" i="1" dirty="0" smtClean="0">
                <a:solidFill>
                  <a:srgbClr val="18FF3F"/>
                </a:solidFill>
              </a:rPr>
              <a:t>The Gospel according to John, </a:t>
            </a:r>
            <a:r>
              <a:rPr lang="en-US" dirty="0" err="1" smtClean="0">
                <a:solidFill>
                  <a:srgbClr val="18FF3F"/>
                </a:solidFill>
              </a:rPr>
              <a:t>lxxii</a:t>
            </a:r>
            <a:r>
              <a:rPr lang="en-US" dirty="0" smtClean="0">
                <a:solidFill>
                  <a:srgbClr val="18FF3F"/>
                </a:solidFill>
              </a:rPr>
              <a:t>).</a:t>
            </a:r>
            <a:endParaRPr lang="en-US" dirty="0">
              <a:solidFill>
                <a:srgbClr val="18FF3F"/>
              </a:solidFill>
            </a:endParaRPr>
          </a:p>
        </p:txBody>
      </p:sp>
    </p:spTree>
    <p:extLst>
      <p:ext uri="{BB962C8B-B14F-4D97-AF65-F5344CB8AC3E}">
        <p14:creationId xmlns:p14="http://schemas.microsoft.com/office/powerpoint/2010/main" val="10908129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Accusations against the Jews</a:t>
            </a:r>
            <a:endParaRPr lang="en-US" dirty="0"/>
          </a:p>
        </p:txBody>
      </p:sp>
      <p:sp>
        <p:nvSpPr>
          <p:cNvPr id="3" name="Content Placeholder 2"/>
          <p:cNvSpPr>
            <a:spLocks noGrp="1"/>
          </p:cNvSpPr>
          <p:nvPr>
            <p:ph idx="1"/>
          </p:nvPr>
        </p:nvSpPr>
        <p:spPr>
          <a:xfrm>
            <a:off x="457200" y="1600200"/>
            <a:ext cx="8229600" cy="4525963"/>
          </a:xfrm>
        </p:spPr>
        <p:txBody>
          <a:bodyPr/>
          <a:lstStyle/>
          <a:p>
            <a:pPr>
              <a:buNone/>
            </a:pPr>
            <a:r>
              <a:rPr lang="en-US" dirty="0" smtClean="0"/>
              <a:t>	</a:t>
            </a:r>
            <a:r>
              <a:rPr lang="en-US" sz="2400" dirty="0" smtClean="0">
                <a:solidFill>
                  <a:srgbClr val="18FF3F"/>
                </a:solidFill>
              </a:rPr>
              <a:t>So when Pilate saw that he could do nothing, but rather that a riot was beginning, he took some water and washed his hands before the crowd, saying “I am innocent of this man’s blood…”. Then the people as a whole answered, “His blood be on us  and on our children!”’ (Matthew 27:24-25).</a:t>
            </a:r>
            <a:endParaRPr lang="en-US" sz="2400" dirty="0">
              <a:solidFill>
                <a:srgbClr val="18FF3F"/>
              </a:solidFill>
            </a:endParaRPr>
          </a:p>
        </p:txBody>
      </p:sp>
      <p:pic>
        <p:nvPicPr>
          <p:cNvPr id="4" name="Picture 3" descr="images.jpeg"/>
          <p:cNvPicPr>
            <a:picLocks noChangeAspect="1"/>
          </p:cNvPicPr>
          <p:nvPr/>
        </p:nvPicPr>
        <p:blipFill>
          <a:blip r:embed="rId2"/>
          <a:stretch>
            <a:fillRect/>
          </a:stretch>
        </p:blipFill>
        <p:spPr>
          <a:xfrm>
            <a:off x="1676400" y="3886200"/>
            <a:ext cx="6172200" cy="243840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Accusations against the Jews</a:t>
            </a:r>
            <a:endParaRPr lang="en-US" dirty="0"/>
          </a:p>
        </p:txBody>
      </p:sp>
      <p:sp>
        <p:nvSpPr>
          <p:cNvPr id="3" name="Content Placeholder 2"/>
          <p:cNvSpPr>
            <a:spLocks noGrp="1"/>
          </p:cNvSpPr>
          <p:nvPr>
            <p:ph idx="1"/>
          </p:nvPr>
        </p:nvSpPr>
        <p:spPr>
          <a:xfrm>
            <a:off x="457200" y="1600200"/>
            <a:ext cx="8229600" cy="4525963"/>
          </a:xfrm>
        </p:spPr>
        <p:txBody>
          <a:bodyPr>
            <a:normAutofit lnSpcReduction="10000"/>
          </a:bodyPr>
          <a:lstStyle/>
          <a:p>
            <a:pPr>
              <a:buNone/>
            </a:pPr>
            <a:r>
              <a:rPr lang="en-US" dirty="0" smtClean="0"/>
              <a:t>	</a:t>
            </a:r>
            <a:r>
              <a:rPr lang="en-US" sz="2400" dirty="0" smtClean="0">
                <a:solidFill>
                  <a:srgbClr val="18FF3F"/>
                </a:solidFill>
              </a:rPr>
              <a:t>So when Pilate saw that he could do nothing, but rather that a riot was beginning, he took some water and washed his hands before the crowd, saying, ‘I am innocent of this man’s blood; see to it yourselves’. Then the people as a whole answered, ‘His blood be on us and on our children!’ </a:t>
            </a:r>
          </a:p>
          <a:p>
            <a:pPr>
              <a:buNone/>
            </a:pPr>
            <a:r>
              <a:rPr lang="en-US" sz="2400" dirty="0" smtClean="0">
                <a:solidFill>
                  <a:srgbClr val="18FF3F"/>
                </a:solidFill>
              </a:rPr>
              <a:t>	(Matthew 27:24-25).</a:t>
            </a:r>
          </a:p>
          <a:p>
            <a:pPr>
              <a:buNone/>
            </a:pPr>
            <a:endParaRPr lang="en-US" sz="2400" dirty="0" smtClean="0">
              <a:solidFill>
                <a:srgbClr val="18FF3F"/>
              </a:solidFill>
            </a:endParaRPr>
          </a:p>
          <a:p>
            <a:pPr>
              <a:buNone/>
            </a:pPr>
            <a:r>
              <a:rPr lang="en-US" sz="2400" dirty="0" smtClean="0">
                <a:solidFill>
                  <a:srgbClr val="18FF3F"/>
                </a:solidFill>
              </a:rPr>
              <a:t>	</a:t>
            </a:r>
            <a:r>
              <a:rPr lang="en-US" sz="2800" dirty="0" smtClean="0">
                <a:solidFill>
                  <a:srgbClr val="FFFFFF"/>
                </a:solidFill>
              </a:rPr>
              <a:t>Whitewashing of Pilate’s character (note what Jewish authors – Philo and Josephus – say about him).</a:t>
            </a:r>
          </a:p>
          <a:p>
            <a:pPr>
              <a:buNone/>
            </a:pPr>
            <a:r>
              <a:rPr lang="en-US" sz="2800" dirty="0" smtClean="0">
                <a:solidFill>
                  <a:srgbClr val="FFFFFF"/>
                </a:solidFill>
              </a:rPr>
              <a:t>	Pilate mixes the blood of Galileans with their sacrifices (Luke 13:1-4)</a:t>
            </a:r>
            <a:endParaRPr lang="en-US" sz="2400" dirty="0">
              <a:solidFill>
                <a:srgbClr val="FFFFFF"/>
              </a:solidFill>
            </a:endParaRPr>
          </a:p>
        </p:txBody>
      </p:sp>
    </p:spTree>
    <p:extLst>
      <p:ext uri="{BB962C8B-B14F-4D97-AF65-F5344CB8AC3E}">
        <p14:creationId xmlns:p14="http://schemas.microsoft.com/office/powerpoint/2010/main" val="1657552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‘His blood be on us and on our children….’</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‘Christ’s blood was not only found on those who were present at the time, but also on all generations of Jews until the end of the world’ (Origen).</a:t>
            </a:r>
          </a:p>
          <a:p>
            <a:r>
              <a:rPr lang="en-US" dirty="0" smtClean="0"/>
              <a:t>Historical or theological record?</a:t>
            </a:r>
          </a:p>
          <a:p>
            <a:r>
              <a:rPr lang="en-US" dirty="0" smtClean="0"/>
              <a:t>Does the word people (</a:t>
            </a:r>
            <a:r>
              <a:rPr lang="en-US" i="1" dirty="0" err="1" smtClean="0"/>
              <a:t>laos</a:t>
            </a:r>
            <a:r>
              <a:rPr lang="en-US" dirty="0" smtClean="0"/>
              <a:t>) refer a) to the Jewish nation or </a:t>
            </a:r>
            <a:r>
              <a:rPr lang="en-US" dirty="0" err="1" smtClean="0"/>
              <a:t>b</a:t>
            </a:r>
            <a:r>
              <a:rPr lang="en-US" dirty="0" smtClean="0"/>
              <a:t>) ‘all those who stood in front of Pilate at the time’ (cf. Matthew 4:23; 9:35).</a:t>
            </a:r>
          </a:p>
          <a:p>
            <a:r>
              <a:rPr lang="en-US" dirty="0" smtClean="0"/>
              <a:t>Who are the ‘children’? One generation or all generations (descendants)? Destruction of the Temple as punishment for the people’s sins (i.e. one generation alone , if the Gospel of Matthew was composed shortly after 70 CE).</a:t>
            </a:r>
            <a:endParaRPr lang="en-US" dirty="0"/>
          </a:p>
        </p:txBody>
      </p:sp>
    </p:spTree>
    <p:extLst>
      <p:ext uri="{BB962C8B-B14F-4D97-AF65-F5344CB8AC3E}">
        <p14:creationId xmlns:p14="http://schemas.microsoft.com/office/powerpoint/2010/main" val="19502492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223</TotalTime>
  <Words>532</Words>
  <Application>Microsoft Macintosh PowerPoint</Application>
  <PresentationFormat>On-screen Show (4:3)</PresentationFormat>
  <Paragraphs>67</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Calibri</vt:lpstr>
      <vt:lpstr>Arial</vt:lpstr>
      <vt:lpstr>Office Theme</vt:lpstr>
      <vt:lpstr>Judaism: Texts and Traditions </vt:lpstr>
      <vt:lpstr>Definition of Terms</vt:lpstr>
      <vt:lpstr>Key Issues and Topics  </vt:lpstr>
      <vt:lpstr>Origins</vt:lpstr>
      <vt:lpstr>Developments around 70 CE</vt:lpstr>
      <vt:lpstr>The Pharisees: The Enemies of Jesus?</vt:lpstr>
      <vt:lpstr>Conflict and Opposition:  Polemical Language</vt:lpstr>
      <vt:lpstr>John’s Gospel and the Jews</vt:lpstr>
      <vt:lpstr>John’s Gospel and Judaism</vt:lpstr>
      <vt:lpstr>Who are ‘the Jews’?</vt:lpstr>
      <vt:lpstr>Historical Context</vt:lpstr>
      <vt:lpstr>Accusations against the Jews</vt:lpstr>
      <vt:lpstr>Accusations against the Jews</vt:lpstr>
      <vt:lpstr>‘His blood be on us and on our children….’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Jews in the Modern World</dc:title>
  <dc:creator>Catrin Williams</dc:creator>
  <cp:lastModifiedBy>Microsoft Office User</cp:lastModifiedBy>
  <cp:revision>23</cp:revision>
  <dcterms:created xsi:type="dcterms:W3CDTF">2013-12-09T10:40:02Z</dcterms:created>
  <dcterms:modified xsi:type="dcterms:W3CDTF">2018-02-04T22:44:50Z</dcterms:modified>
</cp:coreProperties>
</file>