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746875" cy="9913938"/>
  <p:embeddedFontLst>
    <p:embeddedFont>
      <p:font typeface="Open Sans" panose="020B0604020202020204" charset="0"/>
      <p:regular r:id="rId13"/>
      <p:bold r:id="rId14"/>
      <p:italic r:id="rId15"/>
      <p:boldItalic r:id="rId16"/>
    </p:embeddedFont>
    <p:embeddedFont>
      <p:font typeface="Verdana" panose="020B0604030504040204" pitchFamily="34" charset="0"/>
      <p:regular r:id="rId17"/>
      <p:bold r:id="rId18"/>
      <p:italic r:id="rId19"/>
      <p:boldItalic r:id="rId2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76" name="Google Shape;76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2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83" name="Google Shape;8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3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1" name="Google Shape;9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4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9" name="Google Shape;99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6dc9515ff3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6dc9515ff3_0_0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7" name="Google Shape;107;g6dc9515ff3_0_0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6dc9515ff3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6dc9515ff3_0_21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r>
              <a:rPr lang="en-GB"/>
              <a:t>To watch. Make notes. Feedback. </a:t>
            </a:r>
            <a:endParaRPr/>
          </a:p>
        </p:txBody>
      </p:sp>
      <p:sp>
        <p:nvSpPr>
          <p:cNvPr id="115" name="Google Shape;115;g6dc9515ff3_0_21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6dc9515ff3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6dc9515ff3_0_7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3" name="Google Shape;123;g6dc9515ff3_0_7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6dc9515ff3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6dc9515ff3_0_14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1" name="Google Shape;131;g6dc9515ff3_0_14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6dc9515ff3_0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6dc9515ff3_0_28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9" name="Google Shape;139;g6dc9515ff3_0_28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6dc9515ff3_0_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6dc9515ff3_0_35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7" name="Google Shape;147;g6dc9515ff3_0_35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10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2"/>
          <p:cNvSpPr txBox="1"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dt" idx="10"/>
          </p:nvPr>
        </p:nvSpPr>
        <p:spPr>
          <a:xfrm>
            <a:off x="395288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ft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3" name="Google Shape;23;p3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ft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4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4000" b="1" cap="none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body" idx="2"/>
          </p:nvPr>
        </p:nvSpPr>
        <p:spPr>
          <a:xfrm>
            <a:off x="4648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414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414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8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 b="1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1721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318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5" name="Google Shape;55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0298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0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 b="1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38243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R="0" lvl="2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R="0" lvl="3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R="0" lvl="4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R="0" lvl="5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R="0" lvl="6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R="0" lvl="7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R="0" lvl="8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61" name="Google Shape;61;p10"/>
          <p:cNvSpPr txBox="1">
            <a:spLocks noGrp="1"/>
          </p:cNvSpPr>
          <p:nvPr>
            <p:ph type="body" idx="1"/>
          </p:nvPr>
        </p:nvSpPr>
        <p:spPr>
          <a:xfrm>
            <a:off x="1792288" y="5157192"/>
            <a:ext cx="5486400" cy="432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2" name="Google Shape;62;p10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1"/>
          <p:cNvSpPr txBox="1">
            <a:spLocks noGrp="1"/>
          </p:cNvSpPr>
          <p:nvPr>
            <p:ph type="body" idx="1"/>
          </p:nvPr>
        </p:nvSpPr>
        <p:spPr>
          <a:xfrm rot="5400000">
            <a:off x="2613818" y="-556419"/>
            <a:ext cx="39163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7" name="Google Shape;67;p11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1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2"/>
          <p:cNvSpPr txBox="1">
            <a:spLocks noGrp="1"/>
          </p:cNvSpPr>
          <p:nvPr>
            <p:ph type="title"/>
          </p:nvPr>
        </p:nvSpPr>
        <p:spPr>
          <a:xfrm rot="5400000">
            <a:off x="5036803" y="1867236"/>
            <a:ext cx="5242594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2"/>
          <p:cNvSpPr txBox="1">
            <a:spLocks noGrp="1"/>
          </p:cNvSpPr>
          <p:nvPr>
            <p:ph type="body" idx="1"/>
          </p:nvPr>
        </p:nvSpPr>
        <p:spPr>
          <a:xfrm rot="5400000">
            <a:off x="845803" y="-113964"/>
            <a:ext cx="5242594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2" name="Google Shape;72;p12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2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318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marR="0" lvl="1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marR="0" lvl="2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50" b="0" i="0" u="none" strike="noStrike" cap="non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be.com/watch?v=s8jCBt_itAU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be.com/watch?v=L9tdLn_Zk1M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3"/>
          <p:cNvSpPr txBox="1">
            <a:spLocks noGrp="1"/>
          </p:cNvSpPr>
          <p:nvPr>
            <p:ph type="ctrTitle"/>
          </p:nvPr>
        </p:nvSpPr>
        <p:spPr>
          <a:xfrm>
            <a:off x="914400" y="2205038"/>
            <a:ext cx="7772400" cy="1512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BMHP 5001</a:t>
            </a:r>
            <a:endParaRPr/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 Complementary Therapies</a:t>
            </a:r>
            <a:endParaRPr/>
          </a:p>
        </p:txBody>
      </p:sp>
      <p:sp>
        <p:nvSpPr>
          <p:cNvPr id="79" name="Google Shape;79;p13"/>
          <p:cNvSpPr txBox="1">
            <a:spLocks noGrp="1"/>
          </p:cNvSpPr>
          <p:nvPr>
            <p:ph type="dt" idx="10"/>
          </p:nvPr>
        </p:nvSpPr>
        <p:spPr>
          <a:xfrm>
            <a:off x="395288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16/01/2020</a:t>
            </a:r>
            <a:endParaRPr/>
          </a:p>
        </p:txBody>
      </p:sp>
      <p:sp>
        <p:nvSpPr>
          <p:cNvPr id="80" name="Google Shape;80;p13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1</a:t>
            </a:fld>
            <a:endParaRPr sz="1200" b="0" i="0" u="none" strike="noStrike" cap="non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4"/>
          <p:cNvSpPr txBox="1">
            <a:spLocks noGrp="1"/>
          </p:cNvSpPr>
          <p:nvPr>
            <p:ph type="title"/>
          </p:nvPr>
        </p:nvSpPr>
        <p:spPr>
          <a:xfrm>
            <a:off x="457200" y="114300"/>
            <a:ext cx="8229600" cy="866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Lesson Aims</a:t>
            </a:r>
            <a:endParaRPr/>
          </a:p>
        </p:txBody>
      </p:sp>
      <p:sp>
        <p:nvSpPr>
          <p:cNvPr id="86" name="Google Shape;86;p14"/>
          <p:cNvSpPr txBox="1">
            <a:spLocks noGrp="1"/>
          </p:cNvSpPr>
          <p:nvPr>
            <p:ph type="body" idx="1"/>
          </p:nvPr>
        </p:nvSpPr>
        <p:spPr>
          <a:xfrm>
            <a:off x="6350" y="965200"/>
            <a:ext cx="9144000" cy="47672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GB"/>
              <a:t>               An introduction to Herbalism</a:t>
            </a:r>
            <a:endParaRPr/>
          </a:p>
        </p:txBody>
      </p:sp>
      <p:sp>
        <p:nvSpPr>
          <p:cNvPr id="87" name="Google Shape;87;p14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16/01/2020</a:t>
            </a:r>
            <a:endParaRPr/>
          </a:p>
        </p:txBody>
      </p:sp>
      <p:sp>
        <p:nvSpPr>
          <p:cNvPr id="88" name="Google Shape;88;p14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2</a:t>
            </a:fld>
            <a:endParaRPr sz="1200" b="0" i="0" u="none" strike="noStrike" cap="non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Objectives</a:t>
            </a:r>
            <a:endParaRPr/>
          </a:p>
        </p:txBody>
      </p:sp>
      <p:sp>
        <p:nvSpPr>
          <p:cNvPr id="94" name="Google Shape;94;p1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4572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4572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4572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To consider Herbalism in the context of healing</a:t>
            </a:r>
            <a:endParaRPr/>
          </a:p>
        </p:txBody>
      </p:sp>
      <p:sp>
        <p:nvSpPr>
          <p:cNvPr id="95" name="Google Shape;95;p15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16/01/2020</a:t>
            </a:r>
            <a:endParaRPr/>
          </a:p>
        </p:txBody>
      </p:sp>
      <p:sp>
        <p:nvSpPr>
          <p:cNvPr id="96" name="Google Shape;96;p15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3</a:t>
            </a:fld>
            <a:endParaRPr sz="1200" b="0" i="0" u="none" strike="noStrike" cap="non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Meaning:</a:t>
            </a:r>
            <a:endParaRPr/>
          </a:p>
        </p:txBody>
      </p:sp>
      <p:sp>
        <p:nvSpPr>
          <p:cNvPr id="102" name="Google Shape;102;p16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45720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None/>
            </a:pPr>
            <a:r>
              <a:rPr lang="en-GB"/>
              <a:t>Herbal medicine is the Science to treat or prevent medical conditions through the use of plants.</a:t>
            </a:r>
            <a:endParaRPr/>
          </a:p>
          <a:p>
            <a:pPr marL="45720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endParaRPr/>
          </a:p>
        </p:txBody>
      </p:sp>
      <p:sp>
        <p:nvSpPr>
          <p:cNvPr id="103" name="Google Shape;103;p16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4</a:t>
            </a:fld>
            <a:endParaRPr sz="1200" b="0" i="0" u="none" strike="noStrike" cap="non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Different terms similar meaning</a:t>
            </a:r>
            <a:endParaRPr/>
          </a:p>
        </p:txBody>
      </p:sp>
      <p:sp>
        <p:nvSpPr>
          <p:cNvPr id="110" name="Google Shape;110;p17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r>
              <a:rPr lang="en-GB"/>
              <a:t>Botanical: ‘Botany’ study of plant science traditionally to mean Herbalism  </a:t>
            </a: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r>
              <a:rPr lang="en-GB"/>
              <a:t>Phytotherapy: the study or use of extracts of natural origin as medicines or health producing agents</a:t>
            </a:r>
            <a:endParaRPr/>
          </a:p>
        </p:txBody>
      </p:sp>
      <p:sp>
        <p:nvSpPr>
          <p:cNvPr id="111" name="Google Shape;111;p17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5</a:t>
            </a:fld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1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>
                <a:latin typeface="Arial"/>
                <a:ea typeface="Arial"/>
                <a:cs typeface="Arial"/>
                <a:sym typeface="Arial"/>
              </a:rPr>
              <a:t>An example:</a:t>
            </a:r>
            <a:endParaRPr sz="36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8" name="Google Shape;118;p18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>
                <a:latin typeface="Arial"/>
                <a:ea typeface="Arial"/>
                <a:cs typeface="Arial"/>
                <a:sym typeface="Arial"/>
              </a:rPr>
              <a:t>Dinah Veerls (Curacao). The Secrets of Herbal Medicine. 19.06.2017 (30mins)</a:t>
            </a:r>
            <a:endParaRPr sz="30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0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0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0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http://youtube.com/watch?v=s8jCBt_itAU</a:t>
            </a:r>
            <a:endParaRPr sz="30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18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6</a:t>
            </a:fld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Fast Forward…..</a:t>
            </a:r>
            <a:endParaRPr/>
          </a:p>
        </p:txBody>
      </p:sp>
      <p:sp>
        <p:nvSpPr>
          <p:cNvPr id="126" name="Google Shape;126;p19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r>
              <a:rPr lang="en-GB"/>
              <a:t>Hippocrates (the ‘father’ of biomedical science) detailed the use of Botanicals in his original writings</a:t>
            </a: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19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7</a:t>
            </a:fld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Miracle Tree - do you know it?</a:t>
            </a:r>
            <a:endParaRPr/>
          </a:p>
        </p:txBody>
      </p:sp>
      <p:sp>
        <p:nvSpPr>
          <p:cNvPr id="134" name="Google Shape;134;p20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              </a:t>
            </a:r>
            <a:r>
              <a:rPr lang="en-GB" sz="3000">
                <a:latin typeface="Arial"/>
                <a:ea typeface="Arial"/>
                <a:cs typeface="Arial"/>
                <a:sym typeface="Arial"/>
              </a:rPr>
              <a:t>The Miracle Tree 02.07.2015 (17mins)</a:t>
            </a:r>
            <a:endParaRPr sz="30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0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0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http://youtube.com/watch?v=L9tdLn_Zk1M</a:t>
            </a:r>
            <a:endParaRPr sz="30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 sz="30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5" name="Google Shape;135;p20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8</a:t>
            </a:fld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Lost in Translation?</a:t>
            </a:r>
            <a:endParaRPr/>
          </a:p>
        </p:txBody>
      </p:sp>
      <p:sp>
        <p:nvSpPr>
          <p:cNvPr id="142" name="Google Shape;142;p21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So let’s consider……..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3" name="Google Shape;143;p21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9</a:t>
            </a:fld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150" name="Google Shape;150;p22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r>
              <a:rPr lang="en-GB"/>
              <a:t> Consider:      Iatrogenic disorders </a:t>
            </a:r>
            <a:endParaRPr/>
          </a:p>
        </p:txBody>
      </p:sp>
      <p:sp>
        <p:nvSpPr>
          <p:cNvPr id="151" name="Google Shape;151;p22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10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198</Words>
  <Application>Microsoft Office PowerPoint</Application>
  <PresentationFormat>On-screen Show (4:3)</PresentationFormat>
  <Paragraphs>63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Open Sans</vt:lpstr>
      <vt:lpstr>Arial</vt:lpstr>
      <vt:lpstr>Verdana</vt:lpstr>
      <vt:lpstr>20140311PresentationUWTSDTemplate</vt:lpstr>
      <vt:lpstr>BMHP 5001  Complementary Therapies</vt:lpstr>
      <vt:lpstr>Lesson Aims</vt:lpstr>
      <vt:lpstr>Objectives</vt:lpstr>
      <vt:lpstr>Meaning:</vt:lpstr>
      <vt:lpstr>Different terms similar meaning</vt:lpstr>
      <vt:lpstr>An example:</vt:lpstr>
      <vt:lpstr>Fast Forward…..</vt:lpstr>
      <vt:lpstr>The Miracle Tree - do you know it?</vt:lpstr>
      <vt:lpstr>Lost in Translation?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 5001  Complementary Therapies</dc:title>
  <cp:lastModifiedBy>Joanna Walsh</cp:lastModifiedBy>
  <cp:revision>2</cp:revision>
  <dcterms:modified xsi:type="dcterms:W3CDTF">2020-06-29T14:31:21Z</dcterms:modified>
</cp:coreProperties>
</file>