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4"/>
  </p:notesMasterIdLst>
  <p:sldIdLst>
    <p:sldId id="274" r:id="rId3"/>
    <p:sldId id="299" r:id="rId4"/>
    <p:sldId id="309" r:id="rId5"/>
    <p:sldId id="308" r:id="rId6"/>
    <p:sldId id="307" r:id="rId7"/>
    <p:sldId id="306" r:id="rId8"/>
    <p:sldId id="305" r:id="rId9"/>
    <p:sldId id="304" r:id="rId10"/>
    <p:sldId id="303" r:id="rId11"/>
    <p:sldId id="302" r:id="rId12"/>
    <p:sldId id="30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F8AE7D-FD28-4B20-A54D-E7967ECD48F5}" v="40" dt="2022-07-19T09:17:02.971"/>
    <p1510:client id="{2724C1E8-F82E-80BB-A837-038A8FBB3556}" v="312" dt="2022-07-27T10:52:25.326"/>
    <p1510:client id="{5A3375C9-DD73-7AFC-388D-2102E198849C}" v="231" dt="2022-07-27T10:31:25.778"/>
    <p1510:client id="{8369EA87-E364-F7DF-531E-8466D3484905}" v="188" dt="2022-07-27T11:03:35.0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AB6523-66DB-4897-B96A-0E117F4D1F9A}" type="datetimeFigureOut">
              <a:t>3/13/2024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EEFC-0DB2-4852-9D77-286406B4173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513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F18E059C-F10D-494F-1874-9595D40A61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363" y="750888"/>
            <a:ext cx="6677025" cy="3756025"/>
          </a:xfrm>
          <a:ln/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045BD5A2-371A-893E-AE67-F8A66E7635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795E3132-4A55-4EE9-2A8F-F3D259551F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9300" indent="-28733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52525" indent="-23018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14488" indent="-23018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78038" indent="-23018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35238" indent="-2301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92438" indent="-2301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49638" indent="-2301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906838" indent="-2301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32989A22-7570-4498-B4C6-202830579B84}" type="slidenum"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/>
              <a:t>1</a:t>
            </a:fld>
            <a:endParaRPr lang="en-GB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students are not clear explain what is meant by data. Data is</a:t>
            </a:r>
            <a:r>
              <a:rPr lang="en-GB" baseline="0" dirty="0"/>
              <a:t> </a:t>
            </a:r>
            <a:r>
              <a:rPr lang="en-GB" dirty="0"/>
              <a:t>the information collected.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F98BA7-56F2-423E-9B94-885970A02864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38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8644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abstract is the whole picture. It is a summary of the whole paper and you read the abstract to find out if the paper is worth reading in full. </a:t>
            </a:r>
          </a:p>
          <a:p>
            <a:endParaRPr lang="en-US" dirty="0"/>
          </a:p>
          <a:p>
            <a:r>
              <a:rPr lang="en-US" dirty="0"/>
              <a:t>What does the abstract in there paper tell us about the paper. </a:t>
            </a:r>
          </a:p>
          <a:p>
            <a:r>
              <a:rPr lang="en-US" dirty="0"/>
              <a:t>Are there difficult terms?</a:t>
            </a:r>
          </a:p>
          <a:p>
            <a:r>
              <a:rPr lang="en-US" dirty="0"/>
              <a:t>Is the point of the research clear?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2371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Point out how useful this is when completing research for assignments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07400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This provides a rationale and context for the research.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Why is this an important area? What are the theoretical arguments or ideas?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What other research exits in the field?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This section will cite and quote the work of other authors.  Why is this useful?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6246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Primary research.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Methodology explains what the researchers  did.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When was the work undertaken?.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Who did they question/ observe ?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Why did they choose a specific sample?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Ethics will be mentioned (or should be )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9385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This is the key points, arguments or take home message of the paper.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8629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Was this covered well in this paper?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1171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654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3946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952BC4-54F5-D1CB-F0D6-58318A91864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E54E0AE-4591-4F24-825A-51CC9A27CF4F}" type="datetimeFigureOut">
              <a:rPr lang="en-GB"/>
              <a:pPr>
                <a:defRPr/>
              </a:pPr>
              <a:t>13/03/2024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847C6-A263-67B1-E0F4-71F198E72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0D5DAE-0785-DC23-9B70-DD673C960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B8A1D83A-B291-4092-B7A7-EB7B73B040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5062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36B056-B8A5-F54D-DCC8-8CFA2EA22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F54004C-A8BA-4D4A-83FE-6C443AD5B0D0}" type="datetimeFigureOut">
              <a:rPr lang="en-GB"/>
              <a:pPr>
                <a:defRPr/>
              </a:pPr>
              <a:t>13/03/2024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EDA36E-8678-3D23-20EA-37536DC77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629A38-03D7-1766-CD14-9F64317A3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A0236C0B-9CCB-4385-AC7A-75A8C0960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63126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924A64-32D3-A59C-6E79-50FB8C137E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D788D55D-B51A-4A4D-9485-916BB1B19978}" type="datetimeFigureOut">
              <a:rPr lang="en-GB"/>
              <a:pPr>
                <a:defRPr/>
              </a:pPr>
              <a:t>13/03/2024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E77762B-62DA-E774-3452-7282FF6236C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6085ACC1-667F-420E-97FF-1F56272914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892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DAC8AD-15A6-D032-065E-0B65C426FF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75A1B312-C25B-44C6-8FE1-DE707098B2D4}" type="datetimeFigureOut">
              <a:rPr lang="en-GB"/>
              <a:pPr>
                <a:defRPr/>
              </a:pPr>
              <a:t>13/03/2024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F2E1DBD0-F86C-226C-6021-E68E8EC110E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55B1F447-E77B-4FB7-832F-B6B32339AB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73882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CF1490-0F7E-D4A1-AC91-C9E255B51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74B710F5-56F9-4673-AA5D-A90F4BE17977}" type="datetimeFigureOut">
              <a:rPr lang="en-GB"/>
              <a:pPr>
                <a:defRPr/>
              </a:pPr>
              <a:t>13/03/2024</a:t>
            </a:fld>
            <a:endParaRPr lang="en-GB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67E6DC1B-39B6-D7D5-CAC2-E14B3C0DC7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46226A08-9F59-4063-B731-E55F6142C15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42595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BD4675-1299-446B-35EE-A434E5B997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261704EA-D030-4EDF-BC39-63BF2F5A4BA4}" type="datetimeFigureOut">
              <a:rPr lang="en-GB"/>
              <a:pPr>
                <a:defRPr/>
              </a:pPr>
              <a:t>13/03/2024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F8F10A1D-0C87-1182-4901-D21374C2D5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A6E9C67E-C301-4B86-9D22-18AC03EA51B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69295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BE417E-84E1-A64F-4A19-5DE93E29AE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CB2AA1C7-FB23-4650-A5D8-7223C9D9D368}" type="datetimeFigureOut">
              <a:rPr lang="en-GB"/>
              <a:pPr>
                <a:defRPr/>
              </a:pPr>
              <a:t>13/03/2024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EF2FD4F5-118D-641F-B471-0E6894C5CF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7AADE7F3-1770-466E-9864-6E91E1B74F0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98543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9642FB-D9D6-C8A9-5319-4966BA8DF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9997ED88-9C43-41D6-959C-3E2E41A35952}" type="datetimeFigureOut">
              <a:rPr lang="en-GB"/>
              <a:pPr>
                <a:defRPr/>
              </a:pPr>
              <a:t>13/03/2024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A5668D8B-F199-4BD5-A905-89988C69BE9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02C27622-35CE-4FF5-AB4D-858243CC805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59842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8E7B7A-6FC1-FE83-361A-A49DCDDC41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014F78B3-3D2D-494C-B5B8-6A673094806B}" type="datetimeFigureOut">
              <a:rPr lang="en-GB"/>
              <a:pPr>
                <a:defRPr/>
              </a:pPr>
              <a:t>13/03/2024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FA8D5CDB-9A4B-075D-16FF-74F53878D20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1B8D4E71-5E0C-404E-ADA1-2F16029EE8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059850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1BAC7E-19D3-C0F2-2CC9-8AD36DFC9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0FD95CA-4646-45B6-9AD1-066DECB66CBE}" type="datetimeFigureOut">
              <a:rPr lang="en-GB"/>
              <a:pPr>
                <a:defRPr/>
              </a:pPr>
              <a:t>13/03/2024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12CA058-F127-3481-11A4-A9BF2C185C5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2C264A47-6684-439C-A4AF-64F9FC7830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58625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10C38B-D2B3-6BAE-060C-CD35A12D9B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44AB6A2-4465-4E93-991C-DF7839D4A4A5}" type="datetimeFigureOut">
              <a:rPr lang="en-GB"/>
              <a:pPr>
                <a:defRPr/>
              </a:pPr>
              <a:t>13/03/2024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01193D0-42CF-4DFC-C4AA-FC9F67C7DA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FE092296-7135-4230-A743-014DF61626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2130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image" Target="../media/image4.jpeg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6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4024" r:id="rId12"/>
    <p:sldLayoutId id="2147484025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4C031049-2E95-7841-28AB-77BD5040915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AA8F0F04-43CC-D865-90E3-B8D119ED54B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9B3E3-5F9F-1EF3-8C15-3BE6A16483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fld id="{B68F90A1-6FBF-4CE2-81FC-4141AA2304B9}" type="datetimeFigureOut">
              <a:rPr lang="en-GB"/>
              <a:pPr>
                <a:defRPr/>
              </a:pPr>
              <a:t>13/03/2024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83DC8B-8A0B-693C-25E6-1CBF63B26E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 pitchFamily="34" charset="0"/>
              </a:defRPr>
            </a:lvl1pPr>
          </a:lstStyle>
          <a:p>
            <a:pPr>
              <a:defRPr/>
            </a:pPr>
            <a:fld id="{1A88C2E6-4F5F-4D3F-A0C4-320D92A4B12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13" r:id="rId1"/>
    <p:sldLayoutId id="2147484014" r:id="rId2"/>
    <p:sldLayoutId id="2147484015" r:id="rId3"/>
    <p:sldLayoutId id="2147484016" r:id="rId4"/>
    <p:sldLayoutId id="2147484017" r:id="rId5"/>
    <p:sldLayoutId id="2147484018" r:id="rId6"/>
    <p:sldLayoutId id="2147484019" r:id="rId7"/>
    <p:sldLayoutId id="2147484020" r:id="rId8"/>
    <p:sldLayoutId id="2147484021" r:id="rId9"/>
    <p:sldLayoutId id="2147484022" r:id="rId10"/>
    <p:sldLayoutId id="214748402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5">
            <a:extLst>
              <a:ext uri="{FF2B5EF4-FFF2-40B4-BE49-F238E27FC236}">
                <a16:creationId xmlns:a16="http://schemas.microsoft.com/office/drawing/2014/main" id="{AA2E3982-959D-5F2C-3DA1-3A57E6921C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8213" y="1544639"/>
            <a:ext cx="7772400" cy="4319587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cy-GB" altLang="en-US" dirty="0">
                <a:latin typeface="Lucida Sans" pitchFamily="34" charset="0"/>
              </a:rPr>
            </a:br>
            <a:br>
              <a:rPr lang="cy-GB" altLang="en-US" dirty="0">
                <a:latin typeface="Lucida Sans" pitchFamily="34" charset="0"/>
              </a:rPr>
            </a:br>
            <a:br>
              <a:rPr lang="cy-GB" altLang="en-US" dirty="0">
                <a:latin typeface="Lucida Sans" pitchFamily="34" charset="0"/>
              </a:rPr>
            </a:br>
            <a:endParaRPr lang="cy-GB" dirty="0">
              <a:solidFill>
                <a:schemeClr val="bg1"/>
              </a:solidFill>
              <a:latin typeface="Lucida Sans"/>
              <a:cs typeface="Arial"/>
            </a:endParaRPr>
          </a:p>
          <a:p>
            <a:pPr>
              <a:defRPr/>
            </a:pPr>
            <a:r>
              <a:rPr lang="cy-GB" dirty="0">
                <a:solidFill>
                  <a:schemeClr val="bg1"/>
                </a:solidFill>
                <a:latin typeface="Lucida Sans"/>
                <a:cs typeface="Arial"/>
              </a:rPr>
              <a:t>ECEY5010: Research </a:t>
            </a:r>
            <a:r>
              <a:rPr lang="cy-GB" dirty="0" err="1">
                <a:solidFill>
                  <a:schemeClr val="bg1"/>
                </a:solidFill>
                <a:latin typeface="Lucida Sans"/>
                <a:cs typeface="Arial"/>
              </a:rPr>
              <a:t>for</a:t>
            </a:r>
            <a:r>
              <a:rPr lang="cy-GB" dirty="0">
                <a:solidFill>
                  <a:schemeClr val="bg1"/>
                </a:solidFill>
                <a:latin typeface="Lucida Sans"/>
                <a:cs typeface="Arial"/>
              </a:rPr>
              <a:t> </a:t>
            </a:r>
            <a:r>
              <a:rPr lang="cy-GB" dirty="0" err="1">
                <a:solidFill>
                  <a:schemeClr val="bg1"/>
                </a:solidFill>
                <a:latin typeface="Lucida Sans"/>
                <a:cs typeface="Arial"/>
              </a:rPr>
              <a:t>Learning</a:t>
            </a:r>
            <a:br>
              <a:rPr lang="cy-GB" dirty="0">
                <a:solidFill>
                  <a:schemeClr val="bg1"/>
                </a:solidFill>
                <a:latin typeface="Lucida Sans"/>
                <a:cs typeface="Arial"/>
              </a:rPr>
            </a:br>
            <a:r>
              <a:rPr lang="cy-GB" dirty="0" err="1">
                <a:solidFill>
                  <a:schemeClr val="bg1"/>
                </a:solidFill>
                <a:latin typeface="Lucida Sans"/>
                <a:cs typeface="Arial"/>
              </a:rPr>
              <a:t>Lecture</a:t>
            </a:r>
            <a:r>
              <a:rPr lang="cy-GB" dirty="0">
                <a:solidFill>
                  <a:schemeClr val="bg1"/>
                </a:solidFill>
                <a:latin typeface="Lucida Sans"/>
                <a:cs typeface="Arial"/>
              </a:rPr>
              <a:t> 3</a:t>
            </a:r>
          </a:p>
          <a:p>
            <a:pPr>
              <a:defRPr/>
            </a:pPr>
            <a:br>
              <a:rPr lang="en-US" altLang="en-US" dirty="0"/>
            </a:br>
            <a:br>
              <a:rPr lang="en-US" altLang="en-US" dirty="0">
                <a:solidFill>
                  <a:schemeClr val="bg1"/>
                </a:solidFill>
              </a:rPr>
            </a:br>
            <a:br>
              <a:rPr lang="en-GB" altLang="en-US" sz="3600" b="1" dirty="0"/>
            </a:br>
            <a:endParaRPr lang="en-US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954325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955" y="3326861"/>
            <a:ext cx="11248845" cy="1339940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4800" dirty="0">
                <a:solidFill>
                  <a:srgbClr val="0070C0"/>
                </a:solidFill>
                <a:ea typeface="+mj-lt"/>
                <a:cs typeface="+mj-lt"/>
              </a:rPr>
              <a:t>Reading Research Articles</a:t>
            </a:r>
            <a:endParaRPr lang="en-US" sz="4800" dirty="0">
              <a:solidFill>
                <a:srgbClr val="0070C0"/>
              </a:solidFill>
              <a:ea typeface="+mj-lt"/>
              <a:cs typeface="+mj-lt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4800" dirty="0">
                <a:solidFill>
                  <a:srgbClr val="0070C0"/>
                </a:solidFill>
                <a:ea typeface="+mj-lt"/>
                <a:cs typeface="+mj-lt"/>
              </a:rPr>
              <a:t>Week Two </a:t>
            </a:r>
            <a:endParaRPr lang="en-US" sz="4800" dirty="0">
              <a:solidFill>
                <a:srgbClr val="0070C0"/>
              </a:solidFill>
              <a:ea typeface="+mj-lt"/>
              <a:cs typeface="+mj-lt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4800" dirty="0">
              <a:ea typeface="+mj-lt"/>
              <a:cs typeface="+mj-lt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4800" dirty="0">
              <a:solidFill>
                <a:srgbClr val="1F497D"/>
              </a:solidFill>
              <a:ea typeface="+mj-lt"/>
              <a:cs typeface="+mj-lt"/>
            </a:endParaRPr>
          </a:p>
          <a:p>
            <a:endParaRPr lang="en-GB" sz="4800" dirty="0">
              <a:solidFill>
                <a:srgbClr val="0070C0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76232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284" y="1"/>
            <a:ext cx="9838066" cy="1705066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Research articles follow a similar pattern</a:t>
            </a:r>
            <a:endParaRPr lang="en-GB" sz="4000" dirty="0">
              <a:solidFill>
                <a:srgbClr val="0070C0"/>
              </a:solidFill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2673" y="1670089"/>
            <a:ext cx="1079425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Look at the structure of your chosen article 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What are the key sections?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The structure is similar across different types of research article.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7857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257" y="264483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Structure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8818" y="1825625"/>
            <a:ext cx="10764982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Title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</a:rPr>
              <a:t>Abstract/ Summary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</a:rPr>
              <a:t>Key words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</a:rPr>
              <a:t>Introduction / Literature Review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</a:rPr>
              <a:t>Subtitles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</a:rPr>
              <a:t>Methodology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</a:rPr>
              <a:t>Results and Discussion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</a:rPr>
              <a:t>Conclusion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912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2890" y="517525"/>
            <a:ext cx="10515600" cy="132556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What does the abstract do?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616380"/>
            <a:ext cx="10939732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Summary of the whole article.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</a:rPr>
              <a:t>Short and to the point</a:t>
            </a:r>
          </a:p>
        </p:txBody>
      </p:sp>
    </p:spTree>
    <p:extLst>
      <p:ext uri="{BB962C8B-B14F-4D97-AF65-F5344CB8AC3E}">
        <p14:creationId xmlns:p14="http://schemas.microsoft.com/office/powerpoint/2010/main" val="3664864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087" y="365125"/>
            <a:ext cx="11665788" cy="133994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4800" dirty="0">
                <a:solidFill>
                  <a:srgbClr val="0070C0"/>
                </a:solidFill>
                <a:latin typeface="Arial"/>
                <a:cs typeface="Arial"/>
              </a:rPr>
              <a:t>What do the keywords do?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382" y="2300078"/>
            <a:ext cx="10895946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Search engines on databases for digital resources or  Google Scholar </a:t>
            </a:r>
            <a:endParaRPr lang="en-US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361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566408"/>
            <a:ext cx="11953335" cy="133994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What does the introduction/literature review do?</a:t>
            </a:r>
            <a:r>
              <a:rPr lang="en-GB" sz="4800" dirty="0">
                <a:solidFill>
                  <a:srgbClr val="0070C0"/>
                </a:solidFill>
                <a:latin typeface="Arial"/>
                <a:cs typeface="Arial"/>
              </a:rPr>
              <a:t> </a:t>
            </a:r>
            <a:endParaRPr lang="en-GB" sz="4800" dirty="0">
              <a:latin typeface="Arial"/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3511" y="2386342"/>
            <a:ext cx="11132214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Background and rationale to the research subject.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Main arguments and theory within the subject.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Government policy and practice links.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425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823" y="77578"/>
            <a:ext cx="10515600" cy="132556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4800" dirty="0">
                <a:solidFill>
                  <a:srgbClr val="0070C0"/>
                </a:solidFill>
                <a:latin typeface="Arial"/>
                <a:cs typeface="Arial"/>
              </a:rPr>
              <a:t>What does the methodology do?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1976" y="2070040"/>
            <a:ext cx="1067057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Explain the primary research undertaken. 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</a:rPr>
              <a:t>Usually includes ethics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</a:rPr>
              <a:t>Discusses the limitations of the methodology chosen.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endParaRPr lang="en-GB" dirty="0">
              <a:solidFill>
                <a:schemeClr val="tx2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0832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4" y="825200"/>
            <a:ext cx="11867070" cy="1339940"/>
          </a:xfrm>
        </p:spPr>
        <p:txBody>
          <a:bodyPr>
            <a:normAutofit fontScale="90000"/>
          </a:bodyPr>
          <a:lstStyle/>
          <a:p>
            <a:r>
              <a:rPr lang="en-GB" sz="4800" dirty="0">
                <a:solidFill>
                  <a:srgbClr val="0070C0"/>
                </a:solidFill>
                <a:latin typeface="Arial"/>
                <a:cs typeface="Arial"/>
              </a:rPr>
              <a:t>What does the results and discussion section do?</a:t>
            </a:r>
            <a:br>
              <a:rPr lang="en-GB" sz="2900" dirty="0">
                <a:solidFill>
                  <a:srgbClr val="1F497D"/>
                </a:solidFill>
                <a:latin typeface="Calibri"/>
              </a:rPr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76928" y="2731399"/>
            <a:ext cx="11192532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What they have found out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Links to other authors’ ideas and theory 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7056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000000"/>
                </a:solidFill>
                <a:latin typeface="Arial"/>
                <a:cs typeface="Arial"/>
              </a:rPr>
              <a:t>             </a:t>
            </a:r>
            <a:r>
              <a:rPr lang="en-GB" sz="4800" dirty="0">
                <a:solidFill>
                  <a:srgbClr val="0070C0"/>
                </a:solidFill>
                <a:latin typeface="Arial"/>
                <a:cs typeface="Arial"/>
              </a:rPr>
              <a:t>Ethics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04109" y="1825625"/>
            <a:ext cx="964969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Did they discuss?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Do no harm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Informed consent to take part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</a:pPr>
            <a:r>
              <a:rPr lang="en-GB" dirty="0">
                <a:solidFill>
                  <a:srgbClr val="0070C0"/>
                </a:solidFill>
              </a:rPr>
              <a:t>Anonymity and confidentiality</a:t>
            </a:r>
            <a:endParaRPr lang="en-GB" dirty="0">
              <a:solidFill>
                <a:srgbClr val="0070C0"/>
              </a:solidFill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ct val="20000"/>
              </a:spcBef>
              <a:buNone/>
            </a:pPr>
            <a:r>
              <a:rPr lang="en-GB" dirty="0">
                <a:solidFill>
                  <a:prstClr val="black"/>
                </a:solidFill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336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5662" y="0"/>
            <a:ext cx="11922606" cy="821763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800" dirty="0">
                <a:solidFill>
                  <a:srgbClr val="0070C0"/>
                </a:solidFill>
              </a:rPr>
              <a:t>Why do I need to read Journal articles ?</a:t>
            </a:r>
          </a:p>
          <a:p>
            <a:pPr algn="ctr"/>
            <a:endParaRPr lang="en-GB" sz="2400" dirty="0"/>
          </a:p>
          <a:p>
            <a:r>
              <a:rPr lang="en-GB" sz="2400" dirty="0">
                <a:solidFill>
                  <a:srgbClr val="0070C0"/>
                </a:solidFill>
              </a:rPr>
              <a:t>At level 5 you will need to widen your reading and research.</a:t>
            </a:r>
            <a:endParaRPr lang="en-GB" sz="2400" dirty="0">
              <a:solidFill>
                <a:srgbClr val="0070C0"/>
              </a:solidFill>
              <a:cs typeface="Arial"/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Journal articles are valid sources of academic research. </a:t>
            </a:r>
          </a:p>
          <a:p>
            <a:endParaRPr lang="en-GB" sz="2400" dirty="0">
              <a:solidFill>
                <a:srgbClr val="0070C0"/>
              </a:solidFill>
              <a:cs typeface="Arial"/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By reading journal articles you will expand your thinking and Understanding.</a:t>
            </a:r>
            <a:endParaRPr lang="en-GB" sz="2400" dirty="0">
              <a:solidFill>
                <a:srgbClr val="0070C0"/>
              </a:solidFill>
              <a:cs typeface="Arial"/>
            </a:endParaRPr>
          </a:p>
          <a:p>
            <a:endParaRPr lang="en-GB" sz="2400" dirty="0">
              <a:solidFill>
                <a:srgbClr val="0070C0"/>
              </a:solidFill>
              <a:cs typeface="Arial"/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This will help you to develop your synthesis and evaluation, it will also support you to start to develop analysis.</a:t>
            </a:r>
            <a:endParaRPr lang="en-GB" sz="2400" dirty="0">
              <a:solidFill>
                <a:srgbClr val="0070C0"/>
              </a:solidFill>
              <a:cs typeface="Arial"/>
            </a:endParaRPr>
          </a:p>
          <a:p>
            <a:endParaRPr lang="en-GB" sz="2400" dirty="0">
              <a:solidFill>
                <a:srgbClr val="0070C0"/>
              </a:solidFill>
              <a:cs typeface="Arial"/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This level of engagement will support you to achieve higher marks –</a:t>
            </a:r>
            <a:endParaRPr lang="en-GB" sz="2400" dirty="0">
              <a:solidFill>
                <a:srgbClr val="0070C0"/>
              </a:solidFill>
              <a:cs typeface="Arial"/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Remember your marks now count towards your classification.</a:t>
            </a:r>
            <a:endParaRPr lang="en-GB" sz="2400" dirty="0">
              <a:solidFill>
                <a:srgbClr val="0070C0"/>
              </a:solidFill>
              <a:cs typeface="Arial"/>
            </a:endParaRPr>
          </a:p>
          <a:p>
            <a:r>
              <a:rPr lang="en-GB" sz="2400" b="1" i="1" dirty="0">
                <a:solidFill>
                  <a:srgbClr val="0070C0"/>
                </a:solidFill>
              </a:rPr>
              <a:t>Remember how to read an article – does the abstract include relevant information</a:t>
            </a:r>
            <a:endParaRPr lang="en-GB" sz="2400" b="1" i="1" dirty="0">
              <a:solidFill>
                <a:srgbClr val="0070C0"/>
              </a:solidFill>
              <a:cs typeface="Arial"/>
            </a:endParaRP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387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1283</TotalTime>
  <Words>504</Words>
  <Application>Microsoft Office PowerPoint</Application>
  <PresentationFormat>Widescreen</PresentationFormat>
  <Paragraphs>87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Lucida Sans</vt:lpstr>
      <vt:lpstr>Myriad Pro</vt:lpstr>
      <vt:lpstr>Times</vt:lpstr>
      <vt:lpstr>Office Theme</vt:lpstr>
      <vt:lpstr>20140311PresentationUWTSDTemplate</vt:lpstr>
      <vt:lpstr>    ECEY5010: Research for Learning Lecture 3    </vt:lpstr>
      <vt:lpstr>Reading Research Articles Week Two    </vt:lpstr>
      <vt:lpstr>Research articles follow a similar pattern</vt:lpstr>
      <vt:lpstr>Structure</vt:lpstr>
      <vt:lpstr>What does the abstract do?</vt:lpstr>
      <vt:lpstr>What do the keywords do?</vt:lpstr>
      <vt:lpstr>What does the introduction/literature review do? </vt:lpstr>
      <vt:lpstr>What does the methodology do?</vt:lpstr>
      <vt:lpstr>What does the results and discussion section do? </vt:lpstr>
      <vt:lpstr>             Ethics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Debra Odeh</cp:lastModifiedBy>
  <cp:revision>295</cp:revision>
  <dcterms:created xsi:type="dcterms:W3CDTF">2022-07-11T13:19:46Z</dcterms:created>
  <dcterms:modified xsi:type="dcterms:W3CDTF">2024-03-14T13:28:08Z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