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307" r:id="rId3"/>
    <p:sldId id="333" r:id="rId4"/>
    <p:sldId id="329" r:id="rId5"/>
    <p:sldId id="300" r:id="rId6"/>
    <p:sldId id="304" r:id="rId7"/>
    <p:sldId id="295" r:id="rId8"/>
    <p:sldId id="298" r:id="rId9"/>
    <p:sldId id="299" r:id="rId10"/>
    <p:sldId id="350" r:id="rId11"/>
    <p:sldId id="312" r:id="rId12"/>
    <p:sldId id="319" r:id="rId13"/>
    <p:sldId id="320" r:id="rId14"/>
    <p:sldId id="334" r:id="rId15"/>
    <p:sldId id="345" r:id="rId16"/>
    <p:sldId id="366" r:id="rId17"/>
    <p:sldId id="367" r:id="rId18"/>
    <p:sldId id="263" r:id="rId19"/>
    <p:sldId id="264" r:id="rId20"/>
    <p:sldId id="265" r:id="rId21"/>
    <p:sldId id="266" r:id="rId22"/>
    <p:sldId id="267" r:id="rId23"/>
    <p:sldId id="268" r:id="rId24"/>
    <p:sldId id="269" r:id="rId25"/>
    <p:sldId id="272" r:id="rId26"/>
    <p:sldId id="273" r:id="rId27"/>
    <p:sldId id="274" r:id="rId28"/>
    <p:sldId id="349" r:id="rId29"/>
    <p:sldId id="360" r:id="rId30"/>
    <p:sldId id="361" r:id="rId31"/>
    <p:sldId id="362" r:id="rId32"/>
    <p:sldId id="351" r:id="rId33"/>
    <p:sldId id="352" r:id="rId34"/>
    <p:sldId id="353" r:id="rId35"/>
    <p:sldId id="354" r:id="rId36"/>
    <p:sldId id="355" r:id="rId37"/>
    <p:sldId id="364" r:id="rId38"/>
    <p:sldId id="357" r:id="rId39"/>
    <p:sldId id="358" r:id="rId40"/>
    <p:sldId id="359" r:id="rId41"/>
    <p:sldId id="301" r:id="rId42"/>
    <p:sldId id="29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9E3634-EB48-4499-85CB-2871E8411CCB}" v="5" dt="2025-02-10T17:20:41.2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9"/>
    <p:restoredTop sz="95642"/>
  </p:normalViewPr>
  <p:slideViewPr>
    <p:cSldViewPr snapToGrid="0">
      <p:cViewPr varScale="1">
        <p:scale>
          <a:sx n="108" d="100"/>
          <a:sy n="108" d="100"/>
        </p:scale>
        <p:origin x="7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686F5-A152-CC90-A463-4930133240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53B31-853C-77A9-3938-50DE2CAA89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6BB3B-BC08-3975-4C40-96D1F8FBF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1B10C-FE36-66B7-3D9E-E6415E2FA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7A910-5B47-7D73-D091-2B6DBF9E5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434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DA9A1-044F-9541-3D21-84903FE36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D8048-E7FA-22BD-64FA-4576377A8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8D516-7062-41F2-C1DB-4A3CC4EA8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AF784-5751-C844-42BD-CCD985E14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7AC5E-8DA6-C464-DB41-4A46B39B4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943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07216-BD67-6369-AC40-B6BF446B6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374907-ECBE-A1B6-D0B4-9037F1A657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0F442-0610-6853-D0EA-E3BA722A5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602363-8DD2-AF4C-4308-E4B601AB5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191FDB-0FE7-C865-2EAE-26729D8CB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936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41D91-FFC2-B735-58C2-DAC999B3D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97271-54A6-3323-22C2-B4CC5CE9A0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0FE05D-44E9-FE40-F076-572E4CCEF8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D3774F-5767-5112-B7EF-0D196F842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931318-DFAE-6221-FB5C-ED31425EB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94DCA9-0BC1-F98E-820B-026B54628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559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C8130-D7BC-183E-9DB2-3DAB46CDA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FFA0FF-CEF6-CCAA-9999-DB215B5BA5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DBB93A-106E-3CEA-C650-B6FD33B6A1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6C6D97-4560-7D02-28BB-C9F253DC63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EA530C-1504-9E70-4F7F-95DD0FEE0C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318ABB-B8C7-49AA-D390-F7201743D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A4E5E6-37AF-6531-D958-A7712DEC9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A22877-C997-788E-3666-8AED8913E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157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2673A-CAE3-73A2-4708-906AE10D2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53F31B-9039-0884-4535-0AF4BF18C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AF279F-A170-6A67-33CA-09361F3C8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143967-0D1A-CFB1-103C-6D4304892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695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8B0EEF-8406-30AA-918D-03C8D53EA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DC46C0-E5F4-4FC9-3EBE-5B369E3B5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A63689-6122-540D-DF0E-71230A277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32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0390C-8846-3C00-7267-A9EAAD878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0CA2-D317-417A-9C59-5BE0A12F0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15EC23-DD20-76AF-5FF4-5E11123166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380A62-0006-A56C-D8E9-313FF9BC8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789332-301F-38A0-163F-9D6E78A6D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AE6F7B-F9B5-54AB-11E7-1A9B207B1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31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59861-CFDB-AC14-1F06-1CE8AAC96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460C21-3D67-E073-88DA-A6FB6B2095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D8E07F-3EDB-6156-6470-7142B70746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A97815-95E1-59A1-C34C-A346AB18D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47BB1A-504F-8BA1-D128-BE00DBBAA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08F326-A425-A76D-7B13-36474BD2F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931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345EA-0916-D115-9118-1F3619361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61CAA-22E9-365B-35B2-C474E0F7C9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5C472-0618-F6F8-D9E7-8D2CCF5EC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6083A-BEC8-0560-51A3-43639E6B9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D0A6F-09C6-F616-2EA9-E8A8EE74A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540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819F97-9BC8-76AF-8576-F7349C465C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449C3D-749E-9DB3-F2B2-73C4680E25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29CEA-095E-E90C-8538-412ABB468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06A9B-F8A6-55DD-C957-971B7BD4A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14F61-D079-0D6A-E5DF-FA601056D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540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DB1295-D13C-6420-B596-D06055830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230BB2-9004-C00F-CF8A-84C08CFAF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4F23A-F88B-54E3-CEBB-E252CBDEC8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5D45B-DCAC-7B41-B3CF-0800A113ED3D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8F2F8-127A-D14E-347A-3D617A55F3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159F5-5136-8AD7-7528-BDAE887F7C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B2B9A-DB2F-5940-A3B8-AD28CA1BF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917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y.com/news/migrant-mother-new-deal-great-depression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Z5I0H-WoKA?feature=oembed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s://time.com/3807527/joan-fontcuberta-photography/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url/view.php?id=65004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1889BDEA-9449-3DFD-617D-A455A972A9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78896D5-4FB7-BC64-54D2-71A73A8EA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tx2"/>
                </a:solidFill>
              </a:rPr>
              <a:t>WEEK 2 </a:t>
            </a:r>
          </a:p>
          <a:p>
            <a:pPr algn="l"/>
            <a:r>
              <a:rPr lang="en-GB" sz="2000" dirty="0">
                <a:solidFill>
                  <a:schemeClr val="tx2"/>
                </a:solidFill>
              </a:rPr>
              <a:t>Feedback literacy</a:t>
            </a:r>
          </a:p>
          <a:p>
            <a:pPr algn="l"/>
            <a:r>
              <a:rPr lang="en-GB" sz="2000" dirty="0">
                <a:solidFill>
                  <a:schemeClr val="tx2"/>
                </a:solidFill>
              </a:rPr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3160169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1E376-0503-3EB9-FA68-44F130187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3E7FD-9A61-40B0-4909-C69454B32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603375"/>
          </a:xfrm>
        </p:spPr>
        <p:txBody>
          <a:bodyPr/>
          <a:lstStyle/>
          <a:p>
            <a:r>
              <a:rPr lang="en-GB" dirty="0"/>
              <a:t>Recap the session content and tasks expected so far</a:t>
            </a:r>
          </a:p>
          <a:p>
            <a:r>
              <a:rPr lang="en-GB" dirty="0"/>
              <a:t>Recap our first two research methods.</a:t>
            </a:r>
          </a:p>
          <a:p>
            <a:r>
              <a:rPr lang="en-GB" dirty="0"/>
              <a:t>Then we will look at our next two research methods: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A5FD7B-9011-7ADF-8D4E-FFD2A77C2FC6}"/>
              </a:ext>
            </a:extLst>
          </p:cNvPr>
          <p:cNvSpPr txBox="1"/>
          <p:nvPr/>
        </p:nvSpPr>
        <p:spPr>
          <a:xfrm>
            <a:off x="1228492" y="3609163"/>
            <a:ext cx="4692805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Aharoni" panose="02010803020104030203" pitchFamily="2" charset="-79"/>
                <a:cs typeface="Aharoni" panose="02010803020104030203" pitchFamily="2" charset="-79"/>
              </a:rPr>
              <a:t>DISCUSSION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8DF741-9B2B-3CC9-445C-DA00B84ABD48}"/>
              </a:ext>
            </a:extLst>
          </p:cNvPr>
          <p:cNvSpPr txBox="1"/>
          <p:nvPr/>
        </p:nvSpPr>
        <p:spPr>
          <a:xfrm>
            <a:off x="3749597" y="4733628"/>
            <a:ext cx="4692805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Aharoni" panose="02010803020104030203" pitchFamily="2" charset="-79"/>
                <a:cs typeface="Aharoni" panose="02010803020104030203" pitchFamily="2" charset="-79"/>
              </a:rPr>
              <a:t>THEORY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D0C83D-A74C-7E93-9DE1-7675B268ACDB}"/>
              </a:ext>
            </a:extLst>
          </p:cNvPr>
          <p:cNvSpPr txBox="1"/>
          <p:nvPr/>
        </p:nvSpPr>
        <p:spPr>
          <a:xfrm>
            <a:off x="6270705" y="3612247"/>
            <a:ext cx="4692805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Aharoni" panose="02010803020104030203" pitchFamily="2" charset="-79"/>
                <a:cs typeface="Aharoni" panose="02010803020104030203" pitchFamily="2" charset="-79"/>
              </a:rPr>
              <a:t>INFORMATION</a:t>
            </a:r>
          </a:p>
        </p:txBody>
      </p:sp>
    </p:spTree>
    <p:extLst>
      <p:ext uri="{BB962C8B-B14F-4D97-AF65-F5344CB8AC3E}">
        <p14:creationId xmlns:p14="http://schemas.microsoft.com/office/powerpoint/2010/main" val="1819982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99329-6177-A4FE-3D49-FEF2C2CAD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8871"/>
            <a:ext cx="10515600" cy="691779"/>
          </a:xfrm>
        </p:spPr>
        <p:txBody>
          <a:bodyPr>
            <a:normAutofit fontScale="90000"/>
          </a:bodyPr>
          <a:lstStyle/>
          <a:p>
            <a:r>
              <a:rPr lang="en-GB" dirty="0"/>
              <a:t>Recap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BDB59-8315-677F-071C-B467DFD29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0649"/>
            <a:ext cx="10515600" cy="5533901"/>
          </a:xfrm>
        </p:spPr>
        <p:txBody>
          <a:bodyPr>
            <a:normAutofit/>
          </a:bodyPr>
          <a:lstStyle/>
          <a:p>
            <a:r>
              <a:rPr lang="en-GB" dirty="0"/>
              <a:t>Session 1 – Module introduction</a:t>
            </a:r>
          </a:p>
          <a:p>
            <a:pPr lvl="1"/>
            <a:r>
              <a:rPr lang="en-GB" dirty="0"/>
              <a:t>Task 1 – read all docs in week 1 folder.</a:t>
            </a:r>
          </a:p>
          <a:p>
            <a:pPr lvl="1"/>
            <a:r>
              <a:rPr lang="en-GB" dirty="0"/>
              <a:t>Task 2 - Artist quotation – </a:t>
            </a:r>
            <a:r>
              <a:rPr lang="en-GB" dirty="0" err="1"/>
              <a:t>moodle</a:t>
            </a:r>
            <a:r>
              <a:rPr lang="en-GB" dirty="0"/>
              <a:t> based. Find artwork from Estefani/Paul presentation, find quote, reference and incorporate properly.</a:t>
            </a:r>
          </a:p>
          <a:p>
            <a:pPr lvl="1"/>
            <a:r>
              <a:rPr lang="en-GB" dirty="0"/>
              <a:t>Task 2 - </a:t>
            </a:r>
            <a:r>
              <a:rPr lang="en-GB" sz="2400" dirty="0"/>
              <a:t>Pick two artworks from the same PowerPoint and begin visually analysing </a:t>
            </a:r>
            <a:r>
              <a:rPr lang="en-GB" dirty="0"/>
              <a:t>	</a:t>
            </a:r>
          </a:p>
          <a:p>
            <a:r>
              <a:rPr lang="en-GB" dirty="0"/>
              <a:t>Session 2 – Feedback Literacy – Object / Image / Excursion</a:t>
            </a:r>
          </a:p>
          <a:p>
            <a:pPr lvl="1"/>
            <a:r>
              <a:rPr lang="en-GB" dirty="0"/>
              <a:t>Task 2 – </a:t>
            </a:r>
            <a:r>
              <a:rPr lang="en-GB" dirty="0" err="1"/>
              <a:t>Moodboard</a:t>
            </a:r>
            <a:r>
              <a:rPr lang="en-GB" dirty="0"/>
              <a:t> all 3 -  plan for shoot responding to 1 research method.</a:t>
            </a:r>
          </a:p>
          <a:p>
            <a:r>
              <a:rPr lang="en-GB" dirty="0"/>
              <a:t>Session 4 – Discussion / Information Theory</a:t>
            </a:r>
          </a:p>
          <a:p>
            <a:pPr lvl="1"/>
            <a:r>
              <a:rPr lang="en-GB" dirty="0"/>
              <a:t>Task 1 - </a:t>
            </a:r>
            <a:r>
              <a:rPr lang="en-GB" dirty="0" err="1"/>
              <a:t>Moodboard</a:t>
            </a:r>
            <a:r>
              <a:rPr lang="en-GB" dirty="0"/>
              <a:t> all 3 -  plan for shoot responding to 1 research method.</a:t>
            </a:r>
          </a:p>
        </p:txBody>
      </p:sp>
    </p:spTree>
    <p:extLst>
      <p:ext uri="{BB962C8B-B14F-4D97-AF65-F5344CB8AC3E}">
        <p14:creationId xmlns:p14="http://schemas.microsoft.com/office/powerpoint/2010/main" val="1660452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345C3-29D0-2FED-8F45-93A4A2D3C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0A571-3BC5-6A94-2748-BD918ACA9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Active research methodologies to inspire creative practice.</a:t>
            </a:r>
          </a:p>
        </p:txBody>
      </p:sp>
    </p:spTree>
    <p:extLst>
      <p:ext uri="{BB962C8B-B14F-4D97-AF65-F5344CB8AC3E}">
        <p14:creationId xmlns:p14="http://schemas.microsoft.com/office/powerpoint/2010/main" val="1455797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59412F-3A26-00FB-D171-18BF41E1E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22EF1-EB0F-CC89-7BDF-3DAD03D1D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386" y="244879"/>
            <a:ext cx="10515600" cy="1325563"/>
          </a:xfrm>
        </p:spPr>
        <p:txBody>
          <a:bodyPr/>
          <a:lstStyle/>
          <a:p>
            <a:r>
              <a:rPr lang="en-GB" dirty="0"/>
              <a:t>RESEARCH IS ACTIVE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50C17-4414-890F-CFBD-15D7A05E0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386" y="1570442"/>
            <a:ext cx="6211186" cy="47878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Research is active: </a:t>
            </a:r>
            <a:r>
              <a:rPr lang="en-GB" dirty="0"/>
              <a:t>This is the module Ethos. We are reframing Research</a:t>
            </a:r>
          </a:p>
          <a:p>
            <a:pPr marL="0" indent="0">
              <a:buNone/>
            </a:pPr>
            <a:r>
              <a:rPr lang="en-GB" dirty="0"/>
              <a:t>We move away from passive research – gathering basic facts or waiting for ideas to arrive.</a:t>
            </a:r>
          </a:p>
          <a:p>
            <a:pPr marL="0" indent="0">
              <a:buNone/>
            </a:pPr>
            <a:r>
              <a:rPr lang="en-GB" b="1" dirty="0"/>
              <a:t>Research is a system: </a:t>
            </a:r>
            <a:r>
              <a:rPr lang="en-GB" dirty="0"/>
              <a:t>It relies on methods, planning and evaluation.</a:t>
            </a:r>
          </a:p>
          <a:p>
            <a:pPr marL="0" indent="0">
              <a:buNone/>
            </a:pPr>
            <a:r>
              <a:rPr lang="en-GB" b="1" dirty="0"/>
              <a:t>Research Challenges us: </a:t>
            </a:r>
            <a:r>
              <a:rPr lang="en-GB" dirty="0"/>
              <a:t>We must ask questions and respond to the answers received.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C2A1D5-A656-995E-CD0D-C403003326D4}"/>
              </a:ext>
            </a:extLst>
          </p:cNvPr>
          <p:cNvSpPr txBox="1"/>
          <p:nvPr/>
        </p:nvSpPr>
        <p:spPr>
          <a:xfrm>
            <a:off x="7621545" y="1748363"/>
            <a:ext cx="3998069" cy="1477328"/>
          </a:xfrm>
          <a:custGeom>
            <a:avLst/>
            <a:gdLst>
              <a:gd name="connsiteX0" fmla="*/ 0 w 3998069"/>
              <a:gd name="connsiteY0" fmla="*/ 0 h 1477328"/>
              <a:gd name="connsiteX1" fmla="*/ 3998069 w 3998069"/>
              <a:gd name="connsiteY1" fmla="*/ 0 h 1477328"/>
              <a:gd name="connsiteX2" fmla="*/ 3998069 w 3998069"/>
              <a:gd name="connsiteY2" fmla="*/ 1477328 h 1477328"/>
              <a:gd name="connsiteX3" fmla="*/ 0 w 3998069"/>
              <a:gd name="connsiteY3" fmla="*/ 1477328 h 1477328"/>
              <a:gd name="connsiteX4" fmla="*/ 0 w 3998069"/>
              <a:gd name="connsiteY4" fmla="*/ 0 h 1477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98069" h="1477328" extrusionOk="0">
                <a:moveTo>
                  <a:pt x="0" y="0"/>
                </a:moveTo>
                <a:cubicBezTo>
                  <a:pt x="1357330" y="16386"/>
                  <a:pt x="2846612" y="-101875"/>
                  <a:pt x="3998069" y="0"/>
                </a:cubicBezTo>
                <a:cubicBezTo>
                  <a:pt x="3906091" y="447106"/>
                  <a:pt x="3911865" y="1194108"/>
                  <a:pt x="3998069" y="1477328"/>
                </a:cubicBezTo>
                <a:cubicBezTo>
                  <a:pt x="2495024" y="1326681"/>
                  <a:pt x="1755090" y="1389613"/>
                  <a:pt x="0" y="1477328"/>
                </a:cubicBezTo>
                <a:cubicBezTo>
                  <a:pt x="-118193" y="830143"/>
                  <a:pt x="79474" y="193019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8494399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 this module you will be rewarded for research that steps away from unfounded opinions, ideas which haven’t been challenged and cliches about subjects.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09267F-8C4F-3277-855B-90914CE74C75}"/>
              </a:ext>
            </a:extLst>
          </p:cNvPr>
          <p:cNvSpPr txBox="1"/>
          <p:nvPr/>
        </p:nvSpPr>
        <p:spPr>
          <a:xfrm>
            <a:off x="7621544" y="3535010"/>
            <a:ext cx="3998069" cy="923330"/>
          </a:xfrm>
          <a:custGeom>
            <a:avLst/>
            <a:gdLst>
              <a:gd name="connsiteX0" fmla="*/ 0 w 3998069"/>
              <a:gd name="connsiteY0" fmla="*/ 0 h 923330"/>
              <a:gd name="connsiteX1" fmla="*/ 3998069 w 3998069"/>
              <a:gd name="connsiteY1" fmla="*/ 0 h 923330"/>
              <a:gd name="connsiteX2" fmla="*/ 3998069 w 3998069"/>
              <a:gd name="connsiteY2" fmla="*/ 923330 h 923330"/>
              <a:gd name="connsiteX3" fmla="*/ 0 w 3998069"/>
              <a:gd name="connsiteY3" fmla="*/ 923330 h 923330"/>
              <a:gd name="connsiteX4" fmla="*/ 0 w 3998069"/>
              <a:gd name="connsiteY4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98069" h="923330" extrusionOk="0">
                <a:moveTo>
                  <a:pt x="0" y="0"/>
                </a:moveTo>
                <a:cubicBezTo>
                  <a:pt x="1357330" y="16386"/>
                  <a:pt x="2846612" y="-101875"/>
                  <a:pt x="3998069" y="0"/>
                </a:cubicBezTo>
                <a:cubicBezTo>
                  <a:pt x="4055670" y="389210"/>
                  <a:pt x="3994965" y="769057"/>
                  <a:pt x="3998069" y="923330"/>
                </a:cubicBezTo>
                <a:cubicBezTo>
                  <a:pt x="2495024" y="772683"/>
                  <a:pt x="1755090" y="835615"/>
                  <a:pt x="0" y="923330"/>
                </a:cubicBezTo>
                <a:cubicBezTo>
                  <a:pt x="-68333" y="481274"/>
                  <a:pt x="-36865" y="288878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8494399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 this module you will be rewarded for planning research with aims and using the weekly sessions to develop.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30BAB0-6FDB-4CDA-DABE-F6FAC506856D}"/>
              </a:ext>
            </a:extLst>
          </p:cNvPr>
          <p:cNvSpPr txBox="1"/>
          <p:nvPr/>
        </p:nvSpPr>
        <p:spPr>
          <a:xfrm>
            <a:off x="7621544" y="4728594"/>
            <a:ext cx="3998069" cy="923330"/>
          </a:xfrm>
          <a:custGeom>
            <a:avLst/>
            <a:gdLst>
              <a:gd name="connsiteX0" fmla="*/ 0 w 3998069"/>
              <a:gd name="connsiteY0" fmla="*/ 0 h 923330"/>
              <a:gd name="connsiteX1" fmla="*/ 3998069 w 3998069"/>
              <a:gd name="connsiteY1" fmla="*/ 0 h 923330"/>
              <a:gd name="connsiteX2" fmla="*/ 3998069 w 3998069"/>
              <a:gd name="connsiteY2" fmla="*/ 923330 h 923330"/>
              <a:gd name="connsiteX3" fmla="*/ 0 w 3998069"/>
              <a:gd name="connsiteY3" fmla="*/ 923330 h 923330"/>
              <a:gd name="connsiteX4" fmla="*/ 0 w 3998069"/>
              <a:gd name="connsiteY4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98069" h="923330" extrusionOk="0">
                <a:moveTo>
                  <a:pt x="0" y="0"/>
                </a:moveTo>
                <a:cubicBezTo>
                  <a:pt x="1357330" y="16386"/>
                  <a:pt x="2846612" y="-101875"/>
                  <a:pt x="3998069" y="0"/>
                </a:cubicBezTo>
                <a:cubicBezTo>
                  <a:pt x="4055670" y="389210"/>
                  <a:pt x="3994965" y="769057"/>
                  <a:pt x="3998069" y="923330"/>
                </a:cubicBezTo>
                <a:cubicBezTo>
                  <a:pt x="2495024" y="772683"/>
                  <a:pt x="1755090" y="835615"/>
                  <a:pt x="0" y="923330"/>
                </a:cubicBezTo>
                <a:cubicBezTo>
                  <a:pt x="-68333" y="481274"/>
                  <a:pt x="-36865" y="288878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8494399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 this module you will be rewarded for learning something through your research shoots.</a:t>
            </a:r>
          </a:p>
        </p:txBody>
      </p:sp>
    </p:spTree>
    <p:extLst>
      <p:ext uri="{BB962C8B-B14F-4D97-AF65-F5344CB8AC3E}">
        <p14:creationId xmlns:p14="http://schemas.microsoft.com/office/powerpoint/2010/main" val="3649828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02E48C-1F11-D5DF-F22C-95F7A3EAB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B5BD3-3FA5-6C5A-0AF2-6A3B7A6F8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386" y="244879"/>
            <a:ext cx="10515600" cy="1325563"/>
          </a:xfrm>
        </p:spPr>
        <p:txBody>
          <a:bodyPr/>
          <a:lstStyle/>
          <a:p>
            <a:r>
              <a:rPr lang="en-GB" dirty="0"/>
              <a:t>RESEARCH IS ACTIVE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8D6A4-73B3-3EFA-24B0-807890EAD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386" y="1570442"/>
            <a:ext cx="6211186" cy="47878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Research is active: </a:t>
            </a:r>
            <a:r>
              <a:rPr lang="en-GB" dirty="0"/>
              <a:t>This is the module Ethos. We are reframing Research</a:t>
            </a:r>
          </a:p>
          <a:p>
            <a:pPr marL="0" indent="0">
              <a:buNone/>
            </a:pPr>
            <a:r>
              <a:rPr lang="en-GB" dirty="0"/>
              <a:t>We move away from passive research – gathering basic facts or waiting for ideas to arrive.</a:t>
            </a:r>
          </a:p>
          <a:p>
            <a:pPr marL="0" indent="0">
              <a:buNone/>
            </a:pPr>
            <a:r>
              <a:rPr lang="en-GB" b="1" dirty="0"/>
              <a:t>Research is a system: </a:t>
            </a:r>
            <a:r>
              <a:rPr lang="en-GB" dirty="0"/>
              <a:t>It relies on methods, planning and evaluation.</a:t>
            </a:r>
          </a:p>
          <a:p>
            <a:pPr marL="0" indent="0">
              <a:buNone/>
            </a:pPr>
            <a:r>
              <a:rPr lang="en-GB" b="1" dirty="0"/>
              <a:t>Research Challenges us: </a:t>
            </a:r>
            <a:r>
              <a:rPr lang="en-GB" dirty="0"/>
              <a:t>We must ask questions and respond to the answers received.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04E085-D3F9-2AA1-0C5E-AB66DB12F9D3}"/>
              </a:ext>
            </a:extLst>
          </p:cNvPr>
          <p:cNvSpPr txBox="1"/>
          <p:nvPr/>
        </p:nvSpPr>
        <p:spPr>
          <a:xfrm>
            <a:off x="6890803" y="656992"/>
            <a:ext cx="4910470" cy="5870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Object as research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– Objects can be nostalgic, metaphorical, historical or fantastical. They can be the subject of an image, or the catalyst for exploration.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Image as research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– Family photos or archive imagery, found passport snaps or appropriated memes. Others’ imagery can be a wealth of inspiration.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Excursion as research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– Sometimes it’s the journey, sometimes it’s the destination. Excursions require planning and offer spontaneity.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Discussion as research – </a:t>
            </a:r>
            <a:r>
              <a:rPr lang="en-GB" sz="1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portraiture is informed by the dialogue we have with our subjects, over seconds, minutes or a lifetime.</a:t>
            </a:r>
            <a:endParaRPr lang="en-GB" sz="105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Information as research – </a:t>
            </a:r>
            <a:r>
              <a:rPr lang="en-GB" sz="1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factual and statistical or anecdotal research provides solid foundations when we have a point to prove.</a:t>
            </a:r>
            <a:endParaRPr lang="en-GB" sz="105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Theory as research</a:t>
            </a:r>
            <a:r>
              <a:rPr lang="en-GB" sz="1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– Photographic theory is rich and influential in conceptual development.</a:t>
            </a:r>
            <a:endParaRPr lang="en-GB" sz="105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62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38558-1115-660B-B4B3-D5641BDD6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1B992-F3DC-F607-D543-78E25772B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825" y="123859"/>
            <a:ext cx="10515600" cy="829451"/>
          </a:xfrm>
        </p:spPr>
        <p:txBody>
          <a:bodyPr/>
          <a:lstStyle/>
          <a:p>
            <a:r>
              <a:rPr lang="en-GB" b="1" dirty="0">
                <a:latin typeface="Segoe UI" panose="020B0502040204020203" pitchFamily="34" charset="0"/>
                <a:cs typeface="Segoe UI" panose="020B0502040204020203" pitchFamily="34" charset="0"/>
              </a:rPr>
              <a:t>Submission Checklist – Have I…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4AA1C2-20A3-7C8E-C311-C5490C77A20E}"/>
              </a:ext>
            </a:extLst>
          </p:cNvPr>
          <p:cNvGraphicFramePr>
            <a:graphicFrameLocks noGrp="1"/>
          </p:cNvGraphicFramePr>
          <p:nvPr/>
        </p:nvGraphicFramePr>
        <p:xfrm>
          <a:off x="438825" y="1021406"/>
          <a:ext cx="11314350" cy="455056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121772995"/>
                    </a:ext>
                  </a:extLst>
                </a:gridCol>
                <a:gridCol w="3771450">
                  <a:extLst>
                    <a:ext uri="{9D8B030D-6E8A-4147-A177-3AD203B41FA5}">
                      <a16:colId xmlns:a16="http://schemas.microsoft.com/office/drawing/2014/main" val="3690260727"/>
                    </a:ext>
                  </a:extLst>
                </a:gridCol>
                <a:gridCol w="3771450">
                  <a:extLst>
                    <a:ext uri="{9D8B030D-6E8A-4147-A177-3AD203B41FA5}">
                      <a16:colId xmlns:a16="http://schemas.microsoft.com/office/drawing/2014/main" val="77780317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1 - Engagement with Literature Skills 20%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Knowledge and Understanding Skills 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Cognitive and Intellectual Skills 20%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988010"/>
                  </a:ext>
                </a:extLst>
              </a:tr>
              <a:tr h="453822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…Compared my submission with examples on Moodle?</a:t>
                      </a:r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507058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sources like photographer’s websites, theory, journals, photography websites, exhibition/gallery websites/publication?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sources to find factual information?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in-text citation to quote from texts and artists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directly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relevant excerpts?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them with commentary, opinion and analysis?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Completed a bibliography in the Harvard style at the end of my visual diary?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lecture PowerPoints to complete all tasks?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correct terms/keywords?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Discussed the research methods in my planning?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Applied the research methods in outcomes?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Avoided just describing activity – focus on aims, evaluation, purpose, skills, keywords?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artworks studied by making something? 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my work and artists with ideas and insight about it?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Noticed similarities/differences between my own and others’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Analysed contact sheets in depth? Content, composition, aims, sets, skills.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Applied practical evaluation to your study?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Avoided saying “I like…”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Referred to previous evaluation when planning new outcomes.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00833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45455C37-17A6-D253-405F-3B94CFC8D186}"/>
              </a:ext>
            </a:extLst>
          </p:cNvPr>
          <p:cNvSpPr txBox="1">
            <a:spLocks/>
          </p:cNvSpPr>
          <p:nvPr/>
        </p:nvSpPr>
        <p:spPr>
          <a:xfrm>
            <a:off x="1390650" y="6048375"/>
            <a:ext cx="8801100" cy="68576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defRPr>
            </a:lvl1pPr>
          </a:lstStyle>
          <a:p>
            <a:pPr algn="ctr"/>
            <a:r>
              <a:rPr lang="en-GB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These are related to the module assessment criteria in your assignment brief and are the questions I will ask of your work when marking.</a:t>
            </a:r>
          </a:p>
        </p:txBody>
      </p:sp>
    </p:spTree>
    <p:extLst>
      <p:ext uri="{BB962C8B-B14F-4D97-AF65-F5344CB8AC3E}">
        <p14:creationId xmlns:p14="http://schemas.microsoft.com/office/powerpoint/2010/main" val="2291829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ED8C7-CA96-8EFA-CBB3-54C13C40B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09C0E-E9DB-FA7A-42FB-2EBE3A2FA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825" y="123859"/>
            <a:ext cx="10515600" cy="829451"/>
          </a:xfrm>
        </p:spPr>
        <p:txBody>
          <a:bodyPr/>
          <a:lstStyle/>
          <a:p>
            <a:r>
              <a:rPr lang="en-GB" b="1" dirty="0">
                <a:latin typeface="Segoe UI" panose="020B0502040204020203" pitchFamily="34" charset="0"/>
                <a:cs typeface="Segoe UI" panose="020B0502040204020203" pitchFamily="34" charset="0"/>
              </a:rPr>
              <a:t>Submission Checklist – Have I…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A38C640-A00B-456A-91E1-F101484E05EF}"/>
              </a:ext>
            </a:extLst>
          </p:cNvPr>
          <p:cNvGraphicFramePr>
            <a:graphicFrameLocks noGrp="1"/>
          </p:cNvGraphicFramePr>
          <p:nvPr/>
        </p:nvGraphicFramePr>
        <p:xfrm>
          <a:off x="438825" y="1021406"/>
          <a:ext cx="7542900" cy="455056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121772995"/>
                    </a:ext>
                  </a:extLst>
                </a:gridCol>
                <a:gridCol w="3771450">
                  <a:extLst>
                    <a:ext uri="{9D8B030D-6E8A-4147-A177-3AD203B41FA5}">
                      <a16:colId xmlns:a16="http://schemas.microsoft.com/office/drawing/2014/main" val="3690260727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Practical Skills 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 Transferable Skills for Life and Professional Practice 20%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988010"/>
                  </a:ext>
                </a:extLst>
              </a:tr>
              <a:tr h="453822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…Compared my submission with examples on Moodle?</a:t>
                      </a:r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507058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numerous methods with contact sheets – avoiding using the same equipment/techniques?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the Project Cycle to plan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Explained/evaluated why I am using equipment?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studio setups/on location shots for record/evaluation?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Suggested other ways of achieving aims practically?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Highlighted and resolved issues/mistakes?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Recorded technical data?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Spellchecked?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Proof read my work fully?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Put my work in order?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Balanced text and imagery, using similar font sizes? 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Removed any clipart/stock images?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00833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96E822CB-FEB3-C59C-D85E-EFDC49A53A5B}"/>
              </a:ext>
            </a:extLst>
          </p:cNvPr>
          <p:cNvSpPr txBox="1">
            <a:spLocks/>
          </p:cNvSpPr>
          <p:nvPr/>
        </p:nvSpPr>
        <p:spPr>
          <a:xfrm>
            <a:off x="1390650" y="6048375"/>
            <a:ext cx="8801100" cy="68576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defRPr>
            </a:lvl1pPr>
          </a:lstStyle>
          <a:p>
            <a:pPr algn="ctr"/>
            <a:r>
              <a:rPr lang="en-GB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These are related to the module assessment criteria in your assignment brief and are the questions I will ask of your work when marking.</a:t>
            </a:r>
          </a:p>
        </p:txBody>
      </p:sp>
    </p:spTree>
    <p:extLst>
      <p:ext uri="{BB962C8B-B14F-4D97-AF65-F5344CB8AC3E}">
        <p14:creationId xmlns:p14="http://schemas.microsoft.com/office/powerpoint/2010/main" val="878089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26D46-D354-BACC-B941-90F6DBA3B1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4BFA9-9CC7-2DE6-0E66-AD0610F41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Generalised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4B5F6-D268-A45D-890B-8C20002B5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Quotations</a:t>
            </a:r>
            <a:r>
              <a:rPr lang="en-GB" dirty="0"/>
              <a:t> – more research into artists. In-text citations.</a:t>
            </a:r>
          </a:p>
          <a:p>
            <a:r>
              <a:rPr lang="en-GB" b="1" dirty="0">
                <a:highlight>
                  <a:srgbClr val="FFFF00"/>
                </a:highlight>
              </a:rPr>
              <a:t>Project Cycle </a:t>
            </a:r>
            <a:r>
              <a:rPr lang="en-GB" dirty="0">
                <a:highlight>
                  <a:srgbClr val="FFFF00"/>
                </a:highlight>
              </a:rPr>
              <a:t>– use the format! </a:t>
            </a:r>
          </a:p>
          <a:p>
            <a:r>
              <a:rPr lang="en-GB" b="1" dirty="0"/>
              <a:t>More in-depth image analysis </a:t>
            </a:r>
            <a:r>
              <a:rPr lang="en-GB" dirty="0"/>
              <a:t>– avoid I like. Describe content, discuss composition, analyse meaning.</a:t>
            </a:r>
          </a:p>
          <a:p>
            <a:r>
              <a:rPr lang="en-GB" b="1" dirty="0">
                <a:highlight>
                  <a:srgbClr val="FFFF00"/>
                </a:highlight>
              </a:rPr>
              <a:t>Range of equipment/techniques </a:t>
            </a:r>
            <a:r>
              <a:rPr lang="en-GB" dirty="0">
                <a:highlight>
                  <a:srgbClr val="FFFF00"/>
                </a:highlight>
              </a:rPr>
              <a:t>– utilise the stores equipment and university facilities.</a:t>
            </a:r>
          </a:p>
          <a:p>
            <a:r>
              <a:rPr lang="en-GB" b="1" dirty="0"/>
              <a:t>Formatting - </a:t>
            </a:r>
            <a:r>
              <a:rPr lang="en-GB" dirty="0"/>
              <a:t> Clean, no stock images, balance text/imagery.</a:t>
            </a:r>
            <a:endParaRPr lang="en-GB" b="1" dirty="0"/>
          </a:p>
          <a:p>
            <a:r>
              <a:rPr lang="en-GB" b="1" dirty="0">
                <a:highlight>
                  <a:srgbClr val="FFFF00"/>
                </a:highlight>
              </a:rPr>
              <a:t>Tenses! </a:t>
            </a:r>
            <a:r>
              <a:rPr lang="en-GB" dirty="0">
                <a:highlight>
                  <a:srgbClr val="FFFF00"/>
                </a:highlight>
              </a:rPr>
              <a:t>– future tense for planning, past tense for evaluation.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Next week you will receive specific Feedback related to your submission for visual studies 1.</a:t>
            </a:r>
          </a:p>
        </p:txBody>
      </p:sp>
    </p:spTree>
    <p:extLst>
      <p:ext uri="{BB962C8B-B14F-4D97-AF65-F5344CB8AC3E}">
        <p14:creationId xmlns:p14="http://schemas.microsoft.com/office/powerpoint/2010/main" val="3346811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B45EB-FDBA-D5E5-59ED-191592339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Method -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90BB6-817E-23F6-9B37-36A06FB7B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3273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THINGS:STUFF:JUNK:TREASURE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Objects captivate.</a:t>
            </a:r>
          </a:p>
          <a:p>
            <a:pPr marL="0" indent="0" algn="ctr">
              <a:buNone/>
            </a:pPr>
            <a:r>
              <a:rPr lang="en-GB" dirty="0"/>
              <a:t>Objects represent.</a:t>
            </a:r>
          </a:p>
          <a:p>
            <a:pPr marL="0" indent="0" algn="ctr">
              <a:buNone/>
            </a:pPr>
            <a:r>
              <a:rPr lang="en-GB" dirty="0"/>
              <a:t>Objects weigh us down.</a:t>
            </a:r>
          </a:p>
          <a:p>
            <a:pPr marL="0" indent="0" algn="ctr">
              <a:buNone/>
            </a:pPr>
            <a:r>
              <a:rPr lang="en-GB" dirty="0"/>
              <a:t>Objects remind us.</a:t>
            </a:r>
          </a:p>
          <a:p>
            <a:pPr marL="0" indent="0" algn="ctr">
              <a:buNone/>
            </a:pPr>
            <a:r>
              <a:rPr lang="en-GB" dirty="0"/>
              <a:t>Objects have a feel.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THINGS:STUFF:JUNK:TREASURE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21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0C7507-7E3D-E6F2-C3AE-5F981F23AD5E}"/>
              </a:ext>
            </a:extLst>
          </p:cNvPr>
          <p:cNvSpPr txBox="1"/>
          <p:nvPr/>
        </p:nvSpPr>
        <p:spPr>
          <a:xfrm>
            <a:off x="-1192955" y="6340626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i="0" u="none" strike="noStrike" dirty="0">
                <a:effectLst/>
                <a:latin typeface="Guardian Egyptian Web"/>
              </a:rPr>
              <a:t>Murdo Macleod - Donna and Sam </a:t>
            </a:r>
            <a:r>
              <a:rPr lang="en-GB" sz="1600" b="1" i="0" u="none" strike="noStrike" dirty="0" err="1">
                <a:effectLst/>
                <a:latin typeface="Guardian Egyptian Web"/>
              </a:rPr>
              <a:t>Luntley</a:t>
            </a:r>
            <a:r>
              <a:rPr lang="en-GB" sz="1600" b="1" i="0" u="none" strike="noStrike" dirty="0">
                <a:effectLst/>
                <a:latin typeface="Guardian Egyptian Web"/>
              </a:rPr>
              <a:t>. 2022</a:t>
            </a:r>
            <a:endParaRPr lang="en-GB" sz="1600" b="1" i="0" dirty="0">
              <a:effectLst/>
              <a:latin typeface="Guardian Egyptian Web"/>
            </a:endParaRPr>
          </a:p>
        </p:txBody>
      </p:sp>
      <p:pic>
        <p:nvPicPr>
          <p:cNvPr id="7172" name="Picture 4">
            <a:extLst>
              <a:ext uri="{FF2B5EF4-FFF2-40B4-BE49-F238E27FC236}">
                <a16:creationId xmlns:a16="http://schemas.microsoft.com/office/drawing/2014/main" id="{0BB0122D-C030-BFDB-BDA7-42EF325EDA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17" y="348097"/>
            <a:ext cx="3954966" cy="59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2041E276-563E-7719-C34F-1AB33C28F2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363" y="348097"/>
            <a:ext cx="4367420" cy="5823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8007F2-14A1-7799-30EC-CCD20E9948D5}"/>
              </a:ext>
            </a:extLst>
          </p:cNvPr>
          <p:cNvSpPr txBox="1"/>
          <p:nvPr/>
        </p:nvSpPr>
        <p:spPr>
          <a:xfrm>
            <a:off x="6207970" y="6340626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Stephen Gill – A Series of Disappointments. 2008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5367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A2952-70B1-84CB-540C-8F8CC0D61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3C0FB-F463-60A5-79E5-21BEAA19B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Method - Image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6045B-5A3F-C424-40B0-C150238C8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32737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dirty="0"/>
              <a:t>SNAPS:RECORDS:MEMORIES:ID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Images remind us</a:t>
            </a:r>
          </a:p>
          <a:p>
            <a:pPr marL="0" indent="0" algn="ctr">
              <a:buNone/>
            </a:pPr>
            <a:r>
              <a:rPr lang="en-GB" dirty="0"/>
              <a:t>Images fool us</a:t>
            </a:r>
          </a:p>
          <a:p>
            <a:pPr marL="0" indent="0" algn="ctr">
              <a:buNone/>
            </a:pPr>
            <a:r>
              <a:rPr lang="en-GB" dirty="0"/>
              <a:t>Images connect us </a:t>
            </a:r>
          </a:p>
          <a:p>
            <a:pPr marL="0" indent="0" algn="ctr">
              <a:buNone/>
            </a:pPr>
            <a:r>
              <a:rPr lang="en-GB" dirty="0"/>
              <a:t>with what came before us</a:t>
            </a:r>
          </a:p>
          <a:p>
            <a:pPr marL="0" indent="0" algn="ctr">
              <a:buNone/>
            </a:pPr>
            <a:r>
              <a:rPr lang="en-GB" dirty="0"/>
              <a:t>Images are physical</a:t>
            </a:r>
          </a:p>
          <a:p>
            <a:pPr marL="0" indent="0" algn="ctr">
              <a:buNone/>
            </a:pPr>
            <a:r>
              <a:rPr lang="en-GB" dirty="0"/>
              <a:t>Or ephemeral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SNAPS:RECORDS:MEMORIES:ID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870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D987B3-EDA9-424F-A101-7D5DDB3A1D98}"/>
              </a:ext>
            </a:extLst>
          </p:cNvPr>
          <p:cNvSpPr txBox="1"/>
          <p:nvPr/>
        </p:nvSpPr>
        <p:spPr>
          <a:xfrm>
            <a:off x="63300" y="5140506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Stephen Gill - Hackney Kisses. 2014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14338" name="Picture 2" descr="Hackney Kisses">
            <a:extLst>
              <a:ext uri="{FF2B5EF4-FFF2-40B4-BE49-F238E27FC236}">
                <a16:creationId xmlns:a16="http://schemas.microsoft.com/office/drawing/2014/main" id="{CBC2EE52-2968-E2C7-B6E5-B5BF1759BA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57" y="1717494"/>
            <a:ext cx="5148781" cy="3423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April 16th 1984 (2003). © Trish Morrissey">
            <a:extLst>
              <a:ext uri="{FF2B5EF4-FFF2-40B4-BE49-F238E27FC236}">
                <a16:creationId xmlns:a16="http://schemas.microsoft.com/office/drawing/2014/main" id="{E8C9624E-50CD-DA9C-217A-DEFA11B37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1283" y="388868"/>
            <a:ext cx="4543060" cy="579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EFBDB5-5163-7981-3201-8F5D54AE9459}"/>
              </a:ext>
            </a:extLst>
          </p:cNvPr>
          <p:cNvSpPr txBox="1"/>
          <p:nvPr/>
        </p:nvSpPr>
        <p:spPr>
          <a:xfrm>
            <a:off x="5953826" y="6183381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Trish Morrissey –  April 16</a:t>
            </a:r>
            <a:r>
              <a:rPr lang="en-GB" sz="1600" b="1" baseline="30000" dirty="0">
                <a:latin typeface="Bierstadt" panose="020B0004020202020204" pitchFamily="34" charset="0"/>
              </a:rPr>
              <a:t>th</a:t>
            </a:r>
            <a:r>
              <a:rPr lang="en-GB" sz="1600" b="1" dirty="0">
                <a:latin typeface="Bierstadt" panose="020B0004020202020204" pitchFamily="34" charset="0"/>
              </a:rPr>
              <a:t> 1984 – 2003. 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190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A2952-70B1-84CB-540C-8F8CC0D61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3C0FB-F463-60A5-79E5-21BEAA19B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Futura Medium" panose="020B0602020204020303" pitchFamily="34" charset="-79"/>
                <a:cs typeface="Futura Medium" panose="020B0602020204020303" pitchFamily="34" charset="-79"/>
              </a:rPr>
              <a:t>RESEARCH METHOD - EXCURSION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6045B-5A3F-C424-40B0-C150238C8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32737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dirty="0"/>
              <a:t>WALK:LOST:COMPASS:DISCOVER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Excursions disorientate</a:t>
            </a:r>
          </a:p>
          <a:p>
            <a:pPr marL="0" indent="0" algn="ctr">
              <a:buNone/>
            </a:pPr>
            <a:r>
              <a:rPr lang="en-GB" dirty="0"/>
              <a:t>Excursions discover</a:t>
            </a:r>
          </a:p>
          <a:p>
            <a:pPr marL="0" indent="0" algn="ctr">
              <a:buNone/>
            </a:pPr>
            <a:r>
              <a:rPr lang="en-GB" dirty="0"/>
              <a:t>Excursions take us to the folds in the map</a:t>
            </a:r>
          </a:p>
          <a:p>
            <a:pPr marL="0" indent="0" algn="ctr">
              <a:buNone/>
            </a:pPr>
            <a:r>
              <a:rPr lang="en-GB" dirty="0"/>
              <a:t>The forgotten locations</a:t>
            </a:r>
          </a:p>
          <a:p>
            <a:pPr marL="0" indent="0" algn="ctr">
              <a:buNone/>
            </a:pPr>
            <a:r>
              <a:rPr lang="en-GB" dirty="0"/>
              <a:t>The uncovered destinations.</a:t>
            </a:r>
          </a:p>
          <a:p>
            <a:pPr marL="0" indent="0" algn="ctr">
              <a:buNone/>
            </a:pPr>
            <a:r>
              <a:rPr lang="en-GB" dirty="0"/>
              <a:t>Excursions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WALK:LOST:COMPASS:DISCOVER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712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iane Arbus, Child With Toy Hand Grenade, Central Park, NYC, 1962 (printed 1972). Courtesy of artnet Auctions.">
            <a:extLst>
              <a:ext uri="{FF2B5EF4-FFF2-40B4-BE49-F238E27FC236}">
                <a16:creationId xmlns:a16="http://schemas.microsoft.com/office/drawing/2014/main" id="{A20760AB-402D-4535-3A0F-FAFFAE43C8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020" y="940610"/>
            <a:ext cx="3621835" cy="367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9F1145-2536-6752-C6E5-A4F2A56F5C7A}"/>
              </a:ext>
            </a:extLst>
          </p:cNvPr>
          <p:cNvSpPr txBox="1"/>
          <p:nvPr/>
        </p:nvSpPr>
        <p:spPr>
          <a:xfrm>
            <a:off x="1391020" y="4619502"/>
            <a:ext cx="70937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Diane Arbus. Child with a toy hand </a:t>
            </a:r>
          </a:p>
          <a:p>
            <a:r>
              <a:rPr lang="en-GB" dirty="0"/>
              <a:t>grenade in Central Park, N.Y.C. 1962.</a:t>
            </a:r>
          </a:p>
        </p:txBody>
      </p:sp>
      <p:pic>
        <p:nvPicPr>
          <p:cNvPr id="2" name="Picture 2" descr="The empty streets (and parks) of Eugène Atget​ • V&amp;A Blog">
            <a:extLst>
              <a:ext uri="{FF2B5EF4-FFF2-40B4-BE49-F238E27FC236}">
                <a16:creationId xmlns:a16="http://schemas.microsoft.com/office/drawing/2014/main" id="{8EBD1E30-3D67-2A0C-AC4A-F9460E8D82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651" y="760021"/>
            <a:ext cx="5580613" cy="419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9578F7-C423-C7C5-1D89-F74B1BA0FBE8}"/>
              </a:ext>
            </a:extLst>
          </p:cNvPr>
          <p:cNvSpPr txBox="1"/>
          <p:nvPr/>
        </p:nvSpPr>
        <p:spPr>
          <a:xfrm>
            <a:off x="6096000" y="5112675"/>
            <a:ext cx="53732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Eugene Atget. </a:t>
            </a:r>
            <a:r>
              <a:rPr lang="en-GB" b="0" i="0" dirty="0">
                <a:solidFill>
                  <a:srgbClr val="1D1E20"/>
                </a:solidFill>
                <a:effectLst/>
                <a:latin typeface="Spiller"/>
              </a:rPr>
              <a:t>Coin de la rue Valette et Panthéon, 5e arrondissement, matinée de mars. 1925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149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A2952-70B1-84CB-540C-8F8CC0D61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3C0FB-F463-60A5-79E5-21BEAA19B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506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Futura Medium" panose="020B0602020204020303" pitchFamily="34" charset="-79"/>
                <a:cs typeface="Futura Medium" panose="020B0602020204020303" pitchFamily="34" charset="-79"/>
              </a:rPr>
              <a:t>RESEARCH METHOD -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6045B-5A3F-C424-40B0-C150238C8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0627"/>
            <a:ext cx="10515600" cy="495105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TALK:LISTEN:LAUGH:QUESTION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Discussion expands our viewpoint,</a:t>
            </a:r>
          </a:p>
          <a:p>
            <a:pPr marL="0" indent="0" algn="ctr">
              <a:buNone/>
            </a:pPr>
            <a:r>
              <a:rPr lang="en-GB" dirty="0"/>
              <a:t>Discussion breaks the silence.</a:t>
            </a:r>
          </a:p>
          <a:p>
            <a:pPr marL="0" indent="0" algn="ctr">
              <a:buNone/>
            </a:pPr>
            <a:r>
              <a:rPr lang="en-GB" dirty="0"/>
              <a:t>Discussion makes us listen.</a:t>
            </a:r>
          </a:p>
          <a:p>
            <a:pPr marL="0" indent="0" algn="ctr">
              <a:buNone/>
            </a:pPr>
            <a:r>
              <a:rPr lang="en-GB" dirty="0"/>
              <a:t>Reconsider</a:t>
            </a:r>
            <a:r>
              <a:rPr lang="en-GB"/>
              <a:t>, redefine,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Discussion bridges gaps.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TALK:LISTEN:LAUGH:QUESTION</a:t>
            </a:r>
          </a:p>
        </p:txBody>
      </p:sp>
    </p:spTree>
    <p:extLst>
      <p:ext uri="{BB962C8B-B14F-4D97-AF65-F5344CB8AC3E}">
        <p14:creationId xmlns:p14="http://schemas.microsoft.com/office/powerpoint/2010/main" val="27889946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987F5D-9CA7-A18D-0796-891B6273D4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55" t="8081" r="35682" b="5324"/>
          <a:stretch/>
        </p:blipFill>
        <p:spPr>
          <a:xfrm>
            <a:off x="2794790" y="138186"/>
            <a:ext cx="6602420" cy="6581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6305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65B012C-C049-C137-05D3-737E38D5AC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97" t="17543" r="17697" b="6667"/>
          <a:stretch/>
        </p:blipFill>
        <p:spPr>
          <a:xfrm>
            <a:off x="1143557" y="282742"/>
            <a:ext cx="9904886" cy="6292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6375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2A8995E-EFAD-746E-1D6B-B215CFEA55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01" t="9931" r="24802" b="5324"/>
          <a:stretch/>
        </p:blipFill>
        <p:spPr>
          <a:xfrm>
            <a:off x="1812758" y="37172"/>
            <a:ext cx="8566484" cy="678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596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D55E80-F29E-CA91-7189-D2DBD767A1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96" t="8245" r="28947" b="5324"/>
          <a:stretch/>
        </p:blipFill>
        <p:spPr>
          <a:xfrm>
            <a:off x="2306052" y="124348"/>
            <a:ext cx="7579896" cy="6609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704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8A47A7-EB62-8D13-A2AF-EA090EEE12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01" t="21403" r="17796" b="9930"/>
          <a:stretch/>
        </p:blipFill>
        <p:spPr>
          <a:xfrm>
            <a:off x="492447" y="213153"/>
            <a:ext cx="11207105" cy="6431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1512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38F93-9F38-110B-152F-418438456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DF765-6EB8-C45C-54E6-702A8B2C5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1C43A0-A001-E12A-C36D-F26FDBBBC9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07" t="22466" r="17716" b="11232"/>
          <a:stretch/>
        </p:blipFill>
        <p:spPr>
          <a:xfrm>
            <a:off x="0" y="0"/>
            <a:ext cx="11774466" cy="6556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0523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79721C8-D65E-D3EE-C0B0-244A2EAAD8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00" t="9301" r="17800" b="5324"/>
          <a:stretch/>
        </p:blipFill>
        <p:spPr>
          <a:xfrm>
            <a:off x="1811597" y="0"/>
            <a:ext cx="9485376" cy="6788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004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35975-A355-3BBC-390F-013F0DEEB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BA5BC-F7CE-171B-11AD-85049A9F4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6495E7-4037-5535-1D3B-C798A012CC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00" t="24652" r="18100" b="8445"/>
          <a:stretch/>
        </p:blipFill>
        <p:spPr>
          <a:xfrm>
            <a:off x="0" y="0"/>
            <a:ext cx="12192000" cy="6868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6754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A544A6-47EB-FEF5-0FB4-E24958D9A6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509" b="2433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69ADBB-E1AB-4CA4-17D9-0A5C4E483986}"/>
              </a:ext>
            </a:extLst>
          </p:cNvPr>
          <p:cNvSpPr txBox="1"/>
          <p:nvPr/>
        </p:nvSpPr>
        <p:spPr>
          <a:xfrm>
            <a:off x="9093496" y="512064"/>
            <a:ext cx="22844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Phillipe </a:t>
            </a:r>
            <a:r>
              <a:rPr lang="en-GB" dirty="0" err="1">
                <a:latin typeface="Aharoni" panose="02010803020104030203" pitchFamily="2" charset="-79"/>
                <a:cs typeface="Aharoni" panose="02010803020104030203" pitchFamily="2" charset="-79"/>
              </a:rPr>
              <a:t>Halsman</a:t>
            </a: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, Dali </a:t>
            </a:r>
            <a:r>
              <a:rPr lang="en-GB" dirty="0" err="1">
                <a:latin typeface="Aharoni" panose="02010803020104030203" pitchFamily="2" charset="-79"/>
                <a:cs typeface="Aharoni" panose="02010803020104030203" pitchFamily="2" charset="-79"/>
              </a:rPr>
              <a:t>Atomicus</a:t>
            </a: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. 1948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39A4DBA-9FDB-EED3-C29F-A15E5AC4C4A9}"/>
              </a:ext>
            </a:extLst>
          </p:cNvPr>
          <p:cNvSpPr txBox="1">
            <a:spLocks/>
          </p:cNvSpPr>
          <p:nvPr/>
        </p:nvSpPr>
        <p:spPr>
          <a:xfrm>
            <a:off x="8922069" y="1319053"/>
            <a:ext cx="2995111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 err="1">
                <a:latin typeface="Big Caslon Medium" panose="02000603090000020003" pitchFamily="2" charset="-79"/>
                <a:cs typeface="Big Caslon Medium" panose="02000603090000020003" pitchFamily="2" charset="-79"/>
              </a:rPr>
              <a:t>Halsman</a:t>
            </a:r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 made many portraits of - and in collaboration - with Dali.</a:t>
            </a:r>
          </a:p>
          <a:p>
            <a:pPr marL="0" indent="0">
              <a:buNone/>
            </a:pPr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How is this relationship evident in the photograph?</a:t>
            </a:r>
          </a:p>
          <a:p>
            <a:pPr marL="0" indent="0">
              <a:buNone/>
            </a:pPr>
            <a:endParaRPr lang="en-GB" sz="2000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3793964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E96E9-6340-886A-7994-803FAE679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365" y="629266"/>
            <a:ext cx="3808060" cy="1622321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haroni" panose="02010803020104030203" pitchFamily="2" charset="-79"/>
                <a:cs typeface="Aharoni" panose="02010803020104030203" pitchFamily="2" charset="-79"/>
              </a:rPr>
              <a:t>Subject/Object?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772E-2BE0-01D5-66FF-6462003C2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365" y="2443315"/>
            <a:ext cx="3505494" cy="378541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Why did she choose this image from her contact sheet?</a:t>
            </a:r>
          </a:p>
          <a:p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What do we wonder she is looking at?</a:t>
            </a:r>
          </a:p>
          <a:p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What might be the narrative?</a:t>
            </a:r>
          </a:p>
          <a:p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How important is the title?</a:t>
            </a:r>
          </a:p>
          <a:p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What did they discuss?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380BDE-4788-8A4F-B790-334267247C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599005"/>
            <a:ext cx="6019331" cy="3656743"/>
          </a:xfrm>
          <a:prstGeom prst="rect">
            <a:avLst/>
          </a:prstGeom>
          <a:effectLst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A39EC5-9101-593F-2000-8CC527993A38}"/>
              </a:ext>
            </a:extLst>
          </p:cNvPr>
          <p:cNvSpPr txBox="1"/>
          <p:nvPr/>
        </p:nvSpPr>
        <p:spPr>
          <a:xfrm>
            <a:off x="5405862" y="5628866"/>
            <a:ext cx="5282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Dorothea Lange “The Migrant Mother”. 1936</a:t>
            </a:r>
          </a:p>
        </p:txBody>
      </p:sp>
    </p:spTree>
    <p:extLst>
      <p:ext uri="{BB962C8B-B14F-4D97-AF65-F5344CB8AC3E}">
        <p14:creationId xmlns:p14="http://schemas.microsoft.com/office/powerpoint/2010/main" val="5018668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E96E9-6340-886A-7994-803FAE679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219" y="629266"/>
            <a:ext cx="3794206" cy="1622321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haroni" panose="02010803020104030203" pitchFamily="2" charset="-79"/>
                <a:cs typeface="Aharoni" panose="02010803020104030203" pitchFamily="2" charset="-79"/>
              </a:rPr>
              <a:t>Subject/Object?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772E-2BE0-01D5-66FF-6462003C2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The article below documents the lack of contact or understanding of their situation by Lange.</a:t>
            </a:r>
          </a:p>
          <a:p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The image was used to garner support for migrant families, however she is quoted as feeling exploited.</a:t>
            </a:r>
          </a:p>
          <a:p>
            <a:r>
              <a:rPr lang="en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How could Lange have avoided this?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380BDE-4788-8A4F-B790-334267247C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599005"/>
            <a:ext cx="6019331" cy="3656743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25AB9A-F7DB-B50B-6A34-A775F22F94BC}"/>
              </a:ext>
            </a:extLst>
          </p:cNvPr>
          <p:cNvSpPr txBox="1"/>
          <p:nvPr/>
        </p:nvSpPr>
        <p:spPr>
          <a:xfrm>
            <a:off x="5405862" y="5628866"/>
            <a:ext cx="5282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Dorothea Lange “The Migrant Mother”. 1936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CB26BB-6463-F49F-7568-CE9FFF89F94D}"/>
              </a:ext>
            </a:extLst>
          </p:cNvPr>
          <p:cNvSpPr txBox="1"/>
          <p:nvPr/>
        </p:nvSpPr>
        <p:spPr>
          <a:xfrm>
            <a:off x="360219" y="5931154"/>
            <a:ext cx="37942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3"/>
              </a:rPr>
              <a:t>https://</a:t>
            </a:r>
            <a:r>
              <a:rPr lang="en-GB" sz="1800" dirty="0" err="1">
                <a:hlinkClick r:id="rId3"/>
              </a:rPr>
              <a:t>www.history.com</a:t>
            </a:r>
            <a:r>
              <a:rPr lang="en-GB" sz="1800" dirty="0">
                <a:hlinkClick r:id="rId3"/>
              </a:rPr>
              <a:t>/news/migrant-mother-new-deal-great-depression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647985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B45EB-FDBA-D5E5-59ED-191592339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Method -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90BB6-817E-23F6-9B37-36A06FB7B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32737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dirty="0"/>
              <a:t>FACTS:FIGURES:ANECDOTES:DIAGRAMS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Information shapes our perception.</a:t>
            </a:r>
          </a:p>
          <a:p>
            <a:pPr marL="0" indent="0" algn="ctr">
              <a:buNone/>
            </a:pPr>
            <a:r>
              <a:rPr lang="en-GB" dirty="0"/>
              <a:t>Information persuades and cajoles.</a:t>
            </a:r>
          </a:p>
          <a:p>
            <a:pPr marL="0" indent="0" algn="ctr">
              <a:buNone/>
            </a:pPr>
            <a:r>
              <a:rPr lang="en-GB" dirty="0"/>
              <a:t>Information is written, heard, found and drawn.</a:t>
            </a:r>
          </a:p>
          <a:p>
            <a:pPr marL="0" indent="0" algn="ctr">
              <a:buNone/>
            </a:pPr>
            <a:r>
              <a:rPr lang="en-GB" dirty="0"/>
              <a:t>Information proves</a:t>
            </a:r>
          </a:p>
          <a:p>
            <a:pPr marL="0" indent="0" algn="ctr">
              <a:buNone/>
            </a:pPr>
            <a:r>
              <a:rPr lang="en-GB" dirty="0"/>
              <a:t>Or debunks</a:t>
            </a:r>
          </a:p>
          <a:p>
            <a:pPr marL="0" indent="0" algn="ctr">
              <a:buNone/>
            </a:pPr>
            <a:r>
              <a:rPr lang="en-GB" dirty="0"/>
              <a:t>Information is power.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FACTS:FIGURES:ANECDOTES:DIAGRAMS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3603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646A884-11E7-4083-837F-A3793256BFC8}"/>
              </a:ext>
            </a:extLst>
          </p:cNvPr>
          <p:cNvSpPr txBox="1"/>
          <p:nvPr/>
        </p:nvSpPr>
        <p:spPr>
          <a:xfrm>
            <a:off x="2965906" y="6045262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Giulia </a:t>
            </a:r>
            <a:r>
              <a:rPr lang="en-GB" sz="1600" b="1" dirty="0" err="1">
                <a:latin typeface="Bierstadt" panose="020B0004020202020204" pitchFamily="34" charset="0"/>
              </a:rPr>
              <a:t>Parlato</a:t>
            </a:r>
            <a:r>
              <a:rPr lang="en-GB" sz="1600" b="1" dirty="0">
                <a:latin typeface="Bierstadt" panose="020B0004020202020204" pitchFamily="34" charset="0"/>
              </a:rPr>
              <a:t>. The Council of Egypt. 2022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6B4BDD-33B6-A3D9-1B42-BD698F645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5906" y="942580"/>
            <a:ext cx="6260187" cy="497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3272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long stick in the water&#10;&#10;Description automatically generated">
            <a:extLst>
              <a:ext uri="{FF2B5EF4-FFF2-40B4-BE49-F238E27FC236}">
                <a16:creationId xmlns:a16="http://schemas.microsoft.com/office/drawing/2014/main" id="{55D52545-BC93-7611-76A1-BC7DC7301F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3193" y="490451"/>
            <a:ext cx="4521450" cy="56711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35A860-C560-09D4-4C2D-3C2900457266}"/>
              </a:ext>
            </a:extLst>
          </p:cNvPr>
          <p:cNvSpPr txBox="1"/>
          <p:nvPr/>
        </p:nvSpPr>
        <p:spPr>
          <a:xfrm>
            <a:off x="3610855" y="6161641"/>
            <a:ext cx="771108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Trevor </a:t>
            </a:r>
            <a:r>
              <a:rPr lang="en-GB" sz="1600" b="1" dirty="0" err="1">
                <a:latin typeface="Bierstadt" panose="020B0004020202020204" pitchFamily="34" charset="0"/>
              </a:rPr>
              <a:t>Paglan</a:t>
            </a:r>
            <a:r>
              <a:rPr lang="en-GB" sz="1600" b="1" dirty="0">
                <a:latin typeface="Bierstadt" panose="020B0004020202020204" pitchFamily="34" charset="0"/>
              </a:rPr>
              <a:t>, Bahamas Internet Cable System (BICS-1) NSA/GCHQ-Tapped Undersea Cable Atlantic Ocean, 2015.</a:t>
            </a:r>
          </a:p>
          <a:p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4916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0EDD2457-D88A-9DD8-54BD-A1275C7A7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078" y="432262"/>
            <a:ext cx="4576872" cy="572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9A356C-C3A7-CB12-D25C-BC959EEE1C0A}"/>
              </a:ext>
            </a:extLst>
          </p:cNvPr>
          <p:cNvSpPr txBox="1"/>
          <p:nvPr/>
        </p:nvSpPr>
        <p:spPr>
          <a:xfrm>
            <a:off x="3610855" y="6161641"/>
            <a:ext cx="7711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Bierstadt" panose="020B0004020202020204" pitchFamily="34" charset="0"/>
              </a:rPr>
              <a:t>Mishka</a:t>
            </a:r>
            <a:r>
              <a:rPr lang="en-GB" sz="1600" b="1" dirty="0">
                <a:latin typeface="Bierstadt" panose="020B0004020202020204" pitchFamily="34" charset="0"/>
              </a:rPr>
              <a:t> </a:t>
            </a:r>
            <a:r>
              <a:rPr lang="en-GB" sz="1600" b="1" dirty="0" err="1">
                <a:latin typeface="Bierstadt" panose="020B0004020202020204" pitchFamily="34" charset="0"/>
              </a:rPr>
              <a:t>Henner</a:t>
            </a:r>
            <a:r>
              <a:rPr lang="en-GB" sz="1600" b="1" dirty="0">
                <a:latin typeface="Bierstadt" panose="020B0004020202020204" pitchFamily="34" charset="0"/>
              </a:rPr>
              <a:t>, Slaughter, TX (2012)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7012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B45EB-FDBA-D5E5-59ED-191592339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Method -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90BB6-817E-23F6-9B37-36A06FB7B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00699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000" dirty="0"/>
              <a:t>THEORY:PHILOSOPHY:CONCEPT:MANIFESTO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Theory is an argument with reality.</a:t>
            </a:r>
          </a:p>
          <a:p>
            <a:pPr marL="0" indent="0" algn="ctr">
              <a:buNone/>
            </a:pPr>
            <a:r>
              <a:rPr lang="en-GB" dirty="0"/>
              <a:t>Theory is a thought made physical.</a:t>
            </a:r>
          </a:p>
          <a:p>
            <a:pPr marL="0" indent="0" algn="ctr">
              <a:buNone/>
            </a:pPr>
            <a:r>
              <a:rPr lang="en-GB" dirty="0"/>
              <a:t>Theory is an upturned jug</a:t>
            </a:r>
          </a:p>
          <a:p>
            <a:pPr marL="0" indent="0" algn="ctr">
              <a:buNone/>
            </a:pPr>
            <a:r>
              <a:rPr lang="en-GB" dirty="0"/>
              <a:t>The inside out.</a:t>
            </a:r>
          </a:p>
          <a:p>
            <a:pPr marL="0" indent="0" algn="ctr">
              <a:buNone/>
            </a:pPr>
            <a:r>
              <a:rPr lang="en-GB" dirty="0"/>
              <a:t>The wrong way done right. Or left.</a:t>
            </a:r>
          </a:p>
          <a:p>
            <a:pPr marL="0" indent="0" algn="ctr">
              <a:buNone/>
            </a:pPr>
            <a:r>
              <a:rPr lang="en-GB" dirty="0"/>
              <a:t>Theory leaves no turn un-stoned.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THEORY:PHILOSOPHY:CONCEPT:MANIFESTO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5041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96BE1F94-B10E-4F08-5557-F06DD9C39E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906" y="855153"/>
            <a:ext cx="6818312" cy="5147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46A884-11E7-4083-837F-A3793256BFC8}"/>
              </a:ext>
            </a:extLst>
          </p:cNvPr>
          <p:cNvSpPr txBox="1"/>
          <p:nvPr/>
        </p:nvSpPr>
        <p:spPr>
          <a:xfrm>
            <a:off x="900906" y="6161641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Craig Martin –  An Oak Tree – 1973. 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D28794-7FF1-559C-4573-3F6EEEAA4E98}"/>
              </a:ext>
            </a:extLst>
          </p:cNvPr>
          <p:cNvSpPr txBox="1"/>
          <p:nvPr/>
        </p:nvSpPr>
        <p:spPr>
          <a:xfrm>
            <a:off x="5806189" y="696359"/>
            <a:ext cx="57231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Postmodernism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Accident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Essence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73271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ortraits of America: Cindy Sherman's Untitled Film Stills - Artland  Magazine">
            <a:extLst>
              <a:ext uri="{FF2B5EF4-FFF2-40B4-BE49-F238E27FC236}">
                <a16:creationId xmlns:a16="http://schemas.microsoft.com/office/drawing/2014/main" id="{9A4D79BB-BB0B-9268-1769-BEB0A1F54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3" y="618710"/>
            <a:ext cx="7436765" cy="554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315554-E438-00E7-328A-4B4DEA35B84B}"/>
              </a:ext>
            </a:extLst>
          </p:cNvPr>
          <p:cNvSpPr txBox="1"/>
          <p:nvPr/>
        </p:nvSpPr>
        <p:spPr>
          <a:xfrm>
            <a:off x="709613" y="6161641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Cindy Sherman –  Untitled Film Still #3 – 1977. 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BF30B8-1145-3812-D263-F1F13047C89C}"/>
              </a:ext>
            </a:extLst>
          </p:cNvPr>
          <p:cNvSpPr txBox="1"/>
          <p:nvPr/>
        </p:nvSpPr>
        <p:spPr>
          <a:xfrm>
            <a:off x="5806189" y="696359"/>
            <a:ext cx="57231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Psychoanalysis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The Male Gaze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Representation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83388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0A1086E-26CB-FD56-8948-183509ADF6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109" y="371475"/>
            <a:ext cx="5311818" cy="57568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9AD0AF-CE8E-CDE8-207E-B9137E1D92DC}"/>
              </a:ext>
            </a:extLst>
          </p:cNvPr>
          <p:cNvSpPr txBox="1"/>
          <p:nvPr/>
        </p:nvSpPr>
        <p:spPr>
          <a:xfrm>
            <a:off x="946109" y="6147971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Jemima </a:t>
            </a:r>
            <a:r>
              <a:rPr lang="en-GB" sz="1600" b="1" dirty="0" err="1">
                <a:latin typeface="Bierstadt" panose="020B0004020202020204" pitchFamily="34" charset="0"/>
              </a:rPr>
              <a:t>Stehli</a:t>
            </a:r>
            <a:r>
              <a:rPr lang="en-GB" sz="1600" b="1" dirty="0">
                <a:latin typeface="Bierstadt" panose="020B0004020202020204" pitchFamily="34" charset="0"/>
              </a:rPr>
              <a:t> – Strip. 2000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5300C8-E4E8-CD30-5BF9-FA075F31B2F4}"/>
              </a:ext>
            </a:extLst>
          </p:cNvPr>
          <p:cNvSpPr txBox="1"/>
          <p:nvPr/>
        </p:nvSpPr>
        <p:spPr>
          <a:xfrm>
            <a:off x="5849051" y="386789"/>
            <a:ext cx="57231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Representation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The Male Gaze.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79565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Christian Marclay – The Clock | Trailer">
            <a:hlinkClick r:id="" action="ppaction://media"/>
            <a:extLst>
              <a:ext uri="{FF2B5EF4-FFF2-40B4-BE49-F238E27FC236}">
                <a16:creationId xmlns:a16="http://schemas.microsoft.com/office/drawing/2014/main" id="{9B186985-A813-FB4F-4666-7ADA019960E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5775" y="644414"/>
            <a:ext cx="8569887" cy="48419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08532A-5D3C-2C6E-2F9C-3ACE28514F75}"/>
              </a:ext>
            </a:extLst>
          </p:cNvPr>
          <p:cNvSpPr txBox="1"/>
          <p:nvPr/>
        </p:nvSpPr>
        <p:spPr>
          <a:xfrm>
            <a:off x="485775" y="5875032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Christian </a:t>
            </a:r>
            <a:r>
              <a:rPr lang="en-GB" sz="1600" b="1" dirty="0" err="1">
                <a:latin typeface="Bierstadt" panose="020B0004020202020204" pitchFamily="34" charset="0"/>
              </a:rPr>
              <a:t>Marclay</a:t>
            </a:r>
            <a:r>
              <a:rPr lang="en-GB" sz="1600" b="1" dirty="0">
                <a:latin typeface="Bierstadt" panose="020B0004020202020204" pitchFamily="34" charset="0"/>
              </a:rPr>
              <a:t> – The Clock. 2010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F2DFF2-5B86-F902-40F4-A63FAF062CCB}"/>
              </a:ext>
            </a:extLst>
          </p:cNvPr>
          <p:cNvSpPr txBox="1"/>
          <p:nvPr/>
        </p:nvSpPr>
        <p:spPr>
          <a:xfrm>
            <a:off x="9055661" y="386789"/>
            <a:ext cx="25165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Time.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Death.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278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A black and white photograph of an ornately decorated classic movie theater with a bright white screen">
            <a:extLst>
              <a:ext uri="{FF2B5EF4-FFF2-40B4-BE49-F238E27FC236}">
                <a16:creationId xmlns:a16="http://schemas.microsoft.com/office/drawing/2014/main" id="{FDA7132F-D28B-696E-49DF-7836FB83FD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668" y="706582"/>
            <a:ext cx="7002664" cy="544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6AB93F-21E7-DB54-A70C-144D18F40731}"/>
              </a:ext>
            </a:extLst>
          </p:cNvPr>
          <p:cNvSpPr txBox="1"/>
          <p:nvPr/>
        </p:nvSpPr>
        <p:spPr>
          <a:xfrm>
            <a:off x="2594668" y="6151418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Hiroshi Sugimoto, Metropolitan Palace, Los Angeles, 1993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FA1633-EE46-D9A8-AD96-86F71C16C6A9}"/>
              </a:ext>
            </a:extLst>
          </p:cNvPr>
          <p:cNvSpPr txBox="1"/>
          <p:nvPr/>
        </p:nvSpPr>
        <p:spPr>
          <a:xfrm>
            <a:off x="5777345" y="706582"/>
            <a:ext cx="61015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b="1" dirty="0">
                <a:latin typeface="Bierstadt" panose="020B0004020202020204" pitchFamily="34" charset="0"/>
              </a:rPr>
              <a:t>Time.</a:t>
            </a:r>
          </a:p>
          <a:p>
            <a:pPr algn="r"/>
            <a:r>
              <a:rPr lang="en-GB" b="1" dirty="0">
                <a:latin typeface="Bierstadt" panose="020B0004020202020204" pitchFamily="34" charset="0"/>
              </a:rPr>
              <a:t>Essence.</a:t>
            </a:r>
            <a:endParaRPr lang="en-GB" sz="18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3710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4EB000B-7BF4-7E8E-2D55-270AEAA37CAF}"/>
              </a:ext>
            </a:extLst>
          </p:cNvPr>
          <p:cNvSpPr txBox="1"/>
          <p:nvPr/>
        </p:nvSpPr>
        <p:spPr>
          <a:xfrm>
            <a:off x="8601076" y="1919972"/>
            <a:ext cx="320754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__PT_Serif_b6c7e3"/>
              </a:rPr>
              <a:t>“Reality does not exist by itself. It’s an intellectual construction; and photography is a tool to negotiate our idea of reality.”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AACA88-A8B9-5509-7BC3-1C637A8A9735}"/>
              </a:ext>
            </a:extLst>
          </p:cNvPr>
          <p:cNvSpPr txBox="1"/>
          <p:nvPr/>
        </p:nvSpPr>
        <p:spPr>
          <a:xfrm>
            <a:off x="8601074" y="3082707"/>
            <a:ext cx="32075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Absurd Fabrication: Fictionalizing Photographer Joan Fontcuberta | TIME</a:t>
            </a:r>
            <a:endParaRPr lang="en-GB" dirty="0"/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BE37E2A1-6CF9-FF4F-20BF-654901D693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1314665"/>
            <a:ext cx="6900863" cy="361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B6F4078-F8E1-7770-3522-5153CD9B0200}"/>
              </a:ext>
            </a:extLst>
          </p:cNvPr>
          <p:cNvSpPr txBox="1"/>
          <p:nvPr/>
        </p:nvSpPr>
        <p:spPr>
          <a:xfrm>
            <a:off x="800100" y="5204781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Joan </a:t>
            </a:r>
            <a:r>
              <a:rPr lang="en-GB" sz="1600" b="1" dirty="0" err="1">
                <a:latin typeface="Bierstadt" panose="020B0004020202020204" pitchFamily="34" charset="0"/>
              </a:rPr>
              <a:t>Fontcuberta</a:t>
            </a:r>
            <a:r>
              <a:rPr lang="en-GB" sz="1600" b="1" dirty="0">
                <a:latin typeface="Bierstadt" panose="020B0004020202020204" pitchFamily="34" charset="0"/>
              </a:rPr>
              <a:t> – Hairy Trout from Lake Clifford. 1984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4218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in front of a white board&#10;&#10;Description automatically generated">
            <a:extLst>
              <a:ext uri="{FF2B5EF4-FFF2-40B4-BE49-F238E27FC236}">
                <a16:creationId xmlns:a16="http://schemas.microsoft.com/office/drawing/2014/main" id="{5C3A5D33-61D5-EC4C-0AB7-AEA19BC123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57"/>
          <a:stretch/>
        </p:blipFill>
        <p:spPr>
          <a:xfrm>
            <a:off x="800100" y="755653"/>
            <a:ext cx="5534198" cy="53466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6D4A9F-5410-9B5D-A7C3-23BD95E29F6B}"/>
              </a:ext>
            </a:extLst>
          </p:cNvPr>
          <p:cNvSpPr txBox="1"/>
          <p:nvPr/>
        </p:nvSpPr>
        <p:spPr>
          <a:xfrm>
            <a:off x="800099" y="6280880"/>
            <a:ext cx="83771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Larry Sultan &amp; Mike Mandel – Untitled from Evidence. 1975-77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1B14E2-AB2E-7BC9-E3B0-CCE1634D3515}"/>
              </a:ext>
            </a:extLst>
          </p:cNvPr>
          <p:cNvSpPr txBox="1"/>
          <p:nvPr/>
        </p:nvSpPr>
        <p:spPr>
          <a:xfrm>
            <a:off x="9022410" y="755653"/>
            <a:ext cx="25165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Proof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Veracity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Truth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Document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98654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ky with a few green and pink stripes&#10;&#10;Description automatically generated with medium confidence">
            <a:extLst>
              <a:ext uri="{FF2B5EF4-FFF2-40B4-BE49-F238E27FC236}">
                <a16:creationId xmlns:a16="http://schemas.microsoft.com/office/drawing/2014/main" id="{DC9851C8-4C46-5CD3-9CD0-F4087A0994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1899828"/>
            <a:ext cx="9797764" cy="35533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72C751-13C5-8084-DD2D-337440C3398B}"/>
              </a:ext>
            </a:extLst>
          </p:cNvPr>
          <p:cNvSpPr txBox="1"/>
          <p:nvPr/>
        </p:nvSpPr>
        <p:spPr>
          <a:xfrm>
            <a:off x="365760" y="5815368"/>
            <a:ext cx="837715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Nye Thompson, Hello: Observation 01 (CU Soon). 2023</a:t>
            </a:r>
          </a:p>
          <a:p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E72352-6FFA-41DB-7D66-0A5D9C84E494}"/>
              </a:ext>
            </a:extLst>
          </p:cNvPr>
          <p:cNvSpPr txBox="1"/>
          <p:nvPr/>
        </p:nvSpPr>
        <p:spPr>
          <a:xfrm>
            <a:off x="9022410" y="755653"/>
            <a:ext cx="25165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Pixel</a:t>
            </a:r>
          </a:p>
          <a:p>
            <a:pPr algn="r"/>
            <a:r>
              <a:rPr lang="en-GB" sz="1600" b="1" dirty="0">
                <a:latin typeface="Bierstadt" panose="020B0004020202020204" pitchFamily="34" charset="0"/>
              </a:rPr>
              <a:t>Posthuman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7342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process&#10;&#10;Description automatically generated">
            <a:extLst>
              <a:ext uri="{FF2B5EF4-FFF2-40B4-BE49-F238E27FC236}">
                <a16:creationId xmlns:a16="http://schemas.microsoft.com/office/drawing/2014/main" id="{C7BE03EF-C415-BE0A-7E05-852E40A1C5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254" y="468922"/>
            <a:ext cx="4155339" cy="5920155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1F838C4-062F-7967-342D-EE27A61A6B0E}"/>
              </a:ext>
            </a:extLst>
          </p:cNvPr>
          <p:cNvSpPr txBox="1"/>
          <p:nvPr/>
        </p:nvSpPr>
        <p:spPr>
          <a:xfrm>
            <a:off x="5661498" y="671209"/>
            <a:ext cx="60192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plan includes an aim, intention, research. Future Tense.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shoot should include images from the experience and some reflection on the process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Your contact sheet should be easy to read and should be surrounded by annotation that discusses form, content, skills, settings, errors and sets of work.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At least one selection of work should be made. Show the before and afters with screenshots of how it has been edited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full and final evaluation should refer to initial plans and set goals for the future.</a:t>
            </a:r>
          </a:p>
        </p:txBody>
      </p:sp>
    </p:spTree>
    <p:extLst>
      <p:ext uri="{BB962C8B-B14F-4D97-AF65-F5344CB8AC3E}">
        <p14:creationId xmlns:p14="http://schemas.microsoft.com/office/powerpoint/2010/main" val="11653781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BB065-D6CB-FB36-4A0B-18024D16B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CA14E-D2C5-D0B0-4329-1E53C9183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91991"/>
            <a:ext cx="10515600" cy="362971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Mood board</a:t>
            </a:r>
          </a:p>
          <a:p>
            <a:pPr marL="0" indent="0">
              <a:buNone/>
            </a:pPr>
            <a:r>
              <a:rPr lang="en-GB" sz="1600" dirty="0"/>
              <a:t>Using 3-6 examples from the PowerPoint (and others found independently) create a mood board of imagery for each of today’s research method in your visual diary. Include quotes, ideas, interests, reflection, visual analysis.</a:t>
            </a:r>
          </a:p>
          <a:p>
            <a:pPr marL="0" indent="0">
              <a:buNone/>
            </a:pPr>
            <a:r>
              <a:rPr lang="en-GB" sz="1600" b="1" dirty="0"/>
              <a:t>Plan a shoot</a:t>
            </a:r>
          </a:p>
          <a:p>
            <a:pPr marL="0" indent="0">
              <a:buNone/>
            </a:pPr>
            <a:r>
              <a:rPr lang="en-GB" sz="1600" dirty="0"/>
              <a:t>In line with your project ideas for the practice module, choose and use </a:t>
            </a:r>
            <a:r>
              <a:rPr lang="en-GB" sz="1600" b="1" dirty="0"/>
              <a:t>1 research method </a:t>
            </a:r>
            <a:r>
              <a:rPr lang="en-GB" sz="1600" dirty="0"/>
              <a:t>to develop a shoot. You could base it on a photographer’s work directly or use the method more generally.</a:t>
            </a:r>
          </a:p>
          <a:p>
            <a:r>
              <a:rPr lang="en-GB" sz="1600" dirty="0"/>
              <a:t>Use the project cycle to plan.</a:t>
            </a:r>
          </a:p>
          <a:p>
            <a:r>
              <a:rPr lang="en-GB" sz="1600" dirty="0"/>
              <a:t>Make it clear which research method has influenced you.</a:t>
            </a:r>
            <a:endParaRPr lang="en-GB" sz="1050" b="1" dirty="0"/>
          </a:p>
          <a:p>
            <a:endParaRPr lang="en-GB" sz="1050" b="1" dirty="0"/>
          </a:p>
          <a:p>
            <a:pPr marL="0" indent="0">
              <a:buNone/>
            </a:pPr>
            <a:r>
              <a:rPr lang="en-GB" sz="1600" b="1" dirty="0"/>
              <a:t>Note: This is the same task as last week for the first two methods.</a:t>
            </a:r>
          </a:p>
          <a:p>
            <a:pPr marL="0" indent="0">
              <a:buNone/>
            </a:pPr>
            <a:r>
              <a:rPr lang="en-GB" sz="1600" dirty="0"/>
              <a:t>Complete the feedback and module introduction quiz at the top of Moodle. </a:t>
            </a:r>
            <a:r>
              <a:rPr lang="en-GB" sz="1600" dirty="0">
                <a:hlinkClick r:id="rId2"/>
              </a:rPr>
              <a:t>Link here.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78E85B-AE62-1561-1162-92005B024F1B}"/>
              </a:ext>
            </a:extLst>
          </p:cNvPr>
          <p:cNvSpPr txBox="1"/>
          <p:nvPr/>
        </p:nvSpPr>
        <p:spPr>
          <a:xfrm>
            <a:off x="838198" y="5698778"/>
            <a:ext cx="1051560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Bring 1 research method Contact sheet and prints to the session – Research Methods critique/seminar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822B1E5-B333-B7E8-3C7D-244D63D3574B}"/>
              </a:ext>
            </a:extLst>
          </p:cNvPr>
          <p:cNvSpPr txBox="1">
            <a:spLocks/>
          </p:cNvSpPr>
          <p:nvPr/>
        </p:nvSpPr>
        <p:spPr>
          <a:xfrm>
            <a:off x="838198" y="469638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defRPr>
            </a:lvl1pPr>
          </a:lstStyle>
          <a:p>
            <a:r>
              <a:rPr lang="en-GB" dirty="0"/>
              <a:t>NEXT WEEK</a:t>
            </a:r>
          </a:p>
        </p:txBody>
      </p:sp>
    </p:spTree>
    <p:extLst>
      <p:ext uri="{BB962C8B-B14F-4D97-AF65-F5344CB8AC3E}">
        <p14:creationId xmlns:p14="http://schemas.microsoft.com/office/powerpoint/2010/main" val="1578632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976</TotalTime>
  <Words>1873</Words>
  <Application>Microsoft Macintosh PowerPoint</Application>
  <PresentationFormat>Widescreen</PresentationFormat>
  <Paragraphs>233</Paragraphs>
  <Slides>42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6" baseType="lpstr">
      <vt:lpstr>__PT_Serif_b6c7e3</vt:lpstr>
      <vt:lpstr>Aharoni</vt:lpstr>
      <vt:lpstr>Arial</vt:lpstr>
      <vt:lpstr>Bierstadt</vt:lpstr>
      <vt:lpstr>Big Caslon Medium</vt:lpstr>
      <vt:lpstr>Calibri</vt:lpstr>
      <vt:lpstr>Calibri Light</vt:lpstr>
      <vt:lpstr>Futura Medium</vt:lpstr>
      <vt:lpstr>Guardian Egyptian Web</vt:lpstr>
      <vt:lpstr>Segoe UI</vt:lpstr>
      <vt:lpstr>Spiller</vt:lpstr>
      <vt:lpstr>Times New Roman</vt:lpstr>
      <vt:lpstr>Wingdings</vt:lpstr>
      <vt:lpstr>Office Theme</vt:lpstr>
      <vt:lpstr>PowerPoint Presentation</vt:lpstr>
      <vt:lpstr>This week…</vt:lpstr>
      <vt:lpstr>Recap - </vt:lpstr>
      <vt:lpstr>RESEARCH METHODS</vt:lpstr>
      <vt:lpstr>RESEARCH IS ACTIVE</vt:lpstr>
      <vt:lpstr>RESEARCH IS ACTIVE</vt:lpstr>
      <vt:lpstr>Submission Checklist – Have I…</vt:lpstr>
      <vt:lpstr>Submission Checklist – Have I…</vt:lpstr>
      <vt:lpstr>Generalised Feedback</vt:lpstr>
      <vt:lpstr>Research Method - Object</vt:lpstr>
      <vt:lpstr>PowerPoint Presentation</vt:lpstr>
      <vt:lpstr>Research Method - Image</vt:lpstr>
      <vt:lpstr>PowerPoint Presentation</vt:lpstr>
      <vt:lpstr>RESEARCH METHOD - EXCURSION</vt:lpstr>
      <vt:lpstr>PowerPoint Presentation</vt:lpstr>
      <vt:lpstr>RESEARCH METHOD - DISCUSSION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Subject/Object?</vt:lpstr>
      <vt:lpstr>Subject/Object?</vt:lpstr>
      <vt:lpstr>Research Method - Information</vt:lpstr>
      <vt:lpstr>PowerPoint Presentation</vt:lpstr>
      <vt:lpstr>PowerPoint Presentation</vt:lpstr>
      <vt:lpstr>PowerPoint Presentation</vt:lpstr>
      <vt:lpstr>Research Method -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AFTER TODAY’S SESSION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 Coleman</dc:creator>
  <cp:lastModifiedBy>Joe Coleman (0750363)</cp:lastModifiedBy>
  <cp:revision>3</cp:revision>
  <dcterms:created xsi:type="dcterms:W3CDTF">2024-02-21T18:58:13Z</dcterms:created>
  <dcterms:modified xsi:type="dcterms:W3CDTF">2025-02-14T08:20:17Z</dcterms:modified>
</cp:coreProperties>
</file>