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E171933-4619-4E11-9A3F-F7608DF75F80}" styleName="Medium Style 1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6C6C8B-B0A1-404A-8675-81785991DCD9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4B4C624-EB83-4513-8778-98299E63CBDC}">
      <dgm:prSet/>
      <dgm:spPr/>
      <dgm:t>
        <a:bodyPr/>
        <a:lstStyle/>
        <a:p>
          <a:r>
            <a:rPr lang="en-GB"/>
            <a:t>Key cultural elements influence international business negotiations and managerial decisions.</a:t>
          </a:r>
          <a:endParaRPr lang="en-US"/>
        </a:p>
      </dgm:t>
    </dgm:pt>
    <dgm:pt modelId="{8635B31B-4DEF-4588-AB9A-2058C9AF2137}" type="parTrans" cxnId="{0E470749-C929-49C5-9889-60ADB671F07C}">
      <dgm:prSet/>
      <dgm:spPr/>
      <dgm:t>
        <a:bodyPr/>
        <a:lstStyle/>
        <a:p>
          <a:endParaRPr lang="en-US"/>
        </a:p>
      </dgm:t>
    </dgm:pt>
    <dgm:pt modelId="{16C6A0E4-C4B6-402A-B3AB-0BD305D9CB1D}" type="sibTrans" cxnId="{0E470749-C929-49C5-9889-60ADB671F07C}">
      <dgm:prSet/>
      <dgm:spPr/>
      <dgm:t>
        <a:bodyPr/>
        <a:lstStyle/>
        <a:p>
          <a:endParaRPr lang="en-US"/>
        </a:p>
      </dgm:t>
    </dgm:pt>
    <dgm:pt modelId="{BD071E7D-5078-4013-BD18-51A8CE28FAD4}">
      <dgm:prSet/>
      <dgm:spPr/>
      <dgm:t>
        <a:bodyPr/>
        <a:lstStyle/>
        <a:p>
          <a:r>
            <a:rPr lang="en-GB"/>
            <a:t>Language and communication styles</a:t>
          </a:r>
          <a:br>
            <a:rPr lang="en-GB"/>
          </a:br>
          <a:r>
            <a:rPr lang="en-GB"/>
            <a:t>Power distance and hierarchy</a:t>
          </a:r>
          <a:br>
            <a:rPr lang="en-GB"/>
          </a:br>
          <a:r>
            <a:rPr lang="en-GB"/>
            <a:t>Time orientation</a:t>
          </a:r>
          <a:br>
            <a:rPr lang="en-GB"/>
          </a:br>
          <a:r>
            <a:rPr lang="en-GB"/>
            <a:t> Relationship expectations</a:t>
          </a:r>
          <a:endParaRPr lang="en-US"/>
        </a:p>
      </dgm:t>
    </dgm:pt>
    <dgm:pt modelId="{14A7AC95-1C30-4F0C-A73D-2971787DD321}" type="parTrans" cxnId="{ED40F4FF-76E3-499E-9D6A-5C5C829F541B}">
      <dgm:prSet/>
      <dgm:spPr/>
      <dgm:t>
        <a:bodyPr/>
        <a:lstStyle/>
        <a:p>
          <a:endParaRPr lang="en-US"/>
        </a:p>
      </dgm:t>
    </dgm:pt>
    <dgm:pt modelId="{C9DC3DD6-1EB2-4CA0-990B-93CB2373DEEE}" type="sibTrans" cxnId="{ED40F4FF-76E3-499E-9D6A-5C5C829F541B}">
      <dgm:prSet/>
      <dgm:spPr/>
      <dgm:t>
        <a:bodyPr/>
        <a:lstStyle/>
        <a:p>
          <a:endParaRPr lang="en-US"/>
        </a:p>
      </dgm:t>
    </dgm:pt>
    <dgm:pt modelId="{7CD5F621-2B5F-4648-8CF7-D1B9439F8658}">
      <dgm:prSet/>
      <dgm:spPr/>
      <dgm:t>
        <a:bodyPr/>
        <a:lstStyle/>
        <a:p>
          <a:r>
            <a:rPr lang="en-GB"/>
            <a:t>Decision-making processes</a:t>
          </a:r>
          <a:endParaRPr lang="en-US"/>
        </a:p>
      </dgm:t>
    </dgm:pt>
    <dgm:pt modelId="{9C7225F3-A47F-4A7C-90C4-6481EB428A87}" type="parTrans" cxnId="{B1188A4C-654B-4564-BA38-4968B4F55FA3}">
      <dgm:prSet/>
      <dgm:spPr/>
      <dgm:t>
        <a:bodyPr/>
        <a:lstStyle/>
        <a:p>
          <a:endParaRPr lang="en-US"/>
        </a:p>
      </dgm:t>
    </dgm:pt>
    <dgm:pt modelId="{F553ACD3-3C48-4AA9-96D8-4B0D0A328535}" type="sibTrans" cxnId="{B1188A4C-654B-4564-BA38-4968B4F55FA3}">
      <dgm:prSet/>
      <dgm:spPr/>
      <dgm:t>
        <a:bodyPr/>
        <a:lstStyle/>
        <a:p>
          <a:endParaRPr lang="en-US"/>
        </a:p>
      </dgm:t>
    </dgm:pt>
    <dgm:pt modelId="{2CAA672E-1086-4941-BECC-1A0B1F76FC08}" type="pres">
      <dgm:prSet presAssocID="{006C6C8B-B0A1-404A-8675-81785991DCD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C0E6E3B-0C39-42AC-BAD5-7E99074A5CAB}" type="pres">
      <dgm:prSet presAssocID="{B4B4C624-EB83-4513-8778-98299E63CBDC}" presName="hierRoot1" presStyleCnt="0"/>
      <dgm:spPr/>
    </dgm:pt>
    <dgm:pt modelId="{736C6A39-F5DA-4536-BEB1-3ABAECF66F64}" type="pres">
      <dgm:prSet presAssocID="{B4B4C624-EB83-4513-8778-98299E63CBDC}" presName="composite" presStyleCnt="0"/>
      <dgm:spPr/>
    </dgm:pt>
    <dgm:pt modelId="{E93706DA-E1B0-48D6-B284-33706C353E9D}" type="pres">
      <dgm:prSet presAssocID="{B4B4C624-EB83-4513-8778-98299E63CBDC}" presName="background" presStyleLbl="node0" presStyleIdx="0" presStyleCnt="3"/>
      <dgm:spPr/>
    </dgm:pt>
    <dgm:pt modelId="{F04A1B64-121A-47CC-B5D1-A8E5223DBF61}" type="pres">
      <dgm:prSet presAssocID="{B4B4C624-EB83-4513-8778-98299E63CBDC}" presName="text" presStyleLbl="fgAcc0" presStyleIdx="0" presStyleCnt="3">
        <dgm:presLayoutVars>
          <dgm:chPref val="3"/>
        </dgm:presLayoutVars>
      </dgm:prSet>
      <dgm:spPr/>
    </dgm:pt>
    <dgm:pt modelId="{D2172506-0320-44D5-BCD8-805B069675EE}" type="pres">
      <dgm:prSet presAssocID="{B4B4C624-EB83-4513-8778-98299E63CBDC}" presName="hierChild2" presStyleCnt="0"/>
      <dgm:spPr/>
    </dgm:pt>
    <dgm:pt modelId="{B91B4218-8612-442F-9EC4-1DD7E78F272C}" type="pres">
      <dgm:prSet presAssocID="{BD071E7D-5078-4013-BD18-51A8CE28FAD4}" presName="hierRoot1" presStyleCnt="0"/>
      <dgm:spPr/>
    </dgm:pt>
    <dgm:pt modelId="{80598F15-1BD1-492B-8E66-3D13288AC257}" type="pres">
      <dgm:prSet presAssocID="{BD071E7D-5078-4013-BD18-51A8CE28FAD4}" presName="composite" presStyleCnt="0"/>
      <dgm:spPr/>
    </dgm:pt>
    <dgm:pt modelId="{EB83E4DB-941A-4543-A8D4-0C6E31A6C408}" type="pres">
      <dgm:prSet presAssocID="{BD071E7D-5078-4013-BD18-51A8CE28FAD4}" presName="background" presStyleLbl="node0" presStyleIdx="1" presStyleCnt="3"/>
      <dgm:spPr/>
    </dgm:pt>
    <dgm:pt modelId="{AE1BB901-E6A7-4A14-A18A-072FDC03C032}" type="pres">
      <dgm:prSet presAssocID="{BD071E7D-5078-4013-BD18-51A8CE28FAD4}" presName="text" presStyleLbl="fgAcc0" presStyleIdx="1" presStyleCnt="3">
        <dgm:presLayoutVars>
          <dgm:chPref val="3"/>
        </dgm:presLayoutVars>
      </dgm:prSet>
      <dgm:spPr/>
    </dgm:pt>
    <dgm:pt modelId="{82E6A09F-EFA6-4EF8-98BF-CA3A5B88B7DA}" type="pres">
      <dgm:prSet presAssocID="{BD071E7D-5078-4013-BD18-51A8CE28FAD4}" presName="hierChild2" presStyleCnt="0"/>
      <dgm:spPr/>
    </dgm:pt>
    <dgm:pt modelId="{9DECE86F-CAC9-4918-807D-A69FF5349143}" type="pres">
      <dgm:prSet presAssocID="{7CD5F621-2B5F-4648-8CF7-D1B9439F8658}" presName="hierRoot1" presStyleCnt="0"/>
      <dgm:spPr/>
    </dgm:pt>
    <dgm:pt modelId="{E51D137F-EB56-4876-89CD-360316A07D67}" type="pres">
      <dgm:prSet presAssocID="{7CD5F621-2B5F-4648-8CF7-D1B9439F8658}" presName="composite" presStyleCnt="0"/>
      <dgm:spPr/>
    </dgm:pt>
    <dgm:pt modelId="{00E942A7-F5FB-472A-8F45-1570AC24D9D7}" type="pres">
      <dgm:prSet presAssocID="{7CD5F621-2B5F-4648-8CF7-D1B9439F8658}" presName="background" presStyleLbl="node0" presStyleIdx="2" presStyleCnt="3"/>
      <dgm:spPr/>
    </dgm:pt>
    <dgm:pt modelId="{83057A3C-B5E8-4582-8AEC-F43487946A45}" type="pres">
      <dgm:prSet presAssocID="{7CD5F621-2B5F-4648-8CF7-D1B9439F8658}" presName="text" presStyleLbl="fgAcc0" presStyleIdx="2" presStyleCnt="3">
        <dgm:presLayoutVars>
          <dgm:chPref val="3"/>
        </dgm:presLayoutVars>
      </dgm:prSet>
      <dgm:spPr/>
    </dgm:pt>
    <dgm:pt modelId="{55C057FE-0719-40FC-982F-4F83CC69AAA7}" type="pres">
      <dgm:prSet presAssocID="{7CD5F621-2B5F-4648-8CF7-D1B9439F8658}" presName="hierChild2" presStyleCnt="0"/>
      <dgm:spPr/>
    </dgm:pt>
  </dgm:ptLst>
  <dgm:cxnLst>
    <dgm:cxn modelId="{2D6FEE34-9A97-4C59-9852-AEF8E617583C}" type="presOf" srcId="{006C6C8B-B0A1-404A-8675-81785991DCD9}" destId="{2CAA672E-1086-4941-BECC-1A0B1F76FC08}" srcOrd="0" destOrd="0" presId="urn:microsoft.com/office/officeart/2005/8/layout/hierarchy1"/>
    <dgm:cxn modelId="{0E470749-C929-49C5-9889-60ADB671F07C}" srcId="{006C6C8B-B0A1-404A-8675-81785991DCD9}" destId="{B4B4C624-EB83-4513-8778-98299E63CBDC}" srcOrd="0" destOrd="0" parTransId="{8635B31B-4DEF-4588-AB9A-2058C9AF2137}" sibTransId="{16C6A0E4-C4B6-402A-B3AB-0BD305D9CB1D}"/>
    <dgm:cxn modelId="{B1188A4C-654B-4564-BA38-4968B4F55FA3}" srcId="{006C6C8B-B0A1-404A-8675-81785991DCD9}" destId="{7CD5F621-2B5F-4648-8CF7-D1B9439F8658}" srcOrd="2" destOrd="0" parTransId="{9C7225F3-A47F-4A7C-90C4-6481EB428A87}" sibTransId="{F553ACD3-3C48-4AA9-96D8-4B0D0A328535}"/>
    <dgm:cxn modelId="{F2789B7A-2D8E-4D64-AC97-3FE4E46D1987}" type="presOf" srcId="{BD071E7D-5078-4013-BD18-51A8CE28FAD4}" destId="{AE1BB901-E6A7-4A14-A18A-072FDC03C032}" srcOrd="0" destOrd="0" presId="urn:microsoft.com/office/officeart/2005/8/layout/hierarchy1"/>
    <dgm:cxn modelId="{8424BFC7-4ADC-467A-A98A-520D8A807280}" type="presOf" srcId="{B4B4C624-EB83-4513-8778-98299E63CBDC}" destId="{F04A1B64-121A-47CC-B5D1-A8E5223DBF61}" srcOrd="0" destOrd="0" presId="urn:microsoft.com/office/officeart/2005/8/layout/hierarchy1"/>
    <dgm:cxn modelId="{E4C4E7F0-E5EA-4F70-9F35-2C16E36AA7BD}" type="presOf" srcId="{7CD5F621-2B5F-4648-8CF7-D1B9439F8658}" destId="{83057A3C-B5E8-4582-8AEC-F43487946A45}" srcOrd="0" destOrd="0" presId="urn:microsoft.com/office/officeart/2005/8/layout/hierarchy1"/>
    <dgm:cxn modelId="{ED40F4FF-76E3-499E-9D6A-5C5C829F541B}" srcId="{006C6C8B-B0A1-404A-8675-81785991DCD9}" destId="{BD071E7D-5078-4013-BD18-51A8CE28FAD4}" srcOrd="1" destOrd="0" parTransId="{14A7AC95-1C30-4F0C-A73D-2971787DD321}" sibTransId="{C9DC3DD6-1EB2-4CA0-990B-93CB2373DEEE}"/>
    <dgm:cxn modelId="{728B1D55-5FF7-43DF-B203-81C18BAC0A42}" type="presParOf" srcId="{2CAA672E-1086-4941-BECC-1A0B1F76FC08}" destId="{0C0E6E3B-0C39-42AC-BAD5-7E99074A5CAB}" srcOrd="0" destOrd="0" presId="urn:microsoft.com/office/officeart/2005/8/layout/hierarchy1"/>
    <dgm:cxn modelId="{61800A07-E0C1-46DA-BA85-055DCDDDD6F1}" type="presParOf" srcId="{0C0E6E3B-0C39-42AC-BAD5-7E99074A5CAB}" destId="{736C6A39-F5DA-4536-BEB1-3ABAECF66F64}" srcOrd="0" destOrd="0" presId="urn:microsoft.com/office/officeart/2005/8/layout/hierarchy1"/>
    <dgm:cxn modelId="{60A42C4C-A1B4-4B7D-86DC-2CA5C5D89477}" type="presParOf" srcId="{736C6A39-F5DA-4536-BEB1-3ABAECF66F64}" destId="{E93706DA-E1B0-48D6-B284-33706C353E9D}" srcOrd="0" destOrd="0" presId="urn:microsoft.com/office/officeart/2005/8/layout/hierarchy1"/>
    <dgm:cxn modelId="{9FF0A422-E8C8-471E-8816-B67C6D15E4B3}" type="presParOf" srcId="{736C6A39-F5DA-4536-BEB1-3ABAECF66F64}" destId="{F04A1B64-121A-47CC-B5D1-A8E5223DBF61}" srcOrd="1" destOrd="0" presId="urn:microsoft.com/office/officeart/2005/8/layout/hierarchy1"/>
    <dgm:cxn modelId="{1CEBAA65-D10D-477B-B604-D2C157EA6A5B}" type="presParOf" srcId="{0C0E6E3B-0C39-42AC-BAD5-7E99074A5CAB}" destId="{D2172506-0320-44D5-BCD8-805B069675EE}" srcOrd="1" destOrd="0" presId="urn:microsoft.com/office/officeart/2005/8/layout/hierarchy1"/>
    <dgm:cxn modelId="{E7B7714F-A55A-4166-9FF5-1A991BD0AE45}" type="presParOf" srcId="{2CAA672E-1086-4941-BECC-1A0B1F76FC08}" destId="{B91B4218-8612-442F-9EC4-1DD7E78F272C}" srcOrd="1" destOrd="0" presId="urn:microsoft.com/office/officeart/2005/8/layout/hierarchy1"/>
    <dgm:cxn modelId="{D936088E-3DE2-435D-BC90-6FB2AFB9EA70}" type="presParOf" srcId="{B91B4218-8612-442F-9EC4-1DD7E78F272C}" destId="{80598F15-1BD1-492B-8E66-3D13288AC257}" srcOrd="0" destOrd="0" presId="urn:microsoft.com/office/officeart/2005/8/layout/hierarchy1"/>
    <dgm:cxn modelId="{F650D2EF-8B1A-427C-A6B9-2AFDE20D915A}" type="presParOf" srcId="{80598F15-1BD1-492B-8E66-3D13288AC257}" destId="{EB83E4DB-941A-4543-A8D4-0C6E31A6C408}" srcOrd="0" destOrd="0" presId="urn:microsoft.com/office/officeart/2005/8/layout/hierarchy1"/>
    <dgm:cxn modelId="{91669B57-50EF-45B7-A78D-A3271CD3F755}" type="presParOf" srcId="{80598F15-1BD1-492B-8E66-3D13288AC257}" destId="{AE1BB901-E6A7-4A14-A18A-072FDC03C032}" srcOrd="1" destOrd="0" presId="urn:microsoft.com/office/officeart/2005/8/layout/hierarchy1"/>
    <dgm:cxn modelId="{A35D04D1-2D35-4DBB-A675-E774F55DBB0A}" type="presParOf" srcId="{B91B4218-8612-442F-9EC4-1DD7E78F272C}" destId="{82E6A09F-EFA6-4EF8-98BF-CA3A5B88B7DA}" srcOrd="1" destOrd="0" presId="urn:microsoft.com/office/officeart/2005/8/layout/hierarchy1"/>
    <dgm:cxn modelId="{66A7289E-48AA-47B5-BD3D-50226F7DB790}" type="presParOf" srcId="{2CAA672E-1086-4941-BECC-1A0B1F76FC08}" destId="{9DECE86F-CAC9-4918-807D-A69FF5349143}" srcOrd="2" destOrd="0" presId="urn:microsoft.com/office/officeart/2005/8/layout/hierarchy1"/>
    <dgm:cxn modelId="{C35F2ACC-2E5E-4C69-9599-A164C4ED5DB2}" type="presParOf" srcId="{9DECE86F-CAC9-4918-807D-A69FF5349143}" destId="{E51D137F-EB56-4876-89CD-360316A07D67}" srcOrd="0" destOrd="0" presId="urn:microsoft.com/office/officeart/2005/8/layout/hierarchy1"/>
    <dgm:cxn modelId="{824FEF4C-A67A-4D1D-AB93-70358308AB1B}" type="presParOf" srcId="{E51D137F-EB56-4876-89CD-360316A07D67}" destId="{00E942A7-F5FB-472A-8F45-1570AC24D9D7}" srcOrd="0" destOrd="0" presId="urn:microsoft.com/office/officeart/2005/8/layout/hierarchy1"/>
    <dgm:cxn modelId="{E4059BA5-E90F-4DFA-A5C8-9CA3E0401804}" type="presParOf" srcId="{E51D137F-EB56-4876-89CD-360316A07D67}" destId="{83057A3C-B5E8-4582-8AEC-F43487946A45}" srcOrd="1" destOrd="0" presId="urn:microsoft.com/office/officeart/2005/8/layout/hierarchy1"/>
    <dgm:cxn modelId="{6130156A-7D41-446B-A53C-B89CDF612264}" type="presParOf" srcId="{9DECE86F-CAC9-4918-807D-A69FF5349143}" destId="{55C057FE-0719-40FC-982F-4F83CC69AAA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9C7B35-6642-47E0-B356-A85550EB65E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CC0201-B425-4CF1-8B06-D321297F5AC9}">
      <dgm:prSet/>
      <dgm:spPr/>
      <dgm:t>
        <a:bodyPr/>
        <a:lstStyle/>
        <a:p>
          <a:r>
            <a:rPr lang="en-GB"/>
            <a:t>Geert Hofstede developed cultural dimensions explaining differences between national cultures affecting workplace behaviours, authority perception, communication patterns, and negotiation styles.</a:t>
          </a:r>
          <a:endParaRPr lang="en-US"/>
        </a:p>
      </dgm:t>
    </dgm:pt>
    <dgm:pt modelId="{CB164512-26C0-4219-9303-943B7083F126}" type="parTrans" cxnId="{2F6513B9-1978-4C8D-98BB-DA4F384FC240}">
      <dgm:prSet/>
      <dgm:spPr/>
      <dgm:t>
        <a:bodyPr/>
        <a:lstStyle/>
        <a:p>
          <a:endParaRPr lang="en-US"/>
        </a:p>
      </dgm:t>
    </dgm:pt>
    <dgm:pt modelId="{0B1B3633-0D3A-49C9-A1DA-A0DE1BCC09D6}" type="sibTrans" cxnId="{2F6513B9-1978-4C8D-98BB-DA4F384FC240}">
      <dgm:prSet/>
      <dgm:spPr/>
      <dgm:t>
        <a:bodyPr/>
        <a:lstStyle/>
        <a:p>
          <a:endParaRPr lang="en-US"/>
        </a:p>
      </dgm:t>
    </dgm:pt>
    <dgm:pt modelId="{2274A18C-F99A-4F78-AB5C-D43D44B20E4F}">
      <dgm:prSet/>
      <dgm:spPr/>
      <dgm:t>
        <a:bodyPr/>
        <a:lstStyle/>
        <a:p>
          <a:r>
            <a:rPr lang="en-GB"/>
            <a:t>Individualism vs collectivism</a:t>
          </a:r>
          <a:br>
            <a:rPr lang="en-GB"/>
          </a:br>
          <a:r>
            <a:rPr lang="en-GB"/>
            <a:t> Power distance</a:t>
          </a:r>
          <a:br>
            <a:rPr lang="en-GB"/>
          </a:br>
          <a:r>
            <a:rPr lang="en-GB"/>
            <a:t> Uncertainty avoidance</a:t>
          </a:r>
          <a:endParaRPr lang="en-US"/>
        </a:p>
      </dgm:t>
    </dgm:pt>
    <dgm:pt modelId="{97C37A05-34D2-4747-8FD4-ADD36665E30C}" type="parTrans" cxnId="{0E436CA9-0539-4A55-8EF3-41D3982DC5E8}">
      <dgm:prSet/>
      <dgm:spPr/>
      <dgm:t>
        <a:bodyPr/>
        <a:lstStyle/>
        <a:p>
          <a:endParaRPr lang="en-US"/>
        </a:p>
      </dgm:t>
    </dgm:pt>
    <dgm:pt modelId="{FDEA4E67-CE8C-44C2-9F00-A9DBAB646B6D}" type="sibTrans" cxnId="{0E436CA9-0539-4A55-8EF3-41D3982DC5E8}">
      <dgm:prSet/>
      <dgm:spPr/>
      <dgm:t>
        <a:bodyPr/>
        <a:lstStyle/>
        <a:p>
          <a:endParaRPr lang="en-US"/>
        </a:p>
      </dgm:t>
    </dgm:pt>
    <dgm:pt modelId="{627408B3-17DA-4768-BC7B-B8FE55DD6E28}" type="pres">
      <dgm:prSet presAssocID="{739C7B35-6642-47E0-B356-A85550EB65E2}" presName="linear" presStyleCnt="0">
        <dgm:presLayoutVars>
          <dgm:animLvl val="lvl"/>
          <dgm:resizeHandles val="exact"/>
        </dgm:presLayoutVars>
      </dgm:prSet>
      <dgm:spPr/>
    </dgm:pt>
    <dgm:pt modelId="{7DF6935B-48E0-4F51-A251-C46302670CF6}" type="pres">
      <dgm:prSet presAssocID="{58CC0201-B425-4CF1-8B06-D321297F5A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B2FC9DE-C048-4654-97E9-11238DFF68FA}" type="pres">
      <dgm:prSet presAssocID="{0B1B3633-0D3A-49C9-A1DA-A0DE1BCC09D6}" presName="spacer" presStyleCnt="0"/>
      <dgm:spPr/>
    </dgm:pt>
    <dgm:pt modelId="{3A2E05EF-64DF-41CB-AA4C-B28A6F413760}" type="pres">
      <dgm:prSet presAssocID="{2274A18C-F99A-4F78-AB5C-D43D44B20E4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6F44B06-844B-436B-911F-AA445D0C298E}" type="presOf" srcId="{2274A18C-F99A-4F78-AB5C-D43D44B20E4F}" destId="{3A2E05EF-64DF-41CB-AA4C-B28A6F413760}" srcOrd="0" destOrd="0" presId="urn:microsoft.com/office/officeart/2005/8/layout/vList2"/>
    <dgm:cxn modelId="{FC508039-DCEA-44A6-B2F4-8B9E62EA0867}" type="presOf" srcId="{58CC0201-B425-4CF1-8B06-D321297F5AC9}" destId="{7DF6935B-48E0-4F51-A251-C46302670CF6}" srcOrd="0" destOrd="0" presId="urn:microsoft.com/office/officeart/2005/8/layout/vList2"/>
    <dgm:cxn modelId="{C7F44F6F-D06A-4FFB-AF64-DAA3A16A1862}" type="presOf" srcId="{739C7B35-6642-47E0-B356-A85550EB65E2}" destId="{627408B3-17DA-4768-BC7B-B8FE55DD6E28}" srcOrd="0" destOrd="0" presId="urn:microsoft.com/office/officeart/2005/8/layout/vList2"/>
    <dgm:cxn modelId="{0E436CA9-0539-4A55-8EF3-41D3982DC5E8}" srcId="{739C7B35-6642-47E0-B356-A85550EB65E2}" destId="{2274A18C-F99A-4F78-AB5C-D43D44B20E4F}" srcOrd="1" destOrd="0" parTransId="{97C37A05-34D2-4747-8FD4-ADD36665E30C}" sibTransId="{FDEA4E67-CE8C-44C2-9F00-A9DBAB646B6D}"/>
    <dgm:cxn modelId="{2F6513B9-1978-4C8D-98BB-DA4F384FC240}" srcId="{739C7B35-6642-47E0-B356-A85550EB65E2}" destId="{58CC0201-B425-4CF1-8B06-D321297F5AC9}" srcOrd="0" destOrd="0" parTransId="{CB164512-26C0-4219-9303-943B7083F126}" sibTransId="{0B1B3633-0D3A-49C9-A1DA-A0DE1BCC09D6}"/>
    <dgm:cxn modelId="{1FC75018-B26D-4361-B7D9-721F2E120242}" type="presParOf" srcId="{627408B3-17DA-4768-BC7B-B8FE55DD6E28}" destId="{7DF6935B-48E0-4F51-A251-C46302670CF6}" srcOrd="0" destOrd="0" presId="urn:microsoft.com/office/officeart/2005/8/layout/vList2"/>
    <dgm:cxn modelId="{7277530B-4F72-4603-AE0F-C0039D875782}" type="presParOf" srcId="{627408B3-17DA-4768-BC7B-B8FE55DD6E28}" destId="{4B2FC9DE-C048-4654-97E9-11238DFF68FA}" srcOrd="1" destOrd="0" presId="urn:microsoft.com/office/officeart/2005/8/layout/vList2"/>
    <dgm:cxn modelId="{5C25F2E1-05EE-49E2-9BC4-4E99CCEAFEAA}" type="presParOf" srcId="{627408B3-17DA-4768-BC7B-B8FE55DD6E28}" destId="{3A2E05EF-64DF-41CB-AA4C-B28A6F41376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507F56-0685-4E92-BF60-E47D71DB59D2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48712E0-BD29-4EFC-82F4-5953EEF7531F}">
      <dgm:prSet/>
      <dgm:spPr/>
      <dgm:t>
        <a:bodyPr/>
        <a:lstStyle/>
        <a:p>
          <a:r>
            <a:rPr lang="en-GB" dirty="0"/>
            <a:t>Cultural values shape negotiation behaviours, trust formation, communication styles, and expectations regarding agreements, influencing international business outcomes and long-term partnerships.</a:t>
          </a:r>
          <a:endParaRPr lang="en-US" dirty="0"/>
        </a:p>
      </dgm:t>
    </dgm:pt>
    <dgm:pt modelId="{1900F951-67AE-4E5B-B85E-D1352301C1BF}" type="parTrans" cxnId="{CE287C9B-E12C-43BC-87F1-CA5ACF536F59}">
      <dgm:prSet/>
      <dgm:spPr/>
      <dgm:t>
        <a:bodyPr/>
        <a:lstStyle/>
        <a:p>
          <a:endParaRPr lang="en-US"/>
        </a:p>
      </dgm:t>
    </dgm:pt>
    <dgm:pt modelId="{5E96A889-708D-42C3-B989-F618910E2ED7}" type="sibTrans" cxnId="{CE287C9B-E12C-43BC-87F1-CA5ACF536F59}">
      <dgm:prSet/>
      <dgm:spPr/>
      <dgm:t>
        <a:bodyPr/>
        <a:lstStyle/>
        <a:p>
          <a:endParaRPr lang="en-US"/>
        </a:p>
      </dgm:t>
    </dgm:pt>
    <dgm:pt modelId="{3F3A299C-B78A-4768-8B24-430E6AD3C1F0}">
      <dgm:prSet/>
      <dgm:spPr/>
      <dgm:t>
        <a:bodyPr/>
        <a:lstStyle/>
        <a:p>
          <a:r>
            <a:rPr lang="en-GB" dirty="0"/>
            <a:t> Decision authority</a:t>
          </a:r>
          <a:br>
            <a:rPr lang="en-GB" dirty="0"/>
          </a:br>
          <a:r>
            <a:rPr lang="en-GB" dirty="0"/>
            <a:t> Relationship building</a:t>
          </a:r>
          <a:br>
            <a:rPr lang="en-GB" dirty="0"/>
          </a:br>
          <a:r>
            <a:rPr lang="en-GB" dirty="0"/>
            <a:t>Contract perception</a:t>
          </a:r>
          <a:endParaRPr lang="en-US" dirty="0"/>
        </a:p>
      </dgm:t>
    </dgm:pt>
    <dgm:pt modelId="{CDF52F05-970F-4DB3-8E98-B257CEFBD377}" type="parTrans" cxnId="{28F5088F-B4AD-47DB-8B46-452559A3BD42}">
      <dgm:prSet/>
      <dgm:spPr/>
      <dgm:t>
        <a:bodyPr/>
        <a:lstStyle/>
        <a:p>
          <a:endParaRPr lang="en-US"/>
        </a:p>
      </dgm:t>
    </dgm:pt>
    <dgm:pt modelId="{811E2CE3-66FD-4B00-8772-F3EAAE208903}" type="sibTrans" cxnId="{28F5088F-B4AD-47DB-8B46-452559A3BD42}">
      <dgm:prSet/>
      <dgm:spPr/>
      <dgm:t>
        <a:bodyPr/>
        <a:lstStyle/>
        <a:p>
          <a:endParaRPr lang="en-US"/>
        </a:p>
      </dgm:t>
    </dgm:pt>
    <dgm:pt modelId="{886A5DDF-4F40-4D65-983C-16D892BF064B}" type="pres">
      <dgm:prSet presAssocID="{7D507F56-0685-4E92-BF60-E47D71DB59D2}" presName="Name0" presStyleCnt="0">
        <dgm:presLayoutVars>
          <dgm:dir/>
          <dgm:animLvl val="lvl"/>
          <dgm:resizeHandles val="exact"/>
        </dgm:presLayoutVars>
      </dgm:prSet>
      <dgm:spPr/>
    </dgm:pt>
    <dgm:pt modelId="{3ED3B120-45DE-4158-AD0E-F91DF667601A}" type="pres">
      <dgm:prSet presAssocID="{3F3A299C-B78A-4768-8B24-430E6AD3C1F0}" presName="boxAndChildren" presStyleCnt="0"/>
      <dgm:spPr/>
    </dgm:pt>
    <dgm:pt modelId="{65AF100A-C64F-4DBE-99BA-206C48D62CF2}" type="pres">
      <dgm:prSet presAssocID="{3F3A299C-B78A-4768-8B24-430E6AD3C1F0}" presName="parentTextBox" presStyleLbl="node1" presStyleIdx="0" presStyleCnt="2"/>
      <dgm:spPr/>
    </dgm:pt>
    <dgm:pt modelId="{89712FEE-C1F8-4D1C-8910-4586F805AE01}" type="pres">
      <dgm:prSet presAssocID="{5E96A889-708D-42C3-B989-F618910E2ED7}" presName="sp" presStyleCnt="0"/>
      <dgm:spPr/>
    </dgm:pt>
    <dgm:pt modelId="{B43657F4-E3B4-43C8-ABA5-22806E5AF87C}" type="pres">
      <dgm:prSet presAssocID="{548712E0-BD29-4EFC-82F4-5953EEF7531F}" presName="arrowAndChildren" presStyleCnt="0"/>
      <dgm:spPr/>
    </dgm:pt>
    <dgm:pt modelId="{98AE1DAB-85EA-4A16-8963-EB1D2394D1DE}" type="pres">
      <dgm:prSet presAssocID="{548712E0-BD29-4EFC-82F4-5953EEF7531F}" presName="parentTextArrow" presStyleLbl="node1" presStyleIdx="1" presStyleCnt="2"/>
      <dgm:spPr/>
    </dgm:pt>
  </dgm:ptLst>
  <dgm:cxnLst>
    <dgm:cxn modelId="{28F5088F-B4AD-47DB-8B46-452559A3BD42}" srcId="{7D507F56-0685-4E92-BF60-E47D71DB59D2}" destId="{3F3A299C-B78A-4768-8B24-430E6AD3C1F0}" srcOrd="1" destOrd="0" parTransId="{CDF52F05-970F-4DB3-8E98-B257CEFBD377}" sibTransId="{811E2CE3-66FD-4B00-8772-F3EAAE208903}"/>
    <dgm:cxn modelId="{CE287C9B-E12C-43BC-87F1-CA5ACF536F59}" srcId="{7D507F56-0685-4E92-BF60-E47D71DB59D2}" destId="{548712E0-BD29-4EFC-82F4-5953EEF7531F}" srcOrd="0" destOrd="0" parTransId="{1900F951-67AE-4E5B-B85E-D1352301C1BF}" sibTransId="{5E96A889-708D-42C3-B989-F618910E2ED7}"/>
    <dgm:cxn modelId="{1A52309C-F5E0-4449-9289-9C032B0872E8}" type="presOf" srcId="{3F3A299C-B78A-4768-8B24-430E6AD3C1F0}" destId="{65AF100A-C64F-4DBE-99BA-206C48D62CF2}" srcOrd="0" destOrd="0" presId="urn:microsoft.com/office/officeart/2005/8/layout/process4"/>
    <dgm:cxn modelId="{3CF60ABE-4A5F-4143-9066-EEA6D3518680}" type="presOf" srcId="{7D507F56-0685-4E92-BF60-E47D71DB59D2}" destId="{886A5DDF-4F40-4D65-983C-16D892BF064B}" srcOrd="0" destOrd="0" presId="urn:microsoft.com/office/officeart/2005/8/layout/process4"/>
    <dgm:cxn modelId="{DC0198BE-DD31-4FAA-A6D8-B81D35BCF138}" type="presOf" srcId="{548712E0-BD29-4EFC-82F4-5953EEF7531F}" destId="{98AE1DAB-85EA-4A16-8963-EB1D2394D1DE}" srcOrd="0" destOrd="0" presId="urn:microsoft.com/office/officeart/2005/8/layout/process4"/>
    <dgm:cxn modelId="{95EE2DDC-5E19-4560-87B1-7ACAC63A8E70}" type="presParOf" srcId="{886A5DDF-4F40-4D65-983C-16D892BF064B}" destId="{3ED3B120-45DE-4158-AD0E-F91DF667601A}" srcOrd="0" destOrd="0" presId="urn:microsoft.com/office/officeart/2005/8/layout/process4"/>
    <dgm:cxn modelId="{83D20DA8-8083-44F0-9353-C5E553A0CE7A}" type="presParOf" srcId="{3ED3B120-45DE-4158-AD0E-F91DF667601A}" destId="{65AF100A-C64F-4DBE-99BA-206C48D62CF2}" srcOrd="0" destOrd="0" presId="urn:microsoft.com/office/officeart/2005/8/layout/process4"/>
    <dgm:cxn modelId="{0D521EBF-EC72-490F-9408-8364FC21F824}" type="presParOf" srcId="{886A5DDF-4F40-4D65-983C-16D892BF064B}" destId="{89712FEE-C1F8-4D1C-8910-4586F805AE01}" srcOrd="1" destOrd="0" presId="urn:microsoft.com/office/officeart/2005/8/layout/process4"/>
    <dgm:cxn modelId="{AD406DF3-BC26-48A1-BDE0-6041DA7C5553}" type="presParOf" srcId="{886A5DDF-4F40-4D65-983C-16D892BF064B}" destId="{B43657F4-E3B4-43C8-ABA5-22806E5AF87C}" srcOrd="2" destOrd="0" presId="urn:microsoft.com/office/officeart/2005/8/layout/process4"/>
    <dgm:cxn modelId="{9C23A3A4-975E-4E7A-94BA-3EAC8A8383E0}" type="presParOf" srcId="{B43657F4-E3B4-43C8-ABA5-22806E5AF87C}" destId="{98AE1DAB-85EA-4A16-8963-EB1D2394D1D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411F87-FE92-4816-AF8F-452C9144FC2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335FC0-EAF0-4BD5-AF24-1076686EBF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Chinese negotiations prioritise long-term relationships, hierarchy respect, and indirect communication, which may differ significantly from Western negotiation practices.</a:t>
          </a:r>
          <a:endParaRPr lang="en-US"/>
        </a:p>
      </dgm:t>
    </dgm:pt>
    <dgm:pt modelId="{BE29C1B5-67B0-46E8-B767-199ABEBBCB95}" type="parTrans" cxnId="{101AC48F-3665-48DD-9D09-0A8ABDA62048}">
      <dgm:prSet/>
      <dgm:spPr/>
      <dgm:t>
        <a:bodyPr/>
        <a:lstStyle/>
        <a:p>
          <a:endParaRPr lang="en-US"/>
        </a:p>
      </dgm:t>
    </dgm:pt>
    <dgm:pt modelId="{298F53C6-F036-4BD5-9242-A5120F9DBB5B}" type="sibTrans" cxnId="{101AC48F-3665-48DD-9D09-0A8ABDA62048}">
      <dgm:prSet/>
      <dgm:spPr/>
      <dgm:t>
        <a:bodyPr/>
        <a:lstStyle/>
        <a:p>
          <a:endParaRPr lang="en-US"/>
        </a:p>
      </dgm:t>
    </dgm:pt>
    <dgm:pt modelId="{CD279438-F7CF-465E-860D-162DD21D5A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Importance of </a:t>
          </a:r>
          <a:r>
            <a:rPr lang="en-GB" b="1"/>
            <a:t>guanxi</a:t>
          </a:r>
          <a:r>
            <a:rPr lang="en-GB"/>
            <a:t> (relationships)</a:t>
          </a:r>
          <a:br>
            <a:rPr lang="en-GB"/>
          </a:br>
          <a:r>
            <a:rPr lang="en-GB"/>
            <a:t>Face-saving behaviour</a:t>
          </a:r>
          <a:br>
            <a:rPr lang="en-GB"/>
          </a:br>
          <a:r>
            <a:rPr lang="en-GB"/>
            <a:t>Hierarchical authority structures</a:t>
          </a:r>
          <a:endParaRPr lang="en-US"/>
        </a:p>
      </dgm:t>
    </dgm:pt>
    <dgm:pt modelId="{A24DAE15-BEF0-4DA0-A3EA-CF4438E2244A}" type="parTrans" cxnId="{D9DAF1AA-B8A8-4BF5-8D61-85140E005041}">
      <dgm:prSet/>
      <dgm:spPr/>
      <dgm:t>
        <a:bodyPr/>
        <a:lstStyle/>
        <a:p>
          <a:endParaRPr lang="en-US"/>
        </a:p>
      </dgm:t>
    </dgm:pt>
    <dgm:pt modelId="{BE8DBCF0-CC15-4B28-A558-D3EDBB8EAE0B}" type="sibTrans" cxnId="{D9DAF1AA-B8A8-4BF5-8D61-85140E005041}">
      <dgm:prSet/>
      <dgm:spPr/>
      <dgm:t>
        <a:bodyPr/>
        <a:lstStyle/>
        <a:p>
          <a:endParaRPr lang="en-US"/>
        </a:p>
      </dgm:t>
    </dgm:pt>
    <dgm:pt modelId="{D7A0D84E-CDFC-4473-A7AC-9234A35D823A}" type="pres">
      <dgm:prSet presAssocID="{09411F87-FE92-4816-AF8F-452C9144FC22}" presName="root" presStyleCnt="0">
        <dgm:presLayoutVars>
          <dgm:dir/>
          <dgm:resizeHandles val="exact"/>
        </dgm:presLayoutVars>
      </dgm:prSet>
      <dgm:spPr/>
    </dgm:pt>
    <dgm:pt modelId="{6547A776-D88C-4A77-83CB-55B758B1A1F2}" type="pres">
      <dgm:prSet presAssocID="{2C335FC0-EAF0-4BD5-AF24-1076686EBFC2}" presName="compNode" presStyleCnt="0"/>
      <dgm:spPr/>
    </dgm:pt>
    <dgm:pt modelId="{D2B885A2-0BEA-4DF2-A617-32EEB2C3F59E}" type="pres">
      <dgm:prSet presAssocID="{2C335FC0-EAF0-4BD5-AF24-1076686EBFC2}" presName="bgRect" presStyleLbl="bgShp" presStyleIdx="0" presStyleCnt="2"/>
      <dgm:spPr/>
    </dgm:pt>
    <dgm:pt modelId="{9D73D218-E625-4758-BB53-010AEE752A5E}" type="pres">
      <dgm:prSet presAssocID="{2C335FC0-EAF0-4BD5-AF24-1076686EBFC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545C286-761F-4C69-B006-77D8861538B4}" type="pres">
      <dgm:prSet presAssocID="{2C335FC0-EAF0-4BD5-AF24-1076686EBFC2}" presName="spaceRect" presStyleCnt="0"/>
      <dgm:spPr/>
    </dgm:pt>
    <dgm:pt modelId="{B395788B-A2C1-4A6B-AAFE-C02995C556EA}" type="pres">
      <dgm:prSet presAssocID="{2C335FC0-EAF0-4BD5-AF24-1076686EBFC2}" presName="parTx" presStyleLbl="revTx" presStyleIdx="0" presStyleCnt="2">
        <dgm:presLayoutVars>
          <dgm:chMax val="0"/>
          <dgm:chPref val="0"/>
        </dgm:presLayoutVars>
      </dgm:prSet>
      <dgm:spPr/>
    </dgm:pt>
    <dgm:pt modelId="{7788AA2B-5E26-49C9-9549-E0D0705707A8}" type="pres">
      <dgm:prSet presAssocID="{298F53C6-F036-4BD5-9242-A5120F9DBB5B}" presName="sibTrans" presStyleCnt="0"/>
      <dgm:spPr/>
    </dgm:pt>
    <dgm:pt modelId="{76AB88CF-9133-4D8B-BB4C-4485589B4213}" type="pres">
      <dgm:prSet presAssocID="{CD279438-F7CF-465E-860D-162DD21D5A41}" presName="compNode" presStyleCnt="0"/>
      <dgm:spPr/>
    </dgm:pt>
    <dgm:pt modelId="{0B2D9E2D-ADB2-4D56-885D-1C186C8C20AB}" type="pres">
      <dgm:prSet presAssocID="{CD279438-F7CF-465E-860D-162DD21D5A41}" presName="bgRect" presStyleLbl="bgShp" presStyleIdx="1" presStyleCnt="2"/>
      <dgm:spPr/>
    </dgm:pt>
    <dgm:pt modelId="{33219B4C-DA89-4DCC-97F5-E4A5362A2834}" type="pres">
      <dgm:prSet presAssocID="{CD279438-F7CF-465E-860D-162DD21D5A4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F1E9F47-951A-4D7A-B110-08956F02569B}" type="pres">
      <dgm:prSet presAssocID="{CD279438-F7CF-465E-860D-162DD21D5A41}" presName="spaceRect" presStyleCnt="0"/>
      <dgm:spPr/>
    </dgm:pt>
    <dgm:pt modelId="{84F91467-8340-4C91-9CDD-DAE177E0C0D2}" type="pres">
      <dgm:prSet presAssocID="{CD279438-F7CF-465E-860D-162DD21D5A4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15BA418-5FFB-4382-8EFD-D7C376014A2F}" type="presOf" srcId="{CD279438-F7CF-465E-860D-162DD21D5A41}" destId="{84F91467-8340-4C91-9CDD-DAE177E0C0D2}" srcOrd="0" destOrd="0" presId="urn:microsoft.com/office/officeart/2018/2/layout/IconVerticalSolidList"/>
    <dgm:cxn modelId="{FD43A35F-2747-4D85-9727-CC8BB9D76DA2}" type="presOf" srcId="{09411F87-FE92-4816-AF8F-452C9144FC22}" destId="{D7A0D84E-CDFC-4473-A7AC-9234A35D823A}" srcOrd="0" destOrd="0" presId="urn:microsoft.com/office/officeart/2018/2/layout/IconVerticalSolidList"/>
    <dgm:cxn modelId="{101AC48F-3665-48DD-9D09-0A8ABDA62048}" srcId="{09411F87-FE92-4816-AF8F-452C9144FC22}" destId="{2C335FC0-EAF0-4BD5-AF24-1076686EBFC2}" srcOrd="0" destOrd="0" parTransId="{BE29C1B5-67B0-46E8-B767-199ABEBBCB95}" sibTransId="{298F53C6-F036-4BD5-9242-A5120F9DBB5B}"/>
    <dgm:cxn modelId="{D9DAF1AA-B8A8-4BF5-8D61-85140E005041}" srcId="{09411F87-FE92-4816-AF8F-452C9144FC22}" destId="{CD279438-F7CF-465E-860D-162DD21D5A41}" srcOrd="1" destOrd="0" parTransId="{A24DAE15-BEF0-4DA0-A3EA-CF4438E2244A}" sibTransId="{BE8DBCF0-CC15-4B28-A558-D3EDBB8EAE0B}"/>
    <dgm:cxn modelId="{A695C9F8-03DC-4933-8093-1C246036B71B}" type="presOf" srcId="{2C335FC0-EAF0-4BD5-AF24-1076686EBFC2}" destId="{B395788B-A2C1-4A6B-AAFE-C02995C556EA}" srcOrd="0" destOrd="0" presId="urn:microsoft.com/office/officeart/2018/2/layout/IconVerticalSolidList"/>
    <dgm:cxn modelId="{B17FD2C0-6B8F-4400-B7BB-35056826C6B7}" type="presParOf" srcId="{D7A0D84E-CDFC-4473-A7AC-9234A35D823A}" destId="{6547A776-D88C-4A77-83CB-55B758B1A1F2}" srcOrd="0" destOrd="0" presId="urn:microsoft.com/office/officeart/2018/2/layout/IconVerticalSolidList"/>
    <dgm:cxn modelId="{04F900E4-8D9F-4731-9D31-D47880324AA9}" type="presParOf" srcId="{6547A776-D88C-4A77-83CB-55B758B1A1F2}" destId="{D2B885A2-0BEA-4DF2-A617-32EEB2C3F59E}" srcOrd="0" destOrd="0" presId="urn:microsoft.com/office/officeart/2018/2/layout/IconVerticalSolidList"/>
    <dgm:cxn modelId="{2969437C-D813-4A75-87E6-538D54EC78AE}" type="presParOf" srcId="{6547A776-D88C-4A77-83CB-55B758B1A1F2}" destId="{9D73D218-E625-4758-BB53-010AEE752A5E}" srcOrd="1" destOrd="0" presId="urn:microsoft.com/office/officeart/2018/2/layout/IconVerticalSolidList"/>
    <dgm:cxn modelId="{EF8470E5-320E-47B1-AC65-7992E9F0972A}" type="presParOf" srcId="{6547A776-D88C-4A77-83CB-55B758B1A1F2}" destId="{E545C286-761F-4C69-B006-77D8861538B4}" srcOrd="2" destOrd="0" presId="urn:microsoft.com/office/officeart/2018/2/layout/IconVerticalSolidList"/>
    <dgm:cxn modelId="{EB1111F1-F42F-4ED5-AC1A-DA563FD70F03}" type="presParOf" srcId="{6547A776-D88C-4A77-83CB-55B758B1A1F2}" destId="{B395788B-A2C1-4A6B-AAFE-C02995C556EA}" srcOrd="3" destOrd="0" presId="urn:microsoft.com/office/officeart/2018/2/layout/IconVerticalSolidList"/>
    <dgm:cxn modelId="{628E855B-3B88-4E6B-8EF9-5CB116556B01}" type="presParOf" srcId="{D7A0D84E-CDFC-4473-A7AC-9234A35D823A}" destId="{7788AA2B-5E26-49C9-9549-E0D0705707A8}" srcOrd="1" destOrd="0" presId="urn:microsoft.com/office/officeart/2018/2/layout/IconVerticalSolidList"/>
    <dgm:cxn modelId="{F0E7A1D6-2E27-4149-AA91-69FA3695D35C}" type="presParOf" srcId="{D7A0D84E-CDFC-4473-A7AC-9234A35D823A}" destId="{76AB88CF-9133-4D8B-BB4C-4485589B4213}" srcOrd="2" destOrd="0" presId="urn:microsoft.com/office/officeart/2018/2/layout/IconVerticalSolidList"/>
    <dgm:cxn modelId="{089527AB-DD77-472C-AB49-C64F63D54582}" type="presParOf" srcId="{76AB88CF-9133-4D8B-BB4C-4485589B4213}" destId="{0B2D9E2D-ADB2-4D56-885D-1C186C8C20AB}" srcOrd="0" destOrd="0" presId="urn:microsoft.com/office/officeart/2018/2/layout/IconVerticalSolidList"/>
    <dgm:cxn modelId="{A32A530E-87E8-44F0-B225-8BDAC3FF6AA2}" type="presParOf" srcId="{76AB88CF-9133-4D8B-BB4C-4485589B4213}" destId="{33219B4C-DA89-4DCC-97F5-E4A5362A2834}" srcOrd="1" destOrd="0" presId="urn:microsoft.com/office/officeart/2018/2/layout/IconVerticalSolidList"/>
    <dgm:cxn modelId="{6C78FAF5-509F-4892-8524-66C4C7E4DE1A}" type="presParOf" srcId="{76AB88CF-9133-4D8B-BB4C-4485589B4213}" destId="{4F1E9F47-951A-4D7A-B110-08956F02569B}" srcOrd="2" destOrd="0" presId="urn:microsoft.com/office/officeart/2018/2/layout/IconVerticalSolidList"/>
    <dgm:cxn modelId="{DD6ED163-ACE5-40AE-AD0C-324D6B735ED9}" type="presParOf" srcId="{76AB88CF-9133-4D8B-BB4C-4485589B4213}" destId="{84F91467-8340-4C91-9CDD-DAE177E0C0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9EE041-CE80-4953-AEDA-567EF1FADF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D04DF55-7423-40E7-9D00-697672527A80}">
      <dgm:prSet/>
      <dgm:spPr/>
      <dgm:t>
        <a:bodyPr/>
        <a:lstStyle/>
        <a:p>
          <a:r>
            <a:rPr lang="en-GB"/>
            <a:t>Chinese negotiators often emphasise harmony, trust, and gradual agreement building, requiring patience and cultural sensitivity from UK business representatives.</a:t>
          </a:r>
          <a:endParaRPr lang="en-US"/>
        </a:p>
      </dgm:t>
    </dgm:pt>
    <dgm:pt modelId="{AAD52E92-2845-4F53-B35E-EF37E3348F6A}" type="parTrans" cxnId="{4C590888-9087-402F-A01A-2CB8B1D38ECB}">
      <dgm:prSet/>
      <dgm:spPr/>
      <dgm:t>
        <a:bodyPr/>
        <a:lstStyle/>
        <a:p>
          <a:endParaRPr lang="en-US"/>
        </a:p>
      </dgm:t>
    </dgm:pt>
    <dgm:pt modelId="{6550D689-D694-48BF-B0D8-47934065E7DA}" type="sibTrans" cxnId="{4C590888-9087-402F-A01A-2CB8B1D38ECB}">
      <dgm:prSet/>
      <dgm:spPr/>
      <dgm:t>
        <a:bodyPr/>
        <a:lstStyle/>
        <a:p>
          <a:endParaRPr lang="en-US"/>
        </a:p>
      </dgm:t>
    </dgm:pt>
    <dgm:pt modelId="{DB3B1D44-A94E-446A-B9BF-DD818D2B69E4}">
      <dgm:prSet/>
      <dgm:spPr/>
      <dgm:t>
        <a:bodyPr/>
        <a:lstStyle/>
        <a:p>
          <a:r>
            <a:rPr lang="en-GB"/>
            <a:t>Indirect communication</a:t>
          </a:r>
          <a:endParaRPr lang="en-US"/>
        </a:p>
      </dgm:t>
    </dgm:pt>
    <dgm:pt modelId="{84E71457-C3C0-4320-BFCF-9E5E88575BCA}" type="parTrans" cxnId="{D03C2E26-B3DC-40E2-9784-CDB57EFCC70A}">
      <dgm:prSet/>
      <dgm:spPr/>
      <dgm:t>
        <a:bodyPr/>
        <a:lstStyle/>
        <a:p>
          <a:endParaRPr lang="en-US"/>
        </a:p>
      </dgm:t>
    </dgm:pt>
    <dgm:pt modelId="{A19D796E-A784-4D1B-BD28-8124950C636C}" type="sibTrans" cxnId="{D03C2E26-B3DC-40E2-9784-CDB57EFCC70A}">
      <dgm:prSet/>
      <dgm:spPr/>
      <dgm:t>
        <a:bodyPr/>
        <a:lstStyle/>
        <a:p>
          <a:endParaRPr lang="en-US"/>
        </a:p>
      </dgm:t>
    </dgm:pt>
    <dgm:pt modelId="{75EC656A-003C-42E7-98EF-F45D087423F6}">
      <dgm:prSet/>
      <dgm:spPr/>
      <dgm:t>
        <a:bodyPr/>
        <a:lstStyle/>
        <a:p>
          <a:r>
            <a:rPr lang="en-GB"/>
            <a:t>Trust before contracts</a:t>
          </a:r>
          <a:br>
            <a:rPr lang="en-GB"/>
          </a:br>
          <a:r>
            <a:rPr lang="en-GB"/>
            <a:t> Long negotiation timelines</a:t>
          </a:r>
          <a:endParaRPr lang="en-US"/>
        </a:p>
      </dgm:t>
    </dgm:pt>
    <dgm:pt modelId="{6992C1DC-6F5C-4383-9E27-E1D9357DFE30}" type="parTrans" cxnId="{BA20E05C-FBC9-47D8-B05E-F2751D628EF3}">
      <dgm:prSet/>
      <dgm:spPr/>
      <dgm:t>
        <a:bodyPr/>
        <a:lstStyle/>
        <a:p>
          <a:endParaRPr lang="en-US"/>
        </a:p>
      </dgm:t>
    </dgm:pt>
    <dgm:pt modelId="{AC2E712B-053E-41A0-AC0D-CD2A4F347D17}" type="sibTrans" cxnId="{BA20E05C-FBC9-47D8-B05E-F2751D628EF3}">
      <dgm:prSet/>
      <dgm:spPr/>
      <dgm:t>
        <a:bodyPr/>
        <a:lstStyle/>
        <a:p>
          <a:endParaRPr lang="en-US"/>
        </a:p>
      </dgm:t>
    </dgm:pt>
    <dgm:pt modelId="{7505D4C7-FBAF-4B4F-8C52-357396D69E3B}" type="pres">
      <dgm:prSet presAssocID="{859EE041-CE80-4953-AEDA-567EF1FADF8B}" presName="root" presStyleCnt="0">
        <dgm:presLayoutVars>
          <dgm:dir/>
          <dgm:resizeHandles val="exact"/>
        </dgm:presLayoutVars>
      </dgm:prSet>
      <dgm:spPr/>
    </dgm:pt>
    <dgm:pt modelId="{90035E4C-59C6-4143-88E1-8991693ED86C}" type="pres">
      <dgm:prSet presAssocID="{CD04DF55-7423-40E7-9D00-697672527A80}" presName="compNode" presStyleCnt="0"/>
      <dgm:spPr/>
    </dgm:pt>
    <dgm:pt modelId="{82C6B4F9-23FE-4CAB-B46F-E028874CA791}" type="pres">
      <dgm:prSet presAssocID="{CD04DF55-7423-40E7-9D00-697672527A80}" presName="bgRect" presStyleLbl="bgShp" presStyleIdx="0" presStyleCnt="3"/>
      <dgm:spPr/>
    </dgm:pt>
    <dgm:pt modelId="{061C3DDD-5DC8-4704-B8BA-970CAAC728F9}" type="pres">
      <dgm:prSet presAssocID="{CD04DF55-7423-40E7-9D00-697672527A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1CA45803-3F76-4FE6-A41A-C42E2E33B5CD}" type="pres">
      <dgm:prSet presAssocID="{CD04DF55-7423-40E7-9D00-697672527A80}" presName="spaceRect" presStyleCnt="0"/>
      <dgm:spPr/>
    </dgm:pt>
    <dgm:pt modelId="{D8071CD8-7C89-49F5-A3AA-C29C169DEC52}" type="pres">
      <dgm:prSet presAssocID="{CD04DF55-7423-40E7-9D00-697672527A80}" presName="parTx" presStyleLbl="revTx" presStyleIdx="0" presStyleCnt="3">
        <dgm:presLayoutVars>
          <dgm:chMax val="0"/>
          <dgm:chPref val="0"/>
        </dgm:presLayoutVars>
      </dgm:prSet>
      <dgm:spPr/>
    </dgm:pt>
    <dgm:pt modelId="{7FB816BD-178A-4C78-BF09-76DAE7E55640}" type="pres">
      <dgm:prSet presAssocID="{6550D689-D694-48BF-B0D8-47934065E7DA}" presName="sibTrans" presStyleCnt="0"/>
      <dgm:spPr/>
    </dgm:pt>
    <dgm:pt modelId="{026EF346-1CB4-4BD1-8F9B-410774136904}" type="pres">
      <dgm:prSet presAssocID="{DB3B1D44-A94E-446A-B9BF-DD818D2B69E4}" presName="compNode" presStyleCnt="0"/>
      <dgm:spPr/>
    </dgm:pt>
    <dgm:pt modelId="{9810352D-A04E-4C83-B9C2-4D46E9ADCB04}" type="pres">
      <dgm:prSet presAssocID="{DB3B1D44-A94E-446A-B9BF-DD818D2B69E4}" presName="bgRect" presStyleLbl="bgShp" presStyleIdx="1" presStyleCnt="3"/>
      <dgm:spPr/>
    </dgm:pt>
    <dgm:pt modelId="{1B67A011-4F63-4219-8206-4B6E0FED5627}" type="pres">
      <dgm:prSet presAssocID="{DB3B1D44-A94E-446A-B9BF-DD818D2B69E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B5857D5-DED6-4270-A179-800559726454}" type="pres">
      <dgm:prSet presAssocID="{DB3B1D44-A94E-446A-B9BF-DD818D2B69E4}" presName="spaceRect" presStyleCnt="0"/>
      <dgm:spPr/>
    </dgm:pt>
    <dgm:pt modelId="{F6F6979D-FD28-4A84-B821-AF6E2DEF5158}" type="pres">
      <dgm:prSet presAssocID="{DB3B1D44-A94E-446A-B9BF-DD818D2B69E4}" presName="parTx" presStyleLbl="revTx" presStyleIdx="1" presStyleCnt="3">
        <dgm:presLayoutVars>
          <dgm:chMax val="0"/>
          <dgm:chPref val="0"/>
        </dgm:presLayoutVars>
      </dgm:prSet>
      <dgm:spPr/>
    </dgm:pt>
    <dgm:pt modelId="{E8D925D2-D737-47A2-AFF8-0BAAF3AAAEBA}" type="pres">
      <dgm:prSet presAssocID="{A19D796E-A784-4D1B-BD28-8124950C636C}" presName="sibTrans" presStyleCnt="0"/>
      <dgm:spPr/>
    </dgm:pt>
    <dgm:pt modelId="{C43CC8EA-3D1A-4808-994E-540AFA5CD5A4}" type="pres">
      <dgm:prSet presAssocID="{75EC656A-003C-42E7-98EF-F45D087423F6}" presName="compNode" presStyleCnt="0"/>
      <dgm:spPr/>
    </dgm:pt>
    <dgm:pt modelId="{E8CD077C-92BD-446F-89B1-18E558AD2FDE}" type="pres">
      <dgm:prSet presAssocID="{75EC656A-003C-42E7-98EF-F45D087423F6}" presName="bgRect" presStyleLbl="bgShp" presStyleIdx="2" presStyleCnt="3"/>
      <dgm:spPr/>
    </dgm:pt>
    <dgm:pt modelId="{8FDE88B8-470B-4DE3-8ADE-5DCFCAC154F6}" type="pres">
      <dgm:prSet presAssocID="{75EC656A-003C-42E7-98EF-F45D087423F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EEAE4DA-E547-4421-8512-54C19515F79B}" type="pres">
      <dgm:prSet presAssocID="{75EC656A-003C-42E7-98EF-F45D087423F6}" presName="spaceRect" presStyleCnt="0"/>
      <dgm:spPr/>
    </dgm:pt>
    <dgm:pt modelId="{FBAF4EF5-6E4B-4BE3-8F94-269A486D403D}" type="pres">
      <dgm:prSet presAssocID="{75EC656A-003C-42E7-98EF-F45D087423F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A524409-C455-42A6-9DA0-1499A4226F59}" type="presOf" srcId="{75EC656A-003C-42E7-98EF-F45D087423F6}" destId="{FBAF4EF5-6E4B-4BE3-8F94-269A486D403D}" srcOrd="0" destOrd="0" presId="urn:microsoft.com/office/officeart/2018/2/layout/IconVerticalSolidList"/>
    <dgm:cxn modelId="{5FEB9324-BBC9-4240-9971-6CE8B47C1EFD}" type="presOf" srcId="{DB3B1D44-A94E-446A-B9BF-DD818D2B69E4}" destId="{F6F6979D-FD28-4A84-B821-AF6E2DEF5158}" srcOrd="0" destOrd="0" presId="urn:microsoft.com/office/officeart/2018/2/layout/IconVerticalSolidList"/>
    <dgm:cxn modelId="{D03C2E26-B3DC-40E2-9784-CDB57EFCC70A}" srcId="{859EE041-CE80-4953-AEDA-567EF1FADF8B}" destId="{DB3B1D44-A94E-446A-B9BF-DD818D2B69E4}" srcOrd="1" destOrd="0" parTransId="{84E71457-C3C0-4320-BFCF-9E5E88575BCA}" sibTransId="{A19D796E-A784-4D1B-BD28-8124950C636C}"/>
    <dgm:cxn modelId="{6333CD2A-51E4-4727-92C1-F3D0083DBABD}" type="presOf" srcId="{CD04DF55-7423-40E7-9D00-697672527A80}" destId="{D8071CD8-7C89-49F5-A3AA-C29C169DEC52}" srcOrd="0" destOrd="0" presId="urn:microsoft.com/office/officeart/2018/2/layout/IconVerticalSolidList"/>
    <dgm:cxn modelId="{BA20E05C-FBC9-47D8-B05E-F2751D628EF3}" srcId="{859EE041-CE80-4953-AEDA-567EF1FADF8B}" destId="{75EC656A-003C-42E7-98EF-F45D087423F6}" srcOrd="2" destOrd="0" parTransId="{6992C1DC-6F5C-4383-9E27-E1D9357DFE30}" sibTransId="{AC2E712B-053E-41A0-AC0D-CD2A4F347D17}"/>
    <dgm:cxn modelId="{AD8A8662-5CAC-4145-92AB-C09B62F47207}" type="presOf" srcId="{859EE041-CE80-4953-AEDA-567EF1FADF8B}" destId="{7505D4C7-FBAF-4B4F-8C52-357396D69E3B}" srcOrd="0" destOrd="0" presId="urn:microsoft.com/office/officeart/2018/2/layout/IconVerticalSolidList"/>
    <dgm:cxn modelId="{4C590888-9087-402F-A01A-2CB8B1D38ECB}" srcId="{859EE041-CE80-4953-AEDA-567EF1FADF8B}" destId="{CD04DF55-7423-40E7-9D00-697672527A80}" srcOrd="0" destOrd="0" parTransId="{AAD52E92-2845-4F53-B35E-EF37E3348F6A}" sibTransId="{6550D689-D694-48BF-B0D8-47934065E7DA}"/>
    <dgm:cxn modelId="{9F92EBA4-ADF6-46CA-B32F-14061138BAB0}" type="presParOf" srcId="{7505D4C7-FBAF-4B4F-8C52-357396D69E3B}" destId="{90035E4C-59C6-4143-88E1-8991693ED86C}" srcOrd="0" destOrd="0" presId="urn:microsoft.com/office/officeart/2018/2/layout/IconVerticalSolidList"/>
    <dgm:cxn modelId="{E73D76BB-8802-4E59-9246-050BE9F69A49}" type="presParOf" srcId="{90035E4C-59C6-4143-88E1-8991693ED86C}" destId="{82C6B4F9-23FE-4CAB-B46F-E028874CA791}" srcOrd="0" destOrd="0" presId="urn:microsoft.com/office/officeart/2018/2/layout/IconVerticalSolidList"/>
    <dgm:cxn modelId="{19EBD820-4F35-47ED-9462-EA42A0C88B78}" type="presParOf" srcId="{90035E4C-59C6-4143-88E1-8991693ED86C}" destId="{061C3DDD-5DC8-4704-B8BA-970CAAC728F9}" srcOrd="1" destOrd="0" presId="urn:microsoft.com/office/officeart/2018/2/layout/IconVerticalSolidList"/>
    <dgm:cxn modelId="{11FBC745-073F-41E8-A03F-6D1B21B47B45}" type="presParOf" srcId="{90035E4C-59C6-4143-88E1-8991693ED86C}" destId="{1CA45803-3F76-4FE6-A41A-C42E2E33B5CD}" srcOrd="2" destOrd="0" presId="urn:microsoft.com/office/officeart/2018/2/layout/IconVerticalSolidList"/>
    <dgm:cxn modelId="{67CE2900-0DC8-4C2C-9DFF-13A69312B25C}" type="presParOf" srcId="{90035E4C-59C6-4143-88E1-8991693ED86C}" destId="{D8071CD8-7C89-49F5-A3AA-C29C169DEC52}" srcOrd="3" destOrd="0" presId="urn:microsoft.com/office/officeart/2018/2/layout/IconVerticalSolidList"/>
    <dgm:cxn modelId="{7CCDDD83-E75B-4B2F-8850-A10DF2DBE63D}" type="presParOf" srcId="{7505D4C7-FBAF-4B4F-8C52-357396D69E3B}" destId="{7FB816BD-178A-4C78-BF09-76DAE7E55640}" srcOrd="1" destOrd="0" presId="urn:microsoft.com/office/officeart/2018/2/layout/IconVerticalSolidList"/>
    <dgm:cxn modelId="{62D7A5E9-D7FE-4EAC-9CA6-5B0B9D0A3F9F}" type="presParOf" srcId="{7505D4C7-FBAF-4B4F-8C52-357396D69E3B}" destId="{026EF346-1CB4-4BD1-8F9B-410774136904}" srcOrd="2" destOrd="0" presId="urn:microsoft.com/office/officeart/2018/2/layout/IconVerticalSolidList"/>
    <dgm:cxn modelId="{E3CF067E-222A-4142-8502-F243F450CFEE}" type="presParOf" srcId="{026EF346-1CB4-4BD1-8F9B-410774136904}" destId="{9810352D-A04E-4C83-B9C2-4D46E9ADCB04}" srcOrd="0" destOrd="0" presId="urn:microsoft.com/office/officeart/2018/2/layout/IconVerticalSolidList"/>
    <dgm:cxn modelId="{DA9AA7DC-9A49-4FAF-BE6D-322224E17FB3}" type="presParOf" srcId="{026EF346-1CB4-4BD1-8F9B-410774136904}" destId="{1B67A011-4F63-4219-8206-4B6E0FED5627}" srcOrd="1" destOrd="0" presId="urn:microsoft.com/office/officeart/2018/2/layout/IconVerticalSolidList"/>
    <dgm:cxn modelId="{1602C0CD-9BB0-4870-B702-EFB3B2AB9B31}" type="presParOf" srcId="{026EF346-1CB4-4BD1-8F9B-410774136904}" destId="{4B5857D5-DED6-4270-A179-800559726454}" srcOrd="2" destOrd="0" presId="urn:microsoft.com/office/officeart/2018/2/layout/IconVerticalSolidList"/>
    <dgm:cxn modelId="{421CE333-80F1-46D9-A16E-ED6B71391267}" type="presParOf" srcId="{026EF346-1CB4-4BD1-8F9B-410774136904}" destId="{F6F6979D-FD28-4A84-B821-AF6E2DEF5158}" srcOrd="3" destOrd="0" presId="urn:microsoft.com/office/officeart/2018/2/layout/IconVerticalSolidList"/>
    <dgm:cxn modelId="{FC95A777-B736-44CE-B9BE-5FD6E125D1D6}" type="presParOf" srcId="{7505D4C7-FBAF-4B4F-8C52-357396D69E3B}" destId="{E8D925D2-D737-47A2-AFF8-0BAAF3AAAEBA}" srcOrd="3" destOrd="0" presId="urn:microsoft.com/office/officeart/2018/2/layout/IconVerticalSolidList"/>
    <dgm:cxn modelId="{F1328588-3D88-4268-ADA9-DD97C4F39D25}" type="presParOf" srcId="{7505D4C7-FBAF-4B4F-8C52-357396D69E3B}" destId="{C43CC8EA-3D1A-4808-994E-540AFA5CD5A4}" srcOrd="4" destOrd="0" presId="urn:microsoft.com/office/officeart/2018/2/layout/IconVerticalSolidList"/>
    <dgm:cxn modelId="{3D04840D-17DC-4B77-BBFD-17BAE0A14BBA}" type="presParOf" srcId="{C43CC8EA-3D1A-4808-994E-540AFA5CD5A4}" destId="{E8CD077C-92BD-446F-89B1-18E558AD2FDE}" srcOrd="0" destOrd="0" presId="urn:microsoft.com/office/officeart/2018/2/layout/IconVerticalSolidList"/>
    <dgm:cxn modelId="{116DFD76-FB31-46F7-AF56-00572CB19746}" type="presParOf" srcId="{C43CC8EA-3D1A-4808-994E-540AFA5CD5A4}" destId="{8FDE88B8-470B-4DE3-8ADE-5DCFCAC154F6}" srcOrd="1" destOrd="0" presId="urn:microsoft.com/office/officeart/2018/2/layout/IconVerticalSolidList"/>
    <dgm:cxn modelId="{37304408-B0D5-41A7-B29C-8E54C75DC1E0}" type="presParOf" srcId="{C43CC8EA-3D1A-4808-994E-540AFA5CD5A4}" destId="{BEEAE4DA-E547-4421-8512-54C19515F79B}" srcOrd="2" destOrd="0" presId="urn:microsoft.com/office/officeart/2018/2/layout/IconVerticalSolidList"/>
    <dgm:cxn modelId="{052FBA8D-3884-4637-AFFD-035AC4D236A2}" type="presParOf" srcId="{C43CC8EA-3D1A-4808-994E-540AFA5CD5A4}" destId="{FBAF4EF5-6E4B-4BE3-8F94-269A486D40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A333DF4-B73A-48A0-AF21-3DFBAEBAA752}" type="doc">
      <dgm:prSet loTypeId="urn:microsoft.com/office/officeart/2005/8/layout/chart3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F97FD2E-7348-4044-8744-2E9D86E400A3}">
      <dgm:prSet/>
      <dgm:spPr/>
      <dgm:t>
        <a:bodyPr/>
        <a:lstStyle/>
        <a:p>
          <a:r>
            <a:rPr lang="en-GB"/>
            <a:t>Successful UK–China partnership requires strategic adaptation aligning organisational objectives with cultural expectations.</a:t>
          </a:r>
          <a:endParaRPr lang="en-US"/>
        </a:p>
      </dgm:t>
    </dgm:pt>
    <dgm:pt modelId="{50803220-9CCD-412B-BFD0-C95904167668}" type="parTrans" cxnId="{44EDE336-9969-483D-B53A-92B7FE79CDE4}">
      <dgm:prSet/>
      <dgm:spPr/>
      <dgm:t>
        <a:bodyPr/>
        <a:lstStyle/>
        <a:p>
          <a:endParaRPr lang="en-US"/>
        </a:p>
      </dgm:t>
    </dgm:pt>
    <dgm:pt modelId="{AC229AFC-2294-48E7-8755-146651076F3B}" type="sibTrans" cxnId="{44EDE336-9969-483D-B53A-92B7FE79CDE4}">
      <dgm:prSet/>
      <dgm:spPr/>
      <dgm:t>
        <a:bodyPr/>
        <a:lstStyle/>
        <a:p>
          <a:endParaRPr lang="en-US"/>
        </a:p>
      </dgm:t>
    </dgm:pt>
    <dgm:pt modelId="{B9F4A945-EA5B-4C75-AABB-E98ED7DEC750}">
      <dgm:prSet/>
      <dgm:spPr/>
      <dgm:t>
        <a:bodyPr/>
        <a:lstStyle/>
        <a:p>
          <a:r>
            <a:rPr lang="en-GB"/>
            <a:t>Cultural intelligence development</a:t>
          </a:r>
          <a:br>
            <a:rPr lang="en-GB"/>
          </a:br>
          <a:r>
            <a:rPr lang="en-GB"/>
            <a:t> Local partnership management</a:t>
          </a:r>
          <a:br>
            <a:rPr lang="en-GB"/>
          </a:br>
          <a:r>
            <a:rPr lang="en-GB"/>
            <a:t> Flexible negotiation approaches</a:t>
          </a:r>
          <a:br>
            <a:rPr lang="en-GB"/>
          </a:br>
          <a:r>
            <a:rPr lang="en-GB"/>
            <a:t> Long-term strategic cooperation</a:t>
          </a:r>
          <a:endParaRPr lang="en-US"/>
        </a:p>
      </dgm:t>
    </dgm:pt>
    <dgm:pt modelId="{4D7B0847-A3FE-4500-8D0C-A608AD08C93F}" type="parTrans" cxnId="{852F79AF-2E5E-4AB3-93C4-43CF1B0F0A21}">
      <dgm:prSet/>
      <dgm:spPr/>
      <dgm:t>
        <a:bodyPr/>
        <a:lstStyle/>
        <a:p>
          <a:endParaRPr lang="en-US"/>
        </a:p>
      </dgm:t>
    </dgm:pt>
    <dgm:pt modelId="{DE4E4A11-5430-4E38-8331-A422859C52A9}" type="sibTrans" cxnId="{852F79AF-2E5E-4AB3-93C4-43CF1B0F0A21}">
      <dgm:prSet/>
      <dgm:spPr/>
      <dgm:t>
        <a:bodyPr/>
        <a:lstStyle/>
        <a:p>
          <a:endParaRPr lang="en-US"/>
        </a:p>
      </dgm:t>
    </dgm:pt>
    <dgm:pt modelId="{5526E6A5-69FE-495E-9CA6-6F8EDB27C32A}" type="pres">
      <dgm:prSet presAssocID="{2A333DF4-B73A-48A0-AF21-3DFBAEBAA752}" presName="compositeShape" presStyleCnt="0">
        <dgm:presLayoutVars>
          <dgm:chMax val="7"/>
          <dgm:dir/>
          <dgm:resizeHandles val="exact"/>
        </dgm:presLayoutVars>
      </dgm:prSet>
      <dgm:spPr/>
    </dgm:pt>
    <dgm:pt modelId="{7A1C5869-F859-40B5-8567-7F8F3230026C}" type="pres">
      <dgm:prSet presAssocID="{2A333DF4-B73A-48A0-AF21-3DFBAEBAA752}" presName="wedge1" presStyleLbl="node1" presStyleIdx="0" presStyleCnt="2"/>
      <dgm:spPr/>
    </dgm:pt>
    <dgm:pt modelId="{C213C7D9-46E9-45AC-B000-E6CC825F8E5E}" type="pres">
      <dgm:prSet presAssocID="{2A333DF4-B73A-48A0-AF21-3DFBAEBAA752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ADD798A3-857C-4329-AF22-BC93CA0C67B9}" type="pres">
      <dgm:prSet presAssocID="{2A333DF4-B73A-48A0-AF21-3DFBAEBAA752}" presName="wedge2" presStyleLbl="node1" presStyleIdx="1" presStyleCnt="2"/>
      <dgm:spPr/>
    </dgm:pt>
    <dgm:pt modelId="{EA7AD822-69D9-4652-BF58-525C0ECD1119}" type="pres">
      <dgm:prSet presAssocID="{2A333DF4-B73A-48A0-AF21-3DFBAEBAA752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40297F2D-F2C0-49FC-B84A-4BF01433E8AD}" type="presOf" srcId="{2A333DF4-B73A-48A0-AF21-3DFBAEBAA752}" destId="{5526E6A5-69FE-495E-9CA6-6F8EDB27C32A}" srcOrd="0" destOrd="0" presId="urn:microsoft.com/office/officeart/2005/8/layout/chart3"/>
    <dgm:cxn modelId="{44EDE336-9969-483D-B53A-92B7FE79CDE4}" srcId="{2A333DF4-B73A-48A0-AF21-3DFBAEBAA752}" destId="{2F97FD2E-7348-4044-8744-2E9D86E400A3}" srcOrd="0" destOrd="0" parTransId="{50803220-9CCD-412B-BFD0-C95904167668}" sibTransId="{AC229AFC-2294-48E7-8755-146651076F3B}"/>
    <dgm:cxn modelId="{C72ACC6F-2B5B-42B6-8DB6-8ED88034B21F}" type="presOf" srcId="{B9F4A945-EA5B-4C75-AABB-E98ED7DEC750}" destId="{EA7AD822-69D9-4652-BF58-525C0ECD1119}" srcOrd="1" destOrd="0" presId="urn:microsoft.com/office/officeart/2005/8/layout/chart3"/>
    <dgm:cxn modelId="{C0F9F592-E4D1-4BC5-991F-48C125BF924C}" type="presOf" srcId="{2F97FD2E-7348-4044-8744-2E9D86E400A3}" destId="{C213C7D9-46E9-45AC-B000-E6CC825F8E5E}" srcOrd="1" destOrd="0" presId="urn:microsoft.com/office/officeart/2005/8/layout/chart3"/>
    <dgm:cxn modelId="{C7313C9F-2522-44E5-89B1-90D8D60537EB}" type="presOf" srcId="{2F97FD2E-7348-4044-8744-2E9D86E400A3}" destId="{7A1C5869-F859-40B5-8567-7F8F3230026C}" srcOrd="0" destOrd="0" presId="urn:microsoft.com/office/officeart/2005/8/layout/chart3"/>
    <dgm:cxn modelId="{852F79AF-2E5E-4AB3-93C4-43CF1B0F0A21}" srcId="{2A333DF4-B73A-48A0-AF21-3DFBAEBAA752}" destId="{B9F4A945-EA5B-4C75-AABB-E98ED7DEC750}" srcOrd="1" destOrd="0" parTransId="{4D7B0847-A3FE-4500-8D0C-A608AD08C93F}" sibTransId="{DE4E4A11-5430-4E38-8331-A422859C52A9}"/>
    <dgm:cxn modelId="{B2FB29ED-B6D6-41F0-B834-6A5DE6583860}" type="presOf" srcId="{B9F4A945-EA5B-4C75-AABB-E98ED7DEC750}" destId="{ADD798A3-857C-4329-AF22-BC93CA0C67B9}" srcOrd="0" destOrd="0" presId="urn:microsoft.com/office/officeart/2005/8/layout/chart3"/>
    <dgm:cxn modelId="{E32153D4-499F-4238-A49B-E071EA2DF768}" type="presParOf" srcId="{5526E6A5-69FE-495E-9CA6-6F8EDB27C32A}" destId="{7A1C5869-F859-40B5-8567-7F8F3230026C}" srcOrd="0" destOrd="0" presId="urn:microsoft.com/office/officeart/2005/8/layout/chart3"/>
    <dgm:cxn modelId="{6C9AB424-880D-40C8-9715-D73ABD9CEF0C}" type="presParOf" srcId="{5526E6A5-69FE-495E-9CA6-6F8EDB27C32A}" destId="{C213C7D9-46E9-45AC-B000-E6CC825F8E5E}" srcOrd="1" destOrd="0" presId="urn:microsoft.com/office/officeart/2005/8/layout/chart3"/>
    <dgm:cxn modelId="{059CEAF2-D5D9-4EF9-8520-C30BD38B4FCE}" type="presParOf" srcId="{5526E6A5-69FE-495E-9CA6-6F8EDB27C32A}" destId="{ADD798A3-857C-4329-AF22-BC93CA0C67B9}" srcOrd="2" destOrd="0" presId="urn:microsoft.com/office/officeart/2005/8/layout/chart3"/>
    <dgm:cxn modelId="{C2FDC15D-92C2-46AB-874B-CEE1756644C0}" type="presParOf" srcId="{5526E6A5-69FE-495E-9CA6-6F8EDB27C32A}" destId="{EA7AD822-69D9-4652-BF58-525C0ECD1119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1CCA3D-899B-420E-9FC8-41C2432DC9C3}" type="doc">
      <dgm:prSet loTypeId="urn:microsoft.com/office/officeart/2005/8/layout/hierarchy3" loCatId="hierarchy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826BFF5D-8159-4549-AF54-B00276F36081}">
      <dgm:prSet/>
      <dgm:spPr/>
      <dgm:t>
        <a:bodyPr/>
        <a:lstStyle/>
        <a:p>
          <a:r>
            <a:rPr lang="en-GB"/>
            <a:t>Effective cross-cultural negotiations require preparation, cultural awareness, and adaptive communication strategies to build trust and achieve mutually beneficial agreements.</a:t>
          </a:r>
          <a:endParaRPr lang="en-US"/>
        </a:p>
      </dgm:t>
    </dgm:pt>
    <dgm:pt modelId="{42B3A3C2-FD9F-4604-AA23-27EE76715238}" type="parTrans" cxnId="{881BEF27-D7DA-480B-95ED-4CBE9AC1BBCC}">
      <dgm:prSet/>
      <dgm:spPr/>
      <dgm:t>
        <a:bodyPr/>
        <a:lstStyle/>
        <a:p>
          <a:endParaRPr lang="en-US"/>
        </a:p>
      </dgm:t>
    </dgm:pt>
    <dgm:pt modelId="{1BF213AB-A764-428B-B4FE-781BDC78BF23}" type="sibTrans" cxnId="{881BEF27-D7DA-480B-95ED-4CBE9AC1BBCC}">
      <dgm:prSet/>
      <dgm:spPr/>
      <dgm:t>
        <a:bodyPr/>
        <a:lstStyle/>
        <a:p>
          <a:endParaRPr lang="en-US"/>
        </a:p>
      </dgm:t>
    </dgm:pt>
    <dgm:pt modelId="{847AF156-7F6B-48BC-9B0B-6A6B77F8DE63}">
      <dgm:prSet/>
      <dgm:spPr/>
      <dgm:t>
        <a:bodyPr/>
        <a:lstStyle/>
        <a:p>
          <a:r>
            <a:rPr lang="en-GB"/>
            <a:t>Invest in relationship building</a:t>
          </a:r>
          <a:br>
            <a:rPr lang="en-GB"/>
          </a:br>
          <a:r>
            <a:rPr lang="en-GB"/>
            <a:t> Demonstrate respect for hierarchy</a:t>
          </a:r>
          <a:br>
            <a:rPr lang="en-GB"/>
          </a:br>
          <a:r>
            <a:rPr lang="en-GB"/>
            <a:t> Use culturally informed communication</a:t>
          </a:r>
          <a:endParaRPr lang="en-US"/>
        </a:p>
      </dgm:t>
    </dgm:pt>
    <dgm:pt modelId="{EEA2DAA6-0798-47AC-BE92-610D1EA2765E}" type="parTrans" cxnId="{6461852B-F37F-401B-9908-DDFE18BAE77D}">
      <dgm:prSet/>
      <dgm:spPr/>
      <dgm:t>
        <a:bodyPr/>
        <a:lstStyle/>
        <a:p>
          <a:endParaRPr lang="en-US"/>
        </a:p>
      </dgm:t>
    </dgm:pt>
    <dgm:pt modelId="{A32955B1-FA4A-4E91-A0A4-A9742600981F}" type="sibTrans" cxnId="{6461852B-F37F-401B-9908-DDFE18BAE77D}">
      <dgm:prSet/>
      <dgm:spPr/>
      <dgm:t>
        <a:bodyPr/>
        <a:lstStyle/>
        <a:p>
          <a:endParaRPr lang="en-US"/>
        </a:p>
      </dgm:t>
    </dgm:pt>
    <dgm:pt modelId="{A042C20E-0264-41A8-9396-A3BAFB29EBA5}" type="pres">
      <dgm:prSet presAssocID="{111CCA3D-899B-420E-9FC8-41C2432DC9C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38D0423-215C-4433-AF85-5D8AA556F593}" type="pres">
      <dgm:prSet presAssocID="{826BFF5D-8159-4549-AF54-B00276F36081}" presName="root" presStyleCnt="0"/>
      <dgm:spPr/>
    </dgm:pt>
    <dgm:pt modelId="{91BAD641-68E2-4E7D-A229-25F0D1DAF26E}" type="pres">
      <dgm:prSet presAssocID="{826BFF5D-8159-4549-AF54-B00276F36081}" presName="rootComposite" presStyleCnt="0"/>
      <dgm:spPr/>
    </dgm:pt>
    <dgm:pt modelId="{0BE09795-451A-4779-9730-FFC946E69226}" type="pres">
      <dgm:prSet presAssocID="{826BFF5D-8159-4549-AF54-B00276F36081}" presName="rootText" presStyleLbl="node1" presStyleIdx="0" presStyleCnt="2"/>
      <dgm:spPr/>
    </dgm:pt>
    <dgm:pt modelId="{F2BACDC7-682E-4BAA-9F2D-814D82471A79}" type="pres">
      <dgm:prSet presAssocID="{826BFF5D-8159-4549-AF54-B00276F36081}" presName="rootConnector" presStyleLbl="node1" presStyleIdx="0" presStyleCnt="2"/>
      <dgm:spPr/>
    </dgm:pt>
    <dgm:pt modelId="{50F0800F-5EFD-4420-8FF6-E35D54934559}" type="pres">
      <dgm:prSet presAssocID="{826BFF5D-8159-4549-AF54-B00276F36081}" presName="childShape" presStyleCnt="0"/>
      <dgm:spPr/>
    </dgm:pt>
    <dgm:pt modelId="{78EA6596-F70E-4602-A0A2-8863B5CF33F7}" type="pres">
      <dgm:prSet presAssocID="{847AF156-7F6B-48BC-9B0B-6A6B77F8DE63}" presName="root" presStyleCnt="0"/>
      <dgm:spPr/>
    </dgm:pt>
    <dgm:pt modelId="{494F7F4B-FFDE-49FC-A288-B7860ACCDD26}" type="pres">
      <dgm:prSet presAssocID="{847AF156-7F6B-48BC-9B0B-6A6B77F8DE63}" presName="rootComposite" presStyleCnt="0"/>
      <dgm:spPr/>
    </dgm:pt>
    <dgm:pt modelId="{97B5AF0C-531C-4D88-9E28-4266DD3441B7}" type="pres">
      <dgm:prSet presAssocID="{847AF156-7F6B-48BC-9B0B-6A6B77F8DE63}" presName="rootText" presStyleLbl="node1" presStyleIdx="1" presStyleCnt="2"/>
      <dgm:spPr/>
    </dgm:pt>
    <dgm:pt modelId="{E864CB14-5D7D-44EC-AAE5-2DC99AA583CA}" type="pres">
      <dgm:prSet presAssocID="{847AF156-7F6B-48BC-9B0B-6A6B77F8DE63}" presName="rootConnector" presStyleLbl="node1" presStyleIdx="1" presStyleCnt="2"/>
      <dgm:spPr/>
    </dgm:pt>
    <dgm:pt modelId="{3612F07E-1A80-420E-B00E-60024A244FD3}" type="pres">
      <dgm:prSet presAssocID="{847AF156-7F6B-48BC-9B0B-6A6B77F8DE63}" presName="childShape" presStyleCnt="0"/>
      <dgm:spPr/>
    </dgm:pt>
  </dgm:ptLst>
  <dgm:cxnLst>
    <dgm:cxn modelId="{10A35E0D-668D-4BFF-A591-11A89BB99FD6}" type="presOf" srcId="{111CCA3D-899B-420E-9FC8-41C2432DC9C3}" destId="{A042C20E-0264-41A8-9396-A3BAFB29EBA5}" srcOrd="0" destOrd="0" presId="urn:microsoft.com/office/officeart/2005/8/layout/hierarchy3"/>
    <dgm:cxn modelId="{A9F86615-72AA-4B0D-8C5C-D3C481739724}" type="presOf" srcId="{826BFF5D-8159-4549-AF54-B00276F36081}" destId="{0BE09795-451A-4779-9730-FFC946E69226}" srcOrd="0" destOrd="0" presId="urn:microsoft.com/office/officeart/2005/8/layout/hierarchy3"/>
    <dgm:cxn modelId="{881BEF27-D7DA-480B-95ED-4CBE9AC1BBCC}" srcId="{111CCA3D-899B-420E-9FC8-41C2432DC9C3}" destId="{826BFF5D-8159-4549-AF54-B00276F36081}" srcOrd="0" destOrd="0" parTransId="{42B3A3C2-FD9F-4604-AA23-27EE76715238}" sibTransId="{1BF213AB-A764-428B-B4FE-781BDC78BF23}"/>
    <dgm:cxn modelId="{6461852B-F37F-401B-9908-DDFE18BAE77D}" srcId="{111CCA3D-899B-420E-9FC8-41C2432DC9C3}" destId="{847AF156-7F6B-48BC-9B0B-6A6B77F8DE63}" srcOrd="1" destOrd="0" parTransId="{EEA2DAA6-0798-47AC-BE92-610D1EA2765E}" sibTransId="{A32955B1-FA4A-4E91-A0A4-A9742600981F}"/>
    <dgm:cxn modelId="{B91F3379-B3A0-4FBC-87F6-2EE9B70CA815}" type="presOf" srcId="{847AF156-7F6B-48BC-9B0B-6A6B77F8DE63}" destId="{E864CB14-5D7D-44EC-AAE5-2DC99AA583CA}" srcOrd="1" destOrd="0" presId="urn:microsoft.com/office/officeart/2005/8/layout/hierarchy3"/>
    <dgm:cxn modelId="{CC43E892-8B79-4B65-85C1-ADB1AB7A97A6}" type="presOf" srcId="{847AF156-7F6B-48BC-9B0B-6A6B77F8DE63}" destId="{97B5AF0C-531C-4D88-9E28-4266DD3441B7}" srcOrd="0" destOrd="0" presId="urn:microsoft.com/office/officeart/2005/8/layout/hierarchy3"/>
    <dgm:cxn modelId="{AB7C6D96-BBE5-4625-A95B-E6B451F7BD47}" type="presOf" srcId="{826BFF5D-8159-4549-AF54-B00276F36081}" destId="{F2BACDC7-682E-4BAA-9F2D-814D82471A79}" srcOrd="1" destOrd="0" presId="urn:microsoft.com/office/officeart/2005/8/layout/hierarchy3"/>
    <dgm:cxn modelId="{8AA3332B-F8F0-48C9-A29E-E205D87493C3}" type="presParOf" srcId="{A042C20E-0264-41A8-9396-A3BAFB29EBA5}" destId="{338D0423-215C-4433-AF85-5D8AA556F593}" srcOrd="0" destOrd="0" presId="urn:microsoft.com/office/officeart/2005/8/layout/hierarchy3"/>
    <dgm:cxn modelId="{B5C43C47-5874-407B-8627-45F64ABEEF10}" type="presParOf" srcId="{338D0423-215C-4433-AF85-5D8AA556F593}" destId="{91BAD641-68E2-4E7D-A229-25F0D1DAF26E}" srcOrd="0" destOrd="0" presId="urn:microsoft.com/office/officeart/2005/8/layout/hierarchy3"/>
    <dgm:cxn modelId="{471D72DF-F7F7-4178-AEC1-01C02135337F}" type="presParOf" srcId="{91BAD641-68E2-4E7D-A229-25F0D1DAF26E}" destId="{0BE09795-451A-4779-9730-FFC946E69226}" srcOrd="0" destOrd="0" presId="urn:microsoft.com/office/officeart/2005/8/layout/hierarchy3"/>
    <dgm:cxn modelId="{12296419-EDD9-44D8-8AC2-CDCF18EBD4AC}" type="presParOf" srcId="{91BAD641-68E2-4E7D-A229-25F0D1DAF26E}" destId="{F2BACDC7-682E-4BAA-9F2D-814D82471A79}" srcOrd="1" destOrd="0" presId="urn:microsoft.com/office/officeart/2005/8/layout/hierarchy3"/>
    <dgm:cxn modelId="{07E3E8F9-8E5C-4688-BFBC-DB792B94ABAF}" type="presParOf" srcId="{338D0423-215C-4433-AF85-5D8AA556F593}" destId="{50F0800F-5EFD-4420-8FF6-E35D54934559}" srcOrd="1" destOrd="0" presId="urn:microsoft.com/office/officeart/2005/8/layout/hierarchy3"/>
    <dgm:cxn modelId="{D2EFD7D1-84B3-4936-B441-9A4CAEC0D539}" type="presParOf" srcId="{A042C20E-0264-41A8-9396-A3BAFB29EBA5}" destId="{78EA6596-F70E-4602-A0A2-8863B5CF33F7}" srcOrd="1" destOrd="0" presId="urn:microsoft.com/office/officeart/2005/8/layout/hierarchy3"/>
    <dgm:cxn modelId="{D306EBE6-BCB5-4827-B1C5-14220DDDF65F}" type="presParOf" srcId="{78EA6596-F70E-4602-A0A2-8863B5CF33F7}" destId="{494F7F4B-FFDE-49FC-A288-B7860ACCDD26}" srcOrd="0" destOrd="0" presId="urn:microsoft.com/office/officeart/2005/8/layout/hierarchy3"/>
    <dgm:cxn modelId="{559B8D1D-EE7A-4DFE-B23D-7B40867F7440}" type="presParOf" srcId="{494F7F4B-FFDE-49FC-A288-B7860ACCDD26}" destId="{97B5AF0C-531C-4D88-9E28-4266DD3441B7}" srcOrd="0" destOrd="0" presId="urn:microsoft.com/office/officeart/2005/8/layout/hierarchy3"/>
    <dgm:cxn modelId="{20E9175F-F1DE-4E5A-A32A-E8495EDAA0FA}" type="presParOf" srcId="{494F7F4B-FFDE-49FC-A288-B7860ACCDD26}" destId="{E864CB14-5D7D-44EC-AAE5-2DC99AA583CA}" srcOrd="1" destOrd="0" presId="urn:microsoft.com/office/officeart/2005/8/layout/hierarchy3"/>
    <dgm:cxn modelId="{534262C9-B9AE-4EB7-9C41-FFC82C704BC6}" type="presParOf" srcId="{78EA6596-F70E-4602-A0A2-8863B5CF33F7}" destId="{3612F07E-1A80-420E-B00E-60024A244FD3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706DA-E1B0-48D6-B284-33706C353E9D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4A1B64-121A-47CC-B5D1-A8E5223DBF61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Key cultural elements influence international business negotiations and managerial decisions.</a:t>
          </a:r>
          <a:endParaRPr lang="en-US" sz="1800" kern="1200"/>
        </a:p>
      </dsp:txBody>
      <dsp:txXfrm>
        <a:off x="378614" y="886531"/>
        <a:ext cx="2810360" cy="1744948"/>
      </dsp:txXfrm>
    </dsp:sp>
    <dsp:sp modelId="{EB83E4DB-941A-4543-A8D4-0C6E31A6C408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1BB901-E6A7-4A14-A18A-072FDC03C032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Language and communication styles</a:t>
          </a:r>
          <a:br>
            <a:rPr lang="en-GB" sz="1800" kern="1200"/>
          </a:br>
          <a:r>
            <a:rPr lang="en-GB" sz="1800" kern="1200"/>
            <a:t>Power distance and hierarchy</a:t>
          </a:r>
          <a:br>
            <a:rPr lang="en-GB" sz="1800" kern="1200"/>
          </a:br>
          <a:r>
            <a:rPr lang="en-GB" sz="1800" kern="1200"/>
            <a:t>Time orientation</a:t>
          </a:r>
          <a:br>
            <a:rPr lang="en-GB" sz="1800" kern="1200"/>
          </a:br>
          <a:r>
            <a:rPr lang="en-GB" sz="1800" kern="1200"/>
            <a:t> Relationship expectations</a:t>
          </a:r>
          <a:endParaRPr lang="en-US" sz="1800" kern="1200"/>
        </a:p>
      </dsp:txBody>
      <dsp:txXfrm>
        <a:off x="3946203" y="886531"/>
        <a:ext cx="2810360" cy="1744948"/>
      </dsp:txXfrm>
    </dsp:sp>
    <dsp:sp modelId="{00E942A7-F5FB-472A-8F45-1570AC24D9D7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57A3C-B5E8-4582-8AEC-F43487946A45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Decision-making processes</a:t>
          </a:r>
          <a:endParaRPr lang="en-US" sz="1800" kern="1200"/>
        </a:p>
      </dsp:txBody>
      <dsp:txXfrm>
        <a:off x="7513791" y="886531"/>
        <a:ext cx="2810360" cy="1744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6935B-48E0-4F51-A251-C46302670CF6}">
      <dsp:nvSpPr>
        <dsp:cNvPr id="0" name=""/>
        <dsp:cNvSpPr/>
      </dsp:nvSpPr>
      <dsp:spPr>
        <a:xfrm>
          <a:off x="0" y="12559"/>
          <a:ext cx="6666833" cy="2676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Geert Hofstede developed cultural dimensions explaining differences between national cultures affecting workplace behaviours, authority perception, communication patterns, and negotiation styles.</a:t>
          </a:r>
          <a:endParaRPr lang="en-US" sz="2600" kern="1200"/>
        </a:p>
      </dsp:txBody>
      <dsp:txXfrm>
        <a:off x="130678" y="143237"/>
        <a:ext cx="6405477" cy="2415604"/>
      </dsp:txXfrm>
    </dsp:sp>
    <dsp:sp modelId="{3A2E05EF-64DF-41CB-AA4C-B28A6F413760}">
      <dsp:nvSpPr>
        <dsp:cNvPr id="0" name=""/>
        <dsp:cNvSpPr/>
      </dsp:nvSpPr>
      <dsp:spPr>
        <a:xfrm>
          <a:off x="0" y="2764400"/>
          <a:ext cx="6666833" cy="2676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Individualism vs collectivism</a:t>
          </a:r>
          <a:br>
            <a:rPr lang="en-GB" sz="2600" kern="1200"/>
          </a:br>
          <a:r>
            <a:rPr lang="en-GB" sz="2600" kern="1200"/>
            <a:t> Power distance</a:t>
          </a:r>
          <a:br>
            <a:rPr lang="en-GB" sz="2600" kern="1200"/>
          </a:br>
          <a:r>
            <a:rPr lang="en-GB" sz="2600" kern="1200"/>
            <a:t> Uncertainty avoidance</a:t>
          </a:r>
          <a:endParaRPr lang="en-US" sz="2600" kern="1200"/>
        </a:p>
      </dsp:txBody>
      <dsp:txXfrm>
        <a:off x="130678" y="2895078"/>
        <a:ext cx="6405477" cy="24156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F100A-C64F-4DBE-99BA-206C48D62CF2}">
      <dsp:nvSpPr>
        <dsp:cNvPr id="0" name=""/>
        <dsp:cNvSpPr/>
      </dsp:nvSpPr>
      <dsp:spPr>
        <a:xfrm>
          <a:off x="0" y="2530579"/>
          <a:ext cx="10927829" cy="16603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 Decision authority</a:t>
          </a:r>
          <a:br>
            <a:rPr lang="en-GB" sz="2600" kern="1200" dirty="0"/>
          </a:br>
          <a:r>
            <a:rPr lang="en-GB" sz="2600" kern="1200" dirty="0"/>
            <a:t> Relationship building</a:t>
          </a:r>
          <a:br>
            <a:rPr lang="en-GB" sz="2600" kern="1200" dirty="0"/>
          </a:br>
          <a:r>
            <a:rPr lang="en-GB" sz="2600" kern="1200" dirty="0"/>
            <a:t>Contract perception</a:t>
          </a:r>
          <a:endParaRPr lang="en-US" sz="2600" kern="1200" dirty="0"/>
        </a:p>
      </dsp:txBody>
      <dsp:txXfrm>
        <a:off x="0" y="2530579"/>
        <a:ext cx="10927829" cy="1660334"/>
      </dsp:txXfrm>
    </dsp:sp>
    <dsp:sp modelId="{98AE1DAB-85EA-4A16-8963-EB1D2394D1DE}">
      <dsp:nvSpPr>
        <dsp:cNvPr id="0" name=""/>
        <dsp:cNvSpPr/>
      </dsp:nvSpPr>
      <dsp:spPr>
        <a:xfrm rot="10800000">
          <a:off x="0" y="1890"/>
          <a:ext cx="10927829" cy="2553594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Cultural values shape negotiation behaviours, trust formation, communication styles, and expectations regarding agreements, influencing international business outcomes and long-term partnerships.</a:t>
          </a:r>
          <a:endParaRPr lang="en-US" sz="2600" kern="1200" dirty="0"/>
        </a:p>
      </dsp:txBody>
      <dsp:txXfrm rot="10800000">
        <a:off x="0" y="1890"/>
        <a:ext cx="10927829" cy="1659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B885A2-0BEA-4DF2-A617-32EEB2C3F59E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73D218-E625-4758-BB53-010AEE752A5E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5788B-A2C1-4A6B-AAFE-C02995C556EA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Chinese negotiations prioritise long-term relationships, hierarchy respect, and indirect communication, which may differ significantly from Western negotiation practices.</a:t>
          </a:r>
          <a:endParaRPr lang="en-US" sz="2200" kern="1200"/>
        </a:p>
      </dsp:txBody>
      <dsp:txXfrm>
        <a:off x="1507738" y="707092"/>
        <a:ext cx="9007861" cy="1305401"/>
      </dsp:txXfrm>
    </dsp:sp>
    <dsp:sp modelId="{0B2D9E2D-ADB2-4D56-885D-1C186C8C20AB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219B4C-DA89-4DCC-97F5-E4A5362A2834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91467-8340-4C91-9CDD-DAE177E0C0D2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Importance of </a:t>
          </a:r>
          <a:r>
            <a:rPr lang="en-GB" sz="2200" b="1" kern="1200"/>
            <a:t>guanxi</a:t>
          </a:r>
          <a:r>
            <a:rPr lang="en-GB" sz="2200" kern="1200"/>
            <a:t> (relationships)</a:t>
          </a:r>
          <a:br>
            <a:rPr lang="en-GB" sz="2200" kern="1200"/>
          </a:br>
          <a:r>
            <a:rPr lang="en-GB" sz="2200" kern="1200"/>
            <a:t>Face-saving behaviour</a:t>
          </a:r>
          <a:br>
            <a:rPr lang="en-GB" sz="2200" kern="1200"/>
          </a:br>
          <a:r>
            <a:rPr lang="en-GB" sz="2200" kern="1200"/>
            <a:t>Hierarchical authority structures</a:t>
          </a:r>
          <a:endParaRPr lang="en-US" sz="2200" kern="1200"/>
        </a:p>
      </dsp:txBody>
      <dsp:txXfrm>
        <a:off x="1507738" y="2338844"/>
        <a:ext cx="9007861" cy="13054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B4F9-23FE-4CAB-B46F-E028874CA791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1C3DDD-5DC8-4704-B8BA-970CAAC728F9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71CD8-7C89-49F5-A3AA-C29C169DEC52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Chinese negotiators often emphasise harmony, trust, and gradual agreement building, requiring patience and cultural sensitivity from UK business representatives.</a:t>
          </a:r>
          <a:endParaRPr lang="en-US" sz="1700" kern="1200"/>
        </a:p>
      </dsp:txBody>
      <dsp:txXfrm>
        <a:off x="1819120" y="673"/>
        <a:ext cx="4545103" cy="1574995"/>
      </dsp:txXfrm>
    </dsp:sp>
    <dsp:sp modelId="{9810352D-A04E-4C83-B9C2-4D46E9ADCB04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67A011-4F63-4219-8206-4B6E0FED5627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F6979D-FD28-4A84-B821-AF6E2DEF5158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Indirect communication</a:t>
          </a:r>
          <a:endParaRPr lang="en-US" sz="1700" kern="1200"/>
        </a:p>
      </dsp:txBody>
      <dsp:txXfrm>
        <a:off x="1819120" y="1969418"/>
        <a:ext cx="4545103" cy="1574995"/>
      </dsp:txXfrm>
    </dsp:sp>
    <dsp:sp modelId="{E8CD077C-92BD-446F-89B1-18E558AD2FDE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E88B8-470B-4DE3-8ADE-5DCFCAC154F6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F4EF5-6E4B-4BE3-8F94-269A486D403D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Trust before contracts</a:t>
          </a:r>
          <a:br>
            <a:rPr lang="en-GB" sz="1700" kern="1200"/>
          </a:br>
          <a:r>
            <a:rPr lang="en-GB" sz="1700" kern="1200"/>
            <a:t> Long negotiation timelines</a:t>
          </a:r>
          <a:endParaRPr lang="en-US" sz="1700" kern="1200"/>
        </a:p>
      </dsp:txBody>
      <dsp:txXfrm>
        <a:off x="1819120" y="3938162"/>
        <a:ext cx="4545103" cy="15749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1C5869-F859-40B5-8567-7F8F3230026C}">
      <dsp:nvSpPr>
        <dsp:cNvPr id="0" name=""/>
        <dsp:cNvSpPr/>
      </dsp:nvSpPr>
      <dsp:spPr>
        <a:xfrm>
          <a:off x="577494" y="454257"/>
          <a:ext cx="4769703" cy="4769703"/>
        </a:xfrm>
        <a:prstGeom prst="pie">
          <a:avLst>
            <a:gd name="adj1" fmla="val 16200000"/>
            <a:gd name="adj2" fmla="val 54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Successful UK–China partnership requires strategic adaptation aligning organisational objectives with cultural expectations.</a:t>
          </a:r>
          <a:endParaRPr lang="en-US" sz="1900" kern="1200"/>
        </a:p>
      </dsp:txBody>
      <dsp:txXfrm>
        <a:off x="2962346" y="1164034"/>
        <a:ext cx="1675074" cy="3350149"/>
      </dsp:txXfrm>
    </dsp:sp>
    <dsp:sp modelId="{ADD798A3-857C-4329-AF22-BC93CA0C67B9}">
      <dsp:nvSpPr>
        <dsp:cNvPr id="0" name=""/>
        <dsp:cNvSpPr/>
      </dsp:nvSpPr>
      <dsp:spPr>
        <a:xfrm>
          <a:off x="463929" y="454257"/>
          <a:ext cx="4769703" cy="4769703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Cultural intelligence development</a:t>
          </a:r>
          <a:br>
            <a:rPr lang="en-GB" sz="1900" kern="1200"/>
          </a:br>
          <a:r>
            <a:rPr lang="en-GB" sz="1900" kern="1200"/>
            <a:t> Local partnership management</a:t>
          </a:r>
          <a:br>
            <a:rPr lang="en-GB" sz="1900" kern="1200"/>
          </a:br>
          <a:r>
            <a:rPr lang="en-GB" sz="1900" kern="1200"/>
            <a:t> Flexible negotiation approaches</a:t>
          </a:r>
          <a:br>
            <a:rPr lang="en-GB" sz="1900" kern="1200"/>
          </a:br>
          <a:r>
            <a:rPr lang="en-GB" sz="1900" kern="1200"/>
            <a:t> Long-term strategic cooperation</a:t>
          </a:r>
          <a:endParaRPr lang="en-US" sz="1900" kern="1200"/>
        </a:p>
      </dsp:txBody>
      <dsp:txXfrm>
        <a:off x="1145316" y="1164034"/>
        <a:ext cx="1675074" cy="33501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E09795-451A-4779-9730-FFC946E69226}">
      <dsp:nvSpPr>
        <dsp:cNvPr id="0" name=""/>
        <dsp:cNvSpPr/>
      </dsp:nvSpPr>
      <dsp:spPr>
        <a:xfrm>
          <a:off x="842" y="2001534"/>
          <a:ext cx="3066145" cy="15330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Effective cross-cultural negotiations require preparation, cultural awareness, and adaptive communication strategies to build trust and achieve mutually beneficial agreements.</a:t>
          </a:r>
          <a:endParaRPr lang="en-US" sz="1600" kern="1200"/>
        </a:p>
      </dsp:txBody>
      <dsp:txXfrm>
        <a:off x="45744" y="2046436"/>
        <a:ext cx="2976341" cy="1443268"/>
      </dsp:txXfrm>
    </dsp:sp>
    <dsp:sp modelId="{97B5AF0C-531C-4D88-9E28-4266DD3441B7}">
      <dsp:nvSpPr>
        <dsp:cNvPr id="0" name=""/>
        <dsp:cNvSpPr/>
      </dsp:nvSpPr>
      <dsp:spPr>
        <a:xfrm>
          <a:off x="3833524" y="2001534"/>
          <a:ext cx="3066145" cy="15330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Invest in relationship building</a:t>
          </a:r>
          <a:br>
            <a:rPr lang="en-GB" sz="1600" kern="1200"/>
          </a:br>
          <a:r>
            <a:rPr lang="en-GB" sz="1600" kern="1200"/>
            <a:t> Demonstrate respect for hierarchy</a:t>
          </a:r>
          <a:br>
            <a:rPr lang="en-GB" sz="1600" kern="1200"/>
          </a:br>
          <a:r>
            <a:rPr lang="en-GB" sz="1600" kern="1200"/>
            <a:t> Use culturally informed communication</a:t>
          </a:r>
          <a:endParaRPr lang="en-US" sz="1600" kern="1200"/>
        </a:p>
      </dsp:txBody>
      <dsp:txXfrm>
        <a:off x="3878426" y="2046436"/>
        <a:ext cx="2976341" cy="14432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B5852-563B-7563-8463-F2A55C3A2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70184B-8669-0F34-4A1C-5C489F1BDD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206332-806D-D867-FA24-E143921C3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107F0-803C-DA2A-CD47-A54A0CED9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E3A0F-5552-DD67-AE7E-5DFCA79FD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318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02806-5B2A-2040-07A5-90331E8F4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0ED42-6D72-5308-2FF9-37939C87B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2B737-063B-2912-9CAC-7FE45A6F1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C8298-1186-ACDF-F583-66D94CC8F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7A7D6-FCF5-4650-0DBD-385353F14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49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ACC7A-9B54-396D-5C14-EB53FC961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700890-4768-C106-89FF-E7AFFDC92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09F5F-46DC-8ED9-BA00-D7929144A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5108C2-21EF-00B2-0F65-D24086DB3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7F2AC-2D99-FD84-B0A9-B04023511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551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F7A3C-7C75-034E-503A-F2CA8CE3B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DBFEA-C37D-E7F9-5ECD-001B95732A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8D5F5-B1C1-6C28-1EEB-E87F1D533E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6C208-373E-5752-09DB-A22C9EB76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667C16-A7DB-1C9E-E60C-02DDC236E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B704C5-CB02-2368-A660-096FFC220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963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5BDAF-C9FF-452E-E1E2-4DF45409B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B8E4DC-74C5-57F5-5CCD-8171D3107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5F2B7F-5DED-6539-AA53-4321D3F06C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846947-2D1F-6A61-7A0D-EE1472A395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9E7689-7F25-8B43-A0F8-8EACD0B52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16AEA4-9EDF-D1F4-75BF-8315EFB43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59DB24-3C71-3F23-39D3-32679D6BF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5C569C-291D-C5E1-383B-A4347881D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025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E2964-7FAC-E47E-975F-DACD23BF9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895B52-AC2E-B9C3-CCA5-1B0D379AC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3A9276-C1E7-E7CD-8F70-5BF4EB8F7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30730E-5A9A-8FFD-339E-48FCC8A4B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490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F2ED94-1B87-2355-983B-498C65749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BAF53D-09E3-C016-66D7-2914F179D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7FED36-E497-FC1F-076C-25D26CE37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915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F50EE-FD15-5E18-0E9F-48D6A2C1B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78D84-ABFE-C915-BF04-E77A92608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2E170D-56F7-463F-AF7A-CB988AD33C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A2EF94-C35E-3EC6-E96D-A5B9FCA58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296B04-2431-CC37-2AFE-50C563D17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DB18E3-4ABC-C47B-9BC6-F071FA3D9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95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D4D76-C7CB-19A1-0A55-A914900AB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19906A-031A-B866-83DA-369D5DC9AD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C8E5DB-BD8B-DB3A-1952-BCB60AC7A5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A116D-D1BA-AAD4-3742-B22ACD7B4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F7D9A8-87F2-BA9F-3FC4-AFBF79549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CFD7D6-54EC-2E50-B3B2-7738C063A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2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8BDA7-DE6E-DA74-289D-B81906A47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942DBB-A47F-F4E1-9846-45D3565653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3CCAA-40E7-C6E5-ECF6-DA33F39D6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C7730-2F17-1F1F-E24B-65F7FA9F2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A947D-84C5-A273-995A-F7D1DD33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092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6B693C-179E-C3C9-8A01-4B728AAE91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77E6B8-2076-208C-BB01-46D9B118DA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57D5C2-E4E3-A217-F879-3F5897203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01777-2CF3-C160-B90E-FD304F2AA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B4930-6191-37FF-D382-9C4F76D57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021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13B913-3231-108A-8D89-767F719AA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7295E7-4812-487A-413C-652A307A5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C0B6A-F31E-6923-7AD1-B6934857B4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91E0E4-A969-433B-81A8-E390F1A08333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0B576-A87F-26B7-5DB8-65C54A9732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68113-508E-F54C-9042-3B4B069F42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655F7E-0C1E-45BE-BB6B-36A9E26A3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63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1E2AA-FF78-3461-DF0F-C29BD49F86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018" y="857252"/>
            <a:ext cx="5725570" cy="2906714"/>
          </a:xfrm>
        </p:spPr>
        <p:txBody>
          <a:bodyPr anchor="b">
            <a:normAutofit/>
          </a:bodyPr>
          <a:lstStyle/>
          <a:p>
            <a:pPr algn="l"/>
            <a:r>
              <a:rPr lang="en-GB" sz="2800" dirty="0">
                <a:solidFill>
                  <a:srgbClr val="FFFFFF"/>
                </a:solidFill>
                <a:latin typeface="Aptos Black" panose="020B0004020202020204" pitchFamily="34" charset="0"/>
              </a:rPr>
              <a:t>STUDENT NAME: Sameena Hassan</a:t>
            </a:r>
            <a:br>
              <a:rPr lang="en-GB" sz="2800" dirty="0">
                <a:solidFill>
                  <a:srgbClr val="FFFFFF"/>
                </a:solidFill>
                <a:latin typeface="Aptos Black" panose="020B00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ptos Black" panose="020B0004020202020204" pitchFamily="34" charset="0"/>
              </a:rPr>
              <a:t>STUDENT ID:2023264</a:t>
            </a:r>
            <a:br>
              <a:rPr lang="en-GB" sz="2800" dirty="0">
                <a:solidFill>
                  <a:srgbClr val="FFFFFF"/>
                </a:solidFill>
                <a:latin typeface="Aptos Black" panose="020B00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ptos Black" panose="020B0004020202020204" pitchFamily="34" charset="0"/>
              </a:rPr>
              <a:t>MODULE CODE: LCBB6023</a:t>
            </a:r>
            <a:br>
              <a:rPr lang="en-GB" sz="2800" dirty="0">
                <a:solidFill>
                  <a:srgbClr val="FFFFFF"/>
                </a:solidFill>
                <a:latin typeface="Aptos Black" panose="020B00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ptos Black" panose="020B0004020202020204" pitchFamily="34" charset="0"/>
              </a:rPr>
              <a:t>LECTURE NAME: Dr Rodrigo</a:t>
            </a:r>
            <a:br>
              <a:rPr lang="en-GB" sz="4100" dirty="0">
                <a:solidFill>
                  <a:srgbClr val="FFFFFF"/>
                </a:solidFill>
                <a:latin typeface="Aptos Black" panose="020B0004020202020204" pitchFamily="34" charset="0"/>
              </a:rPr>
            </a:br>
            <a:endParaRPr lang="en-GB" sz="4100" dirty="0">
              <a:solidFill>
                <a:srgbClr val="FFFFFF"/>
              </a:solidFill>
              <a:latin typeface="Aptos Black" panose="020B00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96A129-D986-1C67-22A5-66171FA7B8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6531" y="4130818"/>
            <a:ext cx="6800050" cy="1244483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>
                <a:solidFill>
                  <a:srgbClr val="FFFFFF"/>
                </a:solidFill>
                <a:latin typeface="Aptos Black" panose="020B0004020202020204" pitchFamily="34" charset="0"/>
              </a:rPr>
              <a:t>PRESENTATION </a:t>
            </a:r>
          </a:p>
          <a:p>
            <a:pPr algn="l"/>
            <a:r>
              <a:rPr lang="en-GB" sz="2200" dirty="0">
                <a:solidFill>
                  <a:srgbClr val="FFFFFF"/>
                </a:solidFill>
                <a:latin typeface="Aptos Black" panose="020B0004020202020204" pitchFamily="34" charset="0"/>
              </a:rPr>
              <a:t>Cross-Cultural Negotiations: UK–China Strategic Partnership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6B2426-7248-3ABF-4217-6E53EAAF4D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088" y="2051638"/>
            <a:ext cx="3737164" cy="2522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102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CC9B5-BD35-E3C0-C4F4-ED8673BEB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/>
              <a:t>Presentation Outline</a:t>
            </a:r>
            <a:br>
              <a:rPr lang="en-GB" sz="4000" b="1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3F3EE-85D8-465D-5A06-58FE72512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00" y="1656606"/>
            <a:ext cx="5909310" cy="4286250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17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This presentation discusses cultural influences affecting UK–China negotiations and proposes strategies ensuring effective collaboration and mutually beneficial strategic partnerships.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Culture and key elements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  Cultural theory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 Chinese cultural factors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 Negotiation strategies</a:t>
            </a:r>
            <a:br>
              <a:rPr lang="en-GB" sz="2400" dirty="0"/>
            </a:br>
            <a:endParaRPr lang="en-GB" sz="2400" dirty="0"/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A78A8B-2A77-48B2-6AB6-61ED2686E5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72" r="2267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133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E363B-6A26-96CC-A489-5692CAC1E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Defining Culture</a:t>
            </a:r>
            <a:br>
              <a:rPr lang="en-GB" sz="4000" b="1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3127A-7D88-EC90-DD6B-90508BEC6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030" y="2326164"/>
            <a:ext cx="5855967" cy="3769835"/>
          </a:xfrm>
        </p:spPr>
        <p:txBody>
          <a:bodyPr anchor="ctr"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Culture represents shared values, beliefs, norms and behaviours guiding social interaction, organisational practices, and decision-making within societies and business environments.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Values and beliefs</a:t>
            </a:r>
            <a:br>
              <a:rPr lang="en-GB" dirty="0"/>
            </a:br>
            <a:r>
              <a:rPr lang="en-GB" dirty="0"/>
              <a:t> Communication patterns</a:t>
            </a:r>
            <a:br>
              <a:rPr lang="en-GB" dirty="0"/>
            </a:br>
            <a:r>
              <a:rPr lang="en-GB" dirty="0"/>
              <a:t> Social expectations</a:t>
            </a:r>
          </a:p>
          <a:p>
            <a:endParaRPr lang="en-GB" sz="2000" dirty="0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3EE84D7D-9490-7922-85BA-1691BC2B45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856" r="23530" b="-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3594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8FB14-4E90-5CC2-7456-6F7FC94A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Elements of Culture</a:t>
            </a:r>
            <a:br>
              <a:rPr lang="en-GB" sz="4800" b="1"/>
            </a:br>
            <a:endParaRPr lang="en-GB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B25074-DD25-8F11-2AC7-BDB4BA12AB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408951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2790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518B1-F45E-AC58-0EB0-0E0DB54FA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Cultural Theory: Hofstede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4A9501-C676-CE01-9E3C-ABA73DD2B8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4106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5192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E0069-F5C6-EFBF-2B17-1EA81A4C9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Impact of Culture on Negotiation</a:t>
            </a:r>
            <a:br>
              <a:rPr lang="en-GB" sz="2800" b="1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2DD8F7-2E10-846B-2C5F-D6BC76C94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947589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2797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3EC8D-22C5-58D3-9D97-CB78C0C5B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100" b="1" dirty="0"/>
              <a:t>Cultural Differences: UK vs China</a:t>
            </a:r>
            <a:br>
              <a:rPr lang="en-GB" sz="4100" b="1" dirty="0"/>
            </a:br>
            <a:endParaRPr lang="en-GB" sz="41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BBD9B-452E-19D2-3A60-3842EB2C5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Understanding differences between British and Chinese negotiation approaches helps reduce misunderstandings and improve collaboration effectiveness.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2A10390-4508-30A9-4FB6-D0993FBFCB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4449454"/>
              </p:ext>
            </p:extLst>
          </p:nvPr>
        </p:nvGraphicFramePr>
        <p:xfrm>
          <a:off x="5911532" y="3038295"/>
          <a:ext cx="5150278" cy="260616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36525">
                  <a:extLst>
                    <a:ext uri="{9D8B030D-6E8A-4147-A177-3AD203B41FA5}">
                      <a16:colId xmlns:a16="http://schemas.microsoft.com/office/drawing/2014/main" val="1682435187"/>
                    </a:ext>
                  </a:extLst>
                </a:gridCol>
                <a:gridCol w="1600413">
                  <a:extLst>
                    <a:ext uri="{9D8B030D-6E8A-4147-A177-3AD203B41FA5}">
                      <a16:colId xmlns:a16="http://schemas.microsoft.com/office/drawing/2014/main" val="4115286555"/>
                    </a:ext>
                  </a:extLst>
                </a:gridCol>
                <a:gridCol w="1613340">
                  <a:extLst>
                    <a:ext uri="{9D8B030D-6E8A-4147-A177-3AD203B41FA5}">
                      <a16:colId xmlns:a16="http://schemas.microsoft.com/office/drawing/2014/main" val="1509383112"/>
                    </a:ext>
                  </a:extLst>
                </a:gridCol>
              </a:tblGrid>
              <a:tr h="6887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Aspect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United Kingdom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China</a:t>
                      </a:r>
                    </a:p>
                  </a:txBody>
                  <a:tcPr marL="93077" marR="93077" marT="46539" marB="46539" anchor="ctr"/>
                </a:tc>
                <a:extLst>
                  <a:ext uri="{0D108BD9-81ED-4DB2-BD59-A6C34878D82A}">
                    <a16:rowId xmlns:a16="http://schemas.microsoft.com/office/drawing/2014/main" val="4102342242"/>
                  </a:ext>
                </a:extLst>
              </a:tr>
              <a:tr h="409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Communication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Direct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Indirect</a:t>
                      </a:r>
                    </a:p>
                  </a:txBody>
                  <a:tcPr marL="93077" marR="93077" marT="46539" marB="46539" anchor="ctr"/>
                </a:tc>
                <a:extLst>
                  <a:ext uri="{0D108BD9-81ED-4DB2-BD59-A6C34878D82A}">
                    <a16:rowId xmlns:a16="http://schemas.microsoft.com/office/drawing/2014/main" val="2214829099"/>
                  </a:ext>
                </a:extLst>
              </a:tr>
              <a:tr h="409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Decision making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Individual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Collective</a:t>
                      </a:r>
                    </a:p>
                  </a:txBody>
                  <a:tcPr marL="93077" marR="93077" marT="46539" marB="46539" anchor="ctr"/>
                </a:tc>
                <a:extLst>
                  <a:ext uri="{0D108BD9-81ED-4DB2-BD59-A6C34878D82A}">
                    <a16:rowId xmlns:a16="http://schemas.microsoft.com/office/drawing/2014/main" val="2022492291"/>
                  </a:ext>
                </a:extLst>
              </a:tr>
              <a:tr h="6887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Relationships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Professional focus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Relationship-oriented</a:t>
                      </a:r>
                    </a:p>
                  </a:txBody>
                  <a:tcPr marL="93077" marR="93077" marT="46539" marB="46539" anchor="ctr"/>
                </a:tc>
                <a:extLst>
                  <a:ext uri="{0D108BD9-81ED-4DB2-BD59-A6C34878D82A}">
                    <a16:rowId xmlns:a16="http://schemas.microsoft.com/office/drawing/2014/main" val="2312160372"/>
                  </a:ext>
                </a:extLst>
              </a:tr>
              <a:tr h="409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Hierarchy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Lower</a:t>
                      </a:r>
                    </a:p>
                  </a:txBody>
                  <a:tcPr marL="93077" marR="93077" marT="46539" marB="4653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Higher</a:t>
                      </a:r>
                    </a:p>
                  </a:txBody>
                  <a:tcPr marL="93077" marR="93077" marT="46539" marB="46539" anchor="ctr"/>
                </a:tc>
                <a:extLst>
                  <a:ext uri="{0D108BD9-81ED-4DB2-BD59-A6C34878D82A}">
                    <a16:rowId xmlns:a16="http://schemas.microsoft.com/office/drawing/2014/main" val="361844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9946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CD345-13CC-9BAD-8C93-D1293E589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Chinese Cultural Elements to Overcome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23BC14-8B33-7030-CB27-B353620A9B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8479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98FB9-CA18-5C98-B79B-007638BC6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3700" b="1"/>
              <a:t>Communication and Relationship Challenges</a:t>
            </a:r>
            <a:br>
              <a:rPr lang="en-GB" sz="3700" b="1"/>
            </a:br>
            <a:endParaRPr lang="en-GB" sz="37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6C53D7-C4B8-4ACB-4556-E57D16860D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454553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1240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6F011-3C37-5C27-AD93-4A41BE589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</a:rPr>
              <a:t>International Strategy Aspects</a:t>
            </a:r>
            <a:br>
              <a:rPr lang="en-GB" sz="3400" b="1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D32794-3ADA-F125-007C-6B893E7A7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612476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04828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2D86D-5B91-E640-95AD-BCCD131E6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 b="1"/>
              <a:t>Negotiation Strategies for Success</a:t>
            </a:r>
            <a:br>
              <a:rPr lang="en-GB" sz="5000" b="1"/>
            </a:br>
            <a:endParaRPr lang="en-GB" sz="5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91ACCA-F2FD-81E3-9C21-C80C5FAE1E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834157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5093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590F21-DC8C-7064-DC44-3A6F9A8E9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Conclusion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17538-9123-20E9-13E6-C99B7A9CA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awareness and adaptability significantly influence cross-cultural negotiations. Understanding Chinese cultural expectations enhances trust, reduces misunderstandings, and strengthens sustainable strategic partnerships.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6F394269-DDAB-CF23-97A6-48BFD51E83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5860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F2E9E-75C7-8527-9AE6-8F233F4FE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/>
              <a:t>REFERENCES: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E131D-4CFA-1EA8-62B3-38C4913DA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0"/>
            <a:ext cx="6224335" cy="630590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Hall, E.T., 1976. </a:t>
            </a:r>
            <a:r>
              <a:rPr lang="en-GB" sz="1800" i="1" dirty="0"/>
              <a:t>Beyond Culture.</a:t>
            </a:r>
            <a:r>
              <a:rPr lang="en-GB" sz="1800" dirty="0"/>
              <a:t> New York: Anchor Books.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Hofstede, G., Hofstede, G.J. and Minkov, M., 2010. </a:t>
            </a:r>
            <a:r>
              <a:rPr lang="en-GB" sz="1800" i="1" dirty="0"/>
              <a:t>Cultures and Organizations: Software of the Mind.</a:t>
            </a:r>
            <a:r>
              <a:rPr lang="en-GB" sz="1800" dirty="0"/>
              <a:t> 3rd ed. New York: McGraw-Hill.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Lewicki, R.J., Saunders, D.M. and Barry, B., 2015. </a:t>
            </a:r>
            <a:r>
              <a:rPr lang="en-GB" sz="1800" i="1" dirty="0"/>
              <a:t>Negotiation.</a:t>
            </a:r>
            <a:r>
              <a:rPr lang="en-GB" sz="1800" dirty="0"/>
              <a:t> 7th ed. New York: McGraw-Hill Education.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Trompenaars, F. and Hampden-Turner, C., 2012. </a:t>
            </a:r>
            <a:r>
              <a:rPr lang="en-GB" sz="1800" i="1" dirty="0"/>
              <a:t>Riding the Waves of Culture: Understanding Diversity in Global Business.</a:t>
            </a:r>
            <a:r>
              <a:rPr lang="en-GB" sz="1800" dirty="0"/>
              <a:t> 3rd ed. London: Nicholas Brealey Publishing.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Brett, J.M., 2014. </a:t>
            </a:r>
            <a:r>
              <a:rPr lang="en-GB" sz="1800" i="1" dirty="0"/>
              <a:t>Negotiating Globally: How to Negotiate Deals, Resolve Disputes, and Make Decisions Across Cultural Boundaries.</a:t>
            </a:r>
            <a:r>
              <a:rPr lang="en-GB" sz="1800" dirty="0"/>
              <a:t> 3rd ed. San Francisco: Jossey-Bass.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Gelfand, M.J. and Brett, J.M., 2004. </a:t>
            </a:r>
            <a:r>
              <a:rPr lang="en-GB" sz="1800" i="1" dirty="0"/>
              <a:t>The Handbook of Negotiation and Culture.</a:t>
            </a:r>
            <a:r>
              <a:rPr lang="en-GB" sz="1800" dirty="0"/>
              <a:t> Stanford: Stanford University Press.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Fang, T., 2006. Negotiation: The Chinese style. </a:t>
            </a:r>
            <a:r>
              <a:rPr lang="en-GB" sz="1800" i="1" dirty="0"/>
              <a:t>Journal of Business and </a:t>
            </a:r>
            <a:r>
              <a:rPr lang="en-GB" sz="1700" i="1" dirty="0"/>
              <a:t>Industrial Marketing</a:t>
            </a:r>
            <a:r>
              <a:rPr lang="en-GB" sz="1700" dirty="0"/>
              <a:t>, 21(1), pp.50-60.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22905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654</Words>
  <Application>Microsoft Office PowerPoint</Application>
  <PresentationFormat>Widescreen</PresentationFormat>
  <Paragraphs>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Black</vt:lpstr>
      <vt:lpstr>Aptos Display</vt:lpstr>
      <vt:lpstr>Arial</vt:lpstr>
      <vt:lpstr>Calibri</vt:lpstr>
      <vt:lpstr>Wingdings</vt:lpstr>
      <vt:lpstr>Office Theme</vt:lpstr>
      <vt:lpstr>STUDENT NAME: Sameena Hassan STUDENT ID:2023264 MODULE CODE: LCBB6023 LECTURE NAME: Dr Rodrigo </vt:lpstr>
      <vt:lpstr>Presentation Outline </vt:lpstr>
      <vt:lpstr>Defining Culture </vt:lpstr>
      <vt:lpstr>Elements of Culture </vt:lpstr>
      <vt:lpstr>Cultural Theory: Hofstede </vt:lpstr>
      <vt:lpstr>Impact of Culture on Negotiation </vt:lpstr>
      <vt:lpstr>Cultural Differences: UK vs China </vt:lpstr>
      <vt:lpstr>Chinese Cultural Elements to Overcome </vt:lpstr>
      <vt:lpstr>Communication and Relationship Challenges </vt:lpstr>
      <vt:lpstr>International Strategy Aspects </vt:lpstr>
      <vt:lpstr>Negotiation Strategies for Success </vt:lpstr>
      <vt:lpstr>Conclusion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ALI, Sameena (WHITMORE REANS MEDICAL PRACTICE)</cp:lastModifiedBy>
  <cp:revision>2</cp:revision>
  <dcterms:created xsi:type="dcterms:W3CDTF">2026-03-05T09:20:40Z</dcterms:created>
  <dcterms:modified xsi:type="dcterms:W3CDTF">2026-03-05T11:24:17Z</dcterms:modified>
</cp:coreProperties>
</file>