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62" y="4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1299870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2989236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1580301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2116657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1554792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710140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488674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3816818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2529402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3311109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1508686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79516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34537346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4374976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41324350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40493620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4195454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AD2C864-545B-4113-B08F-E79D0D658854}" type="datetimeFigureOut">
              <a:rPr lang="en-ZW" smtClean="0"/>
              <a:t>4/3/2020</a:t>
            </a:fld>
            <a:endParaRPr lang="en-Z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Z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B2BE9-8081-4270-B407-4282BC7DBD8A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32691476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Change in Nokia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023DFE1C-66CE-4854-AC8E-FF3CEF1C543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zh-CN" dirty="0"/>
              <a:t>NAME:ZIXIANG AO </a:t>
            </a:r>
          </a:p>
          <a:p>
            <a:r>
              <a:rPr lang="en-US" altLang="zh-CN"/>
              <a:t>STUDENT </a:t>
            </a:r>
            <a:r>
              <a:rPr lang="en-US" altLang="zh-CN" dirty="0"/>
              <a:t>NUMBER:1804416</a:t>
            </a: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359221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748875"/>
            <a:ext cx="9144000" cy="732195"/>
          </a:xfrm>
        </p:spPr>
        <p:txBody>
          <a:bodyPr>
            <a:normAutofit/>
          </a:bodyPr>
          <a:lstStyle/>
          <a:p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854558"/>
            <a:ext cx="9144000" cy="4275786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Determination as a major assets for change (Glenn, 2019).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Successful organisations prevail due to continuous change (Boyle, 2018).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Organisational Behaviour is like a biological system (Glenn, 2019).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Commitment of Top management and ownership (Boyle, 2018)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Responsibility of Stakeholder to manage change (Dawson, and </a:t>
            </a:r>
            <a:r>
              <a:rPr lang="en-ZW" dirty="0" err="1">
                <a:solidFill>
                  <a:schemeClr val="tx1"/>
                </a:solidFill>
              </a:rPr>
              <a:t>Andriopoulus</a:t>
            </a:r>
            <a:r>
              <a:rPr lang="en-ZW" dirty="0">
                <a:solidFill>
                  <a:schemeClr val="tx1"/>
                </a:solidFill>
              </a:rPr>
              <a:t>, 2014).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Competitive Advantage (Dawson, and </a:t>
            </a:r>
            <a:r>
              <a:rPr lang="en-ZW" dirty="0" err="1">
                <a:solidFill>
                  <a:schemeClr val="tx1"/>
                </a:solidFill>
              </a:rPr>
              <a:t>Andriopoulus</a:t>
            </a:r>
            <a:r>
              <a:rPr lang="en-ZW" dirty="0">
                <a:solidFill>
                  <a:schemeClr val="tx1"/>
                </a:solidFill>
              </a:rPr>
              <a:t>, 2014).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ZW" dirty="0"/>
          </a:p>
        </p:txBody>
      </p:sp>
    </p:spTree>
    <p:extLst>
      <p:ext uri="{BB962C8B-B14F-4D97-AF65-F5344CB8AC3E}">
        <p14:creationId xmlns:p14="http://schemas.microsoft.com/office/powerpoint/2010/main" val="1033410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4152" y="851906"/>
            <a:ext cx="9144000" cy="1002651"/>
          </a:xfrm>
        </p:spPr>
        <p:txBody>
          <a:bodyPr>
            <a:normAutofit/>
          </a:bodyPr>
          <a:lstStyle/>
          <a:p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and Understanding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125013"/>
            <a:ext cx="9144000" cy="4237149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ZW" dirty="0">
                <a:solidFill>
                  <a:schemeClr val="tx1"/>
                </a:solidFill>
              </a:rPr>
              <a:t>70% of Change does not work (</a:t>
            </a:r>
            <a:r>
              <a:rPr lang="en-US" dirty="0" err="1">
                <a:solidFill>
                  <a:schemeClr val="tx1"/>
                </a:solidFill>
              </a:rPr>
              <a:t>Papke</a:t>
            </a:r>
            <a:r>
              <a:rPr lang="en-US" dirty="0">
                <a:solidFill>
                  <a:schemeClr val="tx1"/>
                </a:solidFill>
              </a:rPr>
              <a:t>-Shields, 2017).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Current state of change is not enough.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Estimate $109 million loss on and investment of $1 billion (</a:t>
            </a:r>
            <a:r>
              <a:rPr lang="en-US" dirty="0" err="1">
                <a:solidFill>
                  <a:schemeClr val="tx1"/>
                </a:solidFill>
              </a:rPr>
              <a:t>Vouri</a:t>
            </a:r>
            <a:r>
              <a:rPr lang="en-US" dirty="0">
                <a:solidFill>
                  <a:schemeClr val="tx1"/>
                </a:solidFill>
              </a:rPr>
              <a:t>, 2016)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Nokia hesitated towards change implementation.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Nokia </a:t>
            </a:r>
            <a:r>
              <a:rPr lang="en-US" dirty="0" err="1">
                <a:solidFill>
                  <a:schemeClr val="tx1"/>
                </a:solidFill>
              </a:rPr>
              <a:t>priorotized</a:t>
            </a:r>
            <a:r>
              <a:rPr lang="en-US" dirty="0">
                <a:solidFill>
                  <a:schemeClr val="tx1"/>
                </a:solidFill>
              </a:rPr>
              <a:t> the old genre of production. 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ZW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857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and Intellectual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ZW" dirty="0">
                <a:latin typeface="+mn-lt"/>
                <a:cs typeface="Times New Roman" panose="02020603050405020304" pitchFamily="18" charset="0"/>
              </a:rPr>
              <a:t>Change increases productivity.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>
                <a:latin typeface="+mn-lt"/>
                <a:cs typeface="Times New Roman" panose="02020603050405020304" pitchFamily="18" charset="0"/>
              </a:rPr>
              <a:t>Loss of Loyalty and Turnover (</a:t>
            </a:r>
            <a:r>
              <a:rPr lang="en-US" dirty="0">
                <a:latin typeface="+mn-lt"/>
              </a:rPr>
              <a:t>Cameron, 2019)</a:t>
            </a:r>
            <a:r>
              <a:rPr lang="en-ZW" dirty="0">
                <a:latin typeface="+mn-lt"/>
                <a:cs typeface="Times New Roman" panose="02020603050405020304" pitchFamily="18" charset="0"/>
              </a:rPr>
              <a:t>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>
                <a:latin typeface="+mn-lt"/>
                <a:cs typeface="Times New Roman" panose="02020603050405020304" pitchFamily="18" charset="0"/>
              </a:rPr>
              <a:t>Fearing Change can lead to a same fate as Nokia.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>
                <a:latin typeface="+mn-lt"/>
                <a:cs typeface="Times New Roman" panose="02020603050405020304" pitchFamily="18" charset="0"/>
              </a:rPr>
              <a:t>Amazon and Apple being the top two organisations implement continuous change.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>
                <a:latin typeface="+mn-lt"/>
                <a:cs typeface="Times New Roman" panose="02020603050405020304" pitchFamily="18" charset="0"/>
              </a:rPr>
              <a:t>Competitive Advantage, Survival, and innovation as the driving forces towards change. </a:t>
            </a:r>
          </a:p>
        </p:txBody>
      </p:sp>
    </p:spTree>
    <p:extLst>
      <p:ext uri="{BB962C8B-B14F-4D97-AF65-F5344CB8AC3E}">
        <p14:creationId xmlns:p14="http://schemas.microsoft.com/office/powerpoint/2010/main" val="492552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ZW" dirty="0"/>
              <a:t>Strategy as part of planning. </a:t>
            </a:r>
          </a:p>
          <a:p>
            <a:r>
              <a:rPr lang="en-ZW" dirty="0"/>
              <a:t>Structure as a way of differentiating components. </a:t>
            </a:r>
          </a:p>
          <a:p>
            <a:r>
              <a:rPr lang="en-ZW" dirty="0"/>
              <a:t>System as a way of negating operations. </a:t>
            </a:r>
          </a:p>
          <a:p>
            <a:r>
              <a:rPr lang="en-ZW" dirty="0"/>
              <a:t>Shared values for collaboration.</a:t>
            </a:r>
          </a:p>
          <a:p>
            <a:r>
              <a:rPr lang="en-ZW" dirty="0"/>
              <a:t>Style as the manner of change management. </a:t>
            </a:r>
          </a:p>
          <a:p>
            <a:r>
              <a:rPr lang="en-ZW" dirty="0"/>
              <a:t>Staff as the significance of key stakeholders. </a:t>
            </a:r>
          </a:p>
          <a:p>
            <a:pPr marL="0" indent="0">
              <a:buNone/>
            </a:pPr>
            <a:r>
              <a:rPr lang="en-ZW" dirty="0"/>
              <a:t>(Ab Rahman, 2018) </a:t>
            </a:r>
          </a:p>
        </p:txBody>
      </p:sp>
    </p:spTree>
    <p:extLst>
      <p:ext uri="{BB962C8B-B14F-4D97-AF65-F5344CB8AC3E}">
        <p14:creationId xmlns:p14="http://schemas.microsoft.com/office/powerpoint/2010/main" val="505626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Transferable Skills for Life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ZW" dirty="0"/>
              <a:t>Capability of multi-tasking. (Mao, 2016)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/>
              <a:t>Leadership Skills and Communication Skills.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/>
              <a:t>Professional Practice.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/>
              <a:t>Effective Change Management.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W" dirty="0"/>
              <a:t>Nokia lacked transferrable skills in its workers. </a:t>
            </a:r>
          </a:p>
          <a:p>
            <a:pPr>
              <a:buFont typeface="Wingdings" panose="05000000000000000000" pitchFamily="2" charset="2"/>
              <a:buChar char="Ø"/>
            </a:pPr>
            <a:endParaRPr lang="en-ZW" dirty="0"/>
          </a:p>
        </p:txBody>
      </p:sp>
    </p:spTree>
    <p:extLst>
      <p:ext uri="{BB962C8B-B14F-4D97-AF65-F5344CB8AC3E}">
        <p14:creationId xmlns:p14="http://schemas.microsoft.com/office/powerpoint/2010/main" val="142965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693502"/>
          </a:xfrm>
        </p:spPr>
        <p:txBody>
          <a:bodyPr/>
          <a:lstStyle/>
          <a:p>
            <a:pPr algn="ctr"/>
            <a:r>
              <a:rPr lang="en-ZW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183" y="1146220"/>
            <a:ext cx="11822805" cy="555079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Glenn, J.E., 2019. A Qualitative Study: An Exploration of the Use of Emotional Intelligence by Military Leaders in Their Decision-Making Process (Doctoral dissertation, Northcentral University).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Boyle, R. and Shannon, L., 2018. Better Together? Philanthropy and Government: Lessons from The Atlantic Philanthropies and Irish Government Partnership-based Co-investments.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Dawson, P. and </a:t>
            </a:r>
            <a:r>
              <a:rPr lang="en-US" sz="1600" dirty="0" err="1"/>
              <a:t>Andriopoulos</a:t>
            </a:r>
            <a:r>
              <a:rPr lang="en-US" sz="1600" dirty="0"/>
              <a:t>, C., 2014. Managing change, creativity and innovation. Sage.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 err="1"/>
              <a:t>Papke</a:t>
            </a:r>
            <a:r>
              <a:rPr lang="en-US" sz="1600" dirty="0"/>
              <a:t>-Shields, K.E. and Boyer-Wright, K.M., 2017. Strategic planning characteristics applied to project management. International Journal of Project Management, 35(2), pp.169-179.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 err="1"/>
              <a:t>Vuori</a:t>
            </a:r>
            <a:r>
              <a:rPr lang="en-US" sz="1600" dirty="0"/>
              <a:t>, T.O. and </a:t>
            </a:r>
            <a:r>
              <a:rPr lang="en-US" sz="1600" dirty="0" err="1"/>
              <a:t>Huy</a:t>
            </a:r>
            <a:r>
              <a:rPr lang="en-US" sz="1600" dirty="0"/>
              <a:t>, Q.N., 2016. Distributed attention and shared emotions in the innovation process: How Nokia lost the smartphone battle. Administrative Science Quarterly, 61(1), pp.9-51.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Cameron, E. and Green, M., 2019. Making sense of change management: A complete guide to the models, tools and techniques of organizational change. </a:t>
            </a:r>
            <a:r>
              <a:rPr lang="en-US" sz="1600" dirty="0" err="1"/>
              <a:t>Kogan</a:t>
            </a:r>
            <a:r>
              <a:rPr lang="en-US" sz="1600" dirty="0"/>
              <a:t> Page Publishers.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Ab Rahman, A. and </a:t>
            </a:r>
            <a:r>
              <a:rPr lang="en-US" sz="1600" dirty="0" err="1"/>
              <a:t>Anuar</a:t>
            </a:r>
            <a:r>
              <a:rPr lang="en-US" sz="1600" dirty="0"/>
              <a:t>, H.S., 2018. 7s Model: Operation Department Transformation of Malaysia Sheet Glass (NSG Group).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Mao, H., Liu, S., Zhang, J. and Deng, Z., 2016. Information technology resource, knowledge management capability, and competitive advantage: The moderating role of resource commitment. International Journal of Information Management, 36(6), pp.1062-1074.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ZW" dirty="0"/>
          </a:p>
        </p:txBody>
      </p:sp>
    </p:spTree>
    <p:extLst>
      <p:ext uri="{BB962C8B-B14F-4D97-AF65-F5344CB8AC3E}">
        <p14:creationId xmlns:p14="http://schemas.microsoft.com/office/powerpoint/2010/main" val="4865805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555</Words>
  <Application>Microsoft Office PowerPoint</Application>
  <PresentationFormat>宽屏</PresentationFormat>
  <Paragraphs>45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3" baseType="lpstr">
      <vt:lpstr>Arial</vt:lpstr>
      <vt:lpstr>Century Gothic</vt:lpstr>
      <vt:lpstr>Times New Roman</vt:lpstr>
      <vt:lpstr>Wingdings</vt:lpstr>
      <vt:lpstr>Wingdings 3</vt:lpstr>
      <vt:lpstr>Ion</vt:lpstr>
      <vt:lpstr>Managing Change in Nokia</vt:lpstr>
      <vt:lpstr>Literature Review</vt:lpstr>
      <vt:lpstr>Knowledge and Understanding Skills</vt:lpstr>
      <vt:lpstr>Cognitive and Intellectual Skills</vt:lpstr>
      <vt:lpstr>Practical Skills</vt:lpstr>
      <vt:lpstr>Transferable Skills for Life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Change in Nokia</dc:title>
  <dc:creator>HP</dc:creator>
  <cp:lastModifiedBy>敖 梓翔</cp:lastModifiedBy>
  <cp:revision>2</cp:revision>
  <dcterms:created xsi:type="dcterms:W3CDTF">2020-02-28T10:21:35Z</dcterms:created>
  <dcterms:modified xsi:type="dcterms:W3CDTF">2020-03-04T18:11:11Z</dcterms:modified>
</cp:coreProperties>
</file>