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6"/>
    <p:restoredTop sz="94652"/>
  </p:normalViewPr>
  <p:slideViewPr>
    <p:cSldViewPr snapToGrid="0" snapToObjects="1">
      <p:cViewPr>
        <p:scale>
          <a:sx n="23" d="100"/>
          <a:sy n="23" d="100"/>
        </p:scale>
        <p:origin x="1416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4/16/22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BC07CA-67B6-4ED2-9C7E-19ECB543FB18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0" y="30153293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353316" y="2066779"/>
            <a:ext cx="17765980" cy="3359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On the Comparison of Iron Ore Reducibility Testing Methods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Student: Briony Morgan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Andrew Thorn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Engineering, Manufacturing &amp; Logistics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Material Science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79999" y="5715382"/>
            <a:ext cx="6913541" cy="13091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ts val="2100"/>
              </a:spcBef>
            </a:pPr>
            <a:r>
              <a:rPr lang="en-US" altLang="en-US" dirty="0"/>
              <a:t>Analysing iron ores’ reduction ability prior to processing generates a simulation of how it will react in the blast furnace; providing opportunity to strategically combine raw material blends that will allow for optimal blast furnace reactions. Ultimately increasing the yield of high-quality iron from its ore while reducing energy consumption in the blast furnace.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The process for analysing the reducibility of iron ore is carried out internally by Tata Steel’s technical laboratory department in accordance with testing standard BS ISO 7215:2015 [1]. The test is referred to as the reduction disintegration index (RDI) test.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A more advanced test method was developed in the Netherlands called the HOSIM test. Tata Steel’s research and development department have invested £40,000 in external HOSIM testing every year up to 2022, but the data collected has yet to be utilised.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Below are the primary and secondary reactions that take place during ironmaking, both test methods simulate the environments and replicate these reactions.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Fe2O3(s) + CO(g) → Fe3O4(s) + CO2(g)</a:t>
            </a:r>
          </a:p>
          <a:p>
            <a:pPr>
              <a:spcBef>
                <a:spcPct val="50000"/>
              </a:spcBef>
            </a:pPr>
            <a:r>
              <a:rPr lang="pl-PL" altLang="en-US" dirty="0"/>
              <a:t>Fe3O4(s) + CO(g) → 3FeO(s) + CO2(g)</a:t>
            </a:r>
            <a:endParaRPr lang="en-US" altLang="en-US" dirty="0"/>
          </a:p>
          <a:p>
            <a:pPr>
              <a:spcBef>
                <a:spcPct val="50000"/>
              </a:spcBef>
            </a:pPr>
            <a:r>
              <a:rPr lang="en-US" altLang="en-US" dirty="0"/>
              <a:t>An investigation has been carried out to determine the optimum testing procedure for iron ore reducibility. 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309779" y="18784199"/>
            <a:ext cx="6415087" cy="10417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AU" altLang="en-US" sz="3600" b="1" dirty="0"/>
              <a:t>Project Aims</a:t>
            </a:r>
            <a:endParaRPr lang="en-AU" altLang="en-US" b="1" dirty="0"/>
          </a:p>
          <a:p>
            <a:pPr>
              <a:spcBef>
                <a:spcPts val="2100"/>
              </a:spcBef>
            </a:pPr>
            <a:r>
              <a:rPr lang="en-US" altLang="en-US" dirty="0"/>
              <a:t>The project aim was to investigate the validity of HOSIM testing through carrying out a comparison analysis against HOSIM and RDI testing.</a:t>
            </a:r>
          </a:p>
          <a:p>
            <a:endParaRPr lang="en-US" altLang="en-US" dirty="0"/>
          </a:p>
          <a:p>
            <a:pPr>
              <a:spcBef>
                <a:spcPct val="20000"/>
              </a:spcBef>
            </a:pPr>
            <a:r>
              <a:rPr lang="en-US" altLang="en-US" dirty="0"/>
              <a:t>The specific objectives were as follows:</a:t>
            </a:r>
          </a:p>
          <a:p>
            <a:pPr>
              <a:spcBef>
                <a:spcPct val="20000"/>
              </a:spcBef>
            </a:pPr>
            <a:endParaRPr lang="en-US" altLang="en-US" dirty="0"/>
          </a:p>
          <a:p>
            <a:pPr>
              <a:spcBef>
                <a:spcPct val="20000"/>
              </a:spcBef>
            </a:pPr>
            <a:r>
              <a:rPr lang="en-US" altLang="en-US" dirty="0"/>
              <a:t>• Obtain primary and secondary data by means of representative sampling and reliable testing.</a:t>
            </a:r>
          </a:p>
          <a:p>
            <a:pPr>
              <a:spcBef>
                <a:spcPct val="20000"/>
              </a:spcBef>
            </a:pPr>
            <a:endParaRPr lang="en-US" altLang="en-US" dirty="0"/>
          </a:p>
          <a:p>
            <a:pPr>
              <a:spcBef>
                <a:spcPct val="20000"/>
              </a:spcBef>
            </a:pPr>
            <a:r>
              <a:rPr lang="en-US" altLang="en-US" dirty="0"/>
              <a:t>• Carry out effective data analysis using a suitable range of statistical techniques.</a:t>
            </a:r>
          </a:p>
          <a:p>
            <a:pPr>
              <a:spcBef>
                <a:spcPct val="20000"/>
              </a:spcBef>
            </a:pPr>
            <a:endParaRPr lang="en-US" altLang="en-US" dirty="0"/>
          </a:p>
          <a:p>
            <a:pPr>
              <a:spcBef>
                <a:spcPct val="20000"/>
              </a:spcBef>
            </a:pPr>
            <a:r>
              <a:rPr lang="en-US" altLang="en-US" dirty="0"/>
              <a:t>• Evaluate the financial validity of HOSIM testing to the business.</a:t>
            </a:r>
          </a:p>
          <a:p>
            <a:pPr>
              <a:spcBef>
                <a:spcPct val="20000"/>
              </a:spcBef>
            </a:pPr>
            <a:endParaRPr lang="en-US" altLang="en-US" dirty="0"/>
          </a:p>
          <a:p>
            <a:pPr>
              <a:spcBef>
                <a:spcPct val="20000"/>
              </a:spcBef>
            </a:pPr>
            <a:r>
              <a:rPr lang="en-US" altLang="en-US" dirty="0"/>
              <a:t>• Determine a conclusion based on data analysis outcomes, then make a recommendation to the R&amp;D department to implement economical and/or quality improvements.</a:t>
            </a:r>
            <a:endParaRPr lang="en-AU" altLang="en-US" dirty="0"/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7340757" y="19539796"/>
            <a:ext cx="2055621" cy="1498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Illustration of the RDI and HOSIM test reaction vessel [3]</a:t>
            </a:r>
          </a:p>
        </p:txBody>
      </p:sp>
      <p:sp>
        <p:nvSpPr>
          <p:cNvPr id="18" name="Text Box 27"/>
          <p:cNvSpPr txBox="1">
            <a:spLocks noChangeArrowheads="1"/>
          </p:cNvSpPr>
          <p:nvPr/>
        </p:nvSpPr>
        <p:spPr bwMode="auto">
          <a:xfrm>
            <a:off x="7504350" y="27979729"/>
            <a:ext cx="5838804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US" altLang="en-US" sz="2000" i="1" dirty="0">
                <a:latin typeface="Times New Roman" charset="0"/>
              </a:rPr>
              <a:t>Graphical representation of phases during a reduction test [4].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142734" y="25297578"/>
            <a:ext cx="7238514" cy="4651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ts val="2100"/>
              </a:spcBef>
            </a:pPr>
            <a:r>
              <a:rPr lang="en-GB" sz="1600" dirty="0"/>
              <a:t>[1] BSI Standards Publication, "BS ISO 7215:2015 Iron ores for blast furnace feedstocks - determination of the reducibility by the final degree of reduction index," BSI Standards Publication, London, 2015.</a:t>
            </a:r>
          </a:p>
          <a:p>
            <a:r>
              <a:rPr lang="en-GB" sz="1600" dirty="0"/>
              <a:t>[2] BSI Standards Publication, "BS ISO 7215:2015 Iron ores for blast furnace feedstocks - determination of the reducibility by the final degree of reduction index," BSI Standards Publication, London, 2015.</a:t>
            </a:r>
          </a:p>
          <a:p>
            <a:r>
              <a:rPr lang="en-GB" sz="1600" dirty="0"/>
              <a:t>[3] M. Greenslde, HOSIM testing justification proposal at Tata Steel UK, Port Talbot: Tata Steel Strip Products UK, 2021.</a:t>
            </a:r>
          </a:p>
          <a:p>
            <a:r>
              <a:rPr lang="en-GB" sz="1600" dirty="0"/>
              <a:t>[4] M. Greenslde, HOSIM testing justification proposal at Tata Steel UK, Port Talbot: Tata Steel Strip Products UK, 2021.</a:t>
            </a:r>
          </a:p>
          <a:p>
            <a:pPr>
              <a:spcBef>
                <a:spcPct val="50000"/>
              </a:spcBef>
            </a:pPr>
            <a:endParaRPr lang="en-AU" altLang="en-US" sz="3600" b="1" dirty="0">
              <a:ea typeface="Arial" charset="0"/>
              <a:cs typeface="Arial" charset="0"/>
            </a:endParaRPr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14369842" y="5639222"/>
            <a:ext cx="6415087" cy="532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GB" altLang="en-US" sz="3600" b="1" dirty="0"/>
              <a:t>Results</a:t>
            </a:r>
            <a:endParaRPr lang="en-AU" altLang="en-US" sz="2800" dirty="0"/>
          </a:p>
          <a:p>
            <a:pPr>
              <a:spcBef>
                <a:spcPts val="2100"/>
              </a:spcBef>
            </a:pPr>
            <a:r>
              <a:rPr lang="en-GB" dirty="0"/>
              <a:t>The quality of sinter and iron ore charge material has the potential to increase blast furnace productivity from 66.8% to 90% due to improved bed permeability and aerodynamics. This means that iron ore quality has the ability to save Tata Steel 7 million pounds annually.</a:t>
            </a:r>
          </a:p>
          <a:p>
            <a:pPr>
              <a:spcBef>
                <a:spcPts val="2100"/>
              </a:spcBef>
            </a:pPr>
            <a:r>
              <a:rPr lang="en-GB" dirty="0"/>
              <a:t>The HOSIM test was found to take six times longer than the RDI test, massively compromising the time to test allocation.</a:t>
            </a: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Engineering, Manufacturing &amp; Logistics</a:t>
            </a:r>
          </a:p>
          <a:p>
            <a:pPr algn="r"/>
            <a:endParaRPr lang="en-GB" sz="32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12C37C4F-A648-4775-9FFA-3E6A6A8A54E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827"/>
          <a:stretch/>
        </p:blipFill>
        <p:spPr>
          <a:xfrm>
            <a:off x="592480" y="2019290"/>
            <a:ext cx="2760836" cy="3504856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B4BEA90-59FC-4450-BF91-C25230547E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597" y="28931724"/>
            <a:ext cx="2505673" cy="1207113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5FE27762-7396-421B-9F57-9E50069EC7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44581" y="16633250"/>
            <a:ext cx="4519851" cy="4343774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064E77F1-C448-47BE-8BC0-D81DD6778B2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236"/>
          <a:stretch/>
        </p:blipFill>
        <p:spPr>
          <a:xfrm>
            <a:off x="7367580" y="24375547"/>
            <a:ext cx="6044162" cy="3773017"/>
          </a:xfrm>
          <a:prstGeom prst="rect">
            <a:avLst/>
          </a:prstGeom>
        </p:spPr>
      </p:pic>
      <p:sp>
        <p:nvSpPr>
          <p:cNvPr id="29" name="Text Box 8">
            <a:extLst>
              <a:ext uri="{FF2B5EF4-FFF2-40B4-BE49-F238E27FC236}">
                <a16:creationId xmlns:a16="http://schemas.microsoft.com/office/drawing/2014/main" id="{850E1929-D9E0-75FA-060C-806EFBB8C2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0331" y="5640161"/>
            <a:ext cx="7282137" cy="5051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AU" altLang="en-US" sz="3600" b="1" dirty="0"/>
              <a:t>Methodology</a:t>
            </a:r>
            <a:endParaRPr lang="en-US" altLang="en-US" dirty="0"/>
          </a:p>
          <a:p>
            <a:pPr>
              <a:spcBef>
                <a:spcPts val="2100"/>
              </a:spcBef>
            </a:pPr>
            <a:r>
              <a:rPr lang="en-GB" dirty="0"/>
              <a:t>A systematic sampling method was used in accordance with the sampling standard ISO 3082 Iron ores: Sampling and sample preparation procedures [2].</a:t>
            </a:r>
          </a:p>
          <a:p>
            <a:endParaRPr lang="en-GB" dirty="0"/>
          </a:p>
          <a:p>
            <a:r>
              <a:rPr lang="en-GB" dirty="0"/>
              <a:t>Both RDI and HOSIM samples were prepared from a composite of the primary sample collected from the sinter plant at the following times, 10:00/14:00/18:00/22:00/02:00/06:00. Each sample represented 24hours of production.</a:t>
            </a: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973EFD6B-2958-427D-0463-BFBBB28D31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91007"/>
              </p:ext>
            </p:extLst>
          </p:nvPr>
        </p:nvGraphicFramePr>
        <p:xfrm>
          <a:off x="7504350" y="10921239"/>
          <a:ext cx="6044162" cy="2987040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915950">
                  <a:extLst>
                    <a:ext uri="{9D8B030D-6E8A-4147-A177-3AD203B41FA5}">
                      <a16:colId xmlns:a16="http://schemas.microsoft.com/office/drawing/2014/main" val="770219976"/>
                    </a:ext>
                  </a:extLst>
                </a:gridCol>
                <a:gridCol w="5128212">
                  <a:extLst>
                    <a:ext uri="{9D8B030D-6E8A-4147-A177-3AD203B41FA5}">
                      <a16:colId xmlns:a16="http://schemas.microsoft.com/office/drawing/2014/main" val="3655252733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Data Collection Plan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06547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What?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Six sinter plant hearth layer samples to produce a composite.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892065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Why?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To obtain valid and representative samples which can be interpreted to form conclusions on testing effectiveness.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899332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Who?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The raw materials sampling team will be responsible for collecting primary samples, one designated person on a 12hour shift rotation.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821224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How?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The samples will be collected, stored and prepared in readiness for testing, results will be recorded on a centrally controlled database.         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04198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When?</a:t>
                      </a:r>
                    </a:p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The samples will be collected at the following times each day; 10:00/14:00/18:00/22:00/02:00/06:00. They are composited once a day. Testing will take place on the day of composite.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8343426"/>
                  </a:ext>
                </a:extLst>
              </a:tr>
              <a:tr h="57150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Where?</a:t>
                      </a:r>
                    </a:p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Collected at the sinter plant, sinter hearth layer from a conveyor belt (no. 1031). RDI testing will take place at the raw materials laboratory and HOSIM samples will be sent away for testing at SAMI.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Calibri" panose="020F0502020204030204" pitchFamily="34" charset="0"/>
                        <a:cs typeface="Calibri (Body)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8456772"/>
                  </a:ext>
                </a:extLst>
              </a:tr>
            </a:tbl>
          </a:graphicData>
        </a:graphic>
      </p:graphicFrame>
      <p:sp>
        <p:nvSpPr>
          <p:cNvPr id="48" name="Text Box 21">
            <a:extLst>
              <a:ext uri="{FF2B5EF4-FFF2-40B4-BE49-F238E27FC236}">
                <a16:creationId xmlns:a16="http://schemas.microsoft.com/office/drawing/2014/main" id="{F9078965-8756-EC48-82E7-3A51D7A571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67580" y="10425523"/>
            <a:ext cx="6044162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Table Summary of Data Collection Plan</a:t>
            </a:r>
          </a:p>
        </p:txBody>
      </p:sp>
      <p:sp>
        <p:nvSpPr>
          <p:cNvPr id="49" name="Text Box 8">
            <a:extLst>
              <a:ext uri="{FF2B5EF4-FFF2-40B4-BE49-F238E27FC236}">
                <a16:creationId xmlns:a16="http://schemas.microsoft.com/office/drawing/2014/main" id="{B1F54037-A675-674F-B9C9-DFB68C09D5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16459" y="13819971"/>
            <a:ext cx="6913541" cy="3119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GB" dirty="0"/>
              <a:t>To test iron ore samples for reducibility, samples were homogenised and placed into testing vessels. The temperature alters during the test (400ºc  - 900ºc), which replicates the temperature changes that occur in the furnace as the ore travels from the top to the bottom of the furnace. </a:t>
            </a:r>
          </a:p>
        </p:txBody>
      </p:sp>
      <p:sp>
        <p:nvSpPr>
          <p:cNvPr id="53" name="Text Box 8">
            <a:extLst>
              <a:ext uri="{FF2B5EF4-FFF2-40B4-BE49-F238E27FC236}">
                <a16:creationId xmlns:a16="http://schemas.microsoft.com/office/drawing/2014/main" id="{91AB4121-4ADF-8D7F-3592-4D0A58875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0331" y="20886233"/>
            <a:ext cx="6913541" cy="3489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GB" dirty="0"/>
              <a:t>The difference between RDI and HOSIM testing is the in-test weighing mechanism; RDI relies on manual weighing before testing, whereas HOSIM continuously weighs the test specimen throughout. For this reason RDI testing has a set time duration but the HOSIM test duration varies until the specimen is completely reduced.</a:t>
            </a:r>
          </a:p>
        </p:txBody>
      </p:sp>
      <p:sp>
        <p:nvSpPr>
          <p:cNvPr id="54" name="Text Box 22">
            <a:extLst>
              <a:ext uri="{FF2B5EF4-FFF2-40B4-BE49-F238E27FC236}">
                <a16:creationId xmlns:a16="http://schemas.microsoft.com/office/drawing/2014/main" id="{DD71FD82-1265-2E75-725D-5ABA33753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78203" y="15134796"/>
            <a:ext cx="6415087" cy="275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dirty="0"/>
              <a:t>A correlation discrepancy was identified between the two test methods, it was found that delays between sampling and testing were likely to be the case; there was strong positive correlation between the test delay and difference in results. </a:t>
            </a:r>
            <a:endParaRPr lang="en-GB" sz="3600" dirty="0"/>
          </a:p>
        </p:txBody>
      </p:sp>
      <p:sp>
        <p:nvSpPr>
          <p:cNvPr id="55" name="Text Box 22">
            <a:extLst>
              <a:ext uri="{FF2B5EF4-FFF2-40B4-BE49-F238E27FC236}">
                <a16:creationId xmlns:a16="http://schemas.microsoft.com/office/drawing/2014/main" id="{4E1F0722-3178-BEA3-76E9-8E3E79C0BF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42734" y="22604850"/>
            <a:ext cx="6951080" cy="3204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2100"/>
              </a:spcBef>
            </a:pPr>
            <a:r>
              <a:rPr lang="en-AU" altLang="en-US" sz="3600" b="1" dirty="0"/>
              <a:t>Conclusions</a:t>
            </a:r>
          </a:p>
          <a:p>
            <a:pPr>
              <a:spcBef>
                <a:spcPts val="2100"/>
              </a:spcBef>
            </a:pPr>
            <a:r>
              <a:rPr lang="en-GB" dirty="0"/>
              <a:t>Further investment in HOSIM testing is not recommended; The data collected was not more valuable than that of the RDI test. The financial savings should be invested back into the RDI testing equipment.</a:t>
            </a:r>
            <a:endParaRPr lang="en-GB" sz="3600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F81D27F5-528B-6DB6-3513-69DE83AFAB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07249" y="10626654"/>
            <a:ext cx="6362700" cy="4254500"/>
          </a:xfrm>
          <a:prstGeom prst="rect">
            <a:avLst/>
          </a:prstGeom>
        </p:spPr>
      </p:pic>
      <p:sp>
        <p:nvSpPr>
          <p:cNvPr id="57" name="Text Box 21">
            <a:extLst>
              <a:ext uri="{FF2B5EF4-FFF2-40B4-BE49-F238E27FC236}">
                <a16:creationId xmlns:a16="http://schemas.microsoft.com/office/drawing/2014/main" id="{98249B2D-AC36-A567-5CB3-380395A5A4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07249" y="14770621"/>
            <a:ext cx="6362699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Bar chart showing test duration for HOSIM and RDI tests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867314B4-4318-4062-19FD-B61BF3153E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472468" y="17604184"/>
            <a:ext cx="6261100" cy="4826000"/>
          </a:xfrm>
          <a:prstGeom prst="rect">
            <a:avLst/>
          </a:prstGeom>
        </p:spPr>
      </p:pic>
      <p:sp>
        <p:nvSpPr>
          <p:cNvPr id="58" name="Text Box 21">
            <a:extLst>
              <a:ext uri="{FF2B5EF4-FFF2-40B4-BE49-F238E27FC236}">
                <a16:creationId xmlns:a16="http://schemas.microsoft.com/office/drawing/2014/main" id="{3702AC15-5E3B-4EA0-E3D2-AD99D6C02F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69842" y="22366970"/>
            <a:ext cx="6362699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Scatter graph showing how test delay effects reducibility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161</TotalTime>
  <Words>1022</Words>
  <Application>Microsoft Macintosh PowerPoint</Application>
  <PresentationFormat>Custom</PresentationFormat>
  <Paragraphs>64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Briony Morgan</cp:lastModifiedBy>
  <cp:revision>49</cp:revision>
  <dcterms:created xsi:type="dcterms:W3CDTF">2016-02-25T08:27:32Z</dcterms:created>
  <dcterms:modified xsi:type="dcterms:W3CDTF">2022-04-16T17:22:49Z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3aa366c-74b9-492b-a1b9-5472c41e7d31_Enabled">
    <vt:lpwstr>true</vt:lpwstr>
  </property>
  <property fmtid="{D5CDD505-2E9C-101B-9397-08002B2CF9AE}" pid="3" name="MSIP_Label_73aa366c-74b9-492b-a1b9-5472c41e7d31_SetDate">
    <vt:lpwstr>2022-04-13T11:58:05Z</vt:lpwstr>
  </property>
  <property fmtid="{D5CDD505-2E9C-101B-9397-08002B2CF9AE}" pid="4" name="MSIP_Label_73aa366c-74b9-492b-a1b9-5472c41e7d31_Method">
    <vt:lpwstr>Privileged</vt:lpwstr>
  </property>
  <property fmtid="{D5CDD505-2E9C-101B-9397-08002B2CF9AE}" pid="5" name="MSIP_Label_73aa366c-74b9-492b-a1b9-5472c41e7d31_Name">
    <vt:lpwstr>73aa366c-74b9-492b-a1b9-5472c41e7d31</vt:lpwstr>
  </property>
  <property fmtid="{D5CDD505-2E9C-101B-9397-08002B2CF9AE}" pid="6" name="MSIP_Label_73aa366c-74b9-492b-a1b9-5472c41e7d31_SiteId">
    <vt:lpwstr>44bbd632-fe04-42d7-933e-2649dcd22649</vt:lpwstr>
  </property>
  <property fmtid="{D5CDD505-2E9C-101B-9397-08002B2CF9AE}" pid="7" name="MSIP_Label_73aa366c-74b9-492b-a1b9-5472c41e7d31_ActionId">
    <vt:lpwstr>2533f502-b575-4ac4-ad35-707dfba3de61</vt:lpwstr>
  </property>
  <property fmtid="{D5CDD505-2E9C-101B-9397-08002B2CF9AE}" pid="8" name="MSIP_Label_73aa366c-74b9-492b-a1b9-5472c41e7d31_ContentBits">
    <vt:lpwstr>2</vt:lpwstr>
  </property>
  <property fmtid="{D5CDD505-2E9C-101B-9397-08002B2CF9AE}" pid="9" name="ClassificationContentMarkingFooterLocations">
    <vt:lpwstr>Office Theme:8</vt:lpwstr>
  </property>
  <property fmtid="{D5CDD505-2E9C-101B-9397-08002B2CF9AE}" pid="10" name="ClassificationContentMarkingFooterText">
    <vt:lpwstr>Sensitivity: general</vt:lpwstr>
  </property>
</Properties>
</file>