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7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143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67156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206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21997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661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733810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712524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7219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09742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12118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302429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81878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15/11/2018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1258643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16832"/>
            <a:ext cx="7848600" cy="1927225"/>
          </a:xfrm>
        </p:spPr>
        <p:txBody>
          <a:bodyPr/>
          <a:lstStyle/>
          <a:p>
            <a:r>
              <a:rPr lang="en-GB" dirty="0"/>
              <a:t>404-354 Imperialism and Chaos: Spartan Decline</a:t>
            </a:r>
            <a:br>
              <a:rPr lang="en-GB" dirty="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0538761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The </a:t>
            </a:r>
            <a:r>
              <a:rPr lang="en-GB" dirty="0" err="1" smtClean="0"/>
              <a:t>spartan</a:t>
            </a:r>
            <a:r>
              <a:rPr lang="en-GB" dirty="0" smtClean="0"/>
              <a:t> decline</a:t>
            </a:r>
            <a:endParaRPr lang="en-GB" dirty="0"/>
          </a:p>
        </p:txBody>
      </p:sp>
      <p:sp>
        <p:nvSpPr>
          <p:cNvPr id="7" name="Text Placeholder 6"/>
          <p:cNvSpPr>
            <a:spLocks noGrp="1"/>
          </p:cNvSpPr>
          <p:nvPr>
            <p:ph type="body" idx="1"/>
          </p:nvPr>
        </p:nvSpPr>
        <p:spPr/>
        <p:txBody>
          <a:bodyPr/>
          <a:lstStyle/>
          <a:p>
            <a:endParaRPr lang="en-GB"/>
          </a:p>
        </p:txBody>
      </p:sp>
    </p:spTree>
    <p:extLst>
      <p:ext uri="{BB962C8B-B14F-4D97-AF65-F5344CB8AC3E}">
        <p14:creationId xmlns:p14="http://schemas.microsoft.com/office/powerpoint/2010/main" val="2712150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838200" indent="-838200" eaLnBrk="1" hangingPunct="1">
              <a:defRPr/>
            </a:pPr>
            <a:r>
              <a:rPr lang="en-GB" smtClean="0"/>
              <a:t>The Spartan Decline</a:t>
            </a:r>
          </a:p>
        </p:txBody>
      </p:sp>
      <p:sp>
        <p:nvSpPr>
          <p:cNvPr id="21507" name="Rectangle 3"/>
          <p:cNvSpPr>
            <a:spLocks noGrp="1" noChangeArrowheads="1"/>
          </p:cNvSpPr>
          <p:nvPr>
            <p:ph type="body" idx="1"/>
          </p:nvPr>
        </p:nvSpPr>
        <p:spPr/>
        <p:txBody>
          <a:bodyPr/>
          <a:lstStyle/>
          <a:p>
            <a:pPr eaLnBrk="1" hangingPunct="1">
              <a:defRPr/>
            </a:pPr>
            <a:r>
              <a:rPr lang="en-GB" dirty="0" smtClean="0"/>
              <a:t>The battle of Leuktra was the end of Spartan imperial ambition.</a:t>
            </a:r>
          </a:p>
          <a:p>
            <a:pPr eaLnBrk="1" hangingPunct="1">
              <a:defRPr/>
            </a:pPr>
            <a:r>
              <a:rPr lang="en-GB" dirty="0" smtClean="0"/>
              <a:t>After Leuktra, Sparta becomes a third-rate power in the Greek world. </a:t>
            </a:r>
          </a:p>
          <a:p>
            <a:pPr eaLnBrk="1" hangingPunct="1">
              <a:defRPr/>
            </a:pPr>
            <a:endParaRPr lang="en-GB" dirty="0"/>
          </a:p>
          <a:p>
            <a:pPr eaLnBrk="1" hangingPunct="1">
              <a:defRPr/>
            </a:pPr>
            <a:r>
              <a:rPr lang="en-GB" dirty="0" smtClean="0"/>
              <a:t>REMEMBER, more than half (possibly as much as ¾ of the population of Sparta were not enfranchised at all, but were helots and other non-</a:t>
            </a:r>
            <a:r>
              <a:rPr lang="en-GB" dirty="0" err="1" smtClean="0"/>
              <a:t>homoioi</a:t>
            </a:r>
            <a:r>
              <a:rPr lang="en-GB" dirty="0" smtClean="0"/>
              <a:t>).</a:t>
            </a:r>
          </a:p>
        </p:txBody>
      </p:sp>
    </p:spTree>
    <p:extLst>
      <p:ext uri="{BB962C8B-B14F-4D97-AF65-F5344CB8AC3E}">
        <p14:creationId xmlns:p14="http://schemas.microsoft.com/office/powerpoint/2010/main" val="1353210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eaLnBrk="1" hangingPunct="1">
              <a:defRPr/>
            </a:pPr>
            <a:r>
              <a:rPr lang="en-GB" smtClean="0"/>
              <a:t>Why did Sparta decline?</a:t>
            </a:r>
          </a:p>
        </p:txBody>
      </p:sp>
      <p:sp>
        <p:nvSpPr>
          <p:cNvPr id="22531" name="Rectangle 3"/>
          <p:cNvSpPr>
            <a:spLocks noGrp="1" noChangeArrowheads="1"/>
          </p:cNvSpPr>
          <p:nvPr>
            <p:ph type="body" idx="1"/>
          </p:nvPr>
        </p:nvSpPr>
        <p:spPr/>
        <p:txBody>
          <a:bodyPr/>
          <a:lstStyle/>
          <a:p>
            <a:pPr eaLnBrk="1" hangingPunct="1">
              <a:lnSpc>
                <a:spcPct val="90000"/>
              </a:lnSpc>
              <a:defRPr/>
            </a:pPr>
            <a:r>
              <a:rPr lang="en-GB" sz="2800" smtClean="0"/>
              <a:t>There are many potential reasons why Sparta declined so quickly between the seizure of the Kadmeia and Leuktra.</a:t>
            </a:r>
          </a:p>
          <a:p>
            <a:pPr eaLnBrk="1" hangingPunct="1">
              <a:lnSpc>
                <a:spcPct val="90000"/>
              </a:lnSpc>
              <a:defRPr/>
            </a:pPr>
            <a:r>
              <a:rPr lang="en-GB" sz="2800" smtClean="0"/>
              <a:t>It had population problems, since the inheritance system was such that if a citizen fell under a certain property threshold, he lost his citizenship.</a:t>
            </a:r>
          </a:p>
          <a:p>
            <a:pPr eaLnBrk="1" hangingPunct="1">
              <a:lnSpc>
                <a:spcPct val="90000"/>
              </a:lnSpc>
              <a:defRPr/>
            </a:pPr>
            <a:r>
              <a:rPr lang="en-GB" sz="2800" smtClean="0"/>
              <a:t>For more than 2 centuries, Sparta had the only professional army in the Greek world, which gave it an advantage over any other polis. The Theban Sacred Band showed that any other polis could also build a professional army.</a:t>
            </a:r>
          </a:p>
        </p:txBody>
      </p:sp>
    </p:spTree>
    <p:extLst>
      <p:ext uri="{BB962C8B-B14F-4D97-AF65-F5344CB8AC3E}">
        <p14:creationId xmlns:p14="http://schemas.microsoft.com/office/powerpoint/2010/main" val="295710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marL="838200" indent="-838200" eaLnBrk="1" hangingPunct="1">
              <a:defRPr/>
            </a:pPr>
            <a:r>
              <a:rPr lang="en-GB" smtClean="0"/>
              <a:t>The Loss of Messenia</a:t>
            </a:r>
          </a:p>
        </p:txBody>
      </p:sp>
      <p:sp>
        <p:nvSpPr>
          <p:cNvPr id="23555" name="Rectangle 3"/>
          <p:cNvSpPr>
            <a:spLocks noGrp="1" noChangeArrowheads="1"/>
          </p:cNvSpPr>
          <p:nvPr>
            <p:ph type="body" idx="1"/>
          </p:nvPr>
        </p:nvSpPr>
        <p:spPr/>
        <p:txBody>
          <a:bodyPr/>
          <a:lstStyle/>
          <a:p>
            <a:pPr eaLnBrk="1" hangingPunct="1">
              <a:defRPr/>
            </a:pPr>
            <a:r>
              <a:rPr lang="en-GB" sz="2800" dirty="0" smtClean="0"/>
              <a:t>Sparta was politically and economically dependent upon the helots.</a:t>
            </a:r>
          </a:p>
          <a:p>
            <a:pPr eaLnBrk="1" hangingPunct="1">
              <a:defRPr/>
            </a:pPr>
            <a:r>
              <a:rPr lang="en-GB" sz="2800" dirty="0" smtClean="0"/>
              <a:t>The helots were an un-free, serf-like population that were the main source of income for the Spartan polis and the Spartan citizens.</a:t>
            </a:r>
          </a:p>
          <a:p>
            <a:pPr eaLnBrk="1" hangingPunct="1">
              <a:defRPr/>
            </a:pPr>
            <a:r>
              <a:rPr lang="en-GB" sz="2800" dirty="0" smtClean="0"/>
              <a:t>Most of the helots were </a:t>
            </a:r>
            <a:r>
              <a:rPr lang="en-GB" sz="2800" dirty="0" err="1" smtClean="0"/>
              <a:t>Messenians</a:t>
            </a:r>
            <a:r>
              <a:rPr lang="en-GB" sz="2800" dirty="0" smtClean="0"/>
              <a:t>.</a:t>
            </a:r>
          </a:p>
          <a:p>
            <a:pPr eaLnBrk="1" hangingPunct="1">
              <a:defRPr/>
            </a:pPr>
            <a:r>
              <a:rPr lang="en-GB" sz="2800" dirty="0" smtClean="0"/>
              <a:t>With the liberation of Messenia, Sparta lost its economic basis and could no longer field a large army. </a:t>
            </a:r>
          </a:p>
        </p:txBody>
      </p:sp>
    </p:spTree>
    <p:extLst>
      <p:ext uri="{BB962C8B-B14F-4D97-AF65-F5344CB8AC3E}">
        <p14:creationId xmlns:p14="http://schemas.microsoft.com/office/powerpoint/2010/main" val="180202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plato-dialogues.org/tools/images/bigmaps/gr_south.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0"/>
            <a:ext cx="6248400" cy="691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0762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t>
            </a:r>
            <a:r>
              <a:rPr lang="en-GB" dirty="0" err="1" smtClean="0"/>
              <a:t>spartan</a:t>
            </a:r>
            <a:r>
              <a:rPr lang="en-GB" dirty="0" smtClean="0"/>
              <a:t> decline</a:t>
            </a:r>
            <a:endParaRPr lang="en-GB" dirty="0"/>
          </a:p>
        </p:txBody>
      </p:sp>
      <p:sp>
        <p:nvSpPr>
          <p:cNvPr id="5" name="Text Placeholder 4"/>
          <p:cNvSpPr>
            <a:spLocks noGrp="1"/>
          </p:cNvSpPr>
          <p:nvPr>
            <p:ph type="body" idx="1"/>
          </p:nvPr>
        </p:nvSpPr>
        <p:spPr/>
        <p:txBody>
          <a:bodyPr/>
          <a:lstStyle/>
          <a:p>
            <a:r>
              <a:rPr lang="en-GB" dirty="0" smtClean="0"/>
              <a:t>Consider the </a:t>
            </a:r>
            <a:r>
              <a:rPr lang="en-GB" dirty="0" err="1" smtClean="0"/>
              <a:t>handout</a:t>
            </a:r>
            <a:r>
              <a:rPr lang="en-GB" dirty="0" smtClean="0"/>
              <a:t>. </a:t>
            </a:r>
          </a:p>
          <a:p>
            <a:r>
              <a:rPr lang="en-GB" dirty="0" smtClean="0"/>
              <a:t>What is the evidence for a Spartan decline? Economic? Social? Military?</a:t>
            </a:r>
            <a:endParaRPr lang="en-GB" dirty="0"/>
          </a:p>
        </p:txBody>
      </p:sp>
    </p:spTree>
    <p:extLst>
      <p:ext uri="{BB962C8B-B14F-4D97-AF65-F5344CB8AC3E}">
        <p14:creationId xmlns:p14="http://schemas.microsoft.com/office/powerpoint/2010/main" val="42805491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248</Words>
  <Application>Microsoft Office PowerPoint</Application>
  <PresentationFormat>On-screen Show (4:3)</PresentationFormat>
  <Paragraphs>19</Paragraphs>
  <Slides>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vt:i4>
      </vt:variant>
    </vt:vector>
  </HeadingPairs>
  <TitlesOfParts>
    <vt:vector size="9" baseType="lpstr">
      <vt:lpstr>Arial</vt:lpstr>
      <vt:lpstr>Clarity</vt:lpstr>
      <vt:lpstr>404-354 Imperialism and Chaos: Spartan Decline </vt:lpstr>
      <vt:lpstr>The spartan decline</vt:lpstr>
      <vt:lpstr>The Spartan Decline</vt:lpstr>
      <vt:lpstr>Why did Sparta decline?</vt:lpstr>
      <vt:lpstr>The Loss of Messenia</vt:lpstr>
      <vt:lpstr>PowerPoint Presentation</vt:lpstr>
      <vt:lpstr>The spartan decline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2</cp:revision>
  <dcterms:created xsi:type="dcterms:W3CDTF">2014-11-14T08:32:48Z</dcterms:created>
  <dcterms:modified xsi:type="dcterms:W3CDTF">2018-11-15T10:19:53Z</dcterms:modified>
</cp:coreProperties>
</file>