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61" r:id="rId2"/>
    <p:sldId id="291" r:id="rId3"/>
    <p:sldId id="328" r:id="rId4"/>
    <p:sldId id="403" r:id="rId5"/>
    <p:sldId id="404" r:id="rId6"/>
    <p:sldId id="405" r:id="rId7"/>
    <p:sldId id="320" r:id="rId8"/>
    <p:sldId id="316" r:id="rId9"/>
    <p:sldId id="322" r:id="rId10"/>
    <p:sldId id="317" r:id="rId11"/>
    <p:sldId id="318" r:id="rId12"/>
    <p:sldId id="262" r:id="rId13"/>
    <p:sldId id="258" r:id="rId14"/>
    <p:sldId id="323" r:id="rId15"/>
    <p:sldId id="257" r:id="rId16"/>
    <p:sldId id="259" r:id="rId17"/>
    <p:sldId id="260" r:id="rId18"/>
    <p:sldId id="302" r:id="rId19"/>
    <p:sldId id="298" r:id="rId20"/>
    <p:sldId id="293" r:id="rId21"/>
    <p:sldId id="296" r:id="rId22"/>
    <p:sldId id="297" r:id="rId23"/>
    <p:sldId id="294" r:id="rId24"/>
    <p:sldId id="269" r:id="rId25"/>
    <p:sldId id="312" r:id="rId26"/>
    <p:sldId id="313" r:id="rId27"/>
    <p:sldId id="319" r:id="rId28"/>
    <p:sldId id="299" r:id="rId29"/>
    <p:sldId id="324" r:id="rId30"/>
    <p:sldId id="295" r:id="rId31"/>
    <p:sldId id="301" r:id="rId32"/>
    <p:sldId id="276" r:id="rId33"/>
    <p:sldId id="277" r:id="rId34"/>
    <p:sldId id="438" r:id="rId35"/>
    <p:sldId id="437" r:id="rId36"/>
    <p:sldId id="292"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70" autoAdjust="0"/>
    <p:restoredTop sz="94660"/>
  </p:normalViewPr>
  <p:slideViewPr>
    <p:cSldViewPr>
      <p:cViewPr>
        <p:scale>
          <a:sx n="50" d="100"/>
          <a:sy n="50" d="100"/>
        </p:scale>
        <p:origin x="426" y="3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9D642C-D41F-4830-96AD-5B0A0013C582}"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BB4D0113-A81C-454E-94D4-A69526AEC94A}">
      <dgm:prSet/>
      <dgm:spPr/>
      <dgm:t>
        <a:bodyPr/>
        <a:lstStyle/>
        <a:p>
          <a:r>
            <a:rPr lang="en-GB"/>
            <a:t>1.</a:t>
          </a:r>
          <a:endParaRPr lang="en-US"/>
        </a:p>
      </dgm:t>
    </dgm:pt>
    <dgm:pt modelId="{543776DD-3726-4091-9549-02C74AFB7411}" type="parTrans" cxnId="{01348839-4EC4-4141-9938-2128CA8D10FE}">
      <dgm:prSet/>
      <dgm:spPr/>
      <dgm:t>
        <a:bodyPr/>
        <a:lstStyle/>
        <a:p>
          <a:endParaRPr lang="en-US"/>
        </a:p>
      </dgm:t>
    </dgm:pt>
    <dgm:pt modelId="{3C739427-D070-4645-BF90-4F9CD2C29832}" type="sibTrans" cxnId="{01348839-4EC4-4141-9938-2128CA8D10FE}">
      <dgm:prSet/>
      <dgm:spPr/>
      <dgm:t>
        <a:bodyPr/>
        <a:lstStyle/>
        <a:p>
          <a:endParaRPr lang="en-US"/>
        </a:p>
      </dgm:t>
    </dgm:pt>
    <dgm:pt modelId="{506BBD86-F760-41FA-9FFB-B2A0C14DF774}">
      <dgm:prSet/>
      <dgm:spPr/>
      <dgm:t>
        <a:bodyPr/>
        <a:lstStyle/>
        <a:p>
          <a:r>
            <a:rPr lang="en-GB"/>
            <a:t>2.</a:t>
          </a:r>
          <a:endParaRPr lang="en-US"/>
        </a:p>
      </dgm:t>
    </dgm:pt>
    <dgm:pt modelId="{3B47F84A-BBF6-4B3F-B245-4F69C86602C5}" type="parTrans" cxnId="{800C2782-4DE4-44FF-9297-5DEF3154DC6C}">
      <dgm:prSet/>
      <dgm:spPr/>
      <dgm:t>
        <a:bodyPr/>
        <a:lstStyle/>
        <a:p>
          <a:endParaRPr lang="en-US"/>
        </a:p>
      </dgm:t>
    </dgm:pt>
    <dgm:pt modelId="{34B44339-D32B-4397-8907-DAB33E141703}" type="sibTrans" cxnId="{800C2782-4DE4-44FF-9297-5DEF3154DC6C}">
      <dgm:prSet/>
      <dgm:spPr/>
      <dgm:t>
        <a:bodyPr/>
        <a:lstStyle/>
        <a:p>
          <a:endParaRPr lang="en-US"/>
        </a:p>
      </dgm:t>
    </dgm:pt>
    <dgm:pt modelId="{0E4309F1-56DA-4BEE-97CB-6EBC3461799A}">
      <dgm:prSet/>
      <dgm:spPr/>
      <dgm:t>
        <a:bodyPr/>
        <a:lstStyle/>
        <a:p>
          <a:r>
            <a:rPr lang="en-GB"/>
            <a:t>3.</a:t>
          </a:r>
          <a:endParaRPr lang="en-US"/>
        </a:p>
      </dgm:t>
    </dgm:pt>
    <dgm:pt modelId="{FA2BB242-DC90-419B-8122-63DE7DF5A2E0}" type="parTrans" cxnId="{B2995086-9283-4732-965F-CF6776EDADED}">
      <dgm:prSet/>
      <dgm:spPr/>
      <dgm:t>
        <a:bodyPr/>
        <a:lstStyle/>
        <a:p>
          <a:endParaRPr lang="en-US"/>
        </a:p>
      </dgm:t>
    </dgm:pt>
    <dgm:pt modelId="{53C8A430-24E0-4B2E-ACCC-EA222AD565E2}" type="sibTrans" cxnId="{B2995086-9283-4732-965F-CF6776EDADED}">
      <dgm:prSet/>
      <dgm:spPr/>
      <dgm:t>
        <a:bodyPr/>
        <a:lstStyle/>
        <a:p>
          <a:endParaRPr lang="en-US"/>
        </a:p>
      </dgm:t>
    </dgm:pt>
    <dgm:pt modelId="{06CC48D0-923C-4804-B6F8-352C20DFA1B1}" type="pres">
      <dgm:prSet presAssocID="{F49D642C-D41F-4830-96AD-5B0A0013C582}" presName="vert0" presStyleCnt="0">
        <dgm:presLayoutVars>
          <dgm:dir/>
          <dgm:animOne val="branch"/>
          <dgm:animLvl val="lvl"/>
        </dgm:presLayoutVars>
      </dgm:prSet>
      <dgm:spPr/>
    </dgm:pt>
    <dgm:pt modelId="{4D220875-51A4-4B59-A2C6-327915C47053}" type="pres">
      <dgm:prSet presAssocID="{BB4D0113-A81C-454E-94D4-A69526AEC94A}" presName="thickLine" presStyleLbl="alignNode1" presStyleIdx="0" presStyleCnt="3"/>
      <dgm:spPr/>
    </dgm:pt>
    <dgm:pt modelId="{E094D2FC-E365-4396-B9DB-72C56190E22D}" type="pres">
      <dgm:prSet presAssocID="{BB4D0113-A81C-454E-94D4-A69526AEC94A}" presName="horz1" presStyleCnt="0"/>
      <dgm:spPr/>
    </dgm:pt>
    <dgm:pt modelId="{9A922AB8-8E67-4AD1-8A17-CFA0415A0C08}" type="pres">
      <dgm:prSet presAssocID="{BB4D0113-A81C-454E-94D4-A69526AEC94A}" presName="tx1" presStyleLbl="revTx" presStyleIdx="0" presStyleCnt="3"/>
      <dgm:spPr/>
    </dgm:pt>
    <dgm:pt modelId="{4A1DCCC8-AB8F-4660-B97A-5D058AF06CFF}" type="pres">
      <dgm:prSet presAssocID="{BB4D0113-A81C-454E-94D4-A69526AEC94A}" presName="vert1" presStyleCnt="0"/>
      <dgm:spPr/>
    </dgm:pt>
    <dgm:pt modelId="{4B933D1C-8562-422B-AD5D-B78B37107541}" type="pres">
      <dgm:prSet presAssocID="{506BBD86-F760-41FA-9FFB-B2A0C14DF774}" presName="thickLine" presStyleLbl="alignNode1" presStyleIdx="1" presStyleCnt="3"/>
      <dgm:spPr/>
    </dgm:pt>
    <dgm:pt modelId="{A11531A6-8574-41D6-BF06-1AA5998B7CA7}" type="pres">
      <dgm:prSet presAssocID="{506BBD86-F760-41FA-9FFB-B2A0C14DF774}" presName="horz1" presStyleCnt="0"/>
      <dgm:spPr/>
    </dgm:pt>
    <dgm:pt modelId="{F66AE1EF-697F-466A-970D-91F00F8452EE}" type="pres">
      <dgm:prSet presAssocID="{506BBD86-F760-41FA-9FFB-B2A0C14DF774}" presName="tx1" presStyleLbl="revTx" presStyleIdx="1" presStyleCnt="3"/>
      <dgm:spPr/>
    </dgm:pt>
    <dgm:pt modelId="{287C5115-5D15-4DA5-86E4-4D9A39148073}" type="pres">
      <dgm:prSet presAssocID="{506BBD86-F760-41FA-9FFB-B2A0C14DF774}" presName="vert1" presStyleCnt="0"/>
      <dgm:spPr/>
    </dgm:pt>
    <dgm:pt modelId="{17D1430B-370F-4DEC-B809-933583BB8DDC}" type="pres">
      <dgm:prSet presAssocID="{0E4309F1-56DA-4BEE-97CB-6EBC3461799A}" presName="thickLine" presStyleLbl="alignNode1" presStyleIdx="2" presStyleCnt="3"/>
      <dgm:spPr/>
    </dgm:pt>
    <dgm:pt modelId="{0D23EA90-6562-4700-B8D5-A9D896736B49}" type="pres">
      <dgm:prSet presAssocID="{0E4309F1-56DA-4BEE-97CB-6EBC3461799A}" presName="horz1" presStyleCnt="0"/>
      <dgm:spPr/>
    </dgm:pt>
    <dgm:pt modelId="{A7773672-49C5-41B2-B39A-ECC3150868EF}" type="pres">
      <dgm:prSet presAssocID="{0E4309F1-56DA-4BEE-97CB-6EBC3461799A}" presName="tx1" presStyleLbl="revTx" presStyleIdx="2" presStyleCnt="3"/>
      <dgm:spPr/>
    </dgm:pt>
    <dgm:pt modelId="{7B9B8559-83CE-45DE-9457-C8B4C94450C0}" type="pres">
      <dgm:prSet presAssocID="{0E4309F1-56DA-4BEE-97CB-6EBC3461799A}" presName="vert1" presStyleCnt="0"/>
      <dgm:spPr/>
    </dgm:pt>
  </dgm:ptLst>
  <dgm:cxnLst>
    <dgm:cxn modelId="{01348839-4EC4-4141-9938-2128CA8D10FE}" srcId="{F49D642C-D41F-4830-96AD-5B0A0013C582}" destId="{BB4D0113-A81C-454E-94D4-A69526AEC94A}" srcOrd="0" destOrd="0" parTransId="{543776DD-3726-4091-9549-02C74AFB7411}" sibTransId="{3C739427-D070-4645-BF90-4F9CD2C29832}"/>
    <dgm:cxn modelId="{E60B635E-F7E3-48C3-B8B1-FFCB8D1D4855}" type="presOf" srcId="{0E4309F1-56DA-4BEE-97CB-6EBC3461799A}" destId="{A7773672-49C5-41B2-B39A-ECC3150868EF}" srcOrd="0" destOrd="0" presId="urn:microsoft.com/office/officeart/2008/layout/LinedList"/>
    <dgm:cxn modelId="{0F344D51-F5FC-4B63-B70C-FBEB89CCFAF8}" type="presOf" srcId="{506BBD86-F760-41FA-9FFB-B2A0C14DF774}" destId="{F66AE1EF-697F-466A-970D-91F00F8452EE}" srcOrd="0" destOrd="0" presId="urn:microsoft.com/office/officeart/2008/layout/LinedList"/>
    <dgm:cxn modelId="{800C2782-4DE4-44FF-9297-5DEF3154DC6C}" srcId="{F49D642C-D41F-4830-96AD-5B0A0013C582}" destId="{506BBD86-F760-41FA-9FFB-B2A0C14DF774}" srcOrd="1" destOrd="0" parTransId="{3B47F84A-BBF6-4B3F-B245-4F69C86602C5}" sibTransId="{34B44339-D32B-4397-8907-DAB33E141703}"/>
    <dgm:cxn modelId="{B2995086-9283-4732-965F-CF6776EDADED}" srcId="{F49D642C-D41F-4830-96AD-5B0A0013C582}" destId="{0E4309F1-56DA-4BEE-97CB-6EBC3461799A}" srcOrd="2" destOrd="0" parTransId="{FA2BB242-DC90-419B-8122-63DE7DF5A2E0}" sibTransId="{53C8A430-24E0-4B2E-ACCC-EA222AD565E2}"/>
    <dgm:cxn modelId="{D31E9A95-EB1E-40BA-9BD1-90184C6C3066}" type="presOf" srcId="{F49D642C-D41F-4830-96AD-5B0A0013C582}" destId="{06CC48D0-923C-4804-B6F8-352C20DFA1B1}" srcOrd="0" destOrd="0" presId="urn:microsoft.com/office/officeart/2008/layout/LinedList"/>
    <dgm:cxn modelId="{8790EAB4-ABF0-4665-B8A8-CCBE0972FC21}" type="presOf" srcId="{BB4D0113-A81C-454E-94D4-A69526AEC94A}" destId="{9A922AB8-8E67-4AD1-8A17-CFA0415A0C08}" srcOrd="0" destOrd="0" presId="urn:microsoft.com/office/officeart/2008/layout/LinedList"/>
    <dgm:cxn modelId="{C7ED490F-D21D-428A-AEE4-E7AF76EA5219}" type="presParOf" srcId="{06CC48D0-923C-4804-B6F8-352C20DFA1B1}" destId="{4D220875-51A4-4B59-A2C6-327915C47053}" srcOrd="0" destOrd="0" presId="urn:microsoft.com/office/officeart/2008/layout/LinedList"/>
    <dgm:cxn modelId="{44FB6BBF-264D-41A4-BA56-81D420E0592A}" type="presParOf" srcId="{06CC48D0-923C-4804-B6F8-352C20DFA1B1}" destId="{E094D2FC-E365-4396-B9DB-72C56190E22D}" srcOrd="1" destOrd="0" presId="urn:microsoft.com/office/officeart/2008/layout/LinedList"/>
    <dgm:cxn modelId="{7E3B6E42-A5A3-430E-B36D-8E26788CD7FE}" type="presParOf" srcId="{E094D2FC-E365-4396-B9DB-72C56190E22D}" destId="{9A922AB8-8E67-4AD1-8A17-CFA0415A0C08}" srcOrd="0" destOrd="0" presId="urn:microsoft.com/office/officeart/2008/layout/LinedList"/>
    <dgm:cxn modelId="{DF8EB6A6-F70A-4E5E-80EE-5E480FED9829}" type="presParOf" srcId="{E094D2FC-E365-4396-B9DB-72C56190E22D}" destId="{4A1DCCC8-AB8F-4660-B97A-5D058AF06CFF}" srcOrd="1" destOrd="0" presId="urn:microsoft.com/office/officeart/2008/layout/LinedList"/>
    <dgm:cxn modelId="{23F72523-0EDD-4AC9-8C71-B5ECAB181753}" type="presParOf" srcId="{06CC48D0-923C-4804-B6F8-352C20DFA1B1}" destId="{4B933D1C-8562-422B-AD5D-B78B37107541}" srcOrd="2" destOrd="0" presId="urn:microsoft.com/office/officeart/2008/layout/LinedList"/>
    <dgm:cxn modelId="{D833D205-993F-44DA-B3A4-EC7EA697F12A}" type="presParOf" srcId="{06CC48D0-923C-4804-B6F8-352C20DFA1B1}" destId="{A11531A6-8574-41D6-BF06-1AA5998B7CA7}" srcOrd="3" destOrd="0" presId="urn:microsoft.com/office/officeart/2008/layout/LinedList"/>
    <dgm:cxn modelId="{0A0A057D-0A92-4299-B2F2-C23B4D37C9E4}" type="presParOf" srcId="{A11531A6-8574-41D6-BF06-1AA5998B7CA7}" destId="{F66AE1EF-697F-466A-970D-91F00F8452EE}" srcOrd="0" destOrd="0" presId="urn:microsoft.com/office/officeart/2008/layout/LinedList"/>
    <dgm:cxn modelId="{E42E545E-599F-4CCE-8B85-CF0762033B87}" type="presParOf" srcId="{A11531A6-8574-41D6-BF06-1AA5998B7CA7}" destId="{287C5115-5D15-4DA5-86E4-4D9A39148073}" srcOrd="1" destOrd="0" presId="urn:microsoft.com/office/officeart/2008/layout/LinedList"/>
    <dgm:cxn modelId="{76A03987-302A-4149-A963-E1127B353A97}" type="presParOf" srcId="{06CC48D0-923C-4804-B6F8-352C20DFA1B1}" destId="{17D1430B-370F-4DEC-B809-933583BB8DDC}" srcOrd="4" destOrd="0" presId="urn:microsoft.com/office/officeart/2008/layout/LinedList"/>
    <dgm:cxn modelId="{0D371E6A-D46E-4C84-AAD9-FEC829E66032}" type="presParOf" srcId="{06CC48D0-923C-4804-B6F8-352C20DFA1B1}" destId="{0D23EA90-6562-4700-B8D5-A9D896736B49}" srcOrd="5" destOrd="0" presId="urn:microsoft.com/office/officeart/2008/layout/LinedList"/>
    <dgm:cxn modelId="{1899CC46-8AB4-4061-B697-864039A14CF7}" type="presParOf" srcId="{0D23EA90-6562-4700-B8D5-A9D896736B49}" destId="{A7773672-49C5-41B2-B39A-ECC3150868EF}" srcOrd="0" destOrd="0" presId="urn:microsoft.com/office/officeart/2008/layout/LinedList"/>
    <dgm:cxn modelId="{2386ABEE-8C64-4C22-B68F-CD50884E3448}" type="presParOf" srcId="{0D23EA90-6562-4700-B8D5-A9D896736B49}" destId="{7B9B8559-83CE-45DE-9457-C8B4C94450C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C4E1A2C-C447-42A0-87DF-964130C2A18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46E7445F-C8C0-4125-AE13-FA5EE9849E54}">
      <dgm:prSet/>
      <dgm:spPr/>
      <dgm:t>
        <a:bodyPr/>
        <a:lstStyle/>
        <a:p>
          <a:r>
            <a:rPr lang="en-GB" b="1"/>
            <a:t>Gestalt therapy concentrates strongly on body language. </a:t>
          </a:r>
          <a:endParaRPr lang="en-US" b="1"/>
        </a:p>
      </dgm:t>
    </dgm:pt>
    <dgm:pt modelId="{3B6E6A84-30A4-4588-A180-A305E58305EF}" type="parTrans" cxnId="{C9B1933D-A1BE-4DAA-952F-222FC2A4BEEC}">
      <dgm:prSet/>
      <dgm:spPr/>
      <dgm:t>
        <a:bodyPr/>
        <a:lstStyle/>
        <a:p>
          <a:endParaRPr lang="en-US"/>
        </a:p>
      </dgm:t>
    </dgm:pt>
    <dgm:pt modelId="{90F12955-251A-444C-B72E-7F1C459E9C71}" type="sibTrans" cxnId="{C9B1933D-A1BE-4DAA-952F-222FC2A4BEEC}">
      <dgm:prSet/>
      <dgm:spPr/>
      <dgm:t>
        <a:bodyPr/>
        <a:lstStyle/>
        <a:p>
          <a:endParaRPr lang="en-US"/>
        </a:p>
      </dgm:t>
    </dgm:pt>
    <dgm:pt modelId="{0952D9D0-1360-4525-B874-2707E01BCEA5}">
      <dgm:prSet/>
      <dgm:spPr/>
      <dgm:t>
        <a:bodyPr/>
        <a:lstStyle/>
        <a:p>
          <a:pPr marL="0" indent="0"/>
          <a:r>
            <a:rPr lang="en-GB" b="1"/>
            <a:t>Body language is considered a subtle indicator of intense emotions</a:t>
          </a:r>
          <a:r>
            <a:rPr lang="en-GB"/>
            <a:t>. </a:t>
          </a:r>
          <a:endParaRPr lang="en-US"/>
        </a:p>
      </dgm:t>
    </dgm:pt>
    <dgm:pt modelId="{8FA0219D-0BE8-4B4E-B9BC-6C603BC9F289}" type="parTrans" cxnId="{9E8DE7BE-1A7F-4C20-BC85-775C964D2D9F}">
      <dgm:prSet/>
      <dgm:spPr/>
      <dgm:t>
        <a:bodyPr/>
        <a:lstStyle/>
        <a:p>
          <a:endParaRPr lang="en-US"/>
        </a:p>
      </dgm:t>
    </dgm:pt>
    <dgm:pt modelId="{6C2BE80C-D7BF-4346-B5E7-5FAE501C02A9}" type="sibTrans" cxnId="{9E8DE7BE-1A7F-4C20-BC85-775C964D2D9F}">
      <dgm:prSet/>
      <dgm:spPr/>
      <dgm:t>
        <a:bodyPr/>
        <a:lstStyle/>
        <a:p>
          <a:endParaRPr lang="en-US"/>
        </a:p>
      </dgm:t>
    </dgm:pt>
    <dgm:pt modelId="{11F7DA55-FCA2-42A9-8FC0-784A58BB7C42}">
      <dgm:prSet/>
      <dgm:spPr/>
      <dgm:t>
        <a:bodyPr/>
        <a:lstStyle/>
        <a:p>
          <a:r>
            <a:rPr lang="en-GB" b="1" dirty="0"/>
            <a:t>Specific body language observed is drawn to the attention of the client, and they may be asked to exaggerate these movements or behaviours.</a:t>
          </a:r>
          <a:endParaRPr lang="en-US" b="1" dirty="0"/>
        </a:p>
      </dgm:t>
    </dgm:pt>
    <dgm:pt modelId="{97B68EA2-E9C6-4464-8ED8-D0F076CB40FC}" type="parTrans" cxnId="{B1DA7E7B-08FB-4380-832B-4D330BFBF2EE}">
      <dgm:prSet/>
      <dgm:spPr/>
      <dgm:t>
        <a:bodyPr/>
        <a:lstStyle/>
        <a:p>
          <a:endParaRPr lang="en-US"/>
        </a:p>
      </dgm:t>
    </dgm:pt>
    <dgm:pt modelId="{1020D7AA-9783-4179-9FB9-21A9682BF93B}" type="sibTrans" cxnId="{B1DA7E7B-08FB-4380-832B-4D330BFBF2EE}">
      <dgm:prSet/>
      <dgm:spPr/>
      <dgm:t>
        <a:bodyPr/>
        <a:lstStyle/>
        <a:p>
          <a:endParaRPr lang="en-US"/>
        </a:p>
      </dgm:t>
    </dgm:pt>
    <dgm:pt modelId="{3A41DDB9-81E2-42C2-A69B-45FB8BC09287}">
      <dgm:prSet/>
      <dgm:spPr/>
      <dgm:t>
        <a:bodyPr/>
        <a:lstStyle/>
        <a:p>
          <a:r>
            <a:rPr lang="en-GB" b="1"/>
            <a:t>This intensifies the emotion attached to the behaviour and highlights inner meaning. </a:t>
          </a:r>
          <a:endParaRPr lang="en-US" b="1"/>
        </a:p>
      </dgm:t>
    </dgm:pt>
    <dgm:pt modelId="{FED4FA03-FD8A-4C67-A44D-1CEA43775E3A}" type="parTrans" cxnId="{788611B5-6245-4EC4-B94A-F00CE8C6564F}">
      <dgm:prSet/>
      <dgm:spPr/>
      <dgm:t>
        <a:bodyPr/>
        <a:lstStyle/>
        <a:p>
          <a:endParaRPr lang="en-US"/>
        </a:p>
      </dgm:t>
    </dgm:pt>
    <dgm:pt modelId="{555A35AE-77B1-445F-BA90-24E73AE1AC60}" type="sibTrans" cxnId="{788611B5-6245-4EC4-B94A-F00CE8C6564F}">
      <dgm:prSet/>
      <dgm:spPr/>
      <dgm:t>
        <a:bodyPr/>
        <a:lstStyle/>
        <a:p>
          <a:endParaRPr lang="en-US"/>
        </a:p>
      </dgm:t>
    </dgm:pt>
    <dgm:pt modelId="{E75719A2-0EF2-440B-A458-D73747E68C89}">
      <dgm:prSet/>
      <dgm:spPr/>
      <dgm:t>
        <a:bodyPr/>
        <a:lstStyle/>
        <a:p>
          <a:r>
            <a:rPr lang="en-GB" b="1"/>
            <a:t>For example, if a client were clenching their fists or frowning, the therapist may ask something such as, ‘What is this movement saying?’.</a:t>
          </a:r>
          <a:endParaRPr lang="en-US" b="1"/>
        </a:p>
      </dgm:t>
    </dgm:pt>
    <dgm:pt modelId="{60FD202C-BD28-402D-BC82-F98D930FD6B8}" type="parTrans" cxnId="{9D1F0F8C-127B-43B0-A3F8-5920F929C1BA}">
      <dgm:prSet/>
      <dgm:spPr/>
      <dgm:t>
        <a:bodyPr/>
        <a:lstStyle/>
        <a:p>
          <a:endParaRPr lang="en-US"/>
        </a:p>
      </dgm:t>
    </dgm:pt>
    <dgm:pt modelId="{D6511E22-61BF-4486-9193-9D92185FB377}" type="sibTrans" cxnId="{9D1F0F8C-127B-43B0-A3F8-5920F929C1BA}">
      <dgm:prSet/>
      <dgm:spPr/>
      <dgm:t>
        <a:bodyPr/>
        <a:lstStyle/>
        <a:p>
          <a:endParaRPr lang="en-US"/>
        </a:p>
      </dgm:t>
    </dgm:pt>
    <dgm:pt modelId="{747B2971-840A-432E-BCE3-8C12DBD56B77}" type="pres">
      <dgm:prSet presAssocID="{2C4E1A2C-C447-42A0-87DF-964130C2A18B}" presName="vert0" presStyleCnt="0">
        <dgm:presLayoutVars>
          <dgm:dir/>
          <dgm:animOne val="branch"/>
          <dgm:animLvl val="lvl"/>
        </dgm:presLayoutVars>
      </dgm:prSet>
      <dgm:spPr/>
    </dgm:pt>
    <dgm:pt modelId="{72DEE503-D390-4452-8E07-B25AB6A767BF}" type="pres">
      <dgm:prSet presAssocID="{46E7445F-C8C0-4125-AE13-FA5EE9849E54}" presName="thickLine" presStyleLbl="alignNode1" presStyleIdx="0" presStyleCnt="5"/>
      <dgm:spPr/>
    </dgm:pt>
    <dgm:pt modelId="{CA71042B-23E6-4B24-909C-805451951925}" type="pres">
      <dgm:prSet presAssocID="{46E7445F-C8C0-4125-AE13-FA5EE9849E54}" presName="horz1" presStyleCnt="0"/>
      <dgm:spPr/>
    </dgm:pt>
    <dgm:pt modelId="{C06AA8EC-C837-41F7-AF31-7E0B8BBC1AD5}" type="pres">
      <dgm:prSet presAssocID="{46E7445F-C8C0-4125-AE13-FA5EE9849E54}" presName="tx1" presStyleLbl="revTx" presStyleIdx="0" presStyleCnt="5"/>
      <dgm:spPr/>
    </dgm:pt>
    <dgm:pt modelId="{1F414871-7DD5-4779-B913-A9DA31ECBCB7}" type="pres">
      <dgm:prSet presAssocID="{46E7445F-C8C0-4125-AE13-FA5EE9849E54}" presName="vert1" presStyleCnt="0"/>
      <dgm:spPr/>
    </dgm:pt>
    <dgm:pt modelId="{7A49CC33-C8C9-47ED-9BCA-CAADA5864B8C}" type="pres">
      <dgm:prSet presAssocID="{0952D9D0-1360-4525-B874-2707E01BCEA5}" presName="thickLine" presStyleLbl="alignNode1" presStyleIdx="1" presStyleCnt="5"/>
      <dgm:spPr/>
    </dgm:pt>
    <dgm:pt modelId="{62C77648-843E-4863-945B-09C20C5FAB8C}" type="pres">
      <dgm:prSet presAssocID="{0952D9D0-1360-4525-B874-2707E01BCEA5}" presName="horz1" presStyleCnt="0"/>
      <dgm:spPr/>
    </dgm:pt>
    <dgm:pt modelId="{3B3AEF3C-2F0F-479B-8412-67AEC7B1BEC3}" type="pres">
      <dgm:prSet presAssocID="{0952D9D0-1360-4525-B874-2707E01BCEA5}" presName="tx1" presStyleLbl="revTx" presStyleIdx="1" presStyleCnt="5"/>
      <dgm:spPr/>
    </dgm:pt>
    <dgm:pt modelId="{C7BD5A2D-8BAB-44AB-8E4F-89220EF8D7B1}" type="pres">
      <dgm:prSet presAssocID="{0952D9D0-1360-4525-B874-2707E01BCEA5}" presName="vert1" presStyleCnt="0"/>
      <dgm:spPr/>
    </dgm:pt>
    <dgm:pt modelId="{296A62B4-1201-4FEB-9E9F-F4AB4A6197D5}" type="pres">
      <dgm:prSet presAssocID="{11F7DA55-FCA2-42A9-8FC0-784A58BB7C42}" presName="thickLine" presStyleLbl="alignNode1" presStyleIdx="2" presStyleCnt="5"/>
      <dgm:spPr/>
    </dgm:pt>
    <dgm:pt modelId="{B577639C-DC4D-4E49-84A0-ACF6A447F088}" type="pres">
      <dgm:prSet presAssocID="{11F7DA55-FCA2-42A9-8FC0-784A58BB7C42}" presName="horz1" presStyleCnt="0"/>
      <dgm:spPr/>
    </dgm:pt>
    <dgm:pt modelId="{257D5396-E704-4D73-BFE6-F3245B36B8F2}" type="pres">
      <dgm:prSet presAssocID="{11F7DA55-FCA2-42A9-8FC0-784A58BB7C42}" presName="tx1" presStyleLbl="revTx" presStyleIdx="2" presStyleCnt="5"/>
      <dgm:spPr/>
    </dgm:pt>
    <dgm:pt modelId="{25C3CB02-0F09-4C2F-90F3-47E05F5F45EF}" type="pres">
      <dgm:prSet presAssocID="{11F7DA55-FCA2-42A9-8FC0-784A58BB7C42}" presName="vert1" presStyleCnt="0"/>
      <dgm:spPr/>
    </dgm:pt>
    <dgm:pt modelId="{FF8803BA-61C6-4854-A103-0312EDB97D1A}" type="pres">
      <dgm:prSet presAssocID="{3A41DDB9-81E2-42C2-A69B-45FB8BC09287}" presName="thickLine" presStyleLbl="alignNode1" presStyleIdx="3" presStyleCnt="5"/>
      <dgm:spPr/>
    </dgm:pt>
    <dgm:pt modelId="{22D0E4ED-3C41-4BF2-AF45-F1978424C7CB}" type="pres">
      <dgm:prSet presAssocID="{3A41DDB9-81E2-42C2-A69B-45FB8BC09287}" presName="horz1" presStyleCnt="0"/>
      <dgm:spPr/>
    </dgm:pt>
    <dgm:pt modelId="{B39C2930-1A28-4FBD-A6F9-F63964E1E305}" type="pres">
      <dgm:prSet presAssocID="{3A41DDB9-81E2-42C2-A69B-45FB8BC09287}" presName="tx1" presStyleLbl="revTx" presStyleIdx="3" presStyleCnt="5"/>
      <dgm:spPr/>
    </dgm:pt>
    <dgm:pt modelId="{892FEE45-17CE-4DC3-821A-2C6F9B917ED2}" type="pres">
      <dgm:prSet presAssocID="{3A41DDB9-81E2-42C2-A69B-45FB8BC09287}" presName="vert1" presStyleCnt="0"/>
      <dgm:spPr/>
    </dgm:pt>
    <dgm:pt modelId="{7B8A6304-B159-4A48-A4C7-E7C6264912C1}" type="pres">
      <dgm:prSet presAssocID="{E75719A2-0EF2-440B-A458-D73747E68C89}" presName="thickLine" presStyleLbl="alignNode1" presStyleIdx="4" presStyleCnt="5"/>
      <dgm:spPr/>
    </dgm:pt>
    <dgm:pt modelId="{CA2814F3-DBFC-4C37-8057-4BB0070F178F}" type="pres">
      <dgm:prSet presAssocID="{E75719A2-0EF2-440B-A458-D73747E68C89}" presName="horz1" presStyleCnt="0"/>
      <dgm:spPr/>
    </dgm:pt>
    <dgm:pt modelId="{B115F24C-61EC-4691-A3D9-E0D33048A174}" type="pres">
      <dgm:prSet presAssocID="{E75719A2-0EF2-440B-A458-D73747E68C89}" presName="tx1" presStyleLbl="revTx" presStyleIdx="4" presStyleCnt="5"/>
      <dgm:spPr/>
    </dgm:pt>
    <dgm:pt modelId="{168B65CA-60AA-4FEF-A2D9-E9AE857AF30F}" type="pres">
      <dgm:prSet presAssocID="{E75719A2-0EF2-440B-A458-D73747E68C89}" presName="vert1" presStyleCnt="0"/>
      <dgm:spPr/>
    </dgm:pt>
  </dgm:ptLst>
  <dgm:cxnLst>
    <dgm:cxn modelId="{15304935-F413-4E5F-B87A-51C0316F603C}" type="presOf" srcId="{0952D9D0-1360-4525-B874-2707E01BCEA5}" destId="{3B3AEF3C-2F0F-479B-8412-67AEC7B1BEC3}" srcOrd="0" destOrd="0" presId="urn:microsoft.com/office/officeart/2008/layout/LinedList"/>
    <dgm:cxn modelId="{C9B1933D-A1BE-4DAA-952F-222FC2A4BEEC}" srcId="{2C4E1A2C-C447-42A0-87DF-964130C2A18B}" destId="{46E7445F-C8C0-4125-AE13-FA5EE9849E54}" srcOrd="0" destOrd="0" parTransId="{3B6E6A84-30A4-4588-A180-A305E58305EF}" sibTransId="{90F12955-251A-444C-B72E-7F1C459E9C71}"/>
    <dgm:cxn modelId="{90B0D74A-68AE-4854-81E2-DC1F0EF19D7D}" type="presOf" srcId="{E75719A2-0EF2-440B-A458-D73747E68C89}" destId="{B115F24C-61EC-4691-A3D9-E0D33048A174}" srcOrd="0" destOrd="0" presId="urn:microsoft.com/office/officeart/2008/layout/LinedList"/>
    <dgm:cxn modelId="{CA850A4D-D56A-48B7-9BEF-60230533237D}" type="presOf" srcId="{46E7445F-C8C0-4125-AE13-FA5EE9849E54}" destId="{C06AA8EC-C837-41F7-AF31-7E0B8BBC1AD5}" srcOrd="0" destOrd="0" presId="urn:microsoft.com/office/officeart/2008/layout/LinedList"/>
    <dgm:cxn modelId="{23A0ED4F-E0ED-48BF-92CB-7A6888AEEB00}" type="presOf" srcId="{11F7DA55-FCA2-42A9-8FC0-784A58BB7C42}" destId="{257D5396-E704-4D73-BFE6-F3245B36B8F2}" srcOrd="0" destOrd="0" presId="urn:microsoft.com/office/officeart/2008/layout/LinedList"/>
    <dgm:cxn modelId="{5A420B76-8572-4F29-9E4B-40AC4D15C26C}" type="presOf" srcId="{2C4E1A2C-C447-42A0-87DF-964130C2A18B}" destId="{747B2971-840A-432E-BCE3-8C12DBD56B77}" srcOrd="0" destOrd="0" presId="urn:microsoft.com/office/officeart/2008/layout/LinedList"/>
    <dgm:cxn modelId="{B1DA7E7B-08FB-4380-832B-4D330BFBF2EE}" srcId="{2C4E1A2C-C447-42A0-87DF-964130C2A18B}" destId="{11F7DA55-FCA2-42A9-8FC0-784A58BB7C42}" srcOrd="2" destOrd="0" parTransId="{97B68EA2-E9C6-4464-8ED8-D0F076CB40FC}" sibTransId="{1020D7AA-9783-4179-9FB9-21A9682BF93B}"/>
    <dgm:cxn modelId="{9D1F0F8C-127B-43B0-A3F8-5920F929C1BA}" srcId="{2C4E1A2C-C447-42A0-87DF-964130C2A18B}" destId="{E75719A2-0EF2-440B-A458-D73747E68C89}" srcOrd="4" destOrd="0" parTransId="{60FD202C-BD28-402D-BC82-F98D930FD6B8}" sibTransId="{D6511E22-61BF-4486-9193-9D92185FB377}"/>
    <dgm:cxn modelId="{788611B5-6245-4EC4-B94A-F00CE8C6564F}" srcId="{2C4E1A2C-C447-42A0-87DF-964130C2A18B}" destId="{3A41DDB9-81E2-42C2-A69B-45FB8BC09287}" srcOrd="3" destOrd="0" parTransId="{FED4FA03-FD8A-4C67-A44D-1CEA43775E3A}" sibTransId="{555A35AE-77B1-445F-BA90-24E73AE1AC60}"/>
    <dgm:cxn modelId="{9E8DE7BE-1A7F-4C20-BC85-775C964D2D9F}" srcId="{2C4E1A2C-C447-42A0-87DF-964130C2A18B}" destId="{0952D9D0-1360-4525-B874-2707E01BCEA5}" srcOrd="1" destOrd="0" parTransId="{8FA0219D-0BE8-4B4E-B9BC-6C603BC9F289}" sibTransId="{6C2BE80C-D7BF-4346-B5E7-5FAE501C02A9}"/>
    <dgm:cxn modelId="{56EB5FCE-ACEB-41EF-A1F4-F1E87448F035}" type="presOf" srcId="{3A41DDB9-81E2-42C2-A69B-45FB8BC09287}" destId="{B39C2930-1A28-4FBD-A6F9-F63964E1E305}" srcOrd="0" destOrd="0" presId="urn:microsoft.com/office/officeart/2008/layout/LinedList"/>
    <dgm:cxn modelId="{2207FAA5-CFBC-464C-ABD1-73E434073EDC}" type="presParOf" srcId="{747B2971-840A-432E-BCE3-8C12DBD56B77}" destId="{72DEE503-D390-4452-8E07-B25AB6A767BF}" srcOrd="0" destOrd="0" presId="urn:microsoft.com/office/officeart/2008/layout/LinedList"/>
    <dgm:cxn modelId="{69747576-CCEF-4129-A57C-95A786BBE404}" type="presParOf" srcId="{747B2971-840A-432E-BCE3-8C12DBD56B77}" destId="{CA71042B-23E6-4B24-909C-805451951925}" srcOrd="1" destOrd="0" presId="urn:microsoft.com/office/officeart/2008/layout/LinedList"/>
    <dgm:cxn modelId="{A6E57018-9E28-40E2-9EC0-97539D3ABCD9}" type="presParOf" srcId="{CA71042B-23E6-4B24-909C-805451951925}" destId="{C06AA8EC-C837-41F7-AF31-7E0B8BBC1AD5}" srcOrd="0" destOrd="0" presId="urn:microsoft.com/office/officeart/2008/layout/LinedList"/>
    <dgm:cxn modelId="{E4B26D74-452E-42A6-8262-5ECCD5C0E0EE}" type="presParOf" srcId="{CA71042B-23E6-4B24-909C-805451951925}" destId="{1F414871-7DD5-4779-B913-A9DA31ECBCB7}" srcOrd="1" destOrd="0" presId="urn:microsoft.com/office/officeart/2008/layout/LinedList"/>
    <dgm:cxn modelId="{ECB5195A-6A75-47DF-97A9-EC7E3AC2213F}" type="presParOf" srcId="{747B2971-840A-432E-BCE3-8C12DBD56B77}" destId="{7A49CC33-C8C9-47ED-9BCA-CAADA5864B8C}" srcOrd="2" destOrd="0" presId="urn:microsoft.com/office/officeart/2008/layout/LinedList"/>
    <dgm:cxn modelId="{AAA6CF41-4711-4490-9BBE-C4B63CE196EC}" type="presParOf" srcId="{747B2971-840A-432E-BCE3-8C12DBD56B77}" destId="{62C77648-843E-4863-945B-09C20C5FAB8C}" srcOrd="3" destOrd="0" presId="urn:microsoft.com/office/officeart/2008/layout/LinedList"/>
    <dgm:cxn modelId="{021FC039-9092-4D17-8628-F2BDF9D65BA0}" type="presParOf" srcId="{62C77648-843E-4863-945B-09C20C5FAB8C}" destId="{3B3AEF3C-2F0F-479B-8412-67AEC7B1BEC3}" srcOrd="0" destOrd="0" presId="urn:microsoft.com/office/officeart/2008/layout/LinedList"/>
    <dgm:cxn modelId="{0D9586CB-261C-4E42-82EB-558E0BB2F455}" type="presParOf" srcId="{62C77648-843E-4863-945B-09C20C5FAB8C}" destId="{C7BD5A2D-8BAB-44AB-8E4F-89220EF8D7B1}" srcOrd="1" destOrd="0" presId="urn:microsoft.com/office/officeart/2008/layout/LinedList"/>
    <dgm:cxn modelId="{783679EE-B215-433D-A867-EEF8D73E473F}" type="presParOf" srcId="{747B2971-840A-432E-BCE3-8C12DBD56B77}" destId="{296A62B4-1201-4FEB-9E9F-F4AB4A6197D5}" srcOrd="4" destOrd="0" presId="urn:microsoft.com/office/officeart/2008/layout/LinedList"/>
    <dgm:cxn modelId="{51F52F47-2254-4C44-9599-610510E8D41A}" type="presParOf" srcId="{747B2971-840A-432E-BCE3-8C12DBD56B77}" destId="{B577639C-DC4D-4E49-84A0-ACF6A447F088}" srcOrd="5" destOrd="0" presId="urn:microsoft.com/office/officeart/2008/layout/LinedList"/>
    <dgm:cxn modelId="{FBEE33A0-4A73-4220-B4F3-44CA5BFC9EFB}" type="presParOf" srcId="{B577639C-DC4D-4E49-84A0-ACF6A447F088}" destId="{257D5396-E704-4D73-BFE6-F3245B36B8F2}" srcOrd="0" destOrd="0" presId="urn:microsoft.com/office/officeart/2008/layout/LinedList"/>
    <dgm:cxn modelId="{4E74DFA1-59B2-4E7F-8B31-1863CBC3AD50}" type="presParOf" srcId="{B577639C-DC4D-4E49-84A0-ACF6A447F088}" destId="{25C3CB02-0F09-4C2F-90F3-47E05F5F45EF}" srcOrd="1" destOrd="0" presId="urn:microsoft.com/office/officeart/2008/layout/LinedList"/>
    <dgm:cxn modelId="{CE19E732-5A58-433D-B7FB-8C363F79A3A5}" type="presParOf" srcId="{747B2971-840A-432E-BCE3-8C12DBD56B77}" destId="{FF8803BA-61C6-4854-A103-0312EDB97D1A}" srcOrd="6" destOrd="0" presId="urn:microsoft.com/office/officeart/2008/layout/LinedList"/>
    <dgm:cxn modelId="{7D2FA813-9D44-4C3E-84D1-897509563ECB}" type="presParOf" srcId="{747B2971-840A-432E-BCE3-8C12DBD56B77}" destId="{22D0E4ED-3C41-4BF2-AF45-F1978424C7CB}" srcOrd="7" destOrd="0" presId="urn:microsoft.com/office/officeart/2008/layout/LinedList"/>
    <dgm:cxn modelId="{2127D61F-0327-4C8C-A8AC-CFBA8E507B54}" type="presParOf" srcId="{22D0E4ED-3C41-4BF2-AF45-F1978424C7CB}" destId="{B39C2930-1A28-4FBD-A6F9-F63964E1E305}" srcOrd="0" destOrd="0" presId="urn:microsoft.com/office/officeart/2008/layout/LinedList"/>
    <dgm:cxn modelId="{CFD93B2A-34B6-4B3E-AA2A-78AD8BC63774}" type="presParOf" srcId="{22D0E4ED-3C41-4BF2-AF45-F1978424C7CB}" destId="{892FEE45-17CE-4DC3-821A-2C6F9B917ED2}" srcOrd="1" destOrd="0" presId="urn:microsoft.com/office/officeart/2008/layout/LinedList"/>
    <dgm:cxn modelId="{76853624-78EA-41F4-B631-AE151BD72291}" type="presParOf" srcId="{747B2971-840A-432E-BCE3-8C12DBD56B77}" destId="{7B8A6304-B159-4A48-A4C7-E7C6264912C1}" srcOrd="8" destOrd="0" presId="urn:microsoft.com/office/officeart/2008/layout/LinedList"/>
    <dgm:cxn modelId="{38108988-5EC5-4F9F-B1D6-8A317C55723E}" type="presParOf" srcId="{747B2971-840A-432E-BCE3-8C12DBD56B77}" destId="{CA2814F3-DBFC-4C37-8057-4BB0070F178F}" srcOrd="9" destOrd="0" presId="urn:microsoft.com/office/officeart/2008/layout/LinedList"/>
    <dgm:cxn modelId="{28B4DFA4-69A5-48F7-AE2C-D8CEA70A58C8}" type="presParOf" srcId="{CA2814F3-DBFC-4C37-8057-4BB0070F178F}" destId="{B115F24C-61EC-4691-A3D9-E0D33048A174}" srcOrd="0" destOrd="0" presId="urn:microsoft.com/office/officeart/2008/layout/LinedList"/>
    <dgm:cxn modelId="{9FD19674-B372-4271-AF31-1DA141EE3D6F}" type="presParOf" srcId="{CA2814F3-DBFC-4C37-8057-4BB0070F178F}" destId="{168B65CA-60AA-4FEF-A2D9-E9AE857AF30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794337-C3C4-4F57-9C04-B217BF9C9C23}"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466E94F5-F20E-402D-9837-2F688B826517}">
      <dgm:prSet/>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r>
            <a:rPr lang="en-GB" dirty="0"/>
            <a:t>Role play helps individuals:</a:t>
          </a:r>
          <a:endParaRPr lang="en-US" dirty="0"/>
        </a:p>
      </dgm:t>
    </dgm:pt>
    <dgm:pt modelId="{A4779678-72E9-4D9B-A2C5-003780ACB1F3}" type="parTrans" cxnId="{741226D8-AA39-4801-94EE-3EB98546FC7E}">
      <dgm:prSet/>
      <dgm:spPr/>
      <dgm:t>
        <a:bodyPr/>
        <a:lstStyle/>
        <a:p>
          <a:endParaRPr lang="en-US"/>
        </a:p>
      </dgm:t>
    </dgm:pt>
    <dgm:pt modelId="{E2DA1E46-01F1-4E43-AF2E-238187688840}" type="sibTrans" cxnId="{741226D8-AA39-4801-94EE-3EB98546FC7E}">
      <dgm:prSet/>
      <dgm:spPr/>
      <dgm:t>
        <a:bodyPr/>
        <a:lstStyle/>
        <a:p>
          <a:endParaRPr lang="en-US"/>
        </a:p>
      </dgm:t>
    </dgm:pt>
    <dgm:pt modelId="{B5B933EA-34F7-49F3-AD5F-3F3E104B2D4C}">
      <dgm:prSet/>
      <dgm:spPr/>
      <dgm:t>
        <a:bodyPr/>
        <a:lstStyle/>
        <a:p>
          <a:r>
            <a:rPr lang="en-GB"/>
            <a:t>Experience different feelings and emotions</a:t>
          </a:r>
          <a:endParaRPr lang="en-US"/>
        </a:p>
      </dgm:t>
    </dgm:pt>
    <dgm:pt modelId="{8A281CCC-3E2C-4AE9-B2A6-A91AB8B01C15}" type="parTrans" cxnId="{7B12A814-B8AD-4C4B-91BB-77954ADEEDBB}">
      <dgm:prSet/>
      <dgm:spPr/>
      <dgm:t>
        <a:bodyPr/>
        <a:lstStyle/>
        <a:p>
          <a:endParaRPr lang="en-US"/>
        </a:p>
      </dgm:t>
    </dgm:pt>
    <dgm:pt modelId="{6E37450C-9287-4245-90DD-2FDEC2FF4E26}" type="sibTrans" cxnId="{7B12A814-B8AD-4C4B-91BB-77954ADEEDBB}">
      <dgm:prSet/>
      <dgm:spPr/>
      <dgm:t>
        <a:bodyPr/>
        <a:lstStyle/>
        <a:p>
          <a:endParaRPr lang="en-US"/>
        </a:p>
      </dgm:t>
    </dgm:pt>
    <dgm:pt modelId="{E2E9BBCD-0EA5-431C-A7EA-56D2AD721D2C}">
      <dgm:prSet/>
      <dgm:spPr/>
      <dgm:t>
        <a:bodyPr/>
        <a:lstStyle/>
        <a:p>
          <a:r>
            <a:rPr lang="en-GB"/>
            <a:t>Better understand how they present and organise themselves.</a:t>
          </a:r>
          <a:endParaRPr lang="en-US"/>
        </a:p>
      </dgm:t>
    </dgm:pt>
    <dgm:pt modelId="{27AD3909-3C2F-4298-919E-894109221029}" type="parTrans" cxnId="{572BBF3F-52B6-4B6D-B484-61693171A66A}">
      <dgm:prSet/>
      <dgm:spPr/>
      <dgm:t>
        <a:bodyPr/>
        <a:lstStyle/>
        <a:p>
          <a:endParaRPr lang="en-US"/>
        </a:p>
      </dgm:t>
    </dgm:pt>
    <dgm:pt modelId="{C52F16EA-BB33-4C48-A907-9F672B643EDF}" type="sibTrans" cxnId="{572BBF3F-52B6-4B6D-B484-61693171A66A}">
      <dgm:prSet/>
      <dgm:spPr/>
      <dgm:t>
        <a:bodyPr/>
        <a:lstStyle/>
        <a:p>
          <a:endParaRPr lang="en-US"/>
        </a:p>
      </dgm:t>
    </dgm:pt>
    <dgm:pt modelId="{5A17918D-A8F9-4569-B576-585628FFD047}" type="pres">
      <dgm:prSet presAssocID="{AA794337-C3C4-4F57-9C04-B217BF9C9C23}" presName="linear" presStyleCnt="0">
        <dgm:presLayoutVars>
          <dgm:animLvl val="lvl"/>
          <dgm:resizeHandles val="exact"/>
        </dgm:presLayoutVars>
      </dgm:prSet>
      <dgm:spPr/>
    </dgm:pt>
    <dgm:pt modelId="{B65863AD-09F4-482A-B2D8-E6C474712795}" type="pres">
      <dgm:prSet presAssocID="{466E94F5-F20E-402D-9837-2F688B826517}" presName="parentText" presStyleLbl="node1" presStyleIdx="0" presStyleCnt="3">
        <dgm:presLayoutVars>
          <dgm:chMax val="0"/>
          <dgm:bulletEnabled val="1"/>
        </dgm:presLayoutVars>
      </dgm:prSet>
      <dgm:spPr/>
    </dgm:pt>
    <dgm:pt modelId="{AA6D4525-F615-431E-97D7-F99A96BC75C0}" type="pres">
      <dgm:prSet presAssocID="{E2DA1E46-01F1-4E43-AF2E-238187688840}" presName="spacer" presStyleCnt="0"/>
      <dgm:spPr/>
    </dgm:pt>
    <dgm:pt modelId="{318D0F28-78E7-4AE2-AFCD-0AF230B1DF2B}" type="pres">
      <dgm:prSet presAssocID="{B5B933EA-34F7-49F3-AD5F-3F3E104B2D4C}" presName="parentText" presStyleLbl="node1" presStyleIdx="1" presStyleCnt="3">
        <dgm:presLayoutVars>
          <dgm:chMax val="0"/>
          <dgm:bulletEnabled val="1"/>
        </dgm:presLayoutVars>
      </dgm:prSet>
      <dgm:spPr/>
    </dgm:pt>
    <dgm:pt modelId="{7CF31FE7-4A70-47E4-BF4F-A78B79727804}" type="pres">
      <dgm:prSet presAssocID="{6E37450C-9287-4245-90DD-2FDEC2FF4E26}" presName="spacer" presStyleCnt="0"/>
      <dgm:spPr/>
    </dgm:pt>
    <dgm:pt modelId="{CAB8B232-1CAE-4456-A107-1AEC5778E2AB}" type="pres">
      <dgm:prSet presAssocID="{E2E9BBCD-0EA5-431C-A7EA-56D2AD721D2C}" presName="parentText" presStyleLbl="node1" presStyleIdx="2" presStyleCnt="3">
        <dgm:presLayoutVars>
          <dgm:chMax val="0"/>
          <dgm:bulletEnabled val="1"/>
        </dgm:presLayoutVars>
      </dgm:prSet>
      <dgm:spPr/>
    </dgm:pt>
  </dgm:ptLst>
  <dgm:cxnLst>
    <dgm:cxn modelId="{9CD05100-21C2-4398-B14F-B06513F53D8D}" type="presOf" srcId="{AA794337-C3C4-4F57-9C04-B217BF9C9C23}" destId="{5A17918D-A8F9-4569-B576-585628FFD047}" srcOrd="0" destOrd="0" presId="urn:microsoft.com/office/officeart/2005/8/layout/vList2"/>
    <dgm:cxn modelId="{1E082A10-F329-4284-9FC9-FB979F2DAD5F}" type="presOf" srcId="{E2E9BBCD-0EA5-431C-A7EA-56D2AD721D2C}" destId="{CAB8B232-1CAE-4456-A107-1AEC5778E2AB}" srcOrd="0" destOrd="0" presId="urn:microsoft.com/office/officeart/2005/8/layout/vList2"/>
    <dgm:cxn modelId="{7B12A814-B8AD-4C4B-91BB-77954ADEEDBB}" srcId="{AA794337-C3C4-4F57-9C04-B217BF9C9C23}" destId="{B5B933EA-34F7-49F3-AD5F-3F3E104B2D4C}" srcOrd="1" destOrd="0" parTransId="{8A281CCC-3E2C-4AE9-B2A6-A91AB8B01C15}" sibTransId="{6E37450C-9287-4245-90DD-2FDEC2FF4E26}"/>
    <dgm:cxn modelId="{572BBF3F-52B6-4B6D-B484-61693171A66A}" srcId="{AA794337-C3C4-4F57-9C04-B217BF9C9C23}" destId="{E2E9BBCD-0EA5-431C-A7EA-56D2AD721D2C}" srcOrd="2" destOrd="0" parTransId="{27AD3909-3C2F-4298-919E-894109221029}" sibTransId="{C52F16EA-BB33-4C48-A907-9F672B643EDF}"/>
    <dgm:cxn modelId="{37B7D669-1AB2-4E0D-A692-C79CDF13ADD5}" type="presOf" srcId="{B5B933EA-34F7-49F3-AD5F-3F3E104B2D4C}" destId="{318D0F28-78E7-4AE2-AFCD-0AF230B1DF2B}" srcOrd="0" destOrd="0" presId="urn:microsoft.com/office/officeart/2005/8/layout/vList2"/>
    <dgm:cxn modelId="{EC60689A-333A-446B-9C18-B45AF2E2E089}" type="presOf" srcId="{466E94F5-F20E-402D-9837-2F688B826517}" destId="{B65863AD-09F4-482A-B2D8-E6C474712795}" srcOrd="0" destOrd="0" presId="urn:microsoft.com/office/officeart/2005/8/layout/vList2"/>
    <dgm:cxn modelId="{741226D8-AA39-4801-94EE-3EB98546FC7E}" srcId="{AA794337-C3C4-4F57-9C04-B217BF9C9C23}" destId="{466E94F5-F20E-402D-9837-2F688B826517}" srcOrd="0" destOrd="0" parTransId="{A4779678-72E9-4D9B-A2C5-003780ACB1F3}" sibTransId="{E2DA1E46-01F1-4E43-AF2E-238187688840}"/>
    <dgm:cxn modelId="{2BA0DCD9-E15C-4479-B170-29EF846E8E7A}" type="presParOf" srcId="{5A17918D-A8F9-4569-B576-585628FFD047}" destId="{B65863AD-09F4-482A-B2D8-E6C474712795}" srcOrd="0" destOrd="0" presId="urn:microsoft.com/office/officeart/2005/8/layout/vList2"/>
    <dgm:cxn modelId="{F31F1ADE-7F39-4BBD-909D-54889D058FEE}" type="presParOf" srcId="{5A17918D-A8F9-4569-B576-585628FFD047}" destId="{AA6D4525-F615-431E-97D7-F99A96BC75C0}" srcOrd="1" destOrd="0" presId="urn:microsoft.com/office/officeart/2005/8/layout/vList2"/>
    <dgm:cxn modelId="{82282BCF-A128-4BA1-BDE6-33C4546105FB}" type="presParOf" srcId="{5A17918D-A8F9-4569-B576-585628FFD047}" destId="{318D0F28-78E7-4AE2-AFCD-0AF230B1DF2B}" srcOrd="2" destOrd="0" presId="urn:microsoft.com/office/officeart/2005/8/layout/vList2"/>
    <dgm:cxn modelId="{FB7E4266-F7A8-43F3-A8A0-B27FDDF030FF}" type="presParOf" srcId="{5A17918D-A8F9-4569-B576-585628FFD047}" destId="{7CF31FE7-4A70-47E4-BF4F-A78B79727804}" srcOrd="3" destOrd="0" presId="urn:microsoft.com/office/officeart/2005/8/layout/vList2"/>
    <dgm:cxn modelId="{B44CD5D7-BCDE-44C0-899A-F2702F7454B5}" type="presParOf" srcId="{5A17918D-A8F9-4569-B576-585628FFD047}" destId="{CAB8B232-1CAE-4456-A107-1AEC5778E2A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220875-51A4-4B59-A2C6-327915C47053}">
      <dsp:nvSpPr>
        <dsp:cNvPr id="0" name=""/>
        <dsp:cNvSpPr/>
      </dsp:nvSpPr>
      <dsp:spPr>
        <a:xfrm>
          <a:off x="0" y="2492"/>
          <a:ext cx="4869656" cy="0"/>
        </a:xfrm>
        <a:prstGeom prst="lin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922AB8-8E67-4AD1-8A17-CFA0415A0C08}">
      <dsp:nvSpPr>
        <dsp:cNvPr id="0" name=""/>
        <dsp:cNvSpPr/>
      </dsp:nvSpPr>
      <dsp:spPr>
        <a:xfrm>
          <a:off x="0" y="2492"/>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GB" sz="6500" kern="1200"/>
            <a:t>1.</a:t>
          </a:r>
          <a:endParaRPr lang="en-US" sz="6500" kern="1200"/>
        </a:p>
      </dsp:txBody>
      <dsp:txXfrm>
        <a:off x="0" y="2492"/>
        <a:ext cx="4869656" cy="1700138"/>
      </dsp:txXfrm>
    </dsp:sp>
    <dsp:sp modelId="{4B933D1C-8562-422B-AD5D-B78B37107541}">
      <dsp:nvSpPr>
        <dsp:cNvPr id="0" name=""/>
        <dsp:cNvSpPr/>
      </dsp:nvSpPr>
      <dsp:spPr>
        <a:xfrm>
          <a:off x="0" y="1702630"/>
          <a:ext cx="4869656" cy="0"/>
        </a:xfrm>
        <a:prstGeom prst="lin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6AE1EF-697F-466A-970D-91F00F8452EE}">
      <dsp:nvSpPr>
        <dsp:cNvPr id="0" name=""/>
        <dsp:cNvSpPr/>
      </dsp:nvSpPr>
      <dsp:spPr>
        <a:xfrm>
          <a:off x="0" y="1702630"/>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GB" sz="6500" kern="1200"/>
            <a:t>2.</a:t>
          </a:r>
          <a:endParaRPr lang="en-US" sz="6500" kern="1200"/>
        </a:p>
      </dsp:txBody>
      <dsp:txXfrm>
        <a:off x="0" y="1702630"/>
        <a:ext cx="4869656" cy="1700138"/>
      </dsp:txXfrm>
    </dsp:sp>
    <dsp:sp modelId="{17D1430B-370F-4DEC-B809-933583BB8DDC}">
      <dsp:nvSpPr>
        <dsp:cNvPr id="0" name=""/>
        <dsp:cNvSpPr/>
      </dsp:nvSpPr>
      <dsp:spPr>
        <a:xfrm>
          <a:off x="0" y="3402769"/>
          <a:ext cx="4869656" cy="0"/>
        </a:xfrm>
        <a:prstGeom prst="lin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773672-49C5-41B2-B39A-ECC3150868EF}">
      <dsp:nvSpPr>
        <dsp:cNvPr id="0" name=""/>
        <dsp:cNvSpPr/>
      </dsp:nvSpPr>
      <dsp:spPr>
        <a:xfrm>
          <a:off x="0" y="3402769"/>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GB" sz="6500" kern="1200"/>
            <a:t>3.</a:t>
          </a:r>
          <a:endParaRPr lang="en-US" sz="6500" kern="1200"/>
        </a:p>
      </dsp:txBody>
      <dsp:txXfrm>
        <a:off x="0" y="3402769"/>
        <a:ext cx="4869656" cy="1700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DEE503-D390-4452-8E07-B25AB6A767BF}">
      <dsp:nvSpPr>
        <dsp:cNvPr id="0" name=""/>
        <dsp:cNvSpPr/>
      </dsp:nvSpPr>
      <dsp:spPr>
        <a:xfrm>
          <a:off x="0" y="623"/>
          <a:ext cx="4869656"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6AA8EC-C837-41F7-AF31-7E0B8BBC1AD5}">
      <dsp:nvSpPr>
        <dsp:cNvPr id="0" name=""/>
        <dsp:cNvSpPr/>
      </dsp:nvSpPr>
      <dsp:spPr>
        <a:xfrm>
          <a:off x="0" y="623"/>
          <a:ext cx="4869656"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Gestalt therapy concentrates strongly on body language. </a:t>
          </a:r>
          <a:endParaRPr lang="en-US" sz="1800" b="1" kern="1200"/>
        </a:p>
      </dsp:txBody>
      <dsp:txXfrm>
        <a:off x="0" y="623"/>
        <a:ext cx="4869656" cy="1020830"/>
      </dsp:txXfrm>
    </dsp:sp>
    <dsp:sp modelId="{7A49CC33-C8C9-47ED-9BCA-CAADA5864B8C}">
      <dsp:nvSpPr>
        <dsp:cNvPr id="0" name=""/>
        <dsp:cNvSpPr/>
      </dsp:nvSpPr>
      <dsp:spPr>
        <a:xfrm>
          <a:off x="0" y="1021453"/>
          <a:ext cx="4869656"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3AEF3C-2F0F-479B-8412-67AEC7B1BEC3}">
      <dsp:nvSpPr>
        <dsp:cNvPr id="0" name=""/>
        <dsp:cNvSpPr/>
      </dsp:nvSpPr>
      <dsp:spPr>
        <a:xfrm>
          <a:off x="0" y="1021453"/>
          <a:ext cx="4869656"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Body language is considered a subtle indicator of intense emotions</a:t>
          </a:r>
          <a:r>
            <a:rPr lang="en-GB" sz="1800" kern="1200"/>
            <a:t>. </a:t>
          </a:r>
          <a:endParaRPr lang="en-US" sz="1800" kern="1200"/>
        </a:p>
      </dsp:txBody>
      <dsp:txXfrm>
        <a:off x="0" y="1021453"/>
        <a:ext cx="4869656" cy="1020830"/>
      </dsp:txXfrm>
    </dsp:sp>
    <dsp:sp modelId="{296A62B4-1201-4FEB-9E9F-F4AB4A6197D5}">
      <dsp:nvSpPr>
        <dsp:cNvPr id="0" name=""/>
        <dsp:cNvSpPr/>
      </dsp:nvSpPr>
      <dsp:spPr>
        <a:xfrm>
          <a:off x="0" y="2042284"/>
          <a:ext cx="4869656"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7D5396-E704-4D73-BFE6-F3245B36B8F2}">
      <dsp:nvSpPr>
        <dsp:cNvPr id="0" name=""/>
        <dsp:cNvSpPr/>
      </dsp:nvSpPr>
      <dsp:spPr>
        <a:xfrm>
          <a:off x="0" y="2042284"/>
          <a:ext cx="4869656"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dirty="0"/>
            <a:t>Specific body language observed is drawn to the attention of the client, and they may be asked to exaggerate these movements or behaviours.</a:t>
          </a:r>
          <a:endParaRPr lang="en-US" sz="1800" b="1" kern="1200" dirty="0"/>
        </a:p>
      </dsp:txBody>
      <dsp:txXfrm>
        <a:off x="0" y="2042284"/>
        <a:ext cx="4869656" cy="1020830"/>
      </dsp:txXfrm>
    </dsp:sp>
    <dsp:sp modelId="{FF8803BA-61C6-4854-A103-0312EDB97D1A}">
      <dsp:nvSpPr>
        <dsp:cNvPr id="0" name=""/>
        <dsp:cNvSpPr/>
      </dsp:nvSpPr>
      <dsp:spPr>
        <a:xfrm>
          <a:off x="0" y="3063115"/>
          <a:ext cx="4869656"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39C2930-1A28-4FBD-A6F9-F63964E1E305}">
      <dsp:nvSpPr>
        <dsp:cNvPr id="0" name=""/>
        <dsp:cNvSpPr/>
      </dsp:nvSpPr>
      <dsp:spPr>
        <a:xfrm>
          <a:off x="0" y="3063115"/>
          <a:ext cx="4869656"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This intensifies the emotion attached to the behaviour and highlights inner meaning. </a:t>
          </a:r>
          <a:endParaRPr lang="en-US" sz="1800" b="1" kern="1200"/>
        </a:p>
      </dsp:txBody>
      <dsp:txXfrm>
        <a:off x="0" y="3063115"/>
        <a:ext cx="4869656" cy="1020830"/>
      </dsp:txXfrm>
    </dsp:sp>
    <dsp:sp modelId="{7B8A6304-B159-4A48-A4C7-E7C6264912C1}">
      <dsp:nvSpPr>
        <dsp:cNvPr id="0" name=""/>
        <dsp:cNvSpPr/>
      </dsp:nvSpPr>
      <dsp:spPr>
        <a:xfrm>
          <a:off x="0" y="4083946"/>
          <a:ext cx="4869656"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15F24C-61EC-4691-A3D9-E0D33048A174}">
      <dsp:nvSpPr>
        <dsp:cNvPr id="0" name=""/>
        <dsp:cNvSpPr/>
      </dsp:nvSpPr>
      <dsp:spPr>
        <a:xfrm>
          <a:off x="0" y="4083946"/>
          <a:ext cx="4869656"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For example, if a client were clenching their fists or frowning, the therapist may ask something such as, ‘What is this movement saying?’.</a:t>
          </a:r>
          <a:endParaRPr lang="en-US" sz="1800" b="1" kern="1200"/>
        </a:p>
      </dsp:txBody>
      <dsp:txXfrm>
        <a:off x="0" y="4083946"/>
        <a:ext cx="4869656" cy="10208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5863AD-09F4-482A-B2D8-E6C474712795}">
      <dsp:nvSpPr>
        <dsp:cNvPr id="0" name=""/>
        <dsp:cNvSpPr/>
      </dsp:nvSpPr>
      <dsp:spPr>
        <a:xfrm>
          <a:off x="0" y="78612"/>
          <a:ext cx="4885203" cy="1846040"/>
        </a:xfrm>
        <a:prstGeom prst="roundRect">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dirty="0"/>
            <a:t>Role play helps individuals:</a:t>
          </a:r>
          <a:endParaRPr lang="en-US" sz="3300" kern="1200" dirty="0"/>
        </a:p>
      </dsp:txBody>
      <dsp:txXfrm>
        <a:off x="90116" y="168728"/>
        <a:ext cx="4704971" cy="1665808"/>
      </dsp:txXfrm>
    </dsp:sp>
    <dsp:sp modelId="{318D0F28-78E7-4AE2-AFCD-0AF230B1DF2B}">
      <dsp:nvSpPr>
        <dsp:cNvPr id="0" name=""/>
        <dsp:cNvSpPr/>
      </dsp:nvSpPr>
      <dsp:spPr>
        <a:xfrm>
          <a:off x="0" y="2019692"/>
          <a:ext cx="4885203" cy="1846040"/>
        </a:xfrm>
        <a:prstGeom prst="roundRect">
          <a:avLst/>
        </a:prstGeom>
        <a:solidFill>
          <a:schemeClr val="accent5">
            <a:hueOff val="207253"/>
            <a:satOff val="19748"/>
            <a:lumOff val="-823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Experience different feelings and emotions</a:t>
          </a:r>
          <a:endParaRPr lang="en-US" sz="3300" kern="1200"/>
        </a:p>
      </dsp:txBody>
      <dsp:txXfrm>
        <a:off x="90116" y="2109808"/>
        <a:ext cx="4704971" cy="1665808"/>
      </dsp:txXfrm>
    </dsp:sp>
    <dsp:sp modelId="{CAB8B232-1CAE-4456-A107-1AEC5778E2AB}">
      <dsp:nvSpPr>
        <dsp:cNvPr id="0" name=""/>
        <dsp:cNvSpPr/>
      </dsp:nvSpPr>
      <dsp:spPr>
        <a:xfrm>
          <a:off x="0" y="3960773"/>
          <a:ext cx="4885203" cy="1846040"/>
        </a:xfrm>
        <a:prstGeom prst="roundRect">
          <a:avLst/>
        </a:prstGeom>
        <a:solidFill>
          <a:schemeClr val="accent5">
            <a:hueOff val="414507"/>
            <a:satOff val="39495"/>
            <a:lumOff val="-1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Better understand how they present and organise themselves.</a:t>
          </a:r>
          <a:endParaRPr lang="en-US" sz="3300" kern="1200"/>
        </a:p>
      </dsp:txBody>
      <dsp:txXfrm>
        <a:off x="90116" y="4050889"/>
        <a:ext cx="4704971" cy="166580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60F1C5-6385-42BC-A3DB-0417DA43B376}" type="datetimeFigureOut">
              <a:rPr lang="en-GB" smtClean="0"/>
              <a:t>28/11/2019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2BD71C-A708-42BD-9FA1-B165714C8670}" type="slidenum">
              <a:rPr lang="en-GB" smtClean="0"/>
              <a:t>‹#›</a:t>
            </a:fld>
            <a:endParaRPr lang="en-GB"/>
          </a:p>
        </p:txBody>
      </p:sp>
    </p:spTree>
    <p:extLst>
      <p:ext uri="{BB962C8B-B14F-4D97-AF65-F5344CB8AC3E}">
        <p14:creationId xmlns:p14="http://schemas.microsoft.com/office/powerpoint/2010/main" val="8849196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2BD71C-A708-42BD-9FA1-B165714C8670}" type="slidenum">
              <a:rPr lang="en-GB" smtClean="0"/>
              <a:t>1</a:t>
            </a:fld>
            <a:endParaRPr lang="en-GB"/>
          </a:p>
        </p:txBody>
      </p:sp>
    </p:spTree>
    <p:extLst>
      <p:ext uri="{BB962C8B-B14F-4D97-AF65-F5344CB8AC3E}">
        <p14:creationId xmlns:p14="http://schemas.microsoft.com/office/powerpoint/2010/main" val="562501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670EB2C-63F9-449B-965C-C1A79A1DA4EB}"/>
              </a:ext>
            </a:extLst>
          </p:cNvPr>
          <p:cNvSpPr>
            <a:spLocks noGrp="1" noRot="1" noChangeAspect="1" noChangeArrowheads="1" noTextEdit="1"/>
          </p:cNvSpPr>
          <p:nvPr>
            <p:ph type="sldImg"/>
          </p:nvPr>
        </p:nvSpPr>
        <p:spPr>
          <a:ln/>
        </p:spPr>
      </p:sp>
      <p:sp>
        <p:nvSpPr>
          <p:cNvPr id="34819" name="Rectangle 3">
            <a:extLst>
              <a:ext uri="{FF2B5EF4-FFF2-40B4-BE49-F238E27FC236}">
                <a16:creationId xmlns:a16="http://schemas.microsoft.com/office/drawing/2014/main" id="{80F1F1F4-6EA5-45D3-84D6-3B385D9A247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9D44EBF1-4965-48D4-B87C-23F3E6A6054D}"/>
              </a:ext>
            </a:extLst>
          </p:cNvPr>
          <p:cNvSpPr>
            <a:spLocks noGrp="1" noRot="1" noChangeAspect="1" noChangeArrowheads="1" noTextEdit="1"/>
          </p:cNvSpPr>
          <p:nvPr>
            <p:ph type="sldImg"/>
          </p:nvPr>
        </p:nvSpPr>
        <p:spPr>
          <a:ln/>
        </p:spPr>
      </p:sp>
      <p:sp>
        <p:nvSpPr>
          <p:cNvPr id="36867" name="Rectangle 3">
            <a:extLst>
              <a:ext uri="{FF2B5EF4-FFF2-40B4-BE49-F238E27FC236}">
                <a16:creationId xmlns:a16="http://schemas.microsoft.com/office/drawing/2014/main" id="{923DBBC6-7D5F-4AF7-880C-4E8114E3780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01D477E9-FD0B-4ECF-BA02-DFD01ED4FD60}"/>
              </a:ext>
            </a:extLst>
          </p:cNvPr>
          <p:cNvSpPr>
            <a:spLocks noGrp="1" noRot="1" noChangeAspect="1" noChangeArrowheads="1" noTextEdit="1"/>
          </p:cNvSpPr>
          <p:nvPr>
            <p:ph type="sldImg"/>
          </p:nvPr>
        </p:nvSpPr>
        <p:spPr>
          <a:ln/>
        </p:spPr>
      </p:sp>
      <p:sp>
        <p:nvSpPr>
          <p:cNvPr id="38915" name="Rectangle 3">
            <a:extLst>
              <a:ext uri="{FF2B5EF4-FFF2-40B4-BE49-F238E27FC236}">
                <a16:creationId xmlns:a16="http://schemas.microsoft.com/office/drawing/2014/main" id="{C47DDFAB-B542-4787-AC7C-4D6107110DF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2BD71C-A708-42BD-9FA1-B165714C8670}" type="slidenum">
              <a:rPr lang="en-GB" smtClean="0"/>
              <a:t>24</a:t>
            </a:fld>
            <a:endParaRPr lang="en-GB"/>
          </a:p>
        </p:txBody>
      </p:sp>
    </p:spTree>
    <p:extLst>
      <p:ext uri="{BB962C8B-B14F-4D97-AF65-F5344CB8AC3E}">
        <p14:creationId xmlns:p14="http://schemas.microsoft.com/office/powerpoint/2010/main" val="27324501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2FF7254-F9D3-40B1-80E5-F698E8C32AC9}"/>
              </a:ext>
            </a:extLst>
          </p:cNvPr>
          <p:cNvSpPr>
            <a:spLocks noGrp="1" noRot="1" noChangeAspect="1" noChangeArrowheads="1" noTextEdit="1"/>
          </p:cNvSpPr>
          <p:nvPr>
            <p:ph type="sldImg"/>
          </p:nvPr>
        </p:nvSpPr>
        <p:spPr>
          <a:ln/>
        </p:spPr>
      </p:sp>
      <p:sp>
        <p:nvSpPr>
          <p:cNvPr id="43011" name="Rectangle 3">
            <a:extLst>
              <a:ext uri="{FF2B5EF4-FFF2-40B4-BE49-F238E27FC236}">
                <a16:creationId xmlns:a16="http://schemas.microsoft.com/office/drawing/2014/main" id="{3ABE4F2C-DBA1-46DF-A0B2-87071C9CE0E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6336B7C-11DA-47FA-9BDB-428DCA6739A4}" type="datetimeFigureOut">
              <a:rPr lang="en-GB" smtClean="0"/>
              <a:t>28/11/2019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D4A3145-55AE-4177-B797-AC44B18B9342}" type="slidenum">
              <a:rPr lang="en-GB" smtClean="0"/>
              <a:t>‹#›</a:t>
            </a:fld>
            <a:endParaRPr lang="en-GB" dirty="0"/>
          </a:p>
        </p:txBody>
      </p:sp>
    </p:spTree>
    <p:extLst>
      <p:ext uri="{BB962C8B-B14F-4D97-AF65-F5344CB8AC3E}">
        <p14:creationId xmlns:p14="http://schemas.microsoft.com/office/powerpoint/2010/main" val="3938692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6336B7C-11DA-47FA-9BDB-428DCA6739A4}" type="datetimeFigureOut">
              <a:rPr lang="en-GB" smtClean="0"/>
              <a:t>28/11/2019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D4A3145-55AE-4177-B797-AC44B18B9342}" type="slidenum">
              <a:rPr lang="en-GB" smtClean="0"/>
              <a:t>‹#›</a:t>
            </a:fld>
            <a:endParaRPr lang="en-GB" dirty="0"/>
          </a:p>
        </p:txBody>
      </p:sp>
    </p:spTree>
    <p:extLst>
      <p:ext uri="{BB962C8B-B14F-4D97-AF65-F5344CB8AC3E}">
        <p14:creationId xmlns:p14="http://schemas.microsoft.com/office/powerpoint/2010/main" val="805868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336B7C-11DA-47FA-9BDB-428DCA6739A4}" type="datetimeFigureOut">
              <a:rPr lang="en-GB" smtClean="0"/>
              <a:t>28/11/2019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D4A3145-55AE-4177-B797-AC44B18B9342}" type="slidenum">
              <a:rPr lang="en-GB" smtClean="0"/>
              <a:t>‹#›</a:t>
            </a:fld>
            <a:endParaRPr lang="en-GB" dirty="0"/>
          </a:p>
        </p:txBody>
      </p:sp>
    </p:spTree>
    <p:extLst>
      <p:ext uri="{BB962C8B-B14F-4D97-AF65-F5344CB8AC3E}">
        <p14:creationId xmlns:p14="http://schemas.microsoft.com/office/powerpoint/2010/main" val="1492871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6336B7C-11DA-47FA-9BDB-428DCA6739A4}" type="datetimeFigureOut">
              <a:rPr lang="en-GB" smtClean="0"/>
              <a:t>28/11/2019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D4A3145-55AE-4177-B797-AC44B18B9342}" type="slidenum">
              <a:rPr lang="en-GB" smtClean="0"/>
              <a:t>‹#›</a:t>
            </a:fld>
            <a:endParaRPr lang="en-GB" dirty="0"/>
          </a:p>
        </p:txBody>
      </p:sp>
    </p:spTree>
    <p:extLst>
      <p:ext uri="{BB962C8B-B14F-4D97-AF65-F5344CB8AC3E}">
        <p14:creationId xmlns:p14="http://schemas.microsoft.com/office/powerpoint/2010/main" val="1955949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6336B7C-11DA-47FA-9BDB-428DCA6739A4}" type="datetimeFigureOut">
              <a:rPr lang="en-GB" smtClean="0"/>
              <a:t>28/11/2019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D4A3145-55AE-4177-B797-AC44B18B9342}" type="slidenum">
              <a:rPr lang="en-GB" smtClean="0"/>
              <a:t>‹#›</a:t>
            </a:fld>
            <a:endParaRPr lang="en-GB" dirty="0"/>
          </a:p>
        </p:txBody>
      </p:sp>
    </p:spTree>
    <p:extLst>
      <p:ext uri="{BB962C8B-B14F-4D97-AF65-F5344CB8AC3E}">
        <p14:creationId xmlns:p14="http://schemas.microsoft.com/office/powerpoint/2010/main" val="2719812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6336B7C-11DA-47FA-9BDB-428DCA6739A4}" type="datetimeFigureOut">
              <a:rPr lang="en-GB" smtClean="0"/>
              <a:t>28/11/2019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D4A3145-55AE-4177-B797-AC44B18B9342}" type="slidenum">
              <a:rPr lang="en-GB" smtClean="0"/>
              <a:t>‹#›</a:t>
            </a:fld>
            <a:endParaRPr lang="en-GB" dirty="0"/>
          </a:p>
        </p:txBody>
      </p:sp>
    </p:spTree>
    <p:extLst>
      <p:ext uri="{BB962C8B-B14F-4D97-AF65-F5344CB8AC3E}">
        <p14:creationId xmlns:p14="http://schemas.microsoft.com/office/powerpoint/2010/main" val="4117019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336B7C-11DA-47FA-9BDB-428DCA6739A4}" type="datetimeFigureOut">
              <a:rPr lang="en-GB" smtClean="0"/>
              <a:t>28/11/2019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D4A3145-55AE-4177-B797-AC44B18B9342}" type="slidenum">
              <a:rPr lang="en-GB" smtClean="0"/>
              <a:t>‹#›</a:t>
            </a:fld>
            <a:endParaRPr lang="en-GB" dirty="0"/>
          </a:p>
        </p:txBody>
      </p:sp>
    </p:spTree>
    <p:extLst>
      <p:ext uri="{BB962C8B-B14F-4D97-AF65-F5344CB8AC3E}">
        <p14:creationId xmlns:p14="http://schemas.microsoft.com/office/powerpoint/2010/main" val="3955994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336B7C-11DA-47FA-9BDB-428DCA6739A4}" type="datetimeFigureOut">
              <a:rPr lang="en-GB" smtClean="0"/>
              <a:t>28/11/2019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D4A3145-55AE-4177-B797-AC44B18B9342}" type="slidenum">
              <a:rPr lang="en-GB" smtClean="0"/>
              <a:t>‹#›</a:t>
            </a:fld>
            <a:endParaRPr lang="en-GB" dirty="0"/>
          </a:p>
        </p:txBody>
      </p:sp>
    </p:spTree>
    <p:extLst>
      <p:ext uri="{BB962C8B-B14F-4D97-AF65-F5344CB8AC3E}">
        <p14:creationId xmlns:p14="http://schemas.microsoft.com/office/powerpoint/2010/main" val="3771987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336B7C-11DA-47FA-9BDB-428DCA6739A4}" type="datetimeFigureOut">
              <a:rPr lang="en-GB" smtClean="0"/>
              <a:t>28/11/2019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D4A3145-55AE-4177-B797-AC44B18B9342}" type="slidenum">
              <a:rPr lang="en-GB" smtClean="0"/>
              <a:t>‹#›</a:t>
            </a:fld>
            <a:endParaRPr lang="en-GB" dirty="0"/>
          </a:p>
        </p:txBody>
      </p:sp>
    </p:spTree>
    <p:extLst>
      <p:ext uri="{BB962C8B-B14F-4D97-AF65-F5344CB8AC3E}">
        <p14:creationId xmlns:p14="http://schemas.microsoft.com/office/powerpoint/2010/main" val="861051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6336B7C-11DA-47FA-9BDB-428DCA6739A4}" type="datetimeFigureOut">
              <a:rPr lang="en-GB" smtClean="0"/>
              <a:t>28/11/2019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D4A3145-55AE-4177-B797-AC44B18B9342}" type="slidenum">
              <a:rPr lang="en-GB" smtClean="0"/>
              <a:t>‹#›</a:t>
            </a:fld>
            <a:endParaRPr lang="en-GB" dirty="0"/>
          </a:p>
        </p:txBody>
      </p:sp>
    </p:spTree>
    <p:extLst>
      <p:ext uri="{BB962C8B-B14F-4D97-AF65-F5344CB8AC3E}">
        <p14:creationId xmlns:p14="http://schemas.microsoft.com/office/powerpoint/2010/main" val="2051127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6336B7C-11DA-47FA-9BDB-428DCA6739A4}" type="datetimeFigureOut">
              <a:rPr lang="en-GB" smtClean="0"/>
              <a:t>28/11/2019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D4A3145-55AE-4177-B797-AC44B18B9342}" type="slidenum">
              <a:rPr lang="en-GB" smtClean="0"/>
              <a:t>‹#›</a:t>
            </a:fld>
            <a:endParaRPr lang="en-GB" dirty="0"/>
          </a:p>
        </p:txBody>
      </p:sp>
    </p:spTree>
    <p:extLst>
      <p:ext uri="{BB962C8B-B14F-4D97-AF65-F5344CB8AC3E}">
        <p14:creationId xmlns:p14="http://schemas.microsoft.com/office/powerpoint/2010/main" val="3550076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336B7C-11DA-47FA-9BDB-428DCA6739A4}" type="datetimeFigureOut">
              <a:rPr lang="en-GB" smtClean="0"/>
              <a:t>28/11/2019</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4A3145-55AE-4177-B797-AC44B18B9342}" type="slidenum">
              <a:rPr lang="en-GB" smtClean="0"/>
              <a:t>‹#›</a:t>
            </a:fld>
            <a:endParaRPr lang="en-GB" dirty="0"/>
          </a:p>
        </p:txBody>
      </p:sp>
    </p:spTree>
    <p:extLst>
      <p:ext uri="{BB962C8B-B14F-4D97-AF65-F5344CB8AC3E}">
        <p14:creationId xmlns:p14="http://schemas.microsoft.com/office/powerpoint/2010/main" val="4106120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59AE206-7EBA-4D33-8BC9-9D8158553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2" name="Title 1"/>
          <p:cNvSpPr>
            <a:spLocks noGrp="1"/>
          </p:cNvSpPr>
          <p:nvPr>
            <p:ph type="ctrTitle"/>
          </p:nvPr>
        </p:nvSpPr>
        <p:spPr>
          <a:xfrm>
            <a:off x="628650" y="4555055"/>
            <a:ext cx="5174047" cy="1723125"/>
          </a:xfrm>
        </p:spPr>
        <p:txBody>
          <a:bodyPr anchor="ctr">
            <a:normAutofit fontScale="90000"/>
          </a:bodyPr>
          <a:lstStyle/>
          <a:p>
            <a:pPr algn="r">
              <a:lnSpc>
                <a:spcPct val="90000"/>
              </a:lnSpc>
            </a:pPr>
            <a:r>
              <a:rPr lang="en-GB" sz="3700" b="1" dirty="0"/>
              <a:t> PRACTICUM LEVEL 5</a:t>
            </a:r>
            <a:br>
              <a:rPr lang="en-GB" sz="3700" b="1" dirty="0"/>
            </a:br>
            <a:r>
              <a:rPr lang="en-GB" sz="3700" b="1" dirty="0"/>
              <a:t>(1) RESTORATIVE PRACTICE</a:t>
            </a:r>
            <a:br>
              <a:rPr lang="en-GB" sz="3700" b="1" dirty="0"/>
            </a:br>
            <a:r>
              <a:rPr lang="en-GB" sz="3700" b="1" dirty="0"/>
              <a:t>(2) GESTALT THERAPY</a:t>
            </a:r>
            <a:br>
              <a:rPr lang="en-GB" sz="3700" dirty="0"/>
            </a:br>
            <a:endParaRPr lang="en-GB" sz="3700" b="1" dirty="0"/>
          </a:p>
        </p:txBody>
      </p:sp>
      <p:sp>
        <p:nvSpPr>
          <p:cNvPr id="3" name="Subtitle 2"/>
          <p:cNvSpPr>
            <a:spLocks noGrp="1"/>
          </p:cNvSpPr>
          <p:nvPr>
            <p:ph type="subTitle" idx="1"/>
          </p:nvPr>
        </p:nvSpPr>
        <p:spPr>
          <a:xfrm>
            <a:off x="6156967" y="3573016"/>
            <a:ext cx="2987025" cy="3284984"/>
          </a:xfrm>
        </p:spPr>
        <p:txBody>
          <a:bodyPr anchor="ctr">
            <a:normAutofit/>
          </a:bodyPr>
          <a:lstStyle/>
          <a:p>
            <a:pPr algn="l"/>
            <a:r>
              <a:rPr lang="en-GB" dirty="0"/>
              <a:t>Restorative practice in action and how Gestalt therapy works in the therapy room  </a:t>
            </a:r>
          </a:p>
        </p:txBody>
      </p:sp>
      <p:sp>
        <p:nvSpPr>
          <p:cNvPr id="10" name="Oval 9">
            <a:extLst>
              <a:ext uri="{FF2B5EF4-FFF2-40B4-BE49-F238E27FC236}">
                <a16:creationId xmlns:a16="http://schemas.microsoft.com/office/drawing/2014/main" id="{6437D937-A7F1-4011-92B4-328E5BE1B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1425" y="1322610"/>
            <a:ext cx="1682850" cy="168284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12" name="Oval 11">
            <a:extLst>
              <a:ext uri="{FF2B5EF4-FFF2-40B4-BE49-F238E27FC236}">
                <a16:creationId xmlns:a16="http://schemas.microsoft.com/office/drawing/2014/main" id="{B672F332-AF08-46C6-94F0-77684310D7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46253" y="2707205"/>
            <a:ext cx="721796" cy="72179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14" name="Oval 13">
            <a:extLst>
              <a:ext uri="{FF2B5EF4-FFF2-40B4-BE49-F238E27FC236}">
                <a16:creationId xmlns:a16="http://schemas.microsoft.com/office/drawing/2014/main" id="{34244EF8-D73A-40E1-BE73-D46E6B4B04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4374" y="2603243"/>
            <a:ext cx="220271" cy="22027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16" name="Freeform: Shape 15">
            <a:extLst>
              <a:ext uri="{FF2B5EF4-FFF2-40B4-BE49-F238E27FC236}">
                <a16:creationId xmlns:a16="http://schemas.microsoft.com/office/drawing/2014/main" id="{AB84D7E8-4ECB-42D7-ADBF-01689B0F24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29087" y="0"/>
            <a:ext cx="4814914" cy="3429000"/>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cxnSp>
        <p:nvCxnSpPr>
          <p:cNvPr id="18" name="Straight Connector 17">
            <a:extLst>
              <a:ext uri="{FF2B5EF4-FFF2-40B4-BE49-F238E27FC236}">
                <a16:creationId xmlns:a16="http://schemas.microsoft.com/office/drawing/2014/main" id="{9E8E38ED-369A-44C2-B635-0BED0E48A6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9834" y="4776880"/>
            <a:ext cx="0" cy="130302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8713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OPENING ROUND….</a:t>
            </a:r>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600200"/>
            <a:ext cx="9144000" cy="5257800"/>
          </a:xfrm>
          <a:prstGeom prst="rect">
            <a:avLst/>
          </a:prstGeom>
        </p:spPr>
      </p:pic>
    </p:spTree>
    <p:extLst>
      <p:ext uri="{BB962C8B-B14F-4D97-AF65-F5344CB8AC3E}">
        <p14:creationId xmlns:p14="http://schemas.microsoft.com/office/powerpoint/2010/main" val="29401967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62068-5B54-45EA-8936-6BD72579804C}"/>
              </a:ext>
            </a:extLst>
          </p:cNvPr>
          <p:cNvSpPr>
            <a:spLocks noGrp="1"/>
          </p:cNvSpPr>
          <p:nvPr>
            <p:ph type="title"/>
          </p:nvPr>
        </p:nvSpPr>
        <p:spPr/>
        <p:txBody>
          <a:bodyPr/>
          <a:lstStyle/>
          <a:p>
            <a:r>
              <a:rPr lang="en-GB" dirty="0"/>
              <a:t>Restorative Practice</a:t>
            </a:r>
          </a:p>
        </p:txBody>
      </p:sp>
      <p:pic>
        <p:nvPicPr>
          <p:cNvPr id="5" name="Content Placeholder 4" descr="A picture containing food&#10;&#10;Description automatically generated">
            <a:extLst>
              <a:ext uri="{FF2B5EF4-FFF2-40B4-BE49-F238E27FC236}">
                <a16:creationId xmlns:a16="http://schemas.microsoft.com/office/drawing/2014/main" id="{4053A599-0220-44B1-AF44-52EE91A3EAD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417638"/>
            <a:ext cx="9144000" cy="5440362"/>
          </a:xfrm>
        </p:spPr>
      </p:pic>
    </p:spTree>
    <p:extLst>
      <p:ext uri="{BB962C8B-B14F-4D97-AF65-F5344CB8AC3E}">
        <p14:creationId xmlns:p14="http://schemas.microsoft.com/office/powerpoint/2010/main" val="1807368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F1685541-A6FD-41FE-A763-354B453C6FFA}"/>
              </a:ext>
            </a:extLst>
          </p:cNvPr>
          <p:cNvSpPr>
            <a:spLocks noGrp="1"/>
          </p:cNvSpPr>
          <p:nvPr>
            <p:ph type="title"/>
          </p:nvPr>
        </p:nvSpPr>
        <p:spPr/>
        <p:txBody>
          <a:bodyPr/>
          <a:lstStyle/>
          <a:p>
            <a:pPr eaLnBrk="1" hangingPunct="1"/>
            <a:r>
              <a:rPr lang="en-GB" altLang="en-US" b="1" u="sng">
                <a:solidFill>
                  <a:srgbClr val="7B9899"/>
                </a:solidFill>
                <a:cs typeface="Arial" panose="020B0604020202020204" pitchFamily="34" charset="0"/>
              </a:rPr>
              <a:t>RESTORATIVE PRACTICE</a:t>
            </a:r>
          </a:p>
        </p:txBody>
      </p:sp>
      <p:sp>
        <p:nvSpPr>
          <p:cNvPr id="33795" name="Rectangle 3">
            <a:extLst>
              <a:ext uri="{FF2B5EF4-FFF2-40B4-BE49-F238E27FC236}">
                <a16:creationId xmlns:a16="http://schemas.microsoft.com/office/drawing/2014/main" id="{E797E22F-FE72-4FAA-B79A-05AEFD09B075}"/>
              </a:ext>
            </a:extLst>
          </p:cNvPr>
          <p:cNvSpPr>
            <a:spLocks noGrp="1"/>
          </p:cNvSpPr>
          <p:nvPr>
            <p:ph sz="quarter" idx="1"/>
          </p:nvPr>
        </p:nvSpPr>
        <p:spPr>
          <a:xfrm>
            <a:off x="301625" y="1527175"/>
            <a:ext cx="8504238" cy="4572000"/>
          </a:xfrm>
        </p:spPr>
        <p:txBody>
          <a:bodyPr>
            <a:normAutofit lnSpcReduction="10000"/>
          </a:bodyPr>
          <a:lstStyle/>
          <a:p>
            <a:pPr eaLnBrk="1" hangingPunct="1">
              <a:buFont typeface="Wingdings" panose="05000000000000000000" pitchFamily="2" charset="2"/>
              <a:buNone/>
            </a:pPr>
            <a:endParaRPr lang="en-GB" altLang="en-US">
              <a:cs typeface="Times New Roman" panose="02020603050405020304" pitchFamily="18" charset="0"/>
            </a:endParaRPr>
          </a:p>
          <a:p>
            <a:pPr eaLnBrk="1" hangingPunct="1"/>
            <a:endParaRPr lang="en-GB" altLang="en-US">
              <a:cs typeface="Arial" panose="020B0604020202020204" pitchFamily="34" charset="0"/>
            </a:endParaRPr>
          </a:p>
          <a:p>
            <a:pPr eaLnBrk="1" hangingPunct="1"/>
            <a:r>
              <a:rPr lang="en-GB" altLang="en-US">
                <a:cs typeface="Arial" panose="020B0604020202020204" pitchFamily="34" charset="0"/>
              </a:rPr>
              <a:t>1.</a:t>
            </a:r>
            <a:r>
              <a:rPr lang="en-GB" altLang="en-US">
                <a:cs typeface="Times New Roman" panose="02020603050405020304" pitchFamily="18" charset="0"/>
              </a:rPr>
              <a:t>   </a:t>
            </a:r>
            <a:r>
              <a:rPr lang="en-GB" altLang="en-US">
                <a:latin typeface="Times New Roman" panose="02020603050405020304" pitchFamily="18" charset="0"/>
                <a:cs typeface="Times New Roman" panose="02020603050405020304" pitchFamily="18" charset="0"/>
              </a:rPr>
              <a:t> </a:t>
            </a:r>
            <a:r>
              <a:rPr lang="en-GB" altLang="en-US">
                <a:cs typeface="Arial" panose="020B0604020202020204" pitchFamily="34" charset="0"/>
              </a:rPr>
              <a:t>I can see that you are (angry, upset, sad, etc.)</a:t>
            </a:r>
          </a:p>
          <a:p>
            <a:pPr eaLnBrk="1" hangingPunct="1"/>
            <a:endParaRPr lang="en-GB" altLang="en-US">
              <a:cs typeface="Times New Roman" panose="02020603050405020304" pitchFamily="18" charset="0"/>
            </a:endParaRPr>
          </a:p>
          <a:p>
            <a:pPr eaLnBrk="1" hangingPunct="1"/>
            <a:r>
              <a:rPr lang="en-GB" altLang="en-US">
                <a:cs typeface="Arial" panose="020B0604020202020204" pitchFamily="34" charset="0"/>
              </a:rPr>
              <a:t>2.</a:t>
            </a:r>
            <a:r>
              <a:rPr lang="en-GB" altLang="en-US">
                <a:cs typeface="Times New Roman" panose="02020603050405020304" pitchFamily="18" charset="0"/>
              </a:rPr>
              <a:t>   </a:t>
            </a:r>
            <a:r>
              <a:rPr lang="en-GB" altLang="en-US">
                <a:latin typeface="Times New Roman" panose="02020603050405020304" pitchFamily="18" charset="0"/>
                <a:cs typeface="Times New Roman" panose="02020603050405020304" pitchFamily="18" charset="0"/>
              </a:rPr>
              <a:t> </a:t>
            </a:r>
            <a:r>
              <a:rPr lang="en-GB" altLang="en-US">
                <a:cs typeface="Arial" panose="020B0604020202020204" pitchFamily="34" charset="0"/>
              </a:rPr>
              <a:t>What has happened?</a:t>
            </a:r>
          </a:p>
          <a:p>
            <a:pPr eaLnBrk="1" hangingPunct="1"/>
            <a:endParaRPr lang="en-GB" altLang="en-US">
              <a:cs typeface="Times New Roman" panose="02020603050405020304" pitchFamily="18" charset="0"/>
            </a:endParaRPr>
          </a:p>
          <a:p>
            <a:pPr eaLnBrk="1" hangingPunct="1"/>
            <a:r>
              <a:rPr lang="en-GB" altLang="en-US">
                <a:cs typeface="Arial" panose="020B0604020202020204" pitchFamily="34" charset="0"/>
              </a:rPr>
              <a:t>3.</a:t>
            </a:r>
            <a:r>
              <a:rPr lang="en-GB" altLang="en-US">
                <a:cs typeface="Times New Roman" panose="02020603050405020304" pitchFamily="18" charset="0"/>
              </a:rPr>
              <a:t>   </a:t>
            </a:r>
            <a:r>
              <a:rPr lang="en-GB" altLang="en-US">
                <a:latin typeface="Times New Roman" panose="02020603050405020304" pitchFamily="18" charset="0"/>
                <a:cs typeface="Times New Roman" panose="02020603050405020304" pitchFamily="18" charset="0"/>
              </a:rPr>
              <a:t> </a:t>
            </a:r>
            <a:r>
              <a:rPr lang="en-GB" altLang="en-US">
                <a:cs typeface="Arial" panose="020B0604020202020204" pitchFamily="34" charset="0"/>
              </a:rPr>
              <a:t>What were you thinking about at the time?</a:t>
            </a:r>
            <a:endParaRPr lang="en-GB" altLang="en-US">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826F3FB8-D1D7-433D-8E5D-59A1C017C8D7}"/>
              </a:ext>
            </a:extLst>
          </p:cNvPr>
          <p:cNvSpPr>
            <a:spLocks noGrp="1"/>
          </p:cNvSpPr>
          <p:nvPr>
            <p:ph type="title"/>
          </p:nvPr>
        </p:nvSpPr>
        <p:spPr/>
        <p:txBody>
          <a:bodyPr/>
          <a:lstStyle/>
          <a:p>
            <a:pPr eaLnBrk="1" hangingPunct="1"/>
            <a:r>
              <a:rPr lang="en-GB" altLang="en-US" b="1" u="sng">
                <a:solidFill>
                  <a:srgbClr val="7B9899"/>
                </a:solidFill>
                <a:cs typeface="Arial" panose="020B0604020202020204" pitchFamily="34" charset="0"/>
              </a:rPr>
              <a:t>RESTORATIVE PRACTICE</a:t>
            </a:r>
          </a:p>
        </p:txBody>
      </p:sp>
      <p:sp>
        <p:nvSpPr>
          <p:cNvPr id="36867" name="Rectangle 3">
            <a:extLst>
              <a:ext uri="{FF2B5EF4-FFF2-40B4-BE49-F238E27FC236}">
                <a16:creationId xmlns:a16="http://schemas.microsoft.com/office/drawing/2014/main" id="{87357615-9762-4EE5-877F-6D4E02B77A4B}"/>
              </a:ext>
            </a:extLst>
          </p:cNvPr>
          <p:cNvSpPr>
            <a:spLocks noGrp="1" noChangeArrowheads="1"/>
          </p:cNvSpPr>
          <p:nvPr>
            <p:ph sz="quarter" idx="1"/>
          </p:nvPr>
        </p:nvSpPr>
        <p:spPr>
          <a:xfrm>
            <a:off x="301625" y="1527175"/>
            <a:ext cx="8504238" cy="4572000"/>
          </a:xfrm>
        </p:spPr>
        <p:txBody>
          <a:bodyPr>
            <a:normAutofit/>
          </a:bodyPr>
          <a:lstStyle/>
          <a:p>
            <a:pPr marL="274320" indent="-274320" eaLnBrk="1" fontAlgn="auto" hangingPunct="1">
              <a:spcAft>
                <a:spcPts val="0"/>
              </a:spcAft>
              <a:buFont typeface="Wingdings 2"/>
              <a:buChar char=""/>
              <a:defRPr/>
            </a:pPr>
            <a:endParaRPr lang="en-GB" altLang="en-US" dirty="0">
              <a:cs typeface="Arial" charset="0"/>
            </a:endParaRPr>
          </a:p>
          <a:p>
            <a:pPr marL="274320" indent="-274320" eaLnBrk="1" fontAlgn="auto" hangingPunct="1">
              <a:spcAft>
                <a:spcPts val="0"/>
              </a:spcAft>
              <a:buFont typeface="Wingdings 2"/>
              <a:buChar char=""/>
              <a:defRPr/>
            </a:pPr>
            <a:endParaRPr lang="en-GB" altLang="en-US" dirty="0">
              <a:cs typeface="Arial" charset="0"/>
            </a:endParaRPr>
          </a:p>
          <a:p>
            <a:pPr marL="274320" indent="-274320" eaLnBrk="1" fontAlgn="auto" hangingPunct="1">
              <a:spcAft>
                <a:spcPts val="0"/>
              </a:spcAft>
              <a:buFont typeface="Wingdings 2"/>
              <a:buChar char=""/>
              <a:defRPr/>
            </a:pPr>
            <a:r>
              <a:rPr lang="en-GB" altLang="en-US" dirty="0">
                <a:cs typeface="Arial" charset="0"/>
              </a:rPr>
              <a:t>4.</a:t>
            </a:r>
            <a:r>
              <a:rPr lang="en-GB" altLang="en-US" dirty="0">
                <a:cs typeface="Times New Roman" pitchFamily="18" charset="0"/>
              </a:rPr>
              <a:t>   </a:t>
            </a:r>
            <a:r>
              <a:rPr lang="en-GB" altLang="en-US" dirty="0">
                <a:latin typeface="Times New Roman" pitchFamily="18" charset="0"/>
                <a:cs typeface="Times New Roman" pitchFamily="18" charset="0"/>
              </a:rPr>
              <a:t> </a:t>
            </a:r>
            <a:r>
              <a:rPr lang="en-GB" altLang="en-US" dirty="0">
                <a:cs typeface="Arial" charset="0"/>
              </a:rPr>
              <a:t>What were you feeling at the time?</a:t>
            </a:r>
          </a:p>
          <a:p>
            <a:pPr marL="274320" indent="-274320" eaLnBrk="1" fontAlgn="auto" hangingPunct="1">
              <a:spcAft>
                <a:spcPts val="0"/>
              </a:spcAft>
              <a:buFont typeface="Wingdings 2"/>
              <a:buChar char=""/>
              <a:defRPr/>
            </a:pPr>
            <a:endParaRPr lang="en-GB" altLang="en-US" dirty="0">
              <a:cs typeface="Times New Roman" pitchFamily="18" charset="0"/>
            </a:endParaRPr>
          </a:p>
          <a:p>
            <a:pPr marL="274320" indent="-274320" eaLnBrk="1" fontAlgn="auto" hangingPunct="1">
              <a:spcAft>
                <a:spcPts val="0"/>
              </a:spcAft>
              <a:buFont typeface="Wingdings 2"/>
              <a:buChar char=""/>
              <a:defRPr/>
            </a:pPr>
            <a:r>
              <a:rPr lang="en-GB" altLang="en-US" dirty="0">
                <a:cs typeface="Arial" charset="0"/>
              </a:rPr>
              <a:t>5.</a:t>
            </a:r>
            <a:r>
              <a:rPr lang="en-GB" altLang="en-US" dirty="0">
                <a:cs typeface="Times New Roman" pitchFamily="18" charset="0"/>
              </a:rPr>
              <a:t>   </a:t>
            </a:r>
            <a:r>
              <a:rPr lang="en-GB" altLang="en-US" dirty="0">
                <a:latin typeface="Times New Roman" pitchFamily="18" charset="0"/>
                <a:cs typeface="Times New Roman" pitchFamily="18" charset="0"/>
              </a:rPr>
              <a:t> </a:t>
            </a:r>
            <a:r>
              <a:rPr lang="en-GB" altLang="en-US" dirty="0">
                <a:cs typeface="Arial" charset="0"/>
              </a:rPr>
              <a:t>What have your thoughts been since?</a:t>
            </a:r>
          </a:p>
          <a:p>
            <a:pPr marL="274320" indent="-274320" eaLnBrk="1" fontAlgn="auto" hangingPunct="1">
              <a:spcAft>
                <a:spcPts val="0"/>
              </a:spcAft>
              <a:buFont typeface="Wingdings 2"/>
              <a:buChar char=""/>
              <a:defRPr/>
            </a:pPr>
            <a:endParaRPr lang="en-GB" altLang="en-US" dirty="0">
              <a:cs typeface="Arial" charset="0"/>
            </a:endParaRPr>
          </a:p>
          <a:p>
            <a:pPr marL="274320" indent="-274320" eaLnBrk="1" fontAlgn="auto" hangingPunct="1">
              <a:spcAft>
                <a:spcPts val="0"/>
              </a:spcAft>
              <a:buFont typeface="Wingdings 2"/>
              <a:buChar char=""/>
              <a:defRPr/>
            </a:pPr>
            <a:r>
              <a:rPr lang="en-GB" altLang="en-US" dirty="0">
                <a:cs typeface="Arial" charset="0"/>
              </a:rPr>
              <a:t>6.    What would you like to happen now?</a:t>
            </a:r>
            <a:endParaRPr lang="en-GB" altLang="en-US" dirty="0">
              <a:cs typeface="Times New Roman" pitchFamily="18" charset="0"/>
            </a:endParaRPr>
          </a:p>
          <a:p>
            <a:pPr marL="0" indent="0" eaLnBrk="1" fontAlgn="auto" hangingPunct="1">
              <a:spcAft>
                <a:spcPts val="0"/>
              </a:spcAft>
              <a:buFont typeface="Wingdings 2"/>
              <a:buNone/>
              <a:defRPr/>
            </a:pPr>
            <a:endParaRPr lang="en-GB" altLang="en-US" dirty="0">
              <a:cs typeface="Times New Roman" pitchFamily="18" charset="0"/>
            </a:endParaRPr>
          </a:p>
          <a:p>
            <a:pPr marL="274320" indent="-274320" eaLnBrk="1" fontAlgn="auto" hangingPunct="1">
              <a:spcAft>
                <a:spcPts val="0"/>
              </a:spcAft>
              <a:buFont typeface="Wingdings 2"/>
              <a:buChar char=""/>
              <a:defRPr/>
            </a:pPr>
            <a:endParaRPr lang="en-GB" altLang="en-US" dirty="0"/>
          </a:p>
          <a:p>
            <a:pPr marL="274320" indent="-274320" eaLnBrk="1" fontAlgn="auto" hangingPunct="1">
              <a:spcAft>
                <a:spcPts val="0"/>
              </a:spcAft>
              <a:buFont typeface="Wingdings 2"/>
              <a:buChar char=""/>
              <a:defRPr/>
            </a:pPr>
            <a:endParaRPr lang="en-GB"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EAEEAE13-4538-44EB-AB6F-077B54659CB4}"/>
              </a:ext>
            </a:extLst>
          </p:cNvPr>
          <p:cNvSpPr>
            <a:spLocks noGrp="1"/>
          </p:cNvSpPr>
          <p:nvPr>
            <p:ph type="title"/>
          </p:nvPr>
        </p:nvSpPr>
        <p:spPr/>
        <p:txBody>
          <a:bodyPr/>
          <a:lstStyle/>
          <a:p>
            <a:pPr eaLnBrk="1" hangingPunct="1"/>
            <a:r>
              <a:rPr lang="en-GB" altLang="en-US" b="1" u="sng">
                <a:solidFill>
                  <a:srgbClr val="7B9899"/>
                </a:solidFill>
                <a:cs typeface="Arial" panose="020B0604020202020204" pitchFamily="34" charset="0"/>
              </a:rPr>
              <a:t>RESTORATIVE PRACTICE</a:t>
            </a:r>
          </a:p>
        </p:txBody>
      </p:sp>
      <p:sp>
        <p:nvSpPr>
          <p:cNvPr id="37891" name="Rectangle 3">
            <a:extLst>
              <a:ext uri="{FF2B5EF4-FFF2-40B4-BE49-F238E27FC236}">
                <a16:creationId xmlns:a16="http://schemas.microsoft.com/office/drawing/2014/main" id="{4BAD7F56-B886-4800-8200-692F1C7FD2A1}"/>
              </a:ext>
            </a:extLst>
          </p:cNvPr>
          <p:cNvSpPr>
            <a:spLocks noGrp="1"/>
          </p:cNvSpPr>
          <p:nvPr>
            <p:ph sz="quarter" idx="1"/>
          </p:nvPr>
        </p:nvSpPr>
        <p:spPr>
          <a:xfrm>
            <a:off x="301625" y="1527175"/>
            <a:ext cx="8504238" cy="4572000"/>
          </a:xfrm>
        </p:spPr>
        <p:txBody>
          <a:bodyPr>
            <a:normAutofit fontScale="92500"/>
          </a:bodyPr>
          <a:lstStyle/>
          <a:p>
            <a:pPr eaLnBrk="1" hangingPunct="1"/>
            <a:endParaRPr lang="en-GB" altLang="en-US">
              <a:cs typeface="Arial" panose="020B0604020202020204" pitchFamily="34" charset="0"/>
            </a:endParaRPr>
          </a:p>
          <a:p>
            <a:pPr eaLnBrk="1" hangingPunct="1"/>
            <a:r>
              <a:rPr lang="en-GB" altLang="en-US">
                <a:cs typeface="Arial" panose="020B0604020202020204" pitchFamily="34" charset="0"/>
              </a:rPr>
              <a:t>7.</a:t>
            </a:r>
            <a:r>
              <a:rPr lang="en-GB" altLang="en-US">
                <a:cs typeface="Times New Roman" panose="02020603050405020304" pitchFamily="18" charset="0"/>
              </a:rPr>
              <a:t>   </a:t>
            </a:r>
            <a:r>
              <a:rPr lang="en-GB" altLang="en-US">
                <a:latin typeface="Times New Roman" panose="02020603050405020304" pitchFamily="18" charset="0"/>
                <a:cs typeface="Times New Roman" panose="02020603050405020304" pitchFamily="18" charset="0"/>
              </a:rPr>
              <a:t> </a:t>
            </a:r>
            <a:r>
              <a:rPr lang="en-GB" altLang="en-US">
                <a:cs typeface="Arial" panose="020B0604020202020204" pitchFamily="34" charset="0"/>
              </a:rPr>
              <a:t>Who else has been affected by what you did?</a:t>
            </a:r>
          </a:p>
          <a:p>
            <a:pPr eaLnBrk="1" hangingPunct="1"/>
            <a:endParaRPr lang="en-GB" altLang="en-US">
              <a:cs typeface="Times New Roman" panose="02020603050405020304" pitchFamily="18" charset="0"/>
            </a:endParaRPr>
          </a:p>
          <a:p>
            <a:pPr eaLnBrk="1" hangingPunct="1"/>
            <a:r>
              <a:rPr lang="en-GB" altLang="en-US">
                <a:cs typeface="Arial" panose="020B0604020202020204" pitchFamily="34" charset="0"/>
              </a:rPr>
              <a:t>8.</a:t>
            </a:r>
            <a:r>
              <a:rPr lang="en-GB" altLang="en-US">
                <a:cs typeface="Times New Roman" panose="02020603050405020304" pitchFamily="18" charset="0"/>
              </a:rPr>
              <a:t>   </a:t>
            </a:r>
            <a:r>
              <a:rPr lang="en-GB" altLang="en-US">
                <a:latin typeface="Times New Roman" panose="02020603050405020304" pitchFamily="18" charset="0"/>
                <a:cs typeface="Times New Roman" panose="02020603050405020304" pitchFamily="18" charset="0"/>
              </a:rPr>
              <a:t> </a:t>
            </a:r>
            <a:r>
              <a:rPr lang="en-GB" altLang="en-US">
                <a:cs typeface="Arial" panose="020B0604020202020204" pitchFamily="34" charset="0"/>
              </a:rPr>
              <a:t>In what way have you been affected?</a:t>
            </a:r>
          </a:p>
          <a:p>
            <a:pPr eaLnBrk="1" hangingPunct="1"/>
            <a:endParaRPr lang="en-GB" altLang="en-US">
              <a:cs typeface="Times New Roman" panose="02020603050405020304" pitchFamily="18" charset="0"/>
            </a:endParaRPr>
          </a:p>
          <a:p>
            <a:pPr eaLnBrk="1" hangingPunct="1"/>
            <a:r>
              <a:rPr lang="en-GB" altLang="en-US">
                <a:cs typeface="Arial" panose="020B0604020202020204" pitchFamily="34" charset="0"/>
              </a:rPr>
              <a:t>9.</a:t>
            </a:r>
            <a:r>
              <a:rPr lang="en-GB" altLang="en-US">
                <a:cs typeface="Times New Roman" panose="02020603050405020304" pitchFamily="18" charset="0"/>
              </a:rPr>
              <a:t>   </a:t>
            </a:r>
            <a:r>
              <a:rPr lang="en-GB" altLang="en-US">
                <a:latin typeface="Times New Roman" panose="02020603050405020304" pitchFamily="18" charset="0"/>
                <a:cs typeface="Times New Roman" panose="02020603050405020304" pitchFamily="18" charset="0"/>
              </a:rPr>
              <a:t> </a:t>
            </a:r>
            <a:r>
              <a:rPr lang="en-GB" altLang="en-US">
                <a:cs typeface="Arial" panose="020B0604020202020204" pitchFamily="34" charset="0"/>
              </a:rPr>
              <a:t>What do you think needs to happen next?</a:t>
            </a:r>
          </a:p>
          <a:p>
            <a:pPr eaLnBrk="1" hangingPunct="1"/>
            <a:endParaRPr lang="en-GB" altLang="en-US">
              <a:cs typeface="Times New Roman" panose="02020603050405020304" pitchFamily="18" charset="0"/>
            </a:endParaRPr>
          </a:p>
          <a:p>
            <a:pPr eaLnBrk="1" hangingPunct="1"/>
            <a:r>
              <a:rPr lang="en-GB" altLang="en-US">
                <a:cs typeface="Arial" panose="020B0604020202020204" pitchFamily="34" charset="0"/>
              </a:rPr>
              <a:t>10.</a:t>
            </a:r>
            <a:r>
              <a:rPr lang="en-GB" altLang="en-US">
                <a:cs typeface="Times New Roman" panose="02020603050405020304" pitchFamily="18" charset="0"/>
              </a:rPr>
              <a:t>   </a:t>
            </a:r>
            <a:r>
              <a:rPr lang="en-GB" altLang="en-US">
                <a:cs typeface="Arial" panose="020B0604020202020204" pitchFamily="34" charset="0"/>
              </a:rPr>
              <a:t>How are you feeling now? </a:t>
            </a:r>
            <a:endParaRPr lang="en-GB" altLang="en-US">
              <a:cs typeface="Times New Roman" panose="02020603050405020304" pitchFamily="18" charset="0"/>
            </a:endParaRPr>
          </a:p>
          <a:p>
            <a:pPr eaLnBrk="1" hangingPunct="1">
              <a:buFont typeface="Wingdings" panose="05000000000000000000" pitchFamily="2" charset="2"/>
              <a:buNone/>
            </a:pPr>
            <a:endParaRPr lang="en-GB" altLang="en-US">
              <a:solidFill>
                <a:schemeClr val="bg2"/>
              </a:solidFill>
              <a:cs typeface="Times New Roman" panose="02020603050405020304" pitchFamily="18" charset="0"/>
              <a:sym typeface="Wingdings" panose="05000000000000000000" pitchFamily="2" charset="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59AE206-7EBA-4D33-8BC9-9D8158553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2" name="Title 1">
            <a:extLst>
              <a:ext uri="{FF2B5EF4-FFF2-40B4-BE49-F238E27FC236}">
                <a16:creationId xmlns:a16="http://schemas.microsoft.com/office/drawing/2014/main" id="{360FC104-BA80-4D4B-9A29-F35C54940198}"/>
              </a:ext>
            </a:extLst>
          </p:cNvPr>
          <p:cNvSpPr>
            <a:spLocks noGrp="1"/>
          </p:cNvSpPr>
          <p:nvPr>
            <p:ph type="title"/>
          </p:nvPr>
        </p:nvSpPr>
        <p:spPr>
          <a:xfrm>
            <a:off x="628650" y="4555055"/>
            <a:ext cx="5174047" cy="1723125"/>
          </a:xfrm>
        </p:spPr>
        <p:txBody>
          <a:bodyPr vert="horz" lIns="91440" tIns="45720" rIns="91440" bIns="45720" rtlCol="0" anchor="ctr">
            <a:normAutofit/>
          </a:bodyPr>
          <a:lstStyle/>
          <a:p>
            <a:pPr algn="r">
              <a:lnSpc>
                <a:spcPct val="90000"/>
              </a:lnSpc>
            </a:pPr>
            <a:r>
              <a:rPr lang="en-US" sz="5600" kern="1200">
                <a:solidFill>
                  <a:schemeClr val="tx1"/>
                </a:solidFill>
                <a:latin typeface="+mj-lt"/>
                <a:ea typeface="+mj-ea"/>
                <a:cs typeface="+mj-cs"/>
              </a:rPr>
              <a:t>Starting our work on</a:t>
            </a:r>
          </a:p>
        </p:txBody>
      </p:sp>
      <p:sp>
        <p:nvSpPr>
          <p:cNvPr id="3" name="Content Placeholder 2">
            <a:extLst>
              <a:ext uri="{FF2B5EF4-FFF2-40B4-BE49-F238E27FC236}">
                <a16:creationId xmlns:a16="http://schemas.microsoft.com/office/drawing/2014/main" id="{838A0E76-67C2-4ADA-BCBE-852B9F2FD978}"/>
              </a:ext>
            </a:extLst>
          </p:cNvPr>
          <p:cNvSpPr>
            <a:spLocks noGrp="1"/>
          </p:cNvSpPr>
          <p:nvPr>
            <p:ph idx="1"/>
          </p:nvPr>
        </p:nvSpPr>
        <p:spPr>
          <a:xfrm>
            <a:off x="6156967" y="4555055"/>
            <a:ext cx="2807507" cy="1723125"/>
          </a:xfrm>
        </p:spPr>
        <p:txBody>
          <a:bodyPr vert="horz" lIns="91440" tIns="45720" rIns="91440" bIns="45720" rtlCol="0" anchor="ctr">
            <a:noAutofit/>
          </a:bodyPr>
          <a:lstStyle/>
          <a:p>
            <a:pPr marL="0" indent="0">
              <a:lnSpc>
                <a:spcPct val="90000"/>
              </a:lnSpc>
              <a:spcBef>
                <a:spcPts val="1000"/>
              </a:spcBef>
              <a:buNone/>
            </a:pPr>
            <a:r>
              <a:rPr lang="en-US" sz="4000" kern="1200" dirty="0">
                <a:solidFill>
                  <a:schemeClr val="tx1"/>
                </a:solidFill>
                <a:latin typeface="+mn-lt"/>
                <a:ea typeface="+mn-ea"/>
                <a:cs typeface="+mn-cs"/>
              </a:rPr>
              <a:t>Humanistic approaches in the consulting room:</a:t>
            </a:r>
          </a:p>
        </p:txBody>
      </p:sp>
      <p:sp>
        <p:nvSpPr>
          <p:cNvPr id="22" name="Oval 16">
            <a:extLst>
              <a:ext uri="{FF2B5EF4-FFF2-40B4-BE49-F238E27FC236}">
                <a16:creationId xmlns:a16="http://schemas.microsoft.com/office/drawing/2014/main" id="{6437D937-A7F1-4011-92B4-328E5BE1B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1425" y="1322610"/>
            <a:ext cx="1682850" cy="168284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24" name="Oval 18">
            <a:extLst>
              <a:ext uri="{FF2B5EF4-FFF2-40B4-BE49-F238E27FC236}">
                <a16:creationId xmlns:a16="http://schemas.microsoft.com/office/drawing/2014/main" id="{B672F332-AF08-46C6-94F0-77684310D7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46253" y="2707205"/>
            <a:ext cx="721796" cy="72179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21" name="Oval 20">
            <a:extLst>
              <a:ext uri="{FF2B5EF4-FFF2-40B4-BE49-F238E27FC236}">
                <a16:creationId xmlns:a16="http://schemas.microsoft.com/office/drawing/2014/main" id="{34244EF8-D73A-40E1-BE73-D46E6B4B04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4374" y="2603243"/>
            <a:ext cx="220271" cy="22027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sp>
        <p:nvSpPr>
          <p:cNvPr id="23" name="Freeform: Shape 22">
            <a:extLst>
              <a:ext uri="{FF2B5EF4-FFF2-40B4-BE49-F238E27FC236}">
                <a16:creationId xmlns:a16="http://schemas.microsoft.com/office/drawing/2014/main" id="{AB84D7E8-4ECB-42D7-ADBF-01689B0F24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29087" y="0"/>
            <a:ext cx="4814914" cy="3429000"/>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350">
              <a:solidFill>
                <a:prstClr val="white"/>
              </a:solidFill>
              <a:latin typeface="Calibri" panose="020F0502020204030204"/>
            </a:endParaRPr>
          </a:p>
        </p:txBody>
      </p:sp>
      <p:cxnSp>
        <p:nvCxnSpPr>
          <p:cNvPr id="25" name="Straight Connector 24">
            <a:extLst>
              <a:ext uri="{FF2B5EF4-FFF2-40B4-BE49-F238E27FC236}">
                <a16:creationId xmlns:a16="http://schemas.microsoft.com/office/drawing/2014/main" id="{9E8E38ED-369A-44C2-B635-0BED0E48A6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9834" y="4776880"/>
            <a:ext cx="0" cy="130302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02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62C69-903C-48CE-AE4F-9538AA799BAE}"/>
              </a:ext>
            </a:extLst>
          </p:cNvPr>
          <p:cNvSpPr>
            <a:spLocks noGrp="1"/>
          </p:cNvSpPr>
          <p:nvPr>
            <p:ph type="title"/>
          </p:nvPr>
        </p:nvSpPr>
        <p:spPr>
          <a:xfrm>
            <a:off x="457200" y="274638"/>
            <a:ext cx="8229600" cy="1143000"/>
          </a:xfrm>
        </p:spPr>
        <p:txBody>
          <a:bodyPr>
            <a:normAutofit fontScale="90000"/>
          </a:bodyPr>
          <a:lstStyle/>
          <a:p>
            <a:r>
              <a:rPr lang="en-GB" dirty="0"/>
              <a:t>Discussion on Gestalt therapy … … …</a:t>
            </a:r>
          </a:p>
        </p:txBody>
      </p:sp>
      <p:pic>
        <p:nvPicPr>
          <p:cNvPr id="5" name="Content Placeholder 4">
            <a:extLst>
              <a:ext uri="{FF2B5EF4-FFF2-40B4-BE49-F238E27FC236}">
                <a16:creationId xmlns:a16="http://schemas.microsoft.com/office/drawing/2014/main" id="{67F9A52B-3C01-4CD8-A38D-294D69D2D34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6636" y="1600200"/>
            <a:ext cx="6590727" cy="4525963"/>
          </a:xfrm>
        </p:spPr>
      </p:pic>
    </p:spTree>
    <p:extLst>
      <p:ext uri="{BB962C8B-B14F-4D97-AF65-F5344CB8AC3E}">
        <p14:creationId xmlns:p14="http://schemas.microsoft.com/office/powerpoint/2010/main" val="20053712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5C054-9E71-4DC7-889A-5F3E66562CAC}"/>
              </a:ext>
            </a:extLst>
          </p:cNvPr>
          <p:cNvSpPr>
            <a:spLocks noGrp="1"/>
          </p:cNvSpPr>
          <p:nvPr>
            <p:ph type="title"/>
          </p:nvPr>
        </p:nvSpPr>
        <p:spPr/>
        <p:txBody>
          <a:bodyPr/>
          <a:lstStyle/>
          <a:p>
            <a:r>
              <a:rPr lang="en-GB" dirty="0"/>
              <a:t>Gestalt therapy … … ..</a:t>
            </a:r>
          </a:p>
        </p:txBody>
      </p:sp>
      <p:sp>
        <p:nvSpPr>
          <p:cNvPr id="3" name="Content Placeholder 2">
            <a:extLst>
              <a:ext uri="{FF2B5EF4-FFF2-40B4-BE49-F238E27FC236}">
                <a16:creationId xmlns:a16="http://schemas.microsoft.com/office/drawing/2014/main" id="{936C859D-B51E-456D-B90A-47E1EDA20E76}"/>
              </a:ext>
            </a:extLst>
          </p:cNvPr>
          <p:cNvSpPr>
            <a:spLocks noGrp="1"/>
          </p:cNvSpPr>
          <p:nvPr>
            <p:ph idx="1"/>
          </p:nvPr>
        </p:nvSpPr>
        <p:spPr/>
        <p:txBody>
          <a:bodyPr/>
          <a:lstStyle/>
          <a:p>
            <a:r>
              <a:rPr lang="en-GB" dirty="0"/>
              <a:t>Gestalt therapy is a phenomenological-existential therapy founded by Frederick (Fritz) and Laura </a:t>
            </a:r>
            <a:r>
              <a:rPr lang="en-GB" dirty="0" err="1"/>
              <a:t>Perls</a:t>
            </a:r>
            <a:r>
              <a:rPr lang="en-GB" dirty="0"/>
              <a:t> in the 1940s. </a:t>
            </a:r>
          </a:p>
          <a:p>
            <a:r>
              <a:rPr lang="en-GB" dirty="0"/>
              <a:t>It teaches therapists and patients the phenomenological method of awareness, in which perceiving, feeling, and acting are distinguished from interpreting and reshuffling pre-existing attitudes.</a:t>
            </a:r>
          </a:p>
        </p:txBody>
      </p:sp>
    </p:spTree>
    <p:extLst>
      <p:ext uri="{BB962C8B-B14F-4D97-AF65-F5344CB8AC3E}">
        <p14:creationId xmlns:p14="http://schemas.microsoft.com/office/powerpoint/2010/main" val="551274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0406A-196E-4FA8-8F54-47CD7A86687F}"/>
              </a:ext>
            </a:extLst>
          </p:cNvPr>
          <p:cNvSpPr>
            <a:spLocks noGrp="1"/>
          </p:cNvSpPr>
          <p:nvPr>
            <p:ph type="title"/>
          </p:nvPr>
        </p:nvSpPr>
        <p:spPr>
          <a:xfrm>
            <a:off x="401265" y="685800"/>
            <a:ext cx="2085203" cy="5105400"/>
          </a:xfrm>
        </p:spPr>
        <p:txBody>
          <a:bodyPr>
            <a:normAutofit/>
          </a:bodyPr>
          <a:lstStyle/>
          <a:p>
            <a:r>
              <a:rPr lang="en-GB" sz="3200">
                <a:solidFill>
                  <a:srgbClr val="FFFFFF"/>
                </a:solidFill>
              </a:rPr>
              <a:t>Three Gestalt techniques and how they may be applied …  …  …</a:t>
            </a:r>
          </a:p>
        </p:txBody>
      </p:sp>
      <p:graphicFrame>
        <p:nvGraphicFramePr>
          <p:cNvPr id="5" name="Content Placeholder 2">
            <a:extLst>
              <a:ext uri="{FF2B5EF4-FFF2-40B4-BE49-F238E27FC236}">
                <a16:creationId xmlns:a16="http://schemas.microsoft.com/office/drawing/2014/main" id="{02F5006A-0D65-487B-87EF-B6715CAB1F61}"/>
              </a:ext>
            </a:extLst>
          </p:cNvPr>
          <p:cNvGraphicFramePr>
            <a:graphicFrameLocks noGrp="1"/>
          </p:cNvGraphicFramePr>
          <p:nvPr>
            <p:ph idx="1"/>
          </p:nvPr>
        </p:nvGraphicFramePr>
        <p:xfrm>
          <a:off x="3757612" y="685800"/>
          <a:ext cx="4869656"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8014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CC298B7-26F5-4086-8BBA-3A40487E2C75}"/>
              </a:ext>
            </a:extLst>
          </p:cNvPr>
          <p:cNvSpPr>
            <a:spLocks noGrp="1" noChangeArrowheads="1"/>
          </p:cNvSpPr>
          <p:nvPr>
            <p:ph type="title"/>
          </p:nvPr>
        </p:nvSpPr>
        <p:spPr/>
        <p:txBody>
          <a:bodyPr/>
          <a:lstStyle/>
          <a:p>
            <a:pPr eaLnBrk="1" hangingPunct="1">
              <a:defRPr/>
            </a:pPr>
            <a:r>
              <a:rPr lang="en-US" sz="4000"/>
              <a:t>Gestalt Personality Theory Concepts</a:t>
            </a:r>
          </a:p>
        </p:txBody>
      </p:sp>
      <p:sp>
        <p:nvSpPr>
          <p:cNvPr id="11267" name="Rectangle 3">
            <a:extLst>
              <a:ext uri="{FF2B5EF4-FFF2-40B4-BE49-F238E27FC236}">
                <a16:creationId xmlns:a16="http://schemas.microsoft.com/office/drawing/2014/main" id="{D39375A7-9E71-47AD-8E5A-9C8EEB26D7EC}"/>
              </a:ext>
            </a:extLst>
          </p:cNvPr>
          <p:cNvSpPr>
            <a:spLocks noGrp="1" noChangeArrowheads="1"/>
          </p:cNvSpPr>
          <p:nvPr>
            <p:ph type="body" idx="1"/>
          </p:nvPr>
        </p:nvSpPr>
        <p:spPr/>
        <p:txBody>
          <a:bodyPr/>
          <a:lstStyle/>
          <a:p>
            <a:pPr eaLnBrk="1" hangingPunct="1">
              <a:buFontTx/>
              <a:buNone/>
              <a:defRPr/>
            </a:pPr>
            <a:r>
              <a:rPr lang="en-US" i="1" dirty="0"/>
              <a:t>Gestalt psychology:</a:t>
            </a:r>
            <a:r>
              <a:rPr lang="en-US" dirty="0"/>
              <a:t> </a:t>
            </a:r>
          </a:p>
          <a:p>
            <a:pPr eaLnBrk="1" hangingPunct="1">
              <a:defRPr/>
            </a:pPr>
            <a:r>
              <a:rPr lang="en-US" dirty="0"/>
              <a:t>A  psychological approach that studies the </a:t>
            </a:r>
            <a:r>
              <a:rPr lang="en-US" dirty="0" err="1"/>
              <a:t>organisation</a:t>
            </a:r>
            <a:r>
              <a:rPr lang="en-US" dirty="0"/>
              <a:t> of experience into patterns or configurations. </a:t>
            </a:r>
          </a:p>
          <a:p>
            <a:pPr eaLnBrk="1" hangingPunct="1">
              <a:defRPr/>
            </a:pPr>
            <a:r>
              <a:rPr lang="en-US" dirty="0"/>
              <a:t>Gestalt psychologists believe that the whole is greater than the sum of its parts and study, among other issues, the relationship of a figure to its background.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7812DCB-1AAC-4105-B256-A36740B7E246}"/>
              </a:ext>
            </a:extLst>
          </p:cNvPr>
          <p:cNvSpPr>
            <a:spLocks noGrp="1" noChangeArrowheads="1"/>
          </p:cNvSpPr>
          <p:nvPr>
            <p:ph type="title"/>
          </p:nvPr>
        </p:nvSpPr>
        <p:spPr/>
        <p:txBody>
          <a:bodyPr/>
          <a:lstStyle/>
          <a:p>
            <a:pPr eaLnBrk="1" hangingPunct="1">
              <a:defRPr/>
            </a:pPr>
            <a:r>
              <a:rPr lang="en-US" sz="4000"/>
              <a:t>Gestalt Personality Theory Concepts</a:t>
            </a:r>
          </a:p>
        </p:txBody>
      </p:sp>
      <p:sp>
        <p:nvSpPr>
          <p:cNvPr id="12291" name="Rectangle 3">
            <a:extLst>
              <a:ext uri="{FF2B5EF4-FFF2-40B4-BE49-F238E27FC236}">
                <a16:creationId xmlns:a16="http://schemas.microsoft.com/office/drawing/2014/main" id="{92FCFEE4-7765-4011-8042-D79598BBD3B8}"/>
              </a:ext>
            </a:extLst>
          </p:cNvPr>
          <p:cNvSpPr>
            <a:spLocks noGrp="1" noChangeArrowheads="1"/>
          </p:cNvSpPr>
          <p:nvPr>
            <p:ph type="body" idx="1"/>
          </p:nvPr>
        </p:nvSpPr>
        <p:spPr>
          <a:xfrm>
            <a:off x="0" y="1600200"/>
            <a:ext cx="9144000" cy="5257800"/>
          </a:xfrm>
        </p:spPr>
        <p:txBody>
          <a:bodyPr>
            <a:normAutofit/>
          </a:bodyPr>
          <a:lstStyle/>
          <a:p>
            <a:pPr eaLnBrk="1" hangingPunct="1">
              <a:defRPr/>
            </a:pPr>
            <a:r>
              <a:rPr lang="en-US" sz="3600" i="1" dirty="0"/>
              <a:t>Ground:</a:t>
            </a:r>
            <a:r>
              <a:rPr lang="en-US" sz="3600" dirty="0"/>
              <a:t> The background that contrasts with the figure in the perceptions of a field.</a:t>
            </a:r>
          </a:p>
          <a:p>
            <a:pPr eaLnBrk="1" hangingPunct="1">
              <a:defRPr/>
            </a:pPr>
            <a:endParaRPr lang="en-US" sz="3600" dirty="0"/>
          </a:p>
          <a:p>
            <a:pPr eaLnBrk="1" hangingPunct="1">
              <a:defRPr/>
            </a:pPr>
            <a:r>
              <a:rPr lang="en-US" sz="3600" i="1" dirty="0"/>
              <a:t>Figure: </a:t>
            </a:r>
            <a:r>
              <a:rPr lang="en-US" sz="3600" dirty="0"/>
              <a:t>That part of a field that stands out in good contour clearly from the ground.</a:t>
            </a:r>
          </a:p>
          <a:p>
            <a:pPr eaLnBrk="1" hangingPunct="1">
              <a:defRPr/>
            </a:pPr>
            <a:endParaRPr lang="en-US" sz="3600" dirty="0"/>
          </a:p>
          <a:p>
            <a:pPr>
              <a:defRPr/>
            </a:pPr>
            <a:r>
              <a:rPr lang="en-GB" sz="3600" i="1" dirty="0"/>
              <a:t>Gestalt therapy </a:t>
            </a:r>
            <a:r>
              <a:rPr lang="en-GB" sz="3600" dirty="0"/>
              <a:t>allows what is figural to surface</a:t>
            </a: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 calcmode="lin" valueType="num">
                                      <p:cBhvr additive="base">
                                        <p:cTn id="7" dur="500" fill="hold"/>
                                        <p:tgtEl>
                                          <p:spTgt spid="122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291">
                                            <p:txEl>
                                              <p:pRg st="2" end="2"/>
                                            </p:txEl>
                                          </p:spTgt>
                                        </p:tgtEl>
                                        <p:attrNameLst>
                                          <p:attrName>style.visibility</p:attrName>
                                        </p:attrNameLst>
                                      </p:cBhvr>
                                      <p:to>
                                        <p:strVal val="visible"/>
                                      </p:to>
                                    </p:set>
                                    <p:anim calcmode="lin" valueType="num">
                                      <p:cBhvr additive="base">
                                        <p:cTn id="13" dur="500" fill="hold"/>
                                        <p:tgtEl>
                                          <p:spTgt spid="1229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291">
                                            <p:txEl>
                                              <p:pRg st="4" end="4"/>
                                            </p:txEl>
                                          </p:spTgt>
                                        </p:tgtEl>
                                        <p:attrNameLst>
                                          <p:attrName>style.visibility</p:attrName>
                                        </p:attrNameLst>
                                      </p:cBhvr>
                                      <p:to>
                                        <p:strVal val="visible"/>
                                      </p:to>
                                    </p:set>
                                    <p:anim calcmode="lin" valueType="num">
                                      <p:cBhvr additive="base">
                                        <p:cTn id="19" dur="500" fill="hold"/>
                                        <p:tgtEl>
                                          <p:spTgt spid="12291">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4AA5C351-6C62-4683-98F2-C6501257828A}"/>
              </a:ext>
            </a:extLst>
          </p:cNvPr>
          <p:cNvSpPr>
            <a:spLocks noGrp="1" noChangeArrowheads="1"/>
          </p:cNvSpPr>
          <p:nvPr>
            <p:ph type="title"/>
          </p:nvPr>
        </p:nvSpPr>
        <p:spPr/>
        <p:txBody>
          <a:bodyPr/>
          <a:lstStyle/>
          <a:p>
            <a:pPr eaLnBrk="1" hangingPunct="1">
              <a:defRPr/>
            </a:pPr>
            <a:r>
              <a:rPr lang="en-US"/>
              <a:t>The Field Theory Perspective	</a:t>
            </a:r>
          </a:p>
        </p:txBody>
      </p:sp>
      <p:sp>
        <p:nvSpPr>
          <p:cNvPr id="7171" name="Rectangle 3">
            <a:extLst>
              <a:ext uri="{FF2B5EF4-FFF2-40B4-BE49-F238E27FC236}">
                <a16:creationId xmlns:a16="http://schemas.microsoft.com/office/drawing/2014/main" id="{60048276-E698-4A91-905B-0D40102216EA}"/>
              </a:ext>
            </a:extLst>
          </p:cNvPr>
          <p:cNvSpPr>
            <a:spLocks noGrp="1" noChangeArrowheads="1"/>
          </p:cNvSpPr>
          <p:nvPr>
            <p:ph type="body" idx="1"/>
          </p:nvPr>
        </p:nvSpPr>
        <p:spPr>
          <a:xfrm>
            <a:off x="0" y="1600200"/>
            <a:ext cx="9144000" cy="4983162"/>
          </a:xfrm>
        </p:spPr>
        <p:txBody>
          <a:bodyPr>
            <a:noAutofit/>
          </a:bodyPr>
          <a:lstStyle/>
          <a:p>
            <a:pPr eaLnBrk="1" hangingPunct="1">
              <a:lnSpc>
                <a:spcPct val="90000"/>
              </a:lnSpc>
              <a:defRPr/>
            </a:pPr>
            <a:r>
              <a:rPr lang="en-US" dirty="0"/>
              <a:t>The field is a whole in which the parts are in immediate relationship and responsive to each other and no part is uninfluenced by what goes on elsewhere in the field. The field replaces the notion of discrete, isolated particles.</a:t>
            </a:r>
          </a:p>
          <a:p>
            <a:pPr eaLnBrk="1" hangingPunct="1">
              <a:lnSpc>
                <a:spcPct val="90000"/>
              </a:lnSpc>
              <a:defRPr/>
            </a:pPr>
            <a:r>
              <a:rPr lang="en-US" dirty="0"/>
              <a:t>No action is at a distance: what has effect must touch that which is affected in time and space.</a:t>
            </a:r>
          </a:p>
          <a:p>
            <a:pPr eaLnBrk="1" hangingPunct="1">
              <a:lnSpc>
                <a:spcPct val="90000"/>
              </a:lnSpc>
              <a:defRPr/>
            </a:pPr>
            <a:r>
              <a:rPr lang="en-US" dirty="0"/>
              <a:t>Work is in the here and now, with sensitivity to how the here and now includes residues of the past, such as body posture, habits, and beliefs.</a:t>
            </a:r>
          </a:p>
        </p:txBody>
      </p:sp>
    </p:spTree>
    <p:extLst>
      <p:ext uri="{BB962C8B-B14F-4D97-AF65-F5344CB8AC3E}">
        <p14:creationId xmlns:p14="http://schemas.microsoft.com/office/powerpoint/2010/main" val="18248554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fill="hold"/>
                                        <p:tgtEl>
                                          <p:spTgt spid="717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1">
                                            <p:txEl>
                                              <p:pRg st="1" end="1"/>
                                            </p:txEl>
                                          </p:spTgt>
                                        </p:tgtEl>
                                        <p:attrNameLst>
                                          <p:attrName>style.visibility</p:attrName>
                                        </p:attrNameLst>
                                      </p:cBhvr>
                                      <p:to>
                                        <p:strVal val="visible"/>
                                      </p:to>
                                    </p:set>
                                    <p:anim calcmode="lin" valueType="num">
                                      <p:cBhvr additive="base">
                                        <p:cTn id="13" dur="500" fill="hold"/>
                                        <p:tgtEl>
                                          <p:spTgt spid="717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1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171">
                                            <p:txEl>
                                              <p:pRg st="2" end="2"/>
                                            </p:txEl>
                                          </p:spTgt>
                                        </p:tgtEl>
                                        <p:attrNameLst>
                                          <p:attrName>style.visibility</p:attrName>
                                        </p:attrNameLst>
                                      </p:cBhvr>
                                      <p:to>
                                        <p:strVal val="visible"/>
                                      </p:to>
                                    </p:set>
                                    <p:anim calcmode="lin" valueType="num">
                                      <p:cBhvr additive="base">
                                        <p:cTn id="19" dur="500" fill="hold"/>
                                        <p:tgtEl>
                                          <p:spTgt spid="717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17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68FAD-F516-46B9-8DF1-2EFE7AB60286}"/>
              </a:ext>
            </a:extLst>
          </p:cNvPr>
          <p:cNvSpPr>
            <a:spLocks noGrp="1"/>
          </p:cNvSpPr>
          <p:nvPr>
            <p:ph type="title"/>
          </p:nvPr>
        </p:nvSpPr>
        <p:spPr/>
        <p:txBody>
          <a:bodyPr/>
          <a:lstStyle/>
          <a:p>
            <a:r>
              <a:rPr lang="en-GB" dirty="0"/>
              <a:t>More emphasis on … … … </a:t>
            </a:r>
          </a:p>
        </p:txBody>
      </p:sp>
      <p:sp>
        <p:nvSpPr>
          <p:cNvPr id="3" name="Content Placeholder 2">
            <a:extLst>
              <a:ext uri="{FF2B5EF4-FFF2-40B4-BE49-F238E27FC236}">
                <a16:creationId xmlns:a16="http://schemas.microsoft.com/office/drawing/2014/main" id="{AA9BB277-57EE-478D-8221-4EF22487EE4B}"/>
              </a:ext>
            </a:extLst>
          </p:cNvPr>
          <p:cNvSpPr>
            <a:spLocks noGrp="1"/>
          </p:cNvSpPr>
          <p:nvPr>
            <p:ph idx="1"/>
          </p:nvPr>
        </p:nvSpPr>
        <p:spPr/>
        <p:txBody>
          <a:bodyPr/>
          <a:lstStyle/>
          <a:p>
            <a:endParaRPr lang="en-GB" dirty="0"/>
          </a:p>
          <a:p>
            <a:endParaRPr lang="en-GB" dirty="0"/>
          </a:p>
        </p:txBody>
      </p:sp>
      <p:pic>
        <p:nvPicPr>
          <p:cNvPr id="5" name="Picture 4">
            <a:extLst>
              <a:ext uri="{FF2B5EF4-FFF2-40B4-BE49-F238E27FC236}">
                <a16:creationId xmlns:a16="http://schemas.microsoft.com/office/drawing/2014/main" id="{2B5F158A-C659-4D71-B7CC-DE1906A369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88840"/>
            <a:ext cx="9144000" cy="4869160"/>
          </a:xfrm>
          <a:prstGeom prst="rect">
            <a:avLst/>
          </a:prstGeom>
        </p:spPr>
      </p:pic>
    </p:spTree>
    <p:extLst>
      <p:ext uri="{BB962C8B-B14F-4D97-AF65-F5344CB8AC3E}">
        <p14:creationId xmlns:p14="http://schemas.microsoft.com/office/powerpoint/2010/main" val="558439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C95EF28F-2413-4723-8C1F-266681EE6969}"/>
              </a:ext>
            </a:extLst>
          </p:cNvPr>
          <p:cNvSpPr>
            <a:spLocks noGrp="1" noChangeArrowheads="1"/>
          </p:cNvSpPr>
          <p:nvPr>
            <p:ph type="title"/>
          </p:nvPr>
        </p:nvSpPr>
        <p:spPr/>
        <p:txBody>
          <a:bodyPr/>
          <a:lstStyle/>
          <a:p>
            <a:pPr eaLnBrk="1" hangingPunct="1">
              <a:defRPr/>
            </a:pPr>
            <a:r>
              <a:rPr lang="en-US" sz="4000"/>
              <a:t>The Phenomenological Perspective</a:t>
            </a:r>
          </a:p>
        </p:txBody>
      </p:sp>
      <p:sp>
        <p:nvSpPr>
          <p:cNvPr id="6147" name="Rectangle 3">
            <a:extLst>
              <a:ext uri="{FF2B5EF4-FFF2-40B4-BE49-F238E27FC236}">
                <a16:creationId xmlns:a16="http://schemas.microsoft.com/office/drawing/2014/main" id="{E808C7C5-0AFF-4F04-8CAA-5E34EDE51169}"/>
              </a:ext>
            </a:extLst>
          </p:cNvPr>
          <p:cNvSpPr>
            <a:spLocks noGrp="1" noChangeArrowheads="1"/>
          </p:cNvSpPr>
          <p:nvPr>
            <p:ph type="body" idx="1"/>
          </p:nvPr>
        </p:nvSpPr>
        <p:spPr/>
        <p:txBody>
          <a:bodyPr/>
          <a:lstStyle/>
          <a:p>
            <a:pPr eaLnBrk="1" hangingPunct="1">
              <a:defRPr/>
            </a:pPr>
            <a:r>
              <a:rPr lang="en-US" sz="2800" dirty="0"/>
              <a:t>A method of awareness, in which perceiving , feeling, and acting are distinguished from interpreting and reshuffling pre-existing attitudes.</a:t>
            </a:r>
          </a:p>
          <a:p>
            <a:pPr eaLnBrk="1" hangingPunct="1">
              <a:buFontTx/>
              <a:buNone/>
              <a:defRPr/>
            </a:pPr>
            <a:endParaRPr lang="en-US" sz="2800" dirty="0"/>
          </a:p>
          <a:p>
            <a:pPr eaLnBrk="1" hangingPunct="1">
              <a:defRPr/>
            </a:pPr>
            <a:r>
              <a:rPr lang="en-US" sz="2800" dirty="0"/>
              <a:t>Phenomenology is a discipline that helps people stand aside from their usual way of thinking so that they can tell the difference between what is actually being perceived and felt in the current situation and what is residue from the past.</a:t>
            </a:r>
          </a:p>
          <a:p>
            <a:pPr eaLnBrk="1" hangingPunct="1">
              <a:defRPr/>
            </a:pP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 calcmode="lin" valueType="num">
                                      <p:cBhvr additive="base">
                                        <p:cTn id="7" dur="500" fill="hold"/>
                                        <p:tgtEl>
                                          <p:spTgt spid="614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14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147">
                                            <p:txEl>
                                              <p:pRg st="2" end="2"/>
                                            </p:txEl>
                                          </p:spTgt>
                                        </p:tgtEl>
                                        <p:attrNameLst>
                                          <p:attrName>style.visibility</p:attrName>
                                        </p:attrNameLst>
                                      </p:cBhvr>
                                      <p:to>
                                        <p:strVal val="visible"/>
                                      </p:to>
                                    </p:set>
                                    <p:anim calcmode="lin" valueType="num">
                                      <p:cBhvr additive="base">
                                        <p:cTn id="13" dur="500" fill="hold"/>
                                        <p:tgtEl>
                                          <p:spTgt spid="614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14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399B7730-221A-4245-BBF7-AA408C4A2BE2}"/>
              </a:ext>
            </a:extLst>
          </p:cNvPr>
          <p:cNvSpPr>
            <a:spLocks noGrp="1" noChangeArrowheads="1"/>
          </p:cNvSpPr>
          <p:nvPr>
            <p:ph type="title"/>
          </p:nvPr>
        </p:nvSpPr>
        <p:spPr/>
        <p:txBody>
          <a:bodyPr/>
          <a:lstStyle/>
          <a:p>
            <a:pPr eaLnBrk="1" hangingPunct="1">
              <a:defRPr/>
            </a:pPr>
            <a:r>
              <a:rPr lang="en-US"/>
              <a:t>The Existential Perspective</a:t>
            </a:r>
          </a:p>
        </p:txBody>
      </p:sp>
      <p:sp>
        <p:nvSpPr>
          <p:cNvPr id="9219" name="Rectangle 3">
            <a:extLst>
              <a:ext uri="{FF2B5EF4-FFF2-40B4-BE49-F238E27FC236}">
                <a16:creationId xmlns:a16="http://schemas.microsoft.com/office/drawing/2014/main" id="{C009EB49-CF57-4B39-A122-1EDE1C64AB55}"/>
              </a:ext>
            </a:extLst>
          </p:cNvPr>
          <p:cNvSpPr>
            <a:spLocks noGrp="1" noChangeArrowheads="1"/>
          </p:cNvSpPr>
          <p:nvPr>
            <p:ph type="body" idx="1"/>
          </p:nvPr>
        </p:nvSpPr>
        <p:spPr/>
        <p:txBody>
          <a:bodyPr/>
          <a:lstStyle/>
          <a:p>
            <a:pPr eaLnBrk="1" hangingPunct="1">
              <a:defRPr/>
            </a:pPr>
            <a:r>
              <a:rPr lang="en-US" sz="2800" dirty="0"/>
              <a:t>Existential phenomenologists focus on people’s existence, relations with each other, joys and suffering, etc., as directly experienced .</a:t>
            </a:r>
          </a:p>
          <a:p>
            <a:pPr eaLnBrk="1" hangingPunct="1">
              <a:defRPr/>
            </a:pPr>
            <a:r>
              <a:rPr lang="en-US" sz="2800" dirty="0"/>
              <a:t>Most people</a:t>
            </a:r>
            <a:r>
              <a:rPr lang="en-US" dirty="0"/>
              <a:t> </a:t>
            </a:r>
            <a:r>
              <a:rPr lang="en-US" sz="2800" dirty="0"/>
              <a:t>operate in an unstated context of conventional thought that obscures or avoids acknowledging how the world is.</a:t>
            </a:r>
          </a:p>
          <a:p>
            <a:pPr eaLnBrk="1" hangingPunct="1">
              <a:defRPr/>
            </a:pPr>
            <a:r>
              <a:rPr lang="en-US" sz="2800" dirty="0"/>
              <a:t>Self-deception is the basis of inauthenticity: living that is not based on the truth of oneself in the world leads to feelings of dread, guilt, and anxiety.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19">
                                            <p:txEl>
                                              <p:pRg st="1" end="1"/>
                                            </p:txEl>
                                          </p:spTgt>
                                        </p:tgtEl>
                                        <p:attrNameLst>
                                          <p:attrName>style.visibility</p:attrName>
                                        </p:attrNameLst>
                                      </p:cBhvr>
                                      <p:to>
                                        <p:strVal val="visible"/>
                                      </p:to>
                                    </p:set>
                                    <p:anim calcmode="lin" valueType="num">
                                      <p:cBhvr additive="base">
                                        <p:cTn id="13" dur="500" fill="hold"/>
                                        <p:tgtEl>
                                          <p:spTgt spid="921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21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219">
                                            <p:txEl>
                                              <p:pRg st="2" end="2"/>
                                            </p:txEl>
                                          </p:spTgt>
                                        </p:tgtEl>
                                        <p:attrNameLst>
                                          <p:attrName>style.visibility</p:attrName>
                                        </p:attrNameLst>
                                      </p:cBhvr>
                                      <p:to>
                                        <p:strVal val="visible"/>
                                      </p:to>
                                    </p:set>
                                    <p:anim calcmode="lin" valueType="num">
                                      <p:cBhvr additive="base">
                                        <p:cTn id="19" dur="500" fill="hold"/>
                                        <p:tgtEl>
                                          <p:spTgt spid="921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21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Rectangle 2">
            <a:extLst>
              <a:ext uri="{FF2B5EF4-FFF2-40B4-BE49-F238E27FC236}">
                <a16:creationId xmlns:a16="http://schemas.microsoft.com/office/drawing/2014/main" id="{FE545DF6-82EB-4C2F-9D6D-CBA8CE7DEF44}"/>
              </a:ext>
            </a:extLst>
          </p:cNvPr>
          <p:cNvSpPr>
            <a:spLocks noGrp="1" noChangeArrowheads="1"/>
          </p:cNvSpPr>
          <p:nvPr>
            <p:ph type="title"/>
          </p:nvPr>
        </p:nvSpPr>
        <p:spPr>
          <a:xfrm>
            <a:off x="628650" y="963877"/>
            <a:ext cx="2620771" cy="4930246"/>
          </a:xfrm>
        </p:spPr>
        <p:txBody>
          <a:bodyPr>
            <a:normAutofit/>
          </a:bodyPr>
          <a:lstStyle/>
          <a:p>
            <a:pPr algn="r" eaLnBrk="1" hangingPunct="1">
              <a:defRPr/>
            </a:pPr>
            <a:r>
              <a:rPr lang="en-US">
                <a:solidFill>
                  <a:schemeClr val="accent1"/>
                </a:solidFill>
              </a:rPr>
              <a:t>Goal of Gestalt Therapy</a:t>
            </a:r>
          </a:p>
        </p:txBody>
      </p:sp>
      <p:cxnSp>
        <p:nvCxnSpPr>
          <p:cNvPr id="74" name="Straight Connector 73">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0243" name="Rectangle 3">
            <a:extLst>
              <a:ext uri="{FF2B5EF4-FFF2-40B4-BE49-F238E27FC236}">
                <a16:creationId xmlns:a16="http://schemas.microsoft.com/office/drawing/2014/main" id="{257C0EF3-557D-47D6-8F19-30523F7375AA}"/>
              </a:ext>
            </a:extLst>
          </p:cNvPr>
          <p:cNvSpPr>
            <a:spLocks noGrp="1" noChangeArrowheads="1"/>
          </p:cNvSpPr>
          <p:nvPr>
            <p:ph type="body" idx="1"/>
          </p:nvPr>
        </p:nvSpPr>
        <p:spPr>
          <a:xfrm>
            <a:off x="3732023" y="963877"/>
            <a:ext cx="4783327" cy="4930246"/>
          </a:xfrm>
        </p:spPr>
        <p:txBody>
          <a:bodyPr anchor="ctr">
            <a:normAutofit/>
          </a:bodyPr>
          <a:lstStyle/>
          <a:p>
            <a:pPr eaLnBrk="1" hangingPunct="1">
              <a:defRPr/>
            </a:pPr>
            <a:r>
              <a:rPr lang="en-US" sz="3600" dirty="0"/>
              <a:t>By becoming aware, one becomes able to choose and/or organize one’s own existence in a meaningful manner. (Jacobs, 1978; </a:t>
            </a:r>
            <a:r>
              <a:rPr lang="en-US" sz="3600" dirty="0" err="1"/>
              <a:t>Yontef</a:t>
            </a:r>
            <a:r>
              <a:rPr lang="en-US" sz="3600" dirty="0"/>
              <a:t>, 1982, 1983).</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C9FEB-FED8-481F-9EFC-E248933CE46D}"/>
              </a:ext>
            </a:extLst>
          </p:cNvPr>
          <p:cNvSpPr>
            <a:spLocks noGrp="1"/>
          </p:cNvSpPr>
          <p:nvPr>
            <p:ph type="title"/>
          </p:nvPr>
        </p:nvSpPr>
        <p:spPr/>
        <p:txBody>
          <a:bodyPr/>
          <a:lstStyle/>
          <a:p>
            <a:r>
              <a:rPr lang="en-GB" dirty="0"/>
              <a:t>Gestalt therapy ….</a:t>
            </a:r>
          </a:p>
        </p:txBody>
      </p:sp>
      <p:sp>
        <p:nvSpPr>
          <p:cNvPr id="3" name="Content Placeholder 2">
            <a:extLst>
              <a:ext uri="{FF2B5EF4-FFF2-40B4-BE49-F238E27FC236}">
                <a16:creationId xmlns:a16="http://schemas.microsoft.com/office/drawing/2014/main" id="{027D834C-BF11-44BB-87B9-1046279F1353}"/>
              </a:ext>
            </a:extLst>
          </p:cNvPr>
          <p:cNvSpPr>
            <a:spLocks noGrp="1"/>
          </p:cNvSpPr>
          <p:nvPr>
            <p:ph idx="1"/>
          </p:nvPr>
        </p:nvSpPr>
        <p:spPr/>
        <p:txBody>
          <a:bodyPr>
            <a:normAutofit fontScale="92500" lnSpcReduction="20000"/>
          </a:bodyPr>
          <a:lstStyle/>
          <a:p>
            <a:endParaRPr lang="en-GB" dirty="0"/>
          </a:p>
          <a:p>
            <a:r>
              <a:rPr lang="en-GB" sz="4000" dirty="0"/>
              <a:t>“ I and thou”</a:t>
            </a:r>
          </a:p>
          <a:p>
            <a:endParaRPr lang="en-GB" sz="4000" dirty="0"/>
          </a:p>
          <a:p>
            <a:r>
              <a:rPr lang="en-GB" sz="4000" dirty="0"/>
              <a:t> “Here and now.” </a:t>
            </a:r>
          </a:p>
          <a:p>
            <a:endParaRPr lang="en-GB" sz="4000" dirty="0"/>
          </a:p>
          <a:p>
            <a:r>
              <a:rPr lang="en-GB" sz="4000" dirty="0"/>
              <a:t>“Now” is the zero point between the past and the future, neither of which exists; only the now exists. </a:t>
            </a:r>
          </a:p>
        </p:txBody>
      </p:sp>
    </p:spTree>
    <p:extLst>
      <p:ext uri="{BB962C8B-B14F-4D97-AF65-F5344CB8AC3E}">
        <p14:creationId xmlns:p14="http://schemas.microsoft.com/office/powerpoint/2010/main" val="16993426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91CB0D-B76C-498F-BA71-3C34E1BDBEAC}"/>
              </a:ext>
            </a:extLst>
          </p:cNvPr>
          <p:cNvSpPr>
            <a:spLocks noGrp="1"/>
          </p:cNvSpPr>
          <p:nvPr>
            <p:ph type="title"/>
          </p:nvPr>
        </p:nvSpPr>
        <p:spPr>
          <a:xfrm>
            <a:off x="628650" y="963877"/>
            <a:ext cx="2620771" cy="4930246"/>
          </a:xfrm>
        </p:spPr>
        <p:txBody>
          <a:bodyPr>
            <a:normAutofit/>
          </a:bodyPr>
          <a:lstStyle/>
          <a:p>
            <a:pPr algn="r"/>
            <a:r>
              <a:rPr lang="en-GB">
                <a:solidFill>
                  <a:schemeClr val="accent1"/>
                </a:solidFill>
              </a:rPr>
              <a:t>Gestalt = Whole</a:t>
            </a:r>
          </a:p>
        </p:txBody>
      </p:sp>
      <p:cxnSp>
        <p:nvCxnSpPr>
          <p:cNvPr id="19" name="Straight Connector 18">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AAD86CE-6793-4BEA-8FFB-847C5ECCC229}"/>
              </a:ext>
            </a:extLst>
          </p:cNvPr>
          <p:cNvSpPr>
            <a:spLocks noGrp="1"/>
          </p:cNvSpPr>
          <p:nvPr>
            <p:ph idx="1"/>
          </p:nvPr>
        </p:nvSpPr>
        <p:spPr>
          <a:xfrm>
            <a:off x="3732023" y="963877"/>
            <a:ext cx="4783327" cy="4930246"/>
          </a:xfrm>
        </p:spPr>
        <p:txBody>
          <a:bodyPr anchor="ctr">
            <a:normAutofit lnSpcReduction="10000"/>
          </a:bodyPr>
          <a:lstStyle/>
          <a:p>
            <a:r>
              <a:rPr lang="en-GB" dirty="0"/>
              <a:t>Humans are viewed holistically, as a whole entity consisting of body, mind, and soul</a:t>
            </a:r>
          </a:p>
          <a:p>
            <a:r>
              <a:rPr lang="en-GB" dirty="0"/>
              <a:t>Clients are best understood when viewed through their own eyes, not by looking back into the past but by bringing the past into the present</a:t>
            </a:r>
            <a:r>
              <a:rPr lang="en-GB" sz="2100" dirty="0"/>
              <a:t>.</a:t>
            </a:r>
          </a:p>
        </p:txBody>
      </p:sp>
    </p:spTree>
    <p:extLst>
      <p:ext uri="{BB962C8B-B14F-4D97-AF65-F5344CB8AC3E}">
        <p14:creationId xmlns:p14="http://schemas.microsoft.com/office/powerpoint/2010/main" val="28666287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1596F-42A8-43DD-964A-365D9A9647C0}"/>
              </a:ext>
            </a:extLst>
          </p:cNvPr>
          <p:cNvSpPr>
            <a:spLocks noGrp="1"/>
          </p:cNvSpPr>
          <p:nvPr>
            <p:ph type="title"/>
          </p:nvPr>
        </p:nvSpPr>
        <p:spPr>
          <a:xfrm>
            <a:off x="840699" y="687480"/>
            <a:ext cx="5605629" cy="994172"/>
          </a:xfrm>
        </p:spPr>
        <p:txBody>
          <a:bodyPr>
            <a:normAutofit/>
          </a:bodyPr>
          <a:lstStyle/>
          <a:p>
            <a:r>
              <a:rPr lang="en-GB" sz="3600"/>
              <a:t>Gestalt therapy works by…..</a:t>
            </a:r>
          </a:p>
        </p:txBody>
      </p:sp>
      <p:sp>
        <p:nvSpPr>
          <p:cNvPr id="3" name="Content Placeholder 2">
            <a:extLst>
              <a:ext uri="{FF2B5EF4-FFF2-40B4-BE49-F238E27FC236}">
                <a16:creationId xmlns:a16="http://schemas.microsoft.com/office/drawing/2014/main" id="{2CF0A68E-800C-4E97-8C1E-65A93D542767}"/>
              </a:ext>
            </a:extLst>
          </p:cNvPr>
          <p:cNvSpPr>
            <a:spLocks noGrp="1"/>
          </p:cNvSpPr>
          <p:nvPr>
            <p:ph idx="1"/>
          </p:nvPr>
        </p:nvSpPr>
        <p:spPr>
          <a:xfrm>
            <a:off x="0" y="1681653"/>
            <a:ext cx="6294737" cy="5176348"/>
          </a:xfrm>
        </p:spPr>
        <p:txBody>
          <a:bodyPr anchor="ctr">
            <a:normAutofit lnSpcReduction="10000"/>
          </a:bodyPr>
          <a:lstStyle/>
          <a:p>
            <a:pPr fontAlgn="base">
              <a:lnSpc>
                <a:spcPct val="90000"/>
              </a:lnSpc>
            </a:pPr>
            <a:r>
              <a:rPr lang="en-GB" sz="2800" dirty="0"/>
              <a:t>Helping clients to define what is truly being experienced, rather than what is merely an interpretation of the events.</a:t>
            </a:r>
          </a:p>
          <a:p>
            <a:pPr fontAlgn="base">
              <a:lnSpc>
                <a:spcPct val="90000"/>
              </a:lnSpc>
            </a:pPr>
            <a:r>
              <a:rPr lang="en-GB" sz="2800" dirty="0"/>
              <a:t>Exploring thoughts, feelings, behaviours, beliefs and values to develop awareness of how they present themselves and respond to events in their environment. </a:t>
            </a:r>
          </a:p>
          <a:p>
            <a:pPr fontAlgn="base">
              <a:lnSpc>
                <a:spcPct val="90000"/>
              </a:lnSpc>
            </a:pPr>
            <a:r>
              <a:rPr lang="en-GB" sz="2800" dirty="0"/>
              <a:t>Creating an opportunity to identify choices, patterns of behaviour and obstacles that are impacting their health and well-being, and preventing them from reaching their full potential.</a:t>
            </a:r>
          </a:p>
          <a:p>
            <a:pPr>
              <a:lnSpc>
                <a:spcPct val="90000"/>
              </a:lnSpc>
            </a:pPr>
            <a:endParaRPr lang="en-GB" sz="2100" dirty="0"/>
          </a:p>
        </p:txBody>
      </p:sp>
      <p:sp>
        <p:nvSpPr>
          <p:cNvPr id="24" name="Rectangle 23">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6" name="Oval 25">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6" descr="Head with Gears">
            <a:extLst>
              <a:ext uri="{FF2B5EF4-FFF2-40B4-BE49-F238E27FC236}">
                <a16:creationId xmlns:a16="http://schemas.microsoft.com/office/drawing/2014/main" id="{A1AE99C5-BEAB-44BD-A250-011215908F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4964" y="2865141"/>
            <a:ext cx="1143455" cy="1143455"/>
          </a:xfrm>
          <a:prstGeom prst="rect">
            <a:avLst/>
          </a:prstGeom>
        </p:spPr>
      </p:pic>
    </p:spTree>
    <p:extLst>
      <p:ext uri="{BB962C8B-B14F-4D97-AF65-F5344CB8AC3E}">
        <p14:creationId xmlns:p14="http://schemas.microsoft.com/office/powerpoint/2010/main" val="18611737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195982-BDA7-4A94-AE3A-5C32764940D0}"/>
              </a:ext>
            </a:extLst>
          </p:cNvPr>
          <p:cNvSpPr>
            <a:spLocks noGrp="1"/>
          </p:cNvSpPr>
          <p:nvPr>
            <p:ph type="title"/>
          </p:nvPr>
        </p:nvSpPr>
        <p:spPr>
          <a:xfrm>
            <a:off x="628650" y="963877"/>
            <a:ext cx="2620771" cy="4930246"/>
          </a:xfrm>
        </p:spPr>
        <p:txBody>
          <a:bodyPr>
            <a:normAutofit/>
          </a:bodyPr>
          <a:lstStyle/>
          <a:p>
            <a:pPr algn="r"/>
            <a:r>
              <a:rPr lang="en-GB" sz="4100" b="1">
                <a:solidFill>
                  <a:schemeClr val="accent1"/>
                </a:solidFill>
              </a:rPr>
              <a:t>Dialogue….</a:t>
            </a:r>
          </a:p>
        </p:txBody>
      </p:sp>
      <p:cxnSp>
        <p:nvCxnSpPr>
          <p:cNvPr id="17" name="Straight Connector 16">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A8D6961-C6A6-45F4-AFA2-C071268875BB}"/>
              </a:ext>
            </a:extLst>
          </p:cNvPr>
          <p:cNvSpPr>
            <a:spLocks noGrp="1"/>
          </p:cNvSpPr>
          <p:nvPr>
            <p:ph idx="1"/>
          </p:nvPr>
        </p:nvSpPr>
        <p:spPr>
          <a:xfrm>
            <a:off x="3732023" y="963877"/>
            <a:ext cx="4783327" cy="4930246"/>
          </a:xfrm>
        </p:spPr>
        <p:txBody>
          <a:bodyPr anchor="ctr">
            <a:normAutofit fontScale="85000" lnSpcReduction="10000"/>
          </a:bodyPr>
          <a:lstStyle/>
          <a:p>
            <a:pPr fontAlgn="base"/>
            <a:r>
              <a:rPr lang="en-GB" sz="3600" dirty="0"/>
              <a:t>A gestalt therapist will engage their client in meaningful and authentic dialogue regarding particular ways of behaving and/or thinking. </a:t>
            </a:r>
          </a:p>
          <a:p>
            <a:pPr fontAlgn="base"/>
            <a:r>
              <a:rPr lang="en-GB" sz="3600" dirty="0"/>
              <a:t>This often moves beyond simple discussion to more creative forms of expression </a:t>
            </a:r>
          </a:p>
          <a:p>
            <a:endParaRPr lang="en-GB" sz="2100" dirty="0"/>
          </a:p>
        </p:txBody>
      </p:sp>
    </p:spTree>
    <p:extLst>
      <p:ext uri="{BB962C8B-B14F-4D97-AF65-F5344CB8AC3E}">
        <p14:creationId xmlns:p14="http://schemas.microsoft.com/office/powerpoint/2010/main" val="3292218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330278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24" name="Group 23">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86469" y="0"/>
            <a:ext cx="1827609" cy="6858001"/>
            <a:chOff x="1320800" y="0"/>
            <a:chExt cx="2436813" cy="6858001"/>
          </a:xfrm>
        </p:grpSpPr>
        <p:sp>
          <p:nvSpPr>
            <p:cNvPr id="25"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6"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27"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28"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9"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30"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B831A533-8631-4037-B41B-A13D80A86BF2}"/>
              </a:ext>
            </a:extLst>
          </p:cNvPr>
          <p:cNvSpPr>
            <a:spLocks noGrp="1"/>
          </p:cNvSpPr>
          <p:nvPr>
            <p:ph type="title"/>
          </p:nvPr>
        </p:nvSpPr>
        <p:spPr>
          <a:xfrm>
            <a:off x="401265" y="685800"/>
            <a:ext cx="2085203" cy="5105400"/>
          </a:xfrm>
        </p:spPr>
        <p:txBody>
          <a:bodyPr>
            <a:normAutofit/>
          </a:bodyPr>
          <a:lstStyle/>
          <a:p>
            <a:r>
              <a:rPr lang="en-GB" sz="2700" b="1">
                <a:solidFill>
                  <a:srgbClr val="FFFFFF"/>
                </a:solidFill>
              </a:rPr>
              <a:t>Attention to body language…..</a:t>
            </a:r>
            <a:br>
              <a:rPr lang="en-GB" sz="2700">
                <a:solidFill>
                  <a:srgbClr val="FFFFFF"/>
                </a:solidFill>
              </a:rPr>
            </a:br>
            <a:endParaRPr lang="en-GB" sz="2700">
              <a:solidFill>
                <a:srgbClr val="FFFFFF"/>
              </a:solidFill>
            </a:endParaRPr>
          </a:p>
        </p:txBody>
      </p:sp>
      <p:graphicFrame>
        <p:nvGraphicFramePr>
          <p:cNvPr id="5" name="Content Placeholder 2">
            <a:extLst>
              <a:ext uri="{FF2B5EF4-FFF2-40B4-BE49-F238E27FC236}">
                <a16:creationId xmlns:a16="http://schemas.microsoft.com/office/drawing/2014/main" id="{7B318CFA-02D1-4EEE-8676-2D25EF9672D4}"/>
              </a:ext>
            </a:extLst>
          </p:cNvPr>
          <p:cNvGraphicFramePr>
            <a:graphicFrameLocks noGrp="1"/>
          </p:cNvGraphicFramePr>
          <p:nvPr>
            <p:ph idx="1"/>
            <p:extLst>
              <p:ext uri="{D42A27DB-BD31-4B8C-83A1-F6EECF244321}">
                <p14:modId xmlns:p14="http://schemas.microsoft.com/office/powerpoint/2010/main" val="2500195730"/>
              </p:ext>
            </p:extLst>
          </p:nvPr>
        </p:nvGraphicFramePr>
        <p:xfrm>
          <a:off x="3757612" y="685800"/>
          <a:ext cx="4869656"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92676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08EF8D-D3A0-455C-B2EF-704371402E51}"/>
              </a:ext>
            </a:extLst>
          </p:cNvPr>
          <p:cNvSpPr>
            <a:spLocks noGrp="1"/>
          </p:cNvSpPr>
          <p:nvPr>
            <p:ph type="title"/>
          </p:nvPr>
        </p:nvSpPr>
        <p:spPr>
          <a:xfrm>
            <a:off x="628650" y="963877"/>
            <a:ext cx="2620771" cy="4930246"/>
          </a:xfrm>
        </p:spPr>
        <p:txBody>
          <a:bodyPr>
            <a:normAutofit/>
          </a:bodyPr>
          <a:lstStyle/>
          <a:p>
            <a:pPr algn="r"/>
            <a:r>
              <a:rPr lang="en-GB">
                <a:solidFill>
                  <a:schemeClr val="accent1"/>
                </a:solidFill>
              </a:rPr>
              <a:t>Gestalt therapy…</a:t>
            </a:r>
          </a:p>
        </p:txBody>
      </p:sp>
      <p:cxnSp>
        <p:nvCxnSpPr>
          <p:cNvPr id="19" name="Straight Connector 18">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BF2AA73-4AB5-4285-A612-3F99C4615D8C}"/>
              </a:ext>
            </a:extLst>
          </p:cNvPr>
          <p:cNvSpPr>
            <a:spLocks noGrp="1"/>
          </p:cNvSpPr>
          <p:nvPr>
            <p:ph idx="1"/>
          </p:nvPr>
        </p:nvSpPr>
        <p:spPr>
          <a:xfrm>
            <a:off x="3732023" y="963877"/>
            <a:ext cx="4783327" cy="4930246"/>
          </a:xfrm>
        </p:spPr>
        <p:txBody>
          <a:bodyPr anchor="ctr">
            <a:normAutofit fontScale="85000" lnSpcReduction="20000"/>
          </a:bodyPr>
          <a:lstStyle/>
          <a:p>
            <a:r>
              <a:rPr lang="en-GB" sz="4000" dirty="0"/>
              <a:t>This therapeutic process typically uses expressive techniques and creative experiments which are collaboratively developed between therapist and client, tailored for the client and their specific problems.</a:t>
            </a:r>
          </a:p>
          <a:p>
            <a:pPr marL="0" indent="0">
              <a:buNone/>
            </a:pPr>
            <a:endParaRPr lang="en-GB" sz="2100" dirty="0"/>
          </a:p>
        </p:txBody>
      </p:sp>
    </p:spTree>
    <p:extLst>
      <p:ext uri="{BB962C8B-B14F-4D97-AF65-F5344CB8AC3E}">
        <p14:creationId xmlns:p14="http://schemas.microsoft.com/office/powerpoint/2010/main" val="34734370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Rectangle 135">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58" name="Rectangle 2">
            <a:extLst>
              <a:ext uri="{FF2B5EF4-FFF2-40B4-BE49-F238E27FC236}">
                <a16:creationId xmlns:a16="http://schemas.microsoft.com/office/drawing/2014/main" id="{78EA2435-E29F-4D0C-87C8-D47A3EE8E99A}"/>
              </a:ext>
            </a:extLst>
          </p:cNvPr>
          <p:cNvSpPr>
            <a:spLocks noGrp="1" noChangeArrowheads="1"/>
          </p:cNvSpPr>
          <p:nvPr>
            <p:ph type="title"/>
          </p:nvPr>
        </p:nvSpPr>
        <p:spPr>
          <a:xfrm>
            <a:off x="628650" y="963877"/>
            <a:ext cx="2620771" cy="4930246"/>
          </a:xfrm>
        </p:spPr>
        <p:txBody>
          <a:bodyPr>
            <a:normAutofit/>
          </a:bodyPr>
          <a:lstStyle/>
          <a:p>
            <a:pPr algn="r" eaLnBrk="1" hangingPunct="1">
              <a:defRPr/>
            </a:pPr>
            <a:r>
              <a:rPr lang="en-US" sz="4100" i="1">
                <a:solidFill>
                  <a:schemeClr val="accent1"/>
                </a:solidFill>
              </a:rPr>
              <a:t>Awareness:</a:t>
            </a:r>
            <a:r>
              <a:rPr lang="en-US" sz="4100">
                <a:solidFill>
                  <a:schemeClr val="accent1"/>
                </a:solidFill>
              </a:rPr>
              <a:t> </a:t>
            </a:r>
          </a:p>
        </p:txBody>
      </p:sp>
      <p:cxnSp>
        <p:nvCxnSpPr>
          <p:cNvPr id="138" name="Straight Connector 137">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9459" name="Rectangle 3">
            <a:extLst>
              <a:ext uri="{FF2B5EF4-FFF2-40B4-BE49-F238E27FC236}">
                <a16:creationId xmlns:a16="http://schemas.microsoft.com/office/drawing/2014/main" id="{B6244B48-4B78-48B3-83C6-859D74366DF7}"/>
              </a:ext>
            </a:extLst>
          </p:cNvPr>
          <p:cNvSpPr>
            <a:spLocks noGrp="1" noChangeArrowheads="1"/>
          </p:cNvSpPr>
          <p:nvPr>
            <p:ph type="body" idx="1"/>
          </p:nvPr>
        </p:nvSpPr>
        <p:spPr>
          <a:xfrm>
            <a:off x="3732023" y="963877"/>
            <a:ext cx="4783327" cy="4930246"/>
          </a:xfrm>
        </p:spPr>
        <p:txBody>
          <a:bodyPr anchor="ctr">
            <a:normAutofit fontScale="92500" lnSpcReduction="10000"/>
          </a:bodyPr>
          <a:lstStyle/>
          <a:p>
            <a:pPr eaLnBrk="1" hangingPunct="1">
              <a:defRPr/>
            </a:pPr>
            <a:endParaRPr lang="en-US" sz="2100" dirty="0"/>
          </a:p>
          <a:p>
            <a:pPr eaLnBrk="1" hangingPunct="1">
              <a:defRPr/>
            </a:pPr>
            <a:r>
              <a:rPr lang="en-US" sz="3600" dirty="0"/>
              <a:t>Attending to and observing what is happening in the present. </a:t>
            </a:r>
          </a:p>
          <a:p>
            <a:pPr eaLnBrk="1" hangingPunct="1">
              <a:defRPr/>
            </a:pPr>
            <a:r>
              <a:rPr lang="en-US" sz="3600" dirty="0"/>
              <a:t>Types of awareness include sensations and actions, feelings, wants, and values or assessments. </a:t>
            </a:r>
          </a:p>
        </p:txBody>
      </p:sp>
    </p:spTree>
    <p:extLst>
      <p:ext uri="{BB962C8B-B14F-4D97-AF65-F5344CB8AC3E}">
        <p14:creationId xmlns:p14="http://schemas.microsoft.com/office/powerpoint/2010/main" val="2186410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EBD8E6-409E-4C24-A9CD-718137C8EB6C}"/>
              </a:ext>
            </a:extLst>
          </p:cNvPr>
          <p:cNvSpPr>
            <a:spLocks noGrp="1"/>
          </p:cNvSpPr>
          <p:nvPr>
            <p:ph type="title"/>
          </p:nvPr>
        </p:nvSpPr>
        <p:spPr>
          <a:xfrm>
            <a:off x="628650" y="963877"/>
            <a:ext cx="2620771" cy="4930246"/>
          </a:xfrm>
        </p:spPr>
        <p:txBody>
          <a:bodyPr>
            <a:normAutofit/>
          </a:bodyPr>
          <a:lstStyle/>
          <a:p>
            <a:pPr algn="r"/>
            <a:r>
              <a:rPr lang="en-GB">
                <a:solidFill>
                  <a:schemeClr val="accent1"/>
                </a:solidFill>
              </a:rPr>
              <a:t>Locating Emotion …   …   …</a:t>
            </a: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067263F-99A6-44FD-975D-69736A6FC614}"/>
              </a:ext>
            </a:extLst>
          </p:cNvPr>
          <p:cNvSpPr>
            <a:spLocks noGrp="1"/>
          </p:cNvSpPr>
          <p:nvPr>
            <p:ph idx="1"/>
          </p:nvPr>
        </p:nvSpPr>
        <p:spPr>
          <a:xfrm>
            <a:off x="3732023" y="963877"/>
            <a:ext cx="4783327" cy="4930246"/>
          </a:xfrm>
        </p:spPr>
        <p:txBody>
          <a:bodyPr anchor="ctr">
            <a:normAutofit fontScale="70000" lnSpcReduction="20000"/>
          </a:bodyPr>
          <a:lstStyle/>
          <a:p>
            <a:pPr fontAlgn="base"/>
            <a:r>
              <a:rPr lang="en-GB" sz="4200" dirty="0"/>
              <a:t>During a session, it is common for people to talk about emotion. Talking about emotion is different than </a:t>
            </a:r>
            <a:r>
              <a:rPr lang="en-GB" sz="4200" b="1" i="1" dirty="0"/>
              <a:t>experiencing</a:t>
            </a:r>
            <a:r>
              <a:rPr lang="en-GB" sz="4200" dirty="0"/>
              <a:t> an emotion, which is what the Gestalt therapist is wanting the client to do in sessions. </a:t>
            </a:r>
          </a:p>
          <a:p>
            <a:pPr fontAlgn="base"/>
            <a:r>
              <a:rPr lang="en-GB" sz="4200" dirty="0"/>
              <a:t>As a client talks about emotion, the therapist may ask them where they feel that emotion in their body…   …   ….</a:t>
            </a:r>
          </a:p>
          <a:p>
            <a:pPr fontAlgn="base"/>
            <a:endParaRPr lang="en-GB" sz="2100" dirty="0"/>
          </a:p>
          <a:p>
            <a:endParaRPr lang="en-GB" sz="2100" dirty="0"/>
          </a:p>
        </p:txBody>
      </p:sp>
    </p:spTree>
    <p:extLst>
      <p:ext uri="{BB962C8B-B14F-4D97-AF65-F5344CB8AC3E}">
        <p14:creationId xmlns:p14="http://schemas.microsoft.com/office/powerpoint/2010/main" val="5308681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A5752-1DE4-43F7-9969-1DF527AF20A1}"/>
              </a:ext>
            </a:extLst>
          </p:cNvPr>
          <p:cNvSpPr>
            <a:spLocks noGrp="1"/>
          </p:cNvSpPr>
          <p:nvPr>
            <p:ph type="title"/>
          </p:nvPr>
        </p:nvSpPr>
        <p:spPr/>
        <p:txBody>
          <a:bodyPr/>
          <a:lstStyle/>
          <a:p>
            <a:r>
              <a:rPr lang="en-GB" dirty="0"/>
              <a:t>Locating Emotion …   …   …</a:t>
            </a:r>
          </a:p>
        </p:txBody>
      </p:sp>
      <p:sp>
        <p:nvSpPr>
          <p:cNvPr id="3" name="Content Placeholder 2">
            <a:extLst>
              <a:ext uri="{FF2B5EF4-FFF2-40B4-BE49-F238E27FC236}">
                <a16:creationId xmlns:a16="http://schemas.microsoft.com/office/drawing/2014/main" id="{89945731-82E2-4C0A-A279-DF912D1C3D23}"/>
              </a:ext>
            </a:extLst>
          </p:cNvPr>
          <p:cNvSpPr>
            <a:spLocks noGrp="1"/>
          </p:cNvSpPr>
          <p:nvPr>
            <p:ph idx="1"/>
          </p:nvPr>
        </p:nvSpPr>
        <p:spPr>
          <a:xfrm>
            <a:off x="457200" y="1600200"/>
            <a:ext cx="8229600" cy="4525963"/>
          </a:xfrm>
        </p:spPr>
        <p:txBody>
          <a:bodyPr>
            <a:normAutofit/>
          </a:bodyPr>
          <a:lstStyle/>
          <a:p>
            <a:endParaRPr lang="en-GB" dirty="0"/>
          </a:p>
          <a:p>
            <a:r>
              <a:rPr lang="en-GB" dirty="0"/>
              <a:t>An example of this could be, "a heavy weight in my chest," or “a lump in my throat”, or “butterflies in my stomach or “my chest feels tight“.</a:t>
            </a:r>
          </a:p>
          <a:p>
            <a:r>
              <a:rPr lang="en-GB" dirty="0"/>
              <a:t>Bring the emotional experience to awareness in the body helps the client stay present and process their emotions more effectively</a:t>
            </a:r>
          </a:p>
          <a:p>
            <a:endParaRPr lang="en-GB" dirty="0"/>
          </a:p>
        </p:txBody>
      </p:sp>
    </p:spTree>
    <p:extLst>
      <p:ext uri="{BB962C8B-B14F-4D97-AF65-F5344CB8AC3E}">
        <p14:creationId xmlns:p14="http://schemas.microsoft.com/office/powerpoint/2010/main" val="41841698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C8D53-42BF-4B04-A983-7F04FB9A69E2}"/>
              </a:ext>
            </a:extLst>
          </p:cNvPr>
          <p:cNvSpPr>
            <a:spLocks noGrp="1"/>
          </p:cNvSpPr>
          <p:nvPr>
            <p:ph type="title"/>
          </p:nvPr>
        </p:nvSpPr>
        <p:spPr/>
        <p:txBody>
          <a:bodyPr/>
          <a:lstStyle/>
          <a:p>
            <a:r>
              <a:rPr lang="en-GB" dirty="0"/>
              <a:t>The Empty Chair … … …</a:t>
            </a:r>
          </a:p>
        </p:txBody>
      </p:sp>
      <p:pic>
        <p:nvPicPr>
          <p:cNvPr id="5" name="Content Placeholder 4" descr="A red and white furniture&#10;&#10;Description automatically generated">
            <a:extLst>
              <a:ext uri="{FF2B5EF4-FFF2-40B4-BE49-F238E27FC236}">
                <a16:creationId xmlns:a16="http://schemas.microsoft.com/office/drawing/2014/main" id="{914FBCEE-B1A3-4FFA-9BF8-26C7B3D5219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3568" y="1600200"/>
            <a:ext cx="8229600" cy="6005264"/>
          </a:xfrm>
        </p:spPr>
      </p:pic>
    </p:spTree>
    <p:extLst>
      <p:ext uri="{BB962C8B-B14F-4D97-AF65-F5344CB8AC3E}">
        <p14:creationId xmlns:p14="http://schemas.microsoft.com/office/powerpoint/2010/main" val="253382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9A578-4324-4533-BDD2-D8F932908EA8}"/>
              </a:ext>
            </a:extLst>
          </p:cNvPr>
          <p:cNvSpPr>
            <a:spLocks noGrp="1"/>
          </p:cNvSpPr>
          <p:nvPr>
            <p:ph type="title"/>
          </p:nvPr>
        </p:nvSpPr>
        <p:spPr/>
        <p:txBody>
          <a:bodyPr/>
          <a:lstStyle/>
          <a:p>
            <a:r>
              <a:rPr lang="en-GB" dirty="0"/>
              <a:t>The empty chair technique….</a:t>
            </a:r>
          </a:p>
        </p:txBody>
      </p:sp>
      <p:sp>
        <p:nvSpPr>
          <p:cNvPr id="3" name="Content Placeholder 2">
            <a:extLst>
              <a:ext uri="{FF2B5EF4-FFF2-40B4-BE49-F238E27FC236}">
                <a16:creationId xmlns:a16="http://schemas.microsoft.com/office/drawing/2014/main" id="{5C879FE2-A1EC-4A49-B665-04E2A408CC1F}"/>
              </a:ext>
            </a:extLst>
          </p:cNvPr>
          <p:cNvSpPr>
            <a:spLocks noGrp="1"/>
          </p:cNvSpPr>
          <p:nvPr>
            <p:ph idx="1"/>
          </p:nvPr>
        </p:nvSpPr>
        <p:spPr/>
        <p:txBody>
          <a:bodyPr>
            <a:normAutofit fontScale="77500" lnSpcReduction="20000"/>
          </a:bodyPr>
          <a:lstStyle/>
          <a:p>
            <a:pPr fontAlgn="base"/>
            <a:r>
              <a:rPr lang="en-GB" dirty="0"/>
              <a:t>The empty chair technique is a quintessential gestalt therapy exercise that places the person in therapy across from an empty chair. </a:t>
            </a:r>
          </a:p>
          <a:p>
            <a:pPr fontAlgn="base"/>
            <a:r>
              <a:rPr lang="en-GB" dirty="0"/>
              <a:t>He or she is asked to imagine that someone (such as a boss, spouse, or relative), they, or a part of themselves is sitting in the chair. The therapist encourages dialogue between the empty chair and person in therapy in order to engage the person’s thoughts, emotions, and behaviours.</a:t>
            </a:r>
          </a:p>
          <a:p>
            <a:pPr fontAlgn="base"/>
            <a:r>
              <a:rPr lang="en-GB" dirty="0"/>
              <a:t>Sometimes the roles are reversed and the person in therapy assumes the metaphorical person or part of a person in the chair. The empty chair technique can be especially useful for helping people become mindful of the whole situation and forgotten or disengaged pieces of their own self</a:t>
            </a:r>
          </a:p>
          <a:p>
            <a:endParaRPr lang="en-GB" dirty="0"/>
          </a:p>
        </p:txBody>
      </p:sp>
    </p:spTree>
    <p:extLst>
      <p:ext uri="{BB962C8B-B14F-4D97-AF65-F5344CB8AC3E}">
        <p14:creationId xmlns:p14="http://schemas.microsoft.com/office/powerpoint/2010/main" val="34068425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88B3A-ED97-4A75-A449-072D46A46BC4}"/>
              </a:ext>
            </a:extLst>
          </p:cNvPr>
          <p:cNvSpPr>
            <a:spLocks noGrp="1"/>
          </p:cNvSpPr>
          <p:nvPr>
            <p:ph type="title"/>
          </p:nvPr>
        </p:nvSpPr>
        <p:spPr>
          <a:xfrm>
            <a:off x="3464895" y="3509433"/>
            <a:ext cx="5319162" cy="1872208"/>
          </a:xfrm>
        </p:spPr>
        <p:txBody>
          <a:bodyPr vert="horz" lIns="91440" tIns="45720" rIns="91440" bIns="45720" rtlCol="0" anchor="b">
            <a:noAutofit/>
          </a:bodyPr>
          <a:lstStyle/>
          <a:p>
            <a:pPr algn="l">
              <a:lnSpc>
                <a:spcPct val="90000"/>
              </a:lnSpc>
            </a:pPr>
            <a:r>
              <a:rPr lang="en-US" sz="2800" kern="1200" dirty="0">
                <a:solidFill>
                  <a:srgbClr val="FFFFFF"/>
                </a:solidFill>
                <a:latin typeface="+mj-lt"/>
                <a:ea typeface="+mj-ea"/>
                <a:cs typeface="+mj-cs"/>
              </a:rPr>
              <a:t>Dreams contain existential messages, and each piece of dream work leads to assimilation of disowned aspects of the self.</a:t>
            </a:r>
          </a:p>
        </p:txBody>
      </p:sp>
      <p:pic>
        <p:nvPicPr>
          <p:cNvPr id="5" name="Content Placeholder 4" descr="A picture containing outdoor, person, man, young&#10;&#10;Description automatically generated">
            <a:extLst>
              <a:ext uri="{FF2B5EF4-FFF2-40B4-BE49-F238E27FC236}">
                <a16:creationId xmlns:a16="http://schemas.microsoft.com/office/drawing/2014/main" id="{60F5F884-062B-4609-A7C9-6582C09E3F13}"/>
              </a:ext>
            </a:extLst>
          </p:cNvPr>
          <p:cNvPicPr>
            <a:picLocks noChangeAspect="1"/>
          </p:cNvPicPr>
          <p:nvPr/>
        </p:nvPicPr>
        <p:blipFill rotWithShape="1">
          <a:blip r:embed="rId2">
            <a:extLst>
              <a:ext uri="{28A0092B-C50C-407E-A947-70E740481C1C}">
                <a14:useLocalDpi xmlns:a14="http://schemas.microsoft.com/office/drawing/2010/main" val="0"/>
              </a:ext>
            </a:extLst>
          </a:blip>
          <a:srcRect l="7072" r="21294"/>
          <a:stretch/>
        </p:blipFill>
        <p:spPr>
          <a:xfrm>
            <a:off x="238226" y="299363"/>
            <a:ext cx="3120339" cy="3049204"/>
          </a:xfrm>
          <a:prstGeom prst="rect">
            <a:avLst/>
          </a:prstGeom>
        </p:spPr>
      </p:pic>
      <p:pic>
        <p:nvPicPr>
          <p:cNvPr id="9" name="Picture 8" descr="A picture containing outdoor, person, man, young&#10;&#10;Description automatically generated">
            <a:extLst>
              <a:ext uri="{FF2B5EF4-FFF2-40B4-BE49-F238E27FC236}">
                <a16:creationId xmlns:a16="http://schemas.microsoft.com/office/drawing/2014/main" id="{F7189894-80BD-43E8-A714-0C0CC35A0DE3}"/>
              </a:ext>
            </a:extLst>
          </p:cNvPr>
          <p:cNvPicPr>
            <a:picLocks noChangeAspect="1"/>
          </p:cNvPicPr>
          <p:nvPr/>
        </p:nvPicPr>
        <p:blipFill rotWithShape="1">
          <a:blip r:embed="rId2">
            <a:extLst>
              <a:ext uri="{28A0092B-C50C-407E-A947-70E740481C1C}">
                <a14:useLocalDpi xmlns:a14="http://schemas.microsoft.com/office/drawing/2010/main" val="0"/>
              </a:ext>
            </a:extLst>
          </a:blip>
          <a:srcRect t="10302" b="10305"/>
          <a:stretch/>
        </p:blipFill>
        <p:spPr>
          <a:xfrm>
            <a:off x="3490722" y="299363"/>
            <a:ext cx="5412813" cy="3008188"/>
          </a:xfrm>
          <a:prstGeom prst="rect">
            <a:avLst/>
          </a:prstGeom>
        </p:spPr>
      </p:pic>
      <p:pic>
        <p:nvPicPr>
          <p:cNvPr id="7" name="Content Placeholder 6" descr="A picture containing outdoor, person, man, young&#10;&#10;Description automatically generated">
            <a:extLst>
              <a:ext uri="{FF2B5EF4-FFF2-40B4-BE49-F238E27FC236}">
                <a16:creationId xmlns:a16="http://schemas.microsoft.com/office/drawing/2014/main" id="{4112941F-B2C2-4FB7-8B00-8B33317160F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6810" r="21027" b="-1"/>
          <a:stretch/>
        </p:blipFill>
        <p:spPr>
          <a:xfrm>
            <a:off x="238226" y="3509433"/>
            <a:ext cx="3120339" cy="3026833"/>
          </a:xfrm>
          <a:prstGeom prst="rect">
            <a:avLst/>
          </a:prstGeom>
        </p:spPr>
      </p:pic>
    </p:spTree>
    <p:extLst>
      <p:ext uri="{BB962C8B-B14F-4D97-AF65-F5344CB8AC3E}">
        <p14:creationId xmlns:p14="http://schemas.microsoft.com/office/powerpoint/2010/main" val="16474136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072" y="470925"/>
            <a:ext cx="3285756"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ED1E8DF-8027-4777-BBCC-222759413702}"/>
              </a:ext>
            </a:extLst>
          </p:cNvPr>
          <p:cNvSpPr>
            <a:spLocks noGrp="1"/>
          </p:cNvSpPr>
          <p:nvPr>
            <p:ph type="title"/>
          </p:nvPr>
        </p:nvSpPr>
        <p:spPr>
          <a:xfrm>
            <a:off x="647271" y="1012004"/>
            <a:ext cx="2562119" cy="4795408"/>
          </a:xfrm>
        </p:spPr>
        <p:txBody>
          <a:bodyPr>
            <a:normAutofit/>
          </a:bodyPr>
          <a:lstStyle/>
          <a:p>
            <a:r>
              <a:rPr lang="en-GB">
                <a:solidFill>
                  <a:srgbClr val="FFFFFF"/>
                </a:solidFill>
              </a:rPr>
              <a:t>Role play…..</a:t>
            </a:r>
          </a:p>
        </p:txBody>
      </p:sp>
      <p:graphicFrame>
        <p:nvGraphicFramePr>
          <p:cNvPr id="5" name="Content Placeholder 2">
            <a:extLst>
              <a:ext uri="{FF2B5EF4-FFF2-40B4-BE49-F238E27FC236}">
                <a16:creationId xmlns:a16="http://schemas.microsoft.com/office/drawing/2014/main" id="{1CA50346-8C0D-4342-AA71-A69EB323E20E}"/>
              </a:ext>
            </a:extLst>
          </p:cNvPr>
          <p:cNvGraphicFramePr>
            <a:graphicFrameLocks noGrp="1"/>
          </p:cNvGraphicFramePr>
          <p:nvPr>
            <p:ph idx="1"/>
            <p:extLst>
              <p:ext uri="{D42A27DB-BD31-4B8C-83A1-F6EECF244321}">
                <p14:modId xmlns:p14="http://schemas.microsoft.com/office/powerpoint/2010/main" val="3273727930"/>
              </p:ext>
            </p:extLst>
          </p:nvPr>
        </p:nvGraphicFramePr>
        <p:xfrm>
          <a:off x="3895725" y="470924"/>
          <a:ext cx="4885203"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23985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78954-DEF0-498C-B17D-5C9139101125}"/>
              </a:ext>
            </a:extLst>
          </p:cNvPr>
          <p:cNvSpPr>
            <a:spLocks noGrp="1"/>
          </p:cNvSpPr>
          <p:nvPr>
            <p:ph type="title"/>
          </p:nvPr>
        </p:nvSpPr>
        <p:spPr/>
        <p:txBody>
          <a:bodyPr/>
          <a:lstStyle/>
          <a:p>
            <a:r>
              <a:rPr lang="en-GB" dirty="0"/>
              <a:t>In summary……</a:t>
            </a:r>
          </a:p>
        </p:txBody>
      </p:sp>
      <p:sp>
        <p:nvSpPr>
          <p:cNvPr id="3" name="Content Placeholder 2">
            <a:extLst>
              <a:ext uri="{FF2B5EF4-FFF2-40B4-BE49-F238E27FC236}">
                <a16:creationId xmlns:a16="http://schemas.microsoft.com/office/drawing/2014/main" id="{815BD0D8-ABD7-4C15-A637-405E57481948}"/>
              </a:ext>
            </a:extLst>
          </p:cNvPr>
          <p:cNvSpPr>
            <a:spLocks noGrp="1"/>
          </p:cNvSpPr>
          <p:nvPr>
            <p:ph idx="1"/>
          </p:nvPr>
        </p:nvSpPr>
        <p:spPr/>
        <p:txBody>
          <a:bodyPr/>
          <a:lstStyle/>
          <a:p>
            <a:r>
              <a:rPr lang="en-GB" dirty="0"/>
              <a:t>These are just some parts of gestalt therapy used to help people in therapy increase their awareness of immediate experiences. </a:t>
            </a:r>
          </a:p>
          <a:p>
            <a:r>
              <a:rPr lang="en-GB" dirty="0"/>
              <a:t>Through exercises and spontaneous experiments, gestalt therapy also allows people to reconnect with parts of themselves they may minimize, ignore, or deny.</a:t>
            </a:r>
          </a:p>
          <a:p>
            <a:endParaRPr lang="en-GB" dirty="0"/>
          </a:p>
        </p:txBody>
      </p:sp>
    </p:spTree>
    <p:extLst>
      <p:ext uri="{BB962C8B-B14F-4D97-AF65-F5344CB8AC3E}">
        <p14:creationId xmlns:p14="http://schemas.microsoft.com/office/powerpoint/2010/main" val="7799957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7"/>
            <a:ext cx="3249230"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05677" y="914400"/>
            <a:ext cx="2743200" cy="2887579"/>
          </a:xfrm>
        </p:spPr>
        <p:txBody>
          <a:bodyPr vert="horz" lIns="91440" tIns="45720" rIns="91440" bIns="45720" rtlCol="0" anchor="b">
            <a:normAutofit/>
          </a:bodyPr>
          <a:lstStyle/>
          <a:p>
            <a:pPr>
              <a:lnSpc>
                <a:spcPct val="90000"/>
              </a:lnSpc>
            </a:pPr>
            <a:r>
              <a:rPr lang="en-US" sz="4200" kern="1200">
                <a:solidFill>
                  <a:srgbClr val="FFFFFF"/>
                </a:solidFill>
                <a:latin typeface="+mj-lt"/>
                <a:ea typeface="+mj-ea"/>
                <a:cs typeface="+mj-cs"/>
              </a:rPr>
              <a:t>Any questions?</a:t>
            </a:r>
          </a:p>
        </p:txBody>
      </p:sp>
      <p:sp>
        <p:nvSpPr>
          <p:cNvPr id="9" name="Content Placeholder 8">
            <a:extLst>
              <a:ext uri="{FF2B5EF4-FFF2-40B4-BE49-F238E27FC236}">
                <a16:creationId xmlns:a16="http://schemas.microsoft.com/office/drawing/2014/main" id="{179E3EC6-B68A-4D29-BFDC-D107209C4D31}"/>
              </a:ext>
            </a:extLst>
          </p:cNvPr>
          <p:cNvSpPr>
            <a:spLocks noGrp="1"/>
          </p:cNvSpPr>
          <p:nvPr>
            <p:ph idx="1"/>
          </p:nvPr>
        </p:nvSpPr>
        <p:spPr>
          <a:xfrm>
            <a:off x="505677" y="4170501"/>
            <a:ext cx="2743200" cy="1525597"/>
          </a:xfrm>
        </p:spPr>
        <p:txBody>
          <a:bodyPr vert="horz" lIns="91440" tIns="45720" rIns="91440" bIns="45720" rtlCol="0">
            <a:normAutofit/>
          </a:bodyPr>
          <a:lstStyle/>
          <a:p>
            <a:pPr marL="0" indent="0" algn="ctr">
              <a:lnSpc>
                <a:spcPct val="90000"/>
              </a:lnSpc>
              <a:spcBef>
                <a:spcPts val="1000"/>
              </a:spcBef>
              <a:buNone/>
            </a:pPr>
            <a:r>
              <a:rPr lang="en-US" sz="1700" kern="1200" dirty="0">
                <a:solidFill>
                  <a:srgbClr val="FFFFFF"/>
                </a:solidFill>
                <a:latin typeface="+mn-lt"/>
                <a:ea typeface="+mn-ea"/>
                <a:cs typeface="+mn-cs"/>
              </a:rPr>
              <a:t>So, what do you think?</a:t>
            </a:r>
          </a:p>
        </p:txBody>
      </p:sp>
      <p:cxnSp>
        <p:nvCxnSpPr>
          <p:cNvPr id="26" name="Straight Connector 25">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3344" y="3910267"/>
            <a:ext cx="1940093"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7" name="Content Placeholder 3"/>
          <p:cNvPicPr>
            <a:picLocks noChangeAspect="1"/>
          </p:cNvPicPr>
          <p:nvPr/>
        </p:nvPicPr>
        <p:blipFill rotWithShape="1">
          <a:blip r:embed="rId2">
            <a:extLst>
              <a:ext uri="{28A0092B-C50C-407E-A947-70E740481C1C}">
                <a14:useLocalDpi xmlns:a14="http://schemas.microsoft.com/office/drawing/2010/main" val="0"/>
              </a:ext>
            </a:extLst>
          </a:blip>
          <a:srcRect l="28342" r="3" b="3"/>
          <a:stretch/>
        </p:blipFill>
        <p:spPr>
          <a:xfrm>
            <a:off x="3865366" y="0"/>
            <a:ext cx="4915159" cy="6005197"/>
          </a:xfrm>
          <a:prstGeom prst="rect">
            <a:avLst/>
          </a:prstGeom>
        </p:spPr>
      </p:pic>
    </p:spTree>
    <p:extLst>
      <p:ext uri="{BB962C8B-B14F-4D97-AF65-F5344CB8AC3E}">
        <p14:creationId xmlns:p14="http://schemas.microsoft.com/office/powerpoint/2010/main" val="12323091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Your reflections on the research process and experience</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772816"/>
            <a:ext cx="9144000" cy="5085184"/>
          </a:xfrm>
        </p:spPr>
      </p:pic>
    </p:spTree>
    <p:extLst>
      <p:ext uri="{BB962C8B-B14F-4D97-AF65-F5344CB8AC3E}">
        <p14:creationId xmlns:p14="http://schemas.microsoft.com/office/powerpoint/2010/main" val="11677445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08EDD-BB39-4197-B9AE-192E6D53308A}"/>
              </a:ext>
            </a:extLst>
          </p:cNvPr>
          <p:cNvSpPr>
            <a:spLocks noGrp="1"/>
          </p:cNvSpPr>
          <p:nvPr>
            <p:ph type="title"/>
          </p:nvPr>
        </p:nvSpPr>
        <p:spPr/>
        <p:txBody>
          <a:bodyPr>
            <a:normAutofit fontScale="90000"/>
          </a:bodyPr>
          <a:lstStyle/>
          <a:p>
            <a:br>
              <a:rPr lang="en-GB" dirty="0"/>
            </a:br>
            <a:r>
              <a:rPr lang="en-GB" dirty="0"/>
              <a:t>TRIADS … SO LET’S TRY SOME OF THESE SKILLS </a:t>
            </a:r>
            <a:br>
              <a:rPr lang="en-GB" dirty="0"/>
            </a:br>
            <a:endParaRPr lang="en-GB" dirty="0"/>
          </a:p>
        </p:txBody>
      </p:sp>
      <p:pic>
        <p:nvPicPr>
          <p:cNvPr id="5" name="Content Placeholder 4" descr="A picture containing window, indoor, orange, sitting&#10;&#10;Description automatically generated">
            <a:extLst>
              <a:ext uri="{FF2B5EF4-FFF2-40B4-BE49-F238E27FC236}">
                <a16:creationId xmlns:a16="http://schemas.microsoft.com/office/drawing/2014/main" id="{9B255DFE-FC7B-4543-A012-18BEAC817A9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772816"/>
            <a:ext cx="9144000" cy="5400600"/>
          </a:xfrm>
        </p:spPr>
      </p:pic>
    </p:spTree>
    <p:extLst>
      <p:ext uri="{BB962C8B-B14F-4D97-AF65-F5344CB8AC3E}">
        <p14:creationId xmlns:p14="http://schemas.microsoft.com/office/powerpoint/2010/main" val="4890534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5">
            <a:extLst>
              <a:ext uri="{FF2B5EF4-FFF2-40B4-BE49-F238E27FC236}">
                <a16:creationId xmlns:a16="http://schemas.microsoft.com/office/drawing/2014/main" id="{483ED1C3-4B45-4359-99C9-3AC5A17FB540}"/>
              </a:ext>
            </a:extLst>
          </p:cNvPr>
          <p:cNvSpPr>
            <a:spLocks noGrp="1"/>
          </p:cNvSpPr>
          <p:nvPr>
            <p:ph type="title"/>
          </p:nvPr>
        </p:nvSpPr>
        <p:spPr>
          <a:xfrm>
            <a:off x="971550" y="-171450"/>
            <a:ext cx="7158038" cy="1412875"/>
          </a:xfrm>
        </p:spPr>
        <p:txBody>
          <a:bodyPr/>
          <a:lstStyle/>
          <a:p>
            <a:pPr eaLnBrk="1" hangingPunct="1"/>
            <a:r>
              <a:rPr lang="en-AU" altLang="en-US">
                <a:solidFill>
                  <a:srgbClr val="7B9899"/>
                </a:solidFill>
              </a:rPr>
              <a:t>Questions ?</a:t>
            </a:r>
          </a:p>
        </p:txBody>
      </p:sp>
      <p:pic>
        <p:nvPicPr>
          <p:cNvPr id="41987" name="Picture 4" descr="MCj00787720000[1]">
            <a:extLst>
              <a:ext uri="{FF2B5EF4-FFF2-40B4-BE49-F238E27FC236}">
                <a16:creationId xmlns:a16="http://schemas.microsoft.com/office/drawing/2014/main" id="{0D8EB0AE-7CC6-4641-894C-E7A7955EDE06}"/>
              </a:ext>
            </a:extLst>
          </p:cNvPr>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a:xfrm>
            <a:off x="827584" y="1700808"/>
            <a:ext cx="7488831" cy="4464496"/>
          </a:xfr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CLOSING ROUND</a:t>
            </a:r>
            <a:r>
              <a:rPr lang="en-GB" dirty="0"/>
              <a:t>….</a:t>
            </a:r>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600200"/>
            <a:ext cx="9144000" cy="5257800"/>
          </a:xfrm>
          <a:prstGeom prst="rect">
            <a:avLst/>
          </a:prstGeom>
        </p:spPr>
      </p:pic>
    </p:spTree>
    <p:extLst>
      <p:ext uri="{BB962C8B-B14F-4D97-AF65-F5344CB8AC3E}">
        <p14:creationId xmlns:p14="http://schemas.microsoft.com/office/powerpoint/2010/main" val="1873431680"/>
      </p:ext>
    </p:extLst>
  </p:cSld>
  <p:clrMapOvr>
    <a:masterClrMapping/>
  </p:clrMapOvr>
</p:sld>
</file>

<file path=ppt/theme/theme1.xml><?xml version="1.0" encoding="utf-8"?>
<a:theme xmlns:a="http://schemas.openxmlformats.org/drawingml/2006/main" name="Office Theme">
  <a:themeElements>
    <a:clrScheme name="Custom 8">
      <a:dk1>
        <a:sysClr val="windowText" lastClr="000000"/>
      </a:dk1>
      <a:lt1>
        <a:sysClr val="window" lastClr="FFFFFF"/>
      </a:lt1>
      <a:dk2>
        <a:srgbClr val="455F51"/>
      </a:dk2>
      <a:lt2>
        <a:srgbClr val="678A26"/>
      </a:lt2>
      <a:accent1>
        <a:srgbClr val="678A26"/>
      </a:accent1>
      <a:accent2>
        <a:srgbClr val="678A26"/>
      </a:accent2>
      <a:accent3>
        <a:srgbClr val="678A26"/>
      </a:accent3>
      <a:accent4>
        <a:srgbClr val="029676"/>
      </a:accent4>
      <a:accent5>
        <a:srgbClr val="4AB5C4"/>
      </a:accent5>
      <a:accent6>
        <a:srgbClr val="0989B1"/>
      </a:accent6>
      <a:hlink>
        <a:srgbClr val="6B9F25"/>
      </a:hlink>
      <a:folHlink>
        <a:srgbClr val="BA690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282</TotalTime>
  <Words>1243</Words>
  <Application>Microsoft Office PowerPoint</Application>
  <PresentationFormat>On-screen Show (4:3)</PresentationFormat>
  <Paragraphs>122</Paragraphs>
  <Slides>36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Times New Roman</vt:lpstr>
      <vt:lpstr>Wingdings</vt:lpstr>
      <vt:lpstr>Wingdings 2</vt:lpstr>
      <vt:lpstr>Office Theme</vt:lpstr>
      <vt:lpstr> PRACTICUM LEVEL 5 (1) RESTORATIVE PRACTICE (2) GESTALT THERAPY </vt:lpstr>
      <vt:lpstr>OPENING ROUND….</vt:lpstr>
      <vt:lpstr>Restorative Practice</vt:lpstr>
      <vt:lpstr>RESTORATIVE PRACTICE</vt:lpstr>
      <vt:lpstr>RESTORATIVE PRACTICE</vt:lpstr>
      <vt:lpstr>RESTORATIVE PRACTICE</vt:lpstr>
      <vt:lpstr>Starting our work on</vt:lpstr>
      <vt:lpstr>Discussion on Gestalt therapy … … …</vt:lpstr>
      <vt:lpstr>Gestalt therapy … … ..</vt:lpstr>
      <vt:lpstr>Three Gestalt techniques and how they may be applied …  …  …</vt:lpstr>
      <vt:lpstr>Gestalt Personality Theory Concepts</vt:lpstr>
      <vt:lpstr>Gestalt Personality Theory Concepts</vt:lpstr>
      <vt:lpstr>The Field Theory Perspective </vt:lpstr>
      <vt:lpstr>More emphasis on … … … </vt:lpstr>
      <vt:lpstr>The Phenomenological Perspective</vt:lpstr>
      <vt:lpstr>The Existential Perspective</vt:lpstr>
      <vt:lpstr>Goal of Gestalt Therapy</vt:lpstr>
      <vt:lpstr>Gestalt therapy ….</vt:lpstr>
      <vt:lpstr>Gestalt = Whole</vt:lpstr>
      <vt:lpstr>Gestalt therapy works by…..</vt:lpstr>
      <vt:lpstr>Dialogue….</vt:lpstr>
      <vt:lpstr>Attention to body language….. </vt:lpstr>
      <vt:lpstr>Gestalt therapy…</vt:lpstr>
      <vt:lpstr>Awareness: </vt:lpstr>
      <vt:lpstr>Locating Emotion …   …   …</vt:lpstr>
      <vt:lpstr>Locating Emotion …   …   …</vt:lpstr>
      <vt:lpstr>The Empty Chair … … …</vt:lpstr>
      <vt:lpstr>The empty chair technique….</vt:lpstr>
      <vt:lpstr>Dreams contain existential messages, and each piece of dream work leads to assimilation of disowned aspects of the self.</vt:lpstr>
      <vt:lpstr>Role play…..</vt:lpstr>
      <vt:lpstr>In summary……</vt:lpstr>
      <vt:lpstr>Any questions?</vt:lpstr>
      <vt:lpstr>Your reflections on the research process and experience</vt:lpstr>
      <vt:lpstr> TRIADS … SO LET’S TRY SOME OF THESE SKILLS  </vt:lpstr>
      <vt:lpstr>Questions ?</vt:lpstr>
      <vt:lpstr>CLOSING ROUND….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PRACTICUM LEVEL 5 GESTALT THERAPY </dc:title>
  <dc:creator>Beverly Cole</dc:creator>
  <cp:lastModifiedBy>Beverly Cole</cp:lastModifiedBy>
  <cp:revision>23</cp:revision>
  <dcterms:created xsi:type="dcterms:W3CDTF">2019-11-28T17:45:20Z</dcterms:created>
  <dcterms:modified xsi:type="dcterms:W3CDTF">2019-11-28T22:40:37Z</dcterms:modified>
</cp:coreProperties>
</file>