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4" r:id="rId6"/>
    <p:sldId id="270" r:id="rId7"/>
    <p:sldId id="257" r:id="rId8"/>
    <p:sldId id="275" r:id="rId9"/>
    <p:sldId id="295" r:id="rId10"/>
    <p:sldId id="296" r:id="rId11"/>
    <p:sldId id="271" r:id="rId12"/>
    <p:sldId id="277" r:id="rId13"/>
    <p:sldId id="278" r:id="rId14"/>
    <p:sldId id="279" r:id="rId15"/>
    <p:sldId id="280" r:id="rId16"/>
    <p:sldId id="281" r:id="rId17"/>
    <p:sldId id="282" r:id="rId18"/>
    <p:sldId id="287" r:id="rId19"/>
    <p:sldId id="283" r:id="rId20"/>
    <p:sldId id="284" r:id="rId21"/>
    <p:sldId id="288" r:id="rId22"/>
    <p:sldId id="294" r:id="rId23"/>
    <p:sldId id="266" r:id="rId24"/>
    <p:sldId id="267" r:id="rId25"/>
    <p:sldId id="268" r:id="rId26"/>
    <p:sldId id="269" r:id="rId27"/>
    <p:sldId id="297" r:id="rId28"/>
    <p:sldId id="299" r:id="rId29"/>
    <p:sldId id="300" r:id="rId30"/>
    <p:sldId id="301" r:id="rId31"/>
    <p:sldId id="302" r:id="rId32"/>
    <p:sldId id="290" r:id="rId33"/>
    <p:sldId id="289" r:id="rId34"/>
    <p:sldId id="291" r:id="rId35"/>
    <p:sldId id="298" r:id="rId36"/>
    <p:sldId id="29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D5F76-5F3F-4F22-8349-5D6F43B22CBB}" v="1" dt="2023-12-04T16:09:39.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615"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1704814)" userId="ae7d8a50-8e8c-4ed1-8e6b-0a951354d7b0" providerId="ADAL" clId="{A290033C-FAA1-4CF8-BDED-7B82B3AE5DA3}"/>
    <pc:docChg chg="undo custSel addSld delSld modSld">
      <pc:chgData name="Rhodri Thomas (1704814)" userId="ae7d8a50-8e8c-4ed1-8e6b-0a951354d7b0" providerId="ADAL" clId="{A290033C-FAA1-4CF8-BDED-7B82B3AE5DA3}" dt="2023-10-12T13:04:02.018" v="6" actId="47"/>
      <pc:docMkLst>
        <pc:docMk/>
      </pc:docMkLst>
      <pc:sldChg chg="modSp add del mod">
        <pc:chgData name="Rhodri Thomas (1704814)" userId="ae7d8a50-8e8c-4ed1-8e6b-0a951354d7b0" providerId="ADAL" clId="{A290033C-FAA1-4CF8-BDED-7B82B3AE5DA3}" dt="2023-10-12T13:04:02.018" v="6" actId="47"/>
        <pc:sldMkLst>
          <pc:docMk/>
          <pc:sldMk cId="2747217782" sldId="286"/>
        </pc:sldMkLst>
        <pc:spChg chg="mod">
          <ac:chgData name="Rhodri Thomas (1704814)" userId="ae7d8a50-8e8c-4ed1-8e6b-0a951354d7b0" providerId="ADAL" clId="{A290033C-FAA1-4CF8-BDED-7B82B3AE5DA3}" dt="2023-10-12T13:03:13.115" v="1" actId="12"/>
          <ac:spMkLst>
            <pc:docMk/>
            <pc:sldMk cId="2747217782" sldId="286"/>
            <ac:spMk id="3" creationId="{00000000-0000-0000-0000-000000000000}"/>
          </ac:spMkLst>
        </pc:spChg>
      </pc:sldChg>
      <pc:sldChg chg="del">
        <pc:chgData name="Rhodri Thomas (1704814)" userId="ae7d8a50-8e8c-4ed1-8e6b-0a951354d7b0" providerId="ADAL" clId="{A290033C-FAA1-4CF8-BDED-7B82B3AE5DA3}" dt="2023-10-12T13:04:00.596" v="5" actId="47"/>
        <pc:sldMkLst>
          <pc:docMk/>
          <pc:sldMk cId="2914409754" sldId="293"/>
        </pc:sldMkLst>
      </pc:sldChg>
      <pc:sldChg chg="del">
        <pc:chgData name="Rhodri Thomas (1704814)" userId="ae7d8a50-8e8c-4ed1-8e6b-0a951354d7b0" providerId="ADAL" clId="{A290033C-FAA1-4CF8-BDED-7B82B3AE5DA3}" dt="2023-10-12T13:03:49.889" v="3"/>
        <pc:sldMkLst>
          <pc:docMk/>
          <pc:sldMk cId="3842617953" sldId="298"/>
        </pc:sldMkLst>
      </pc:sldChg>
    </pc:docChg>
  </pc:docChgLst>
  <pc:docChgLst>
    <pc:chgData name="Rhodri Thomas (1704814)" userId="ae7d8a50-8e8c-4ed1-8e6b-0a951354d7b0" providerId="ADAL" clId="{203D5F76-5F3F-4F22-8349-5D6F43B22CBB}"/>
    <pc:docChg chg="custSel addSld modSld">
      <pc:chgData name="Rhodri Thomas (1704814)" userId="ae7d8a50-8e8c-4ed1-8e6b-0a951354d7b0" providerId="ADAL" clId="{203D5F76-5F3F-4F22-8349-5D6F43B22CBB}" dt="2023-12-04T16:13:06.685" v="108" actId="478"/>
      <pc:docMkLst>
        <pc:docMk/>
      </pc:docMkLst>
      <pc:sldChg chg="modSp mod">
        <pc:chgData name="Rhodri Thomas (1704814)" userId="ae7d8a50-8e8c-4ed1-8e6b-0a951354d7b0" providerId="ADAL" clId="{203D5F76-5F3F-4F22-8349-5D6F43B22CBB}" dt="2023-12-04T16:10:55.661" v="59" actId="20577"/>
        <pc:sldMkLst>
          <pc:docMk/>
          <pc:sldMk cId="1425126707" sldId="267"/>
        </pc:sldMkLst>
        <pc:spChg chg="mod">
          <ac:chgData name="Rhodri Thomas (1704814)" userId="ae7d8a50-8e8c-4ed1-8e6b-0a951354d7b0" providerId="ADAL" clId="{203D5F76-5F3F-4F22-8349-5D6F43B22CBB}" dt="2023-12-04T16:10:55.661" v="59" actId="20577"/>
          <ac:spMkLst>
            <pc:docMk/>
            <pc:sldMk cId="1425126707" sldId="267"/>
            <ac:spMk id="3" creationId="{00000000-0000-0000-0000-000000000000}"/>
          </ac:spMkLst>
        </pc:spChg>
      </pc:sldChg>
      <pc:sldChg chg="delSp modSp mod">
        <pc:chgData name="Rhodri Thomas (1704814)" userId="ae7d8a50-8e8c-4ed1-8e6b-0a951354d7b0" providerId="ADAL" clId="{203D5F76-5F3F-4F22-8349-5D6F43B22CBB}" dt="2023-12-04T16:13:06.685" v="108" actId="478"/>
        <pc:sldMkLst>
          <pc:docMk/>
          <pc:sldMk cId="2706925941" sldId="289"/>
        </pc:sldMkLst>
        <pc:spChg chg="del mod">
          <ac:chgData name="Rhodri Thomas (1704814)" userId="ae7d8a50-8e8c-4ed1-8e6b-0a951354d7b0" providerId="ADAL" clId="{203D5F76-5F3F-4F22-8349-5D6F43B22CBB}" dt="2023-12-04T16:13:06.685" v="108" actId="478"/>
          <ac:spMkLst>
            <pc:docMk/>
            <pc:sldMk cId="2706925941" sldId="289"/>
            <ac:spMk id="2" creationId="{C5068020-B3CB-44A7-ADF6-5DD7AAED2DB4}"/>
          </ac:spMkLst>
        </pc:spChg>
      </pc:sldChg>
      <pc:sldChg chg="delSp modSp mod">
        <pc:chgData name="Rhodri Thomas (1704814)" userId="ae7d8a50-8e8c-4ed1-8e6b-0a951354d7b0" providerId="ADAL" clId="{203D5F76-5F3F-4F22-8349-5D6F43B22CBB}" dt="2023-12-04T16:13:01.255" v="106" actId="478"/>
        <pc:sldMkLst>
          <pc:docMk/>
          <pc:sldMk cId="2530596659" sldId="290"/>
        </pc:sldMkLst>
        <pc:spChg chg="del mod">
          <ac:chgData name="Rhodri Thomas (1704814)" userId="ae7d8a50-8e8c-4ed1-8e6b-0a951354d7b0" providerId="ADAL" clId="{203D5F76-5F3F-4F22-8349-5D6F43B22CBB}" dt="2023-12-04T16:13:01.255" v="106" actId="478"/>
          <ac:spMkLst>
            <pc:docMk/>
            <pc:sldMk cId="2530596659" sldId="290"/>
            <ac:spMk id="2" creationId="{885567BB-6D88-443B-8B7B-38E0105FE4E6}"/>
          </ac:spMkLst>
        </pc:spChg>
      </pc:sldChg>
      <pc:sldChg chg="modSp mod">
        <pc:chgData name="Rhodri Thomas (1704814)" userId="ae7d8a50-8e8c-4ed1-8e6b-0a951354d7b0" providerId="ADAL" clId="{203D5F76-5F3F-4F22-8349-5D6F43B22CBB}" dt="2023-12-04T16:09:42.598" v="24"/>
        <pc:sldMkLst>
          <pc:docMk/>
          <pc:sldMk cId="292200474" sldId="292"/>
        </pc:sldMkLst>
        <pc:spChg chg="mod">
          <ac:chgData name="Rhodri Thomas (1704814)" userId="ae7d8a50-8e8c-4ed1-8e6b-0a951354d7b0" providerId="ADAL" clId="{203D5F76-5F3F-4F22-8349-5D6F43B22CBB}" dt="2023-12-04T16:09:42.598" v="24"/>
          <ac:spMkLst>
            <pc:docMk/>
            <pc:sldMk cId="292200474" sldId="292"/>
            <ac:spMk id="3" creationId="{C0B01265-E95C-42F3-AD0B-CD1730573BA6}"/>
          </ac:spMkLst>
        </pc:spChg>
      </pc:sldChg>
      <pc:sldChg chg="modSp mod">
        <pc:chgData name="Rhodri Thomas (1704814)" userId="ae7d8a50-8e8c-4ed1-8e6b-0a951354d7b0" providerId="ADAL" clId="{203D5F76-5F3F-4F22-8349-5D6F43B22CBB}" dt="2023-12-04T16:11:13.816" v="60" actId="404"/>
        <pc:sldMkLst>
          <pc:docMk/>
          <pc:sldMk cId="2126757952" sldId="297"/>
        </pc:sldMkLst>
        <pc:spChg chg="mod">
          <ac:chgData name="Rhodri Thomas (1704814)" userId="ae7d8a50-8e8c-4ed1-8e6b-0a951354d7b0" providerId="ADAL" clId="{203D5F76-5F3F-4F22-8349-5D6F43B22CBB}" dt="2023-12-04T16:11:13.816" v="60" actId="404"/>
          <ac:spMkLst>
            <pc:docMk/>
            <pc:sldMk cId="2126757952" sldId="297"/>
            <ac:spMk id="3" creationId="{00000000-0000-0000-0000-000000000000}"/>
          </ac:spMkLst>
        </pc:spChg>
      </pc:sldChg>
      <pc:sldChg chg="modSp new mod">
        <pc:chgData name="Rhodri Thomas (1704814)" userId="ae7d8a50-8e8c-4ed1-8e6b-0a951354d7b0" providerId="ADAL" clId="{203D5F76-5F3F-4F22-8349-5D6F43B22CBB}" dt="2023-12-04T16:12:11.845" v="79" actId="1076"/>
        <pc:sldMkLst>
          <pc:docMk/>
          <pc:sldMk cId="2003502661" sldId="299"/>
        </pc:sldMkLst>
        <pc:spChg chg="mod">
          <ac:chgData name="Rhodri Thomas (1704814)" userId="ae7d8a50-8e8c-4ed1-8e6b-0a951354d7b0" providerId="ADAL" clId="{203D5F76-5F3F-4F22-8349-5D6F43B22CBB}" dt="2023-12-04T16:12:11.845" v="79" actId="1076"/>
          <ac:spMkLst>
            <pc:docMk/>
            <pc:sldMk cId="2003502661" sldId="299"/>
            <ac:spMk id="2" creationId="{9F65E7C9-0F55-09F0-80C4-E86C93676AEC}"/>
          </ac:spMkLst>
        </pc:spChg>
        <pc:spChg chg="mod">
          <ac:chgData name="Rhodri Thomas (1704814)" userId="ae7d8a50-8e8c-4ed1-8e6b-0a951354d7b0" providerId="ADAL" clId="{203D5F76-5F3F-4F22-8349-5D6F43B22CBB}" dt="2023-12-04T16:11:38.729" v="63" actId="20577"/>
          <ac:spMkLst>
            <pc:docMk/>
            <pc:sldMk cId="2003502661" sldId="299"/>
            <ac:spMk id="3" creationId="{A6A4DB7F-8EFD-4D50-9B94-CCD98C6F3A5B}"/>
          </ac:spMkLst>
        </pc:spChg>
      </pc:sldChg>
      <pc:sldChg chg="modSp new mod">
        <pc:chgData name="Rhodri Thomas (1704814)" userId="ae7d8a50-8e8c-4ed1-8e6b-0a951354d7b0" providerId="ADAL" clId="{203D5F76-5F3F-4F22-8349-5D6F43B22CBB}" dt="2023-12-04T16:12:03.954" v="78" actId="27636"/>
        <pc:sldMkLst>
          <pc:docMk/>
          <pc:sldMk cId="1150702433" sldId="300"/>
        </pc:sldMkLst>
        <pc:spChg chg="mod">
          <ac:chgData name="Rhodri Thomas (1704814)" userId="ae7d8a50-8e8c-4ed1-8e6b-0a951354d7b0" providerId="ADAL" clId="{203D5F76-5F3F-4F22-8349-5D6F43B22CBB}" dt="2023-12-04T16:11:58.604" v="74" actId="1076"/>
          <ac:spMkLst>
            <pc:docMk/>
            <pc:sldMk cId="1150702433" sldId="300"/>
            <ac:spMk id="2" creationId="{642677F1-E84E-2196-A541-B83FECD1F570}"/>
          </ac:spMkLst>
        </pc:spChg>
        <pc:spChg chg="mod">
          <ac:chgData name="Rhodri Thomas (1704814)" userId="ae7d8a50-8e8c-4ed1-8e6b-0a951354d7b0" providerId="ADAL" clId="{203D5F76-5F3F-4F22-8349-5D6F43B22CBB}" dt="2023-12-04T16:12:03.954" v="78" actId="27636"/>
          <ac:spMkLst>
            <pc:docMk/>
            <pc:sldMk cId="1150702433" sldId="300"/>
            <ac:spMk id="3" creationId="{E77ED819-3AA6-29B5-5BB3-0321B8C711C8}"/>
          </ac:spMkLst>
        </pc:spChg>
      </pc:sldChg>
      <pc:sldChg chg="modSp new mod">
        <pc:chgData name="Rhodri Thomas (1704814)" userId="ae7d8a50-8e8c-4ed1-8e6b-0a951354d7b0" providerId="ADAL" clId="{203D5F76-5F3F-4F22-8349-5D6F43B22CBB}" dt="2023-12-04T16:12:34.428" v="94" actId="27636"/>
        <pc:sldMkLst>
          <pc:docMk/>
          <pc:sldMk cId="918823659" sldId="301"/>
        </pc:sldMkLst>
        <pc:spChg chg="mod">
          <ac:chgData name="Rhodri Thomas (1704814)" userId="ae7d8a50-8e8c-4ed1-8e6b-0a951354d7b0" providerId="ADAL" clId="{203D5F76-5F3F-4F22-8349-5D6F43B22CBB}" dt="2023-12-04T16:12:21.029" v="88" actId="1076"/>
          <ac:spMkLst>
            <pc:docMk/>
            <pc:sldMk cId="918823659" sldId="301"/>
            <ac:spMk id="2" creationId="{762A988B-F5D1-8051-0A01-D106A6DD4725}"/>
          </ac:spMkLst>
        </pc:spChg>
        <pc:spChg chg="mod">
          <ac:chgData name="Rhodri Thomas (1704814)" userId="ae7d8a50-8e8c-4ed1-8e6b-0a951354d7b0" providerId="ADAL" clId="{203D5F76-5F3F-4F22-8349-5D6F43B22CBB}" dt="2023-12-04T16:12:34.428" v="94" actId="27636"/>
          <ac:spMkLst>
            <pc:docMk/>
            <pc:sldMk cId="918823659" sldId="301"/>
            <ac:spMk id="3" creationId="{C38278C9-920E-1D36-7FED-1F1890B9DAA4}"/>
          </ac:spMkLst>
        </pc:spChg>
      </pc:sldChg>
      <pc:sldChg chg="modSp new mod">
        <pc:chgData name="Rhodri Thomas (1704814)" userId="ae7d8a50-8e8c-4ed1-8e6b-0a951354d7b0" providerId="ADAL" clId="{203D5F76-5F3F-4F22-8349-5D6F43B22CBB}" dt="2023-12-04T16:12:46.212" v="104" actId="1076"/>
        <pc:sldMkLst>
          <pc:docMk/>
          <pc:sldMk cId="83918866" sldId="302"/>
        </pc:sldMkLst>
        <pc:spChg chg="mod">
          <ac:chgData name="Rhodri Thomas (1704814)" userId="ae7d8a50-8e8c-4ed1-8e6b-0a951354d7b0" providerId="ADAL" clId="{203D5F76-5F3F-4F22-8349-5D6F43B22CBB}" dt="2023-12-04T16:12:46.212" v="104" actId="1076"/>
          <ac:spMkLst>
            <pc:docMk/>
            <pc:sldMk cId="83918866" sldId="302"/>
            <ac:spMk id="2" creationId="{9B3EF44C-0AB0-9B5B-B64B-6C9565CFDDC7}"/>
          </ac:spMkLst>
        </pc:spChg>
        <pc:spChg chg="mod">
          <ac:chgData name="Rhodri Thomas (1704814)" userId="ae7d8a50-8e8c-4ed1-8e6b-0a951354d7b0" providerId="ADAL" clId="{203D5F76-5F3F-4F22-8349-5D6F43B22CBB}" dt="2023-12-04T16:12:38.168" v="95" actId="20577"/>
          <ac:spMkLst>
            <pc:docMk/>
            <pc:sldMk cId="83918866" sldId="302"/>
            <ac:spMk id="3" creationId="{98407546-E620-21E8-A569-FE6D2DE17B7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0DC5175-371A-4B70-BAFD-18AD92354A4B}" type="datetimeFigureOut">
              <a:rPr lang="en-GB" smtClean="0"/>
              <a:t>04/12/2023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6EC4F17-9245-4031-8EF8-4D4CD914924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0DC5175-371A-4B70-BAFD-18AD92354A4B}"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0DC5175-371A-4B70-BAFD-18AD92354A4B}"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C4F17-9245-4031-8EF8-4D4CD914924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0DC5175-371A-4B70-BAFD-18AD92354A4B}"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0DC5175-371A-4B70-BAFD-18AD92354A4B}" type="datetimeFigureOut">
              <a:rPr lang="en-GB" smtClean="0"/>
              <a:t>04/12/2023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50DC5175-371A-4B70-BAFD-18AD92354A4B}" type="datetimeFigureOut">
              <a:rPr lang="en-GB" smtClean="0"/>
              <a:t>04/12/2023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DC5175-371A-4B70-BAFD-18AD92354A4B}" type="datetimeFigureOut">
              <a:rPr lang="en-GB" smtClean="0"/>
              <a:t>04/12/2023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0DC5175-371A-4B70-BAFD-18AD92354A4B}"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0DC5175-371A-4B70-BAFD-18AD92354A4B}"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6EC4F17-9245-4031-8EF8-4D4CD914924F}"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0DC5175-371A-4B70-BAFD-18AD92354A4B}"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0DC5175-371A-4B70-BAFD-18AD92354A4B}"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C4F17-9245-4031-8EF8-4D4CD914924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0DC5175-371A-4B70-BAFD-18AD92354A4B}" type="datetimeFigureOut">
              <a:rPr lang="en-GB" smtClean="0"/>
              <a:t>04/12/2023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6EC4F17-9245-4031-8EF8-4D4CD914924F}"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oleObject" Target="../embeddings/oleObject2.bin"/><Relationship Id="rId1" Type="http://schemas.openxmlformats.org/officeDocument/2006/relationships/slideLayout" Target="../slideLayouts/slideLayout2.xml"/><Relationship Id="rId4" Type="http://schemas.openxmlformats.org/officeDocument/2006/relationships/oleObject" Target="../embeddings/oleObject3.bin"/></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6.bin"/><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7.bin"/><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oleObject" Target="../embeddings/oleObject8.bin"/></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oleObject" Target="../embeddings/oleObject9.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haspod.com/blog/construction/construction-site-setup-to-do-list" TargetMode="External"/><Relationship Id="rId2" Type="http://schemas.openxmlformats.org/officeDocument/2006/relationships/hyperlink" Target="https://www.hse.gov.uk/construction/safetytopics/siteorg.htm" TargetMode="External"/><Relationship Id="rId1" Type="http://schemas.openxmlformats.org/officeDocument/2006/relationships/slideLayout" Target="../slideLayouts/slideLayout2.xml"/><Relationship Id="rId6" Type="http://schemas.openxmlformats.org/officeDocument/2006/relationships/hyperlink" Target="https://www.hse.gov.uk/construction/healthrisks/welfare/index.htm" TargetMode="External"/><Relationship Id="rId5" Type="http://schemas.openxmlformats.org/officeDocument/2006/relationships/hyperlink" Target="https://www.designingbuildings.co.uk/wiki/Site_layout_plan_for_construction" TargetMode="External"/><Relationship Id="rId4" Type="http://schemas.openxmlformats.org/officeDocument/2006/relationships/hyperlink" Target="https://app.croneri.co.uk/topics/site-set/indep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Construction Management</a:t>
            </a:r>
          </a:p>
        </p:txBody>
      </p:sp>
      <p:sp>
        <p:nvSpPr>
          <p:cNvPr id="7" name="TextBox 6">
            <a:extLst>
              <a:ext uri="{FF2B5EF4-FFF2-40B4-BE49-F238E27FC236}">
                <a16:creationId xmlns:a16="http://schemas.microsoft.com/office/drawing/2014/main" id="{65EF89DE-A8A2-8072-7B4A-D30E9013619C}"/>
              </a:ext>
            </a:extLst>
          </p:cNvPr>
          <p:cNvSpPr txBox="1"/>
          <p:nvPr/>
        </p:nvSpPr>
        <p:spPr>
          <a:xfrm>
            <a:off x="1187624" y="4797152"/>
            <a:ext cx="7413448" cy="492443"/>
          </a:xfrm>
          <a:prstGeom prst="rect">
            <a:avLst/>
          </a:prstGeom>
          <a:noFill/>
        </p:spPr>
        <p:txBody>
          <a:bodyPr wrap="square">
            <a:spAutoFit/>
          </a:bodyPr>
          <a:lstStyle/>
          <a:p>
            <a:pPr marL="0" marR="45720" lvl="0" indent="0" algn="r" defTabSz="914400" rtl="0" eaLnBrk="1" fontAlgn="auto" latinLnBrk="0" hangingPunct="1">
              <a:lnSpc>
                <a:spcPct val="100000"/>
              </a:lnSpc>
              <a:spcBef>
                <a:spcPct val="20000"/>
              </a:spcBef>
              <a:spcAft>
                <a:spcPts val="0"/>
              </a:spcAft>
              <a:buClr>
                <a:srgbClr val="0BD0D9"/>
              </a:buClr>
              <a:buSzPct val="95000"/>
              <a:buFont typeface="Wingdings 2"/>
              <a:buNone/>
              <a:tabLst/>
              <a:defRPr/>
            </a:pPr>
            <a:r>
              <a:rPr kumimoji="0" lang="en-GB" sz="2600" b="0" i="0" u="none" strike="noStrike" kern="1200" cap="none" spc="0" normalizeH="0" baseline="0" noProof="0" dirty="0">
                <a:ln>
                  <a:noFill/>
                </a:ln>
                <a:solidFill>
                  <a:prstClr val="white"/>
                </a:solidFill>
                <a:effectLst/>
                <a:uLnTx/>
                <a:uFillTx/>
                <a:latin typeface="Constantia"/>
                <a:ea typeface="+mn-ea"/>
                <a:cs typeface="+mn-cs"/>
              </a:rPr>
              <a:t>Site Layouts for complex construction projects</a:t>
            </a:r>
          </a:p>
        </p:txBody>
      </p:sp>
      <p:pic>
        <p:nvPicPr>
          <p:cNvPr id="1026" name="Picture 2" descr="3d illustration. Schematic illustration of a construction site">
            <a:extLst>
              <a:ext uri="{FF2B5EF4-FFF2-40B4-BE49-F238E27FC236}">
                <a16:creationId xmlns:a16="http://schemas.microsoft.com/office/drawing/2014/main" id="{98DF4F2D-D33E-009A-DBBD-E04BD24AFDC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934145"/>
            <a:ext cx="4324712" cy="2532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9546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lstStyle/>
          <a:p>
            <a:pPr algn="ctr"/>
            <a:r>
              <a:rPr lang="en-GB" dirty="0"/>
              <a:t>Lesson Objectives</a:t>
            </a:r>
          </a:p>
        </p:txBody>
      </p:sp>
      <p:sp>
        <p:nvSpPr>
          <p:cNvPr id="3" name="Content Placeholder 2"/>
          <p:cNvSpPr>
            <a:spLocks noGrp="1"/>
          </p:cNvSpPr>
          <p:nvPr>
            <p:ph idx="1"/>
          </p:nvPr>
        </p:nvSpPr>
        <p:spPr/>
        <p:txBody>
          <a:bodyPr/>
          <a:lstStyle/>
          <a:p>
            <a:r>
              <a:rPr lang="en-GB" dirty="0"/>
              <a:t>	Give a definition on a Site Layout Plan. </a:t>
            </a:r>
          </a:p>
          <a:p>
            <a:pPr marL="0" indent="0">
              <a:buNone/>
            </a:pPr>
            <a:endParaRPr lang="en-GB" dirty="0"/>
          </a:p>
          <a:p>
            <a:r>
              <a:rPr lang="en-GB" dirty="0"/>
              <a:t>	List the components of a Site Layout Plan.</a:t>
            </a:r>
          </a:p>
          <a:p>
            <a:pPr marL="0" indent="0">
              <a:buNone/>
            </a:pPr>
            <a:endParaRPr lang="en-GB" dirty="0"/>
          </a:p>
          <a:p>
            <a:r>
              <a:rPr lang="en-GB" dirty="0"/>
              <a:t>	Provide the information necessary to complete a 	Site Layout Plan.</a:t>
            </a:r>
          </a:p>
          <a:p>
            <a:pPr marL="0" indent="0">
              <a:buNone/>
            </a:pPr>
            <a:endParaRPr lang="en-GB" dirty="0"/>
          </a:p>
          <a:p>
            <a:r>
              <a:rPr lang="en-GB" dirty="0"/>
              <a:t>	Justify and defend your reasons behind the 	locating of items.</a:t>
            </a:r>
          </a:p>
        </p:txBody>
      </p:sp>
    </p:spTree>
    <p:extLst>
      <p:ext uri="{BB962C8B-B14F-4D97-AF65-F5344CB8AC3E}">
        <p14:creationId xmlns:p14="http://schemas.microsoft.com/office/powerpoint/2010/main" val="1313067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Site Layout Plan</a:t>
            </a:r>
          </a:p>
        </p:txBody>
      </p:sp>
      <p:sp>
        <p:nvSpPr>
          <p:cNvPr id="3" name="Content Placeholder 2"/>
          <p:cNvSpPr>
            <a:spLocks noGrp="1"/>
          </p:cNvSpPr>
          <p:nvPr>
            <p:ph idx="1"/>
          </p:nvPr>
        </p:nvSpPr>
        <p:spPr/>
        <p:txBody>
          <a:bodyPr/>
          <a:lstStyle/>
          <a:p>
            <a:endParaRPr lang="en-GB" dirty="0"/>
          </a:p>
          <a:p>
            <a:r>
              <a:rPr lang="en-GB" dirty="0"/>
              <a:t>A site layout plan is a construction plan prepared by the contractor as part of their mobilisation activities before work on site commences.</a:t>
            </a:r>
          </a:p>
          <a:p>
            <a:endParaRPr lang="en-GB" dirty="0"/>
          </a:p>
          <a:p>
            <a:r>
              <a:rPr lang="en-GB" dirty="0"/>
              <a:t>It contains information and pictures on specific areas of the running of the site.</a:t>
            </a:r>
          </a:p>
        </p:txBody>
      </p:sp>
    </p:spTree>
    <p:extLst>
      <p:ext uri="{BB962C8B-B14F-4D97-AF65-F5344CB8AC3E}">
        <p14:creationId xmlns:p14="http://schemas.microsoft.com/office/powerpoint/2010/main" val="105216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924944"/>
            <a:ext cx="5292080" cy="3933056"/>
          </a:xfrm>
        </p:spPr>
        <p:txBody>
          <a:bodyPr>
            <a:normAutofit/>
          </a:bodyPr>
          <a:lstStyle/>
          <a:p>
            <a:r>
              <a:rPr lang="en-GB" dirty="0"/>
              <a:t>Site offices</a:t>
            </a:r>
          </a:p>
          <a:p>
            <a:r>
              <a:rPr lang="en-GB" dirty="0"/>
              <a:t>Welfare facilities</a:t>
            </a:r>
          </a:p>
          <a:p>
            <a:r>
              <a:rPr lang="en-GB" dirty="0"/>
              <a:t>Off-loading and storage areas</a:t>
            </a:r>
          </a:p>
          <a:p>
            <a:r>
              <a:rPr lang="en-GB" dirty="0"/>
              <a:t>Entrances, temporary roads, separate pedestrian access</a:t>
            </a:r>
          </a:p>
          <a:p>
            <a:r>
              <a:rPr lang="en-GB" dirty="0"/>
              <a:t>Vehicle wheel washing facilities</a:t>
            </a:r>
          </a:p>
          <a:p>
            <a:r>
              <a:rPr lang="en-GB" dirty="0"/>
              <a:t>Hoarding details</a:t>
            </a:r>
          </a:p>
        </p:txBody>
      </p:sp>
      <p:sp>
        <p:nvSpPr>
          <p:cNvPr id="2" name="Rectangle 1"/>
          <p:cNvSpPr/>
          <p:nvPr/>
        </p:nvSpPr>
        <p:spPr>
          <a:xfrm>
            <a:off x="4543333" y="644403"/>
            <a:ext cx="4572000" cy="3613297"/>
          </a:xfrm>
          <a:prstGeom prst="rect">
            <a:avLst/>
          </a:prstGeom>
        </p:spPr>
        <p:txBody>
          <a:bodyPr>
            <a:spAutoFit/>
          </a:bodyPr>
          <a:lstStyle/>
          <a:p>
            <a:pPr marL="274320" lvl="0" indent="-274320">
              <a:spcBef>
                <a:spcPct val="20000"/>
              </a:spcBef>
              <a:buClr>
                <a:srgbClr val="0BD0D9"/>
              </a:buClr>
              <a:buSzPct val="95000"/>
              <a:buFont typeface="Wingdings 2"/>
              <a:buChar char=""/>
            </a:pPr>
            <a:r>
              <a:rPr lang="en-GB" sz="2600" dirty="0">
                <a:solidFill>
                  <a:prstClr val="black"/>
                </a:solidFill>
              </a:rPr>
              <a:t>Signage</a:t>
            </a:r>
          </a:p>
          <a:p>
            <a:pPr marL="274320" lvl="0" indent="-274320">
              <a:spcBef>
                <a:spcPct val="20000"/>
              </a:spcBef>
              <a:buClr>
                <a:srgbClr val="0BD0D9"/>
              </a:buClr>
              <a:buSzPct val="95000"/>
              <a:buFont typeface="Wingdings 2"/>
              <a:buChar char=""/>
            </a:pPr>
            <a:r>
              <a:rPr lang="en-GB" sz="2600" dirty="0">
                <a:solidFill>
                  <a:prstClr val="black"/>
                </a:solidFill>
              </a:rPr>
              <a:t>Site security systems</a:t>
            </a:r>
          </a:p>
          <a:p>
            <a:pPr marL="274320" lvl="0" indent="-274320">
              <a:spcBef>
                <a:spcPct val="20000"/>
              </a:spcBef>
              <a:buClr>
                <a:srgbClr val="0BD0D9"/>
              </a:buClr>
              <a:buSzPct val="95000"/>
              <a:buFont typeface="Wingdings 2"/>
              <a:buChar char=""/>
            </a:pPr>
            <a:r>
              <a:rPr lang="en-GB" sz="2600" dirty="0">
                <a:solidFill>
                  <a:prstClr val="black"/>
                </a:solidFill>
              </a:rPr>
              <a:t>Locations of cranes with radii and capacities</a:t>
            </a:r>
          </a:p>
          <a:p>
            <a:pPr marL="274320" lvl="0" indent="-274320">
              <a:spcBef>
                <a:spcPct val="20000"/>
              </a:spcBef>
              <a:buClr>
                <a:srgbClr val="0BD0D9"/>
              </a:buClr>
              <a:buSzPct val="95000"/>
              <a:buFont typeface="Wingdings 2"/>
              <a:buChar char=""/>
            </a:pPr>
            <a:r>
              <a:rPr lang="en-GB" sz="2600" dirty="0">
                <a:solidFill>
                  <a:prstClr val="black"/>
                </a:solidFill>
              </a:rPr>
              <a:t>Information and communications technology installations</a:t>
            </a:r>
          </a:p>
          <a:p>
            <a:pPr marL="274320" lvl="0" indent="-274320">
              <a:spcBef>
                <a:spcPct val="20000"/>
              </a:spcBef>
              <a:buClr>
                <a:srgbClr val="0BD0D9"/>
              </a:buClr>
              <a:buSzPct val="95000"/>
              <a:buFont typeface="Wingdings 2"/>
              <a:buChar char=""/>
            </a:pPr>
            <a:r>
              <a:rPr lang="en-GB" sz="2600" dirty="0">
                <a:solidFill>
                  <a:prstClr val="black"/>
                </a:solidFill>
              </a:rPr>
              <a:t>Temporary utilities </a:t>
            </a:r>
          </a:p>
        </p:txBody>
      </p:sp>
      <p:sp>
        <p:nvSpPr>
          <p:cNvPr id="4" name="Rectangle 3"/>
          <p:cNvSpPr/>
          <p:nvPr/>
        </p:nvSpPr>
        <p:spPr>
          <a:xfrm>
            <a:off x="-108520" y="1268760"/>
            <a:ext cx="4376071" cy="923330"/>
          </a:xfrm>
          <a:prstGeom prst="rect">
            <a:avLst/>
          </a:prstGeom>
          <a:noFill/>
        </p:spPr>
        <p:txBody>
          <a:bodyPr wrap="none" lIns="91440" tIns="45720" rIns="91440" bIns="45720">
            <a:spAutoFit/>
          </a:bodyPr>
          <a:lstStyle/>
          <a:p>
            <a:pPr algn="ctr"/>
            <a:r>
              <a:rPr lang="en-US"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Components</a:t>
            </a:r>
          </a:p>
        </p:txBody>
      </p:sp>
      <p:sp>
        <p:nvSpPr>
          <p:cNvPr id="6" name="TextBox 5">
            <a:extLst>
              <a:ext uri="{FF2B5EF4-FFF2-40B4-BE49-F238E27FC236}">
                <a16:creationId xmlns:a16="http://schemas.microsoft.com/office/drawing/2014/main" id="{84063D1E-5525-8E00-C035-EF81BBC37FBD}"/>
              </a:ext>
            </a:extLst>
          </p:cNvPr>
          <p:cNvSpPr txBox="1"/>
          <p:nvPr/>
        </p:nvSpPr>
        <p:spPr>
          <a:xfrm>
            <a:off x="683568" y="894743"/>
            <a:ext cx="4674092" cy="369332"/>
          </a:xfrm>
          <a:prstGeom prst="rect">
            <a:avLst/>
          </a:prstGeom>
          <a:noFill/>
        </p:spPr>
        <p:txBody>
          <a:bodyPr wrap="square">
            <a:spAutoFit/>
          </a:bodyPr>
          <a:lstStyle/>
          <a:p>
            <a:r>
              <a:rPr lang="en-GB" dirty="0">
                <a:solidFill>
                  <a:srgbClr val="FF0000"/>
                </a:solidFill>
              </a:rPr>
              <a:t>Task 1 – 10 mins</a:t>
            </a:r>
          </a:p>
        </p:txBody>
      </p:sp>
    </p:spTree>
    <p:extLst>
      <p:ext uri="{BB962C8B-B14F-4D97-AF65-F5344CB8AC3E}">
        <p14:creationId xmlns:p14="http://schemas.microsoft.com/office/powerpoint/2010/main" val="273580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animEffect transition="in" filter="fade">
                                      <p:cBhvr>
                                        <p:cTn id="27" dur="500"/>
                                        <p:tgtEl>
                                          <p:spTgt spid="2">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
                                            <p:txEl>
                                              <p:pRg st="1" end="1"/>
                                            </p:txEl>
                                          </p:spTgt>
                                        </p:tgtEl>
                                        <p:attrNameLst>
                                          <p:attrName>style.visibility</p:attrName>
                                        </p:attrNameLst>
                                      </p:cBhvr>
                                      <p:to>
                                        <p:strVal val="visible"/>
                                      </p:to>
                                    </p:set>
                                    <p:animEffect transition="in" filter="fade">
                                      <p:cBhvr>
                                        <p:cTn id="30" dur="500"/>
                                        <p:tgtEl>
                                          <p:spTgt spid="2">
                                            <p:txEl>
                                              <p:pRg st="1" end="1"/>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2">
                                            <p:txEl>
                                              <p:pRg st="2" end="2"/>
                                            </p:txEl>
                                          </p:spTgt>
                                        </p:tgtEl>
                                        <p:attrNameLst>
                                          <p:attrName>style.visibility</p:attrName>
                                        </p:attrNameLst>
                                      </p:cBhvr>
                                      <p:to>
                                        <p:strVal val="visible"/>
                                      </p:to>
                                    </p:set>
                                    <p:animEffect transition="in" filter="fade">
                                      <p:cBhvr>
                                        <p:cTn id="33" dur="500"/>
                                        <p:tgtEl>
                                          <p:spTgt spid="2">
                                            <p:txEl>
                                              <p:pRg st="2" end="2"/>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2">
                                            <p:txEl>
                                              <p:pRg st="3" end="3"/>
                                            </p:txEl>
                                          </p:spTgt>
                                        </p:tgtEl>
                                        <p:attrNameLst>
                                          <p:attrName>style.visibility</p:attrName>
                                        </p:attrNameLst>
                                      </p:cBhvr>
                                      <p:to>
                                        <p:strVal val="visible"/>
                                      </p:to>
                                    </p:set>
                                    <p:animEffect transition="in" filter="fade">
                                      <p:cBhvr>
                                        <p:cTn id="36" dur="500"/>
                                        <p:tgtEl>
                                          <p:spTgt spid="2">
                                            <p:txEl>
                                              <p:pRg st="3" end="3"/>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2">
                                            <p:txEl>
                                              <p:pRg st="4" end="4"/>
                                            </p:txEl>
                                          </p:spTgt>
                                        </p:tgtEl>
                                        <p:attrNameLst>
                                          <p:attrName>style.visibility</p:attrName>
                                        </p:attrNameLst>
                                      </p:cBhvr>
                                      <p:to>
                                        <p:strVal val="visible"/>
                                      </p:to>
                                    </p:set>
                                    <p:animEffect transition="in" filter="fade">
                                      <p:cBhvr>
                                        <p:cTn id="39"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8229600" cy="1143000"/>
          </a:xfrm>
        </p:spPr>
        <p:txBody>
          <a:bodyPr/>
          <a:lstStyle/>
          <a:p>
            <a:pPr algn="ctr"/>
            <a:r>
              <a:rPr lang="en-GB" dirty="0"/>
              <a:t>Site Layout Plan Example</a:t>
            </a:r>
          </a:p>
        </p:txBody>
      </p:sp>
      <p:sp>
        <p:nvSpPr>
          <p:cNvPr id="3" name="Content Placeholder 2"/>
          <p:cNvSpPr>
            <a:spLocks noGrp="1"/>
          </p:cNvSpPr>
          <p:nvPr>
            <p:ph idx="1"/>
          </p:nvPr>
        </p:nvSpPr>
        <p:spPr/>
        <p:txBody>
          <a:bodyPr/>
          <a:lstStyle/>
          <a:p>
            <a:endParaRPr lang="en-GB" dirty="0"/>
          </a:p>
          <a:p>
            <a:endParaRPr lang="en-GB" dirty="0"/>
          </a:p>
        </p:txBody>
      </p:sp>
      <p:pic>
        <p:nvPicPr>
          <p:cNvPr id="4" name="Picture 3">
            <a:extLst>
              <a:ext uri="{FF2B5EF4-FFF2-40B4-BE49-F238E27FC236}">
                <a16:creationId xmlns:a16="http://schemas.microsoft.com/office/drawing/2014/main" id="{A6D0B8D1-07C7-47E0-A476-BC45658FFEA5}"/>
              </a:ext>
            </a:extLst>
          </p:cNvPr>
          <p:cNvPicPr>
            <a:picLocks noChangeAspect="1"/>
          </p:cNvPicPr>
          <p:nvPr/>
        </p:nvPicPr>
        <p:blipFill>
          <a:blip r:embed="rId2"/>
          <a:stretch>
            <a:fillRect/>
          </a:stretch>
        </p:blipFill>
        <p:spPr>
          <a:xfrm>
            <a:off x="395536" y="1870810"/>
            <a:ext cx="8248469" cy="4642710"/>
          </a:xfrm>
          <a:prstGeom prst="rect">
            <a:avLst/>
          </a:prstGeom>
        </p:spPr>
      </p:pic>
    </p:spTree>
    <p:extLst>
      <p:ext uri="{BB962C8B-B14F-4D97-AF65-F5344CB8AC3E}">
        <p14:creationId xmlns:p14="http://schemas.microsoft.com/office/powerpoint/2010/main" val="993188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C2AE-DAF4-9ACC-97AD-0BDD406C788D}"/>
              </a:ext>
            </a:extLst>
          </p:cNvPr>
          <p:cNvSpPr>
            <a:spLocks noGrp="1"/>
          </p:cNvSpPr>
          <p:nvPr>
            <p:ph type="title"/>
          </p:nvPr>
        </p:nvSpPr>
        <p:spPr/>
        <p:txBody>
          <a:bodyPr/>
          <a:lstStyle/>
          <a:p>
            <a:r>
              <a:rPr lang="en-GB" dirty="0"/>
              <a:t>Regulations</a:t>
            </a:r>
          </a:p>
        </p:txBody>
      </p:sp>
      <p:sp>
        <p:nvSpPr>
          <p:cNvPr id="3" name="Content Placeholder 2">
            <a:extLst>
              <a:ext uri="{FF2B5EF4-FFF2-40B4-BE49-F238E27FC236}">
                <a16:creationId xmlns:a16="http://schemas.microsoft.com/office/drawing/2014/main" id="{5EAE2ECF-17D1-3C32-AAB3-F2581A8CFE91}"/>
              </a:ext>
            </a:extLst>
          </p:cNvPr>
          <p:cNvSpPr>
            <a:spLocks noGrp="1"/>
          </p:cNvSpPr>
          <p:nvPr>
            <p:ph idx="1"/>
          </p:nvPr>
        </p:nvSpPr>
        <p:spPr>
          <a:xfrm>
            <a:off x="423661" y="2996952"/>
            <a:ext cx="8229600" cy="1565528"/>
          </a:xfrm>
        </p:spPr>
        <p:txBody>
          <a:bodyPr/>
          <a:lstStyle/>
          <a:p>
            <a:r>
              <a:rPr lang="en-GB" dirty="0"/>
              <a:t>Which regulations do you think can influence method and location of items?</a:t>
            </a:r>
          </a:p>
        </p:txBody>
      </p:sp>
      <p:sp>
        <p:nvSpPr>
          <p:cNvPr id="5" name="TextBox 4">
            <a:extLst>
              <a:ext uri="{FF2B5EF4-FFF2-40B4-BE49-F238E27FC236}">
                <a16:creationId xmlns:a16="http://schemas.microsoft.com/office/drawing/2014/main" id="{BA2C6041-8370-F81B-BFF9-D5947D4E907A}"/>
              </a:ext>
            </a:extLst>
          </p:cNvPr>
          <p:cNvSpPr txBox="1"/>
          <p:nvPr/>
        </p:nvSpPr>
        <p:spPr>
          <a:xfrm>
            <a:off x="5724128" y="1275588"/>
            <a:ext cx="4580878" cy="369332"/>
          </a:xfrm>
          <a:prstGeom prst="rect">
            <a:avLst/>
          </a:prstGeom>
          <a:noFill/>
        </p:spPr>
        <p:txBody>
          <a:bodyPr wrap="square">
            <a:spAutoFit/>
          </a:bodyPr>
          <a:lstStyle/>
          <a:p>
            <a:r>
              <a:rPr lang="en-GB" dirty="0">
                <a:solidFill>
                  <a:srgbClr val="FF0000"/>
                </a:solidFill>
              </a:rPr>
              <a:t>Task 2 – 10 mins</a:t>
            </a:r>
          </a:p>
        </p:txBody>
      </p:sp>
    </p:spTree>
    <p:extLst>
      <p:ext uri="{BB962C8B-B14F-4D97-AF65-F5344CB8AC3E}">
        <p14:creationId xmlns:p14="http://schemas.microsoft.com/office/powerpoint/2010/main" val="3187129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56603-1E3E-2161-A58E-FD18F65F6DCE}"/>
              </a:ext>
            </a:extLst>
          </p:cNvPr>
          <p:cNvSpPr>
            <a:spLocks noGrp="1"/>
          </p:cNvSpPr>
          <p:nvPr>
            <p:ph idx="1"/>
          </p:nvPr>
        </p:nvSpPr>
        <p:spPr/>
        <p:txBody>
          <a:bodyPr/>
          <a:lstStyle/>
          <a:p>
            <a:r>
              <a:rPr lang="en-GB" dirty="0"/>
              <a:t>HASWA 1974</a:t>
            </a:r>
          </a:p>
          <a:p>
            <a:r>
              <a:rPr lang="en-GB" dirty="0"/>
              <a:t>CDM Regs 2015</a:t>
            </a:r>
          </a:p>
          <a:p>
            <a:r>
              <a:rPr lang="en-GB" dirty="0"/>
              <a:t>LOLER 1998</a:t>
            </a:r>
          </a:p>
          <a:p>
            <a:r>
              <a:rPr lang="en-GB" dirty="0"/>
              <a:t>COSHH 2002</a:t>
            </a:r>
          </a:p>
          <a:p>
            <a:r>
              <a:rPr lang="en-GB" dirty="0"/>
              <a:t>MHO 1992</a:t>
            </a:r>
          </a:p>
          <a:p>
            <a:r>
              <a:rPr lang="en-GB" dirty="0"/>
              <a:t>PUWER 1998</a:t>
            </a:r>
          </a:p>
          <a:p>
            <a:endParaRPr lang="en-GB" dirty="0"/>
          </a:p>
        </p:txBody>
      </p:sp>
    </p:spTree>
    <p:extLst>
      <p:ext uri="{BB962C8B-B14F-4D97-AF65-F5344CB8AC3E}">
        <p14:creationId xmlns:p14="http://schemas.microsoft.com/office/powerpoint/2010/main" val="1164266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445624" cy="2799184"/>
          </a:xfrm>
        </p:spPr>
        <p:txBody>
          <a:bodyPr>
            <a:normAutofit fontScale="90000"/>
          </a:bodyPr>
          <a:lstStyle/>
          <a:p>
            <a:r>
              <a:rPr lang="en-GB" dirty="0"/>
              <a:t>Research what needs to be taken into consideration when deciding the location of:</a:t>
            </a:r>
            <a:br>
              <a:rPr lang="en-GB" dirty="0"/>
            </a:br>
            <a:endParaRPr lang="en-GB" dirty="0"/>
          </a:p>
        </p:txBody>
      </p:sp>
      <p:sp>
        <p:nvSpPr>
          <p:cNvPr id="3" name="Content Placeholder 2"/>
          <p:cNvSpPr>
            <a:spLocks noGrp="1"/>
          </p:cNvSpPr>
          <p:nvPr>
            <p:ph idx="1"/>
          </p:nvPr>
        </p:nvSpPr>
        <p:spPr>
          <a:xfrm>
            <a:off x="457200" y="2708920"/>
            <a:ext cx="8229600" cy="3615680"/>
          </a:xfrm>
        </p:spPr>
        <p:txBody>
          <a:bodyPr/>
          <a:lstStyle/>
          <a:p>
            <a:endParaRPr lang="en-GB" dirty="0"/>
          </a:p>
          <a:p>
            <a:r>
              <a:rPr lang="en-GB" dirty="0"/>
              <a:t>Site offices</a:t>
            </a:r>
          </a:p>
          <a:p>
            <a:r>
              <a:rPr lang="en-GB" dirty="0"/>
              <a:t>Welfare facilities</a:t>
            </a:r>
          </a:p>
          <a:p>
            <a:r>
              <a:rPr lang="en-GB" dirty="0"/>
              <a:t>Off-loading and storage areas</a:t>
            </a:r>
          </a:p>
          <a:p>
            <a:r>
              <a:rPr lang="en-GB" dirty="0"/>
              <a:t>Entrances, exits, temporary roads, pedestrian access</a:t>
            </a:r>
          </a:p>
          <a:p>
            <a:r>
              <a:rPr lang="en-GB" dirty="0"/>
              <a:t>Hoarding and security</a:t>
            </a:r>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BDB4F3C1-F66D-67B8-5950-DD66574C0FCA}"/>
              </a:ext>
            </a:extLst>
          </p:cNvPr>
          <p:cNvSpPr txBox="1"/>
          <p:nvPr/>
        </p:nvSpPr>
        <p:spPr>
          <a:xfrm>
            <a:off x="1619672" y="6021288"/>
            <a:ext cx="1777666" cy="369332"/>
          </a:xfrm>
          <a:prstGeom prst="rect">
            <a:avLst/>
          </a:prstGeom>
          <a:noFill/>
        </p:spPr>
        <p:txBody>
          <a:bodyPr wrap="none" rtlCol="0">
            <a:spAutoFit/>
          </a:bodyPr>
          <a:lstStyle/>
          <a:p>
            <a:r>
              <a:rPr lang="en-GB" dirty="0">
                <a:solidFill>
                  <a:srgbClr val="FF0000"/>
                </a:solidFill>
              </a:rPr>
              <a:t>Task 3 – 10 mins</a:t>
            </a:r>
          </a:p>
        </p:txBody>
      </p:sp>
    </p:spTree>
    <p:extLst>
      <p:ext uri="{BB962C8B-B14F-4D97-AF65-F5344CB8AC3E}">
        <p14:creationId xmlns:p14="http://schemas.microsoft.com/office/powerpoint/2010/main" val="1576689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532" name="Object 4"/>
          <p:cNvGraphicFramePr>
            <a:graphicFrameLocks noGrp="1" noChangeAspect="1"/>
          </p:cNvGraphicFramePr>
          <p:nvPr>
            <p:ph idx="1"/>
          </p:nvPr>
        </p:nvGraphicFramePr>
        <p:xfrm>
          <a:off x="323850" y="549275"/>
          <a:ext cx="8569325" cy="5759450"/>
        </p:xfrm>
        <a:graphic>
          <a:graphicData uri="http://schemas.openxmlformats.org/presentationml/2006/ole">
            <mc:AlternateContent xmlns:mc="http://schemas.openxmlformats.org/markup-compatibility/2006">
              <mc:Choice xmlns:v="urn:schemas-microsoft-com:vml" Requires="v">
                <p:oleObj name="Image" r:id="rId2" imgW="5266955" imgH="4965202" progId="Photoshop.Image.7">
                  <p:embed/>
                </p:oleObj>
              </mc:Choice>
              <mc:Fallback>
                <p:oleObj name="Image" r:id="rId2" imgW="5266955" imgH="4965202" progId="Photoshop.Image.7">
                  <p:embed/>
                  <p:pic>
                    <p:nvPicPr>
                      <p:cNvPr id="22532"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49275"/>
                        <a:ext cx="8569325" cy="575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3" name="Rectangle 5"/>
          <p:cNvSpPr>
            <a:spLocks noGrp="1" noChangeArrowheads="1"/>
          </p:cNvSpPr>
          <p:nvPr>
            <p:ph type="title"/>
          </p:nvPr>
        </p:nvSpPr>
        <p:spPr>
          <a:xfrm>
            <a:off x="6238057" y="742999"/>
            <a:ext cx="2284462" cy="728563"/>
          </a:xfrm>
        </p:spPr>
        <p:txBody>
          <a:bodyPr/>
          <a:lstStyle/>
          <a:p>
            <a:pPr eaLnBrk="1" hangingPunct="1">
              <a:defRPr/>
            </a:pPr>
            <a:r>
              <a:rPr lang="en-GB" sz="3600" dirty="0">
                <a:solidFill>
                  <a:srgbClr val="000000"/>
                </a:solidFill>
                <a:effectLst>
                  <a:outerShdw blurRad="38100" dist="38100" dir="2700000" algn="tl">
                    <a:srgbClr val="FFFFFF"/>
                  </a:outerShdw>
                </a:effectLst>
              </a:rPr>
              <a:t>Soil Heap</a:t>
            </a:r>
            <a:endParaRPr lang="en-US" sz="3600" dirty="0">
              <a:solidFill>
                <a:srgbClr val="000000"/>
              </a:solidFill>
              <a:effectLst>
                <a:outerShdw blurRad="38100" dist="38100" dir="2700000" algn="tl">
                  <a:srgbClr val="FFFFFF"/>
                </a:outerShdw>
              </a:effectLst>
            </a:endParaRPr>
          </a:p>
        </p:txBody>
      </p:sp>
      <p:sp>
        <p:nvSpPr>
          <p:cNvPr id="1028" name="Text Box 7"/>
          <p:cNvSpPr txBox="1">
            <a:spLocks noChangeArrowheads="1"/>
          </p:cNvSpPr>
          <p:nvPr/>
        </p:nvSpPr>
        <p:spPr bwMode="auto">
          <a:xfrm>
            <a:off x="735013" y="92392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endParaRPr lang="en-GB"/>
          </a:p>
        </p:txBody>
      </p:sp>
      <p:sp>
        <p:nvSpPr>
          <p:cNvPr id="1031" name="Text Box 10"/>
          <p:cNvSpPr txBox="1">
            <a:spLocks noChangeArrowheads="1"/>
          </p:cNvSpPr>
          <p:nvPr/>
        </p:nvSpPr>
        <p:spPr bwMode="auto">
          <a:xfrm>
            <a:off x="7288213" y="52435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endParaRPr lang="en-GB"/>
          </a:p>
        </p:txBody>
      </p:sp>
    </p:spTree>
    <p:extLst>
      <p:ext uri="{BB962C8B-B14F-4D97-AF65-F5344CB8AC3E}">
        <p14:creationId xmlns:p14="http://schemas.microsoft.com/office/powerpoint/2010/main" val="2982697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2532"/>
                                        </p:tgtEl>
                                        <p:attrNameLst>
                                          <p:attrName>style.visibility</p:attrName>
                                        </p:attrNameLst>
                                      </p:cBhvr>
                                      <p:to>
                                        <p:strVal val="visible"/>
                                      </p:to>
                                    </p:set>
                                    <p:animEffect transition="in" filter="fade">
                                      <p:cBhvr>
                                        <p:cTn id="7" dur="2000"/>
                                        <p:tgtEl>
                                          <p:spTgt spid="2253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533"/>
                                        </p:tgtEl>
                                        <p:attrNameLst>
                                          <p:attrName>style.visibility</p:attrName>
                                        </p:attrNameLst>
                                      </p:cBhvr>
                                      <p:to>
                                        <p:strVal val="visible"/>
                                      </p:to>
                                    </p:set>
                                    <p:animEffect transition="in" filter="fade">
                                      <p:cBhvr>
                                        <p:cTn id="12" dur="2000"/>
                                        <p:tgtEl>
                                          <p:spTgt spid="22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6" name="Object 4"/>
          <p:cNvGraphicFramePr>
            <a:graphicFrameLocks noGrp="1" noChangeAspect="1"/>
          </p:cNvGraphicFramePr>
          <p:nvPr>
            <p:ph idx="1"/>
          </p:nvPr>
        </p:nvGraphicFramePr>
        <p:xfrm>
          <a:off x="323850" y="476250"/>
          <a:ext cx="8642350" cy="5759450"/>
        </p:xfrm>
        <a:graphic>
          <a:graphicData uri="http://schemas.openxmlformats.org/presentationml/2006/ole">
            <mc:AlternateContent xmlns:mc="http://schemas.openxmlformats.org/markup-compatibility/2006">
              <mc:Choice xmlns:v="urn:schemas-microsoft-com:vml" Requires="v">
                <p:oleObj name="Image" r:id="rId2" imgW="5321368" imgH="4965202" progId="Photoshop.Image.7">
                  <p:embed/>
                </p:oleObj>
              </mc:Choice>
              <mc:Fallback>
                <p:oleObj name="Image" r:id="rId2" imgW="5321368" imgH="4965202" progId="Photoshop.Image.7">
                  <p:embed/>
                  <p:pic>
                    <p:nvPicPr>
                      <p:cNvPr id="1331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6250"/>
                        <a:ext cx="8642350" cy="575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ext Box 7"/>
          <p:cNvSpPr txBox="1">
            <a:spLocks noChangeArrowheads="1"/>
          </p:cNvSpPr>
          <p:nvPr/>
        </p:nvSpPr>
        <p:spPr bwMode="auto">
          <a:xfrm>
            <a:off x="1311275" y="779463"/>
            <a:ext cx="1133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a:t>Soil Heap</a:t>
            </a:r>
            <a:endParaRPr lang="en-US"/>
          </a:p>
        </p:txBody>
      </p:sp>
      <p:graphicFrame>
        <p:nvGraphicFramePr>
          <p:cNvPr id="2051" name="Object 13"/>
          <p:cNvGraphicFramePr>
            <a:graphicFrameLocks noChangeAspect="1"/>
          </p:cNvGraphicFramePr>
          <p:nvPr/>
        </p:nvGraphicFramePr>
        <p:xfrm>
          <a:off x="323850" y="549275"/>
          <a:ext cx="8642350" cy="5759450"/>
        </p:xfrm>
        <a:graphic>
          <a:graphicData uri="http://schemas.openxmlformats.org/presentationml/2006/ole">
            <mc:AlternateContent xmlns:mc="http://schemas.openxmlformats.org/markup-compatibility/2006">
              <mc:Choice xmlns:v="urn:schemas-microsoft-com:vml" Requires="v">
                <p:oleObj name="Image" r:id="rId4" imgW="5321368" imgH="4965202" progId="Photoshop.Image.7">
                  <p:embed/>
                </p:oleObj>
              </mc:Choice>
              <mc:Fallback>
                <p:oleObj name="Image" r:id="rId4" imgW="5321368" imgH="4965202" progId="Photoshop.Image.7">
                  <p:embed/>
                  <p:pic>
                    <p:nvPicPr>
                      <p:cNvPr id="2051" name="Object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49275"/>
                        <a:ext cx="8642350" cy="575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3327" name="Text Box 15"/>
          <p:cNvSpPr txBox="1">
            <a:spLocks noChangeArrowheads="1"/>
          </p:cNvSpPr>
          <p:nvPr/>
        </p:nvSpPr>
        <p:spPr bwMode="auto">
          <a:xfrm>
            <a:off x="5435600" y="476250"/>
            <a:ext cx="320833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sz="3200">
                <a:solidFill>
                  <a:srgbClr val="000000"/>
                </a:solidFill>
              </a:rPr>
              <a:t>Welfare</a:t>
            </a:r>
            <a:r>
              <a:rPr lang="en-GB" sz="3200"/>
              <a:t> </a:t>
            </a:r>
            <a:r>
              <a:rPr lang="en-GB" sz="3200">
                <a:solidFill>
                  <a:srgbClr val="000000"/>
                </a:solidFill>
              </a:rPr>
              <a:t>Facilities</a:t>
            </a:r>
            <a:endParaRPr lang="en-US" sz="3200">
              <a:solidFill>
                <a:srgbClr val="000000"/>
              </a:solidFill>
            </a:endParaRPr>
          </a:p>
        </p:txBody>
      </p:sp>
    </p:spTree>
    <p:extLst>
      <p:ext uri="{BB962C8B-B14F-4D97-AF65-F5344CB8AC3E}">
        <p14:creationId xmlns:p14="http://schemas.microsoft.com/office/powerpoint/2010/main" val="1707260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3316"/>
                                        </p:tgtEl>
                                        <p:attrNameLst>
                                          <p:attrName>style.visibility</p:attrName>
                                        </p:attrNameLst>
                                      </p:cBhvr>
                                      <p:to>
                                        <p:strVal val="visible"/>
                                      </p:to>
                                    </p:set>
                                    <p:animEffect transition="in" filter="fade">
                                      <p:cBhvr>
                                        <p:cTn id="7" dur="2000"/>
                                        <p:tgtEl>
                                          <p:spTgt spid="133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27"/>
                                        </p:tgtEl>
                                        <p:attrNameLst>
                                          <p:attrName>style.visibility</p:attrName>
                                        </p:attrNameLst>
                                      </p:cBhvr>
                                      <p:to>
                                        <p:strVal val="visible"/>
                                      </p:to>
                                    </p:set>
                                    <p:animEffect transition="in" filter="fade">
                                      <p:cBhvr>
                                        <p:cTn id="12" dur="2000"/>
                                        <p:tgtEl>
                                          <p:spTgt spid="133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5"/>
          <p:cNvSpPr>
            <a:spLocks noGrp="1" noChangeArrowheads="1"/>
          </p:cNvSpPr>
          <p:nvPr>
            <p:ph type="title"/>
          </p:nvPr>
        </p:nvSpPr>
        <p:spPr/>
        <p:txBody>
          <a:bodyPr/>
          <a:lstStyle/>
          <a:p>
            <a:pPr eaLnBrk="1" hangingPunct="1">
              <a:defRPr/>
            </a:pPr>
            <a:endParaRPr lang="en-GB"/>
          </a:p>
        </p:txBody>
      </p:sp>
      <p:graphicFrame>
        <p:nvGraphicFramePr>
          <p:cNvPr id="3074" name="Object 7"/>
          <p:cNvGraphicFramePr>
            <a:graphicFrameLocks noGrp="1" noChangeAspect="1"/>
          </p:cNvGraphicFramePr>
          <p:nvPr>
            <p:ph idx="1"/>
          </p:nvPr>
        </p:nvGraphicFramePr>
        <p:xfrm>
          <a:off x="250825" y="549275"/>
          <a:ext cx="8642350" cy="5759450"/>
        </p:xfrm>
        <a:graphic>
          <a:graphicData uri="http://schemas.openxmlformats.org/presentationml/2006/ole">
            <mc:AlternateContent xmlns:mc="http://schemas.openxmlformats.org/markup-compatibility/2006">
              <mc:Choice xmlns:v="urn:schemas-microsoft-com:vml" Requires="v">
                <p:oleObj name="Image" r:id="rId2" imgW="5266955" imgH="4965202" progId="Photoshop.Image.7">
                  <p:embed/>
                </p:oleObj>
              </mc:Choice>
              <mc:Fallback>
                <p:oleObj name="Image" r:id="rId2" imgW="5266955" imgH="4965202" progId="Photoshop.Image.7">
                  <p:embed/>
                  <p:pic>
                    <p:nvPicPr>
                      <p:cNvPr id="3074" name="Object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49275"/>
                        <a:ext cx="8642350" cy="5759450"/>
                      </a:xfrm>
                      <a:prstGeom prst="rect">
                        <a:avLst/>
                      </a:prstGeom>
                    </p:spPr>
                  </p:pic>
                </p:oleObj>
              </mc:Fallback>
            </mc:AlternateContent>
          </a:graphicData>
        </a:graphic>
      </p:graphicFrame>
      <p:sp>
        <p:nvSpPr>
          <p:cNvPr id="19464" name="Text Box 8"/>
          <p:cNvSpPr txBox="1">
            <a:spLocks noChangeArrowheads="1"/>
          </p:cNvSpPr>
          <p:nvPr/>
        </p:nvSpPr>
        <p:spPr bwMode="auto">
          <a:xfrm>
            <a:off x="6135688" y="603250"/>
            <a:ext cx="17875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sz="3200">
                <a:solidFill>
                  <a:srgbClr val="000000"/>
                </a:solidFill>
              </a:rPr>
              <a:t>Materials</a:t>
            </a:r>
            <a:endParaRPr lang="en-US" sz="3200">
              <a:solidFill>
                <a:srgbClr val="000000"/>
              </a:solidFill>
            </a:endParaRPr>
          </a:p>
        </p:txBody>
      </p:sp>
    </p:spTree>
    <p:extLst>
      <p:ext uri="{BB962C8B-B14F-4D97-AF65-F5344CB8AC3E}">
        <p14:creationId xmlns:p14="http://schemas.microsoft.com/office/powerpoint/2010/main" val="40245449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64"/>
                                        </p:tgtEl>
                                        <p:attrNameLst>
                                          <p:attrName>style.visibility</p:attrName>
                                        </p:attrNameLst>
                                      </p:cBhvr>
                                      <p:to>
                                        <p:strVal val="visible"/>
                                      </p:to>
                                    </p:set>
                                    <p:animEffect transition="in" filter="fade">
                                      <p:cBhvr>
                                        <p:cTn id="7" dur="2000"/>
                                        <p:tgtEl>
                                          <p:spTgt spid="194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Rectangle 5"/>
          <p:cNvSpPr>
            <a:spLocks noGrp="1" noChangeArrowheads="1"/>
          </p:cNvSpPr>
          <p:nvPr>
            <p:ph type="title"/>
          </p:nvPr>
        </p:nvSpPr>
        <p:spPr/>
        <p:txBody>
          <a:bodyPr/>
          <a:lstStyle/>
          <a:p>
            <a:pPr eaLnBrk="1" hangingPunct="1">
              <a:defRPr/>
            </a:pPr>
            <a:endParaRPr lang="en-GB"/>
          </a:p>
        </p:txBody>
      </p:sp>
      <p:graphicFrame>
        <p:nvGraphicFramePr>
          <p:cNvPr id="5122" name="Object 7"/>
          <p:cNvGraphicFramePr>
            <a:graphicFrameLocks noGrp="1" noChangeAspect="1"/>
          </p:cNvGraphicFramePr>
          <p:nvPr>
            <p:ph idx="1"/>
          </p:nvPr>
        </p:nvGraphicFramePr>
        <p:xfrm>
          <a:off x="323850" y="549275"/>
          <a:ext cx="8569325" cy="5759450"/>
        </p:xfrm>
        <a:graphic>
          <a:graphicData uri="http://schemas.openxmlformats.org/presentationml/2006/ole">
            <mc:AlternateContent xmlns:mc="http://schemas.openxmlformats.org/markup-compatibility/2006">
              <mc:Choice xmlns:v="urn:schemas-microsoft-com:vml" Requires="v">
                <p:oleObj name="Image" r:id="rId2" imgW="5266955" imgH="4965202" progId="Photoshop.Image.7">
                  <p:embed/>
                </p:oleObj>
              </mc:Choice>
              <mc:Fallback>
                <p:oleObj name="Image" r:id="rId2" imgW="5266955" imgH="4965202" progId="Photoshop.Image.7">
                  <p:embed/>
                  <p:pic>
                    <p:nvPicPr>
                      <p:cNvPr id="5122" name="Object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549275"/>
                        <a:ext cx="8569325" cy="5759450"/>
                      </a:xfrm>
                      <a:prstGeom prst="rect">
                        <a:avLst/>
                      </a:prstGeom>
                    </p:spPr>
                  </p:pic>
                </p:oleObj>
              </mc:Fallback>
            </mc:AlternateContent>
          </a:graphicData>
        </a:graphic>
      </p:graphicFrame>
      <p:sp>
        <p:nvSpPr>
          <p:cNvPr id="17416" name="Text Box 8"/>
          <p:cNvSpPr txBox="1">
            <a:spLocks noChangeArrowheads="1"/>
          </p:cNvSpPr>
          <p:nvPr/>
        </p:nvSpPr>
        <p:spPr bwMode="auto">
          <a:xfrm>
            <a:off x="5848350" y="458788"/>
            <a:ext cx="292735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sz="3200">
                <a:solidFill>
                  <a:srgbClr val="000000"/>
                </a:solidFill>
              </a:rPr>
              <a:t>Bulk Materials</a:t>
            </a:r>
          </a:p>
          <a:p>
            <a:pPr algn="l"/>
            <a:r>
              <a:rPr lang="en-GB" sz="3200">
                <a:solidFill>
                  <a:srgbClr val="000000"/>
                </a:solidFill>
              </a:rPr>
              <a:t>And Equipment</a:t>
            </a:r>
            <a:endParaRPr lang="en-US" sz="3200">
              <a:solidFill>
                <a:srgbClr val="000000"/>
              </a:solidFill>
            </a:endParaRPr>
          </a:p>
        </p:txBody>
      </p:sp>
    </p:spTree>
    <p:extLst>
      <p:ext uri="{BB962C8B-B14F-4D97-AF65-F5344CB8AC3E}">
        <p14:creationId xmlns:p14="http://schemas.microsoft.com/office/powerpoint/2010/main" val="22901622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416"/>
                                        </p:tgtEl>
                                        <p:attrNameLst>
                                          <p:attrName>style.visibility</p:attrName>
                                        </p:attrNameLst>
                                      </p:cBhvr>
                                      <p:to>
                                        <p:strVal val="visible"/>
                                      </p:to>
                                    </p:set>
                                    <p:animEffect transition="in" filter="fade">
                                      <p:cBhvr>
                                        <p:cTn id="7" dur="2000"/>
                                        <p:tgtEl>
                                          <p:spTgt spid="174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4" name="Rectangle 8"/>
          <p:cNvSpPr>
            <a:spLocks noGrp="1" noChangeArrowheads="1"/>
          </p:cNvSpPr>
          <p:nvPr>
            <p:ph type="title"/>
          </p:nvPr>
        </p:nvSpPr>
        <p:spPr/>
        <p:txBody>
          <a:bodyPr/>
          <a:lstStyle/>
          <a:p>
            <a:pPr eaLnBrk="1" hangingPunct="1">
              <a:defRPr/>
            </a:pPr>
            <a:endParaRPr lang="en-GB"/>
          </a:p>
        </p:txBody>
      </p:sp>
      <p:graphicFrame>
        <p:nvGraphicFramePr>
          <p:cNvPr id="6146" name="Object 4"/>
          <p:cNvGraphicFramePr>
            <a:graphicFrameLocks noGrp="1" noChangeAspect="1"/>
          </p:cNvGraphicFramePr>
          <p:nvPr>
            <p:ph sz="half" idx="1"/>
          </p:nvPr>
        </p:nvGraphicFramePr>
        <p:xfrm>
          <a:off x="395288" y="620713"/>
          <a:ext cx="8497887" cy="5662612"/>
        </p:xfrm>
        <a:graphic>
          <a:graphicData uri="http://schemas.openxmlformats.org/presentationml/2006/ole">
            <mc:AlternateContent xmlns:mc="http://schemas.openxmlformats.org/markup-compatibility/2006">
              <mc:Choice xmlns:v="urn:schemas-microsoft-com:vml" Requires="v">
                <p:oleObj name="Image" r:id="rId2" imgW="5321368" imgH="4965202" progId="Photoshop.Image.7">
                  <p:embed/>
                </p:oleObj>
              </mc:Choice>
              <mc:Fallback>
                <p:oleObj name="Image" r:id="rId2" imgW="5321368" imgH="4965202" progId="Photoshop.Image.7">
                  <p:embed/>
                  <p:pic>
                    <p:nvPicPr>
                      <p:cNvPr id="614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620713"/>
                        <a:ext cx="8497887" cy="566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106455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p:cNvGraphicFramePr>
            <a:graphicFrameLocks noGrp="1" noChangeAspect="1"/>
          </p:cNvGraphicFramePr>
          <p:nvPr>
            <p:ph sz="half" idx="1"/>
            <p:extLst>
              <p:ext uri="{D42A27DB-BD31-4B8C-83A1-F6EECF244321}">
                <p14:modId xmlns:p14="http://schemas.microsoft.com/office/powerpoint/2010/main" val="87489687"/>
              </p:ext>
            </p:extLst>
          </p:nvPr>
        </p:nvGraphicFramePr>
        <p:xfrm>
          <a:off x="107504" y="1453523"/>
          <a:ext cx="4470648" cy="4214078"/>
        </p:xfrm>
        <a:graphic>
          <a:graphicData uri="http://schemas.openxmlformats.org/presentationml/2006/ole">
            <mc:AlternateContent xmlns:mc="http://schemas.openxmlformats.org/markup-compatibility/2006">
              <mc:Choice xmlns:v="urn:schemas-microsoft-com:vml" Requires="v">
                <p:oleObj name="Image" r:id="rId2" imgW="5266955" imgH="4965202" progId="Photoshop.Image.7">
                  <p:embed/>
                </p:oleObj>
              </mc:Choice>
              <mc:Fallback>
                <p:oleObj name="Image" r:id="rId2" imgW="5266955" imgH="4965202" progId="Photoshop.Image.7">
                  <p:embed/>
                  <p:pic>
                    <p:nvPicPr>
                      <p:cNvPr id="35842"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53523"/>
                        <a:ext cx="4470648" cy="4214078"/>
                      </a:xfrm>
                      <a:prstGeom prst="rect">
                        <a:avLst/>
                      </a:prstGeom>
                      <a:noFill/>
                      <a:ln>
                        <a:noFill/>
                      </a:ln>
                      <a:effectLst/>
                    </p:spPr>
                  </p:pic>
                </p:oleObj>
              </mc:Fallback>
            </mc:AlternateContent>
          </a:graphicData>
        </a:graphic>
      </p:graphicFrame>
      <p:sp>
        <p:nvSpPr>
          <p:cNvPr id="7172" name="Text Box 4"/>
          <p:cNvSpPr txBox="1">
            <a:spLocks noChangeArrowheads="1"/>
          </p:cNvSpPr>
          <p:nvPr/>
        </p:nvSpPr>
        <p:spPr bwMode="auto">
          <a:xfrm>
            <a:off x="735013" y="92392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endParaRPr lang="en-GB"/>
          </a:p>
        </p:txBody>
      </p:sp>
      <p:sp>
        <p:nvSpPr>
          <p:cNvPr id="7173" name="Text Box 7"/>
          <p:cNvSpPr txBox="1">
            <a:spLocks noChangeArrowheads="1"/>
          </p:cNvSpPr>
          <p:nvPr/>
        </p:nvSpPr>
        <p:spPr bwMode="auto">
          <a:xfrm>
            <a:off x="7288213" y="52435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endParaRPr lang="en-GB"/>
          </a:p>
        </p:txBody>
      </p:sp>
      <p:graphicFrame>
        <p:nvGraphicFramePr>
          <p:cNvPr id="35851" name="Object 11"/>
          <p:cNvGraphicFramePr>
            <a:graphicFrameLocks noGrp="1" noChangeAspect="1"/>
          </p:cNvGraphicFramePr>
          <p:nvPr>
            <p:ph sz="half" idx="2"/>
            <p:extLst>
              <p:ext uri="{D42A27DB-BD31-4B8C-83A1-F6EECF244321}">
                <p14:modId xmlns:p14="http://schemas.microsoft.com/office/powerpoint/2010/main" val="2453459133"/>
              </p:ext>
            </p:extLst>
          </p:nvPr>
        </p:nvGraphicFramePr>
        <p:xfrm>
          <a:off x="4643437" y="1484313"/>
          <a:ext cx="4421365" cy="4125912"/>
        </p:xfrm>
        <a:graphic>
          <a:graphicData uri="http://schemas.openxmlformats.org/presentationml/2006/ole">
            <mc:AlternateContent xmlns:mc="http://schemas.openxmlformats.org/markup-compatibility/2006">
              <mc:Choice xmlns:v="urn:schemas-microsoft-com:vml" Requires="v">
                <p:oleObj name="Image" r:id="rId4" imgW="5321368" imgH="4965202" progId="Photoshop.Image.7">
                  <p:embed/>
                </p:oleObj>
              </mc:Choice>
              <mc:Fallback>
                <p:oleObj name="Image" r:id="rId4" imgW="5321368" imgH="4965202" progId="Photoshop.Image.7">
                  <p:embed/>
                  <p:pic>
                    <p:nvPicPr>
                      <p:cNvPr id="35851" name="Object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3437" y="1484313"/>
                        <a:ext cx="4421365" cy="412591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676853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851"/>
                                        </p:tgtEl>
                                        <p:attrNameLst>
                                          <p:attrName>style.visibility</p:attrName>
                                        </p:attrNameLst>
                                      </p:cBhvr>
                                      <p:to>
                                        <p:strVal val="visible"/>
                                      </p:to>
                                    </p:set>
                                    <p:animEffect transition="in" filter="fade">
                                      <p:cBhvr>
                                        <p:cTn id="12" dur="2000"/>
                                        <p:tgtEl>
                                          <p:spTgt spid="35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68193" y="2967335"/>
            <a:ext cx="3007618" cy="923330"/>
          </a:xfrm>
          <a:prstGeom prst="rect">
            <a:avLst/>
          </a:prstGeom>
          <a:noFill/>
        </p:spPr>
        <p:txBody>
          <a:bodyPr wrap="none" lIns="91440" tIns="45720" rIns="91440" bIns="45720">
            <a:spAutoFit/>
          </a:bodyPr>
          <a:lstStyle/>
          <a:p>
            <a:pPr algn="ctr"/>
            <a:r>
              <a:rPr lang="en-US"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Example</a:t>
            </a:r>
          </a:p>
        </p:txBody>
      </p:sp>
    </p:spTree>
    <p:extLst>
      <p:ext uri="{BB962C8B-B14F-4D97-AF65-F5344CB8AC3E}">
        <p14:creationId xmlns:p14="http://schemas.microsoft.com/office/powerpoint/2010/main" val="4135191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1140" name="Object 4"/>
          <p:cNvGraphicFramePr>
            <a:graphicFrameLocks noGrp="1" noChangeAspect="1"/>
          </p:cNvGraphicFramePr>
          <p:nvPr>
            <p:ph idx="1"/>
          </p:nvPr>
        </p:nvGraphicFramePr>
        <p:xfrm>
          <a:off x="0" y="836613"/>
          <a:ext cx="9144000" cy="5486400"/>
        </p:xfrm>
        <a:graphic>
          <a:graphicData uri="http://schemas.openxmlformats.org/presentationml/2006/ole">
            <mc:AlternateContent xmlns:mc="http://schemas.openxmlformats.org/markup-compatibility/2006">
              <mc:Choice xmlns:v="urn:schemas-microsoft-com:vml" Requires="v">
                <p:oleObj name="Image" r:id="rId2" imgW="5620523" imgH="3371095" progId="Photoshop.Image.7">
                  <p:embed/>
                </p:oleObj>
              </mc:Choice>
              <mc:Fallback>
                <p:oleObj name="Image" r:id="rId2" imgW="5620523" imgH="3371095" progId="Photoshop.Image.7">
                  <p:embed/>
                  <p:pic>
                    <p:nvPicPr>
                      <p:cNvPr id="9114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6613"/>
                        <a:ext cx="9144000"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1143" name="Text Box 7"/>
          <p:cNvSpPr txBox="1">
            <a:spLocks noChangeArrowheads="1"/>
          </p:cNvSpPr>
          <p:nvPr/>
        </p:nvSpPr>
        <p:spPr bwMode="auto">
          <a:xfrm>
            <a:off x="2339975" y="188913"/>
            <a:ext cx="470693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sz="3200"/>
              <a:t>Complete the Site Layout</a:t>
            </a:r>
            <a:endParaRPr lang="en-US" sz="3200"/>
          </a:p>
        </p:txBody>
      </p:sp>
      <p:sp>
        <p:nvSpPr>
          <p:cNvPr id="91144" name="Text Box 8"/>
          <p:cNvSpPr txBox="1">
            <a:spLocks noChangeArrowheads="1"/>
          </p:cNvSpPr>
          <p:nvPr/>
        </p:nvSpPr>
        <p:spPr bwMode="auto">
          <a:xfrm>
            <a:off x="332367" y="5334517"/>
            <a:ext cx="10080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spcBef>
                <a:spcPct val="50000"/>
              </a:spcBef>
            </a:pPr>
            <a:r>
              <a:rPr lang="en-GB" dirty="0">
                <a:solidFill>
                  <a:srgbClr val="FF0000"/>
                </a:solidFill>
              </a:rPr>
              <a:t>Position</a:t>
            </a:r>
            <a:endParaRPr lang="en-US" dirty="0">
              <a:solidFill>
                <a:srgbClr val="FF0000"/>
              </a:solidFill>
            </a:endParaRPr>
          </a:p>
        </p:txBody>
      </p:sp>
      <p:sp>
        <p:nvSpPr>
          <p:cNvPr id="91145" name="Text Box 9"/>
          <p:cNvSpPr txBox="1">
            <a:spLocks noChangeArrowheads="1"/>
          </p:cNvSpPr>
          <p:nvPr/>
        </p:nvSpPr>
        <p:spPr bwMode="auto">
          <a:xfrm>
            <a:off x="1700793" y="5331897"/>
            <a:ext cx="733078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algn="ctr" eaLnBrk="0" fontAlgn="base" hangingPunct="0">
              <a:spcBef>
                <a:spcPct val="0"/>
              </a:spcBef>
              <a:spcAft>
                <a:spcPct val="0"/>
              </a:spcAft>
              <a:defRPr>
                <a:solidFill>
                  <a:schemeClr val="tx1"/>
                </a:solidFill>
                <a:latin typeface="Tahoma" charset="0"/>
              </a:defRPr>
            </a:lvl6pPr>
            <a:lvl7pPr marL="2971800" indent="-228600" algn="ctr" eaLnBrk="0" fontAlgn="base" hangingPunct="0">
              <a:spcBef>
                <a:spcPct val="0"/>
              </a:spcBef>
              <a:spcAft>
                <a:spcPct val="0"/>
              </a:spcAft>
              <a:defRPr>
                <a:solidFill>
                  <a:schemeClr val="tx1"/>
                </a:solidFill>
                <a:latin typeface="Tahoma" charset="0"/>
              </a:defRPr>
            </a:lvl7pPr>
            <a:lvl8pPr marL="3429000" indent="-228600" algn="ctr" eaLnBrk="0" fontAlgn="base" hangingPunct="0">
              <a:spcBef>
                <a:spcPct val="0"/>
              </a:spcBef>
              <a:spcAft>
                <a:spcPct val="0"/>
              </a:spcAft>
              <a:defRPr>
                <a:solidFill>
                  <a:schemeClr val="tx1"/>
                </a:solidFill>
                <a:latin typeface="Tahoma" charset="0"/>
              </a:defRPr>
            </a:lvl8pPr>
            <a:lvl9pPr marL="3886200" indent="-228600" algn="ctr" eaLnBrk="0" fontAlgn="base" hangingPunct="0">
              <a:spcBef>
                <a:spcPct val="0"/>
              </a:spcBef>
              <a:spcAft>
                <a:spcPct val="0"/>
              </a:spcAft>
              <a:defRPr>
                <a:solidFill>
                  <a:schemeClr val="tx1"/>
                </a:solidFill>
                <a:latin typeface="Tahoma" charset="0"/>
              </a:defRPr>
            </a:lvl9pPr>
          </a:lstStyle>
          <a:p>
            <a:pPr algn="l"/>
            <a:r>
              <a:rPr lang="en-GB" dirty="0">
                <a:solidFill>
                  <a:srgbClr val="FF0000"/>
                </a:solidFill>
              </a:rPr>
              <a:t>Bricks, Hoist, Mess Room, Site Office, Timber Store and Lock Up Store</a:t>
            </a:r>
            <a:endParaRPr lang="en-US" dirty="0">
              <a:solidFill>
                <a:srgbClr val="FF0000"/>
              </a:solidFill>
            </a:endParaRPr>
          </a:p>
        </p:txBody>
      </p:sp>
      <p:sp>
        <p:nvSpPr>
          <p:cNvPr id="91148" name="Line 12"/>
          <p:cNvSpPr>
            <a:spLocks noChangeShapeType="1"/>
          </p:cNvSpPr>
          <p:nvPr/>
        </p:nvSpPr>
        <p:spPr bwMode="auto">
          <a:xfrm>
            <a:off x="1340430" y="5514069"/>
            <a:ext cx="36036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5223323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1143"/>
                                        </p:tgtEl>
                                        <p:attrNameLst>
                                          <p:attrName>style.visibility</p:attrName>
                                        </p:attrNameLst>
                                      </p:cBhvr>
                                      <p:to>
                                        <p:strVal val="visible"/>
                                      </p:to>
                                    </p:set>
                                    <p:animEffect transition="in" filter="fade">
                                      <p:cBhvr>
                                        <p:cTn id="7" dur="2000"/>
                                        <p:tgtEl>
                                          <p:spTgt spid="91143"/>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91140"/>
                                        </p:tgtEl>
                                        <p:attrNameLst>
                                          <p:attrName>style.visibility</p:attrName>
                                        </p:attrNameLst>
                                      </p:cBhvr>
                                      <p:to>
                                        <p:strVal val="visible"/>
                                      </p:to>
                                    </p:set>
                                    <p:animEffect transition="in" filter="fade">
                                      <p:cBhvr>
                                        <p:cTn id="11" dur="2000"/>
                                        <p:tgtEl>
                                          <p:spTgt spid="91140"/>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91144"/>
                                        </p:tgtEl>
                                        <p:attrNameLst>
                                          <p:attrName>style.visibility</p:attrName>
                                        </p:attrNameLst>
                                      </p:cBhvr>
                                      <p:to>
                                        <p:strVal val="visible"/>
                                      </p:to>
                                    </p:set>
                                    <p:anim calcmode="lin" valueType="num">
                                      <p:cBhvr additive="base">
                                        <p:cTn id="16" dur="500" fill="hold"/>
                                        <p:tgtEl>
                                          <p:spTgt spid="91144"/>
                                        </p:tgtEl>
                                        <p:attrNameLst>
                                          <p:attrName>ppt_x</p:attrName>
                                        </p:attrNameLst>
                                      </p:cBhvr>
                                      <p:tavLst>
                                        <p:tav tm="0">
                                          <p:val>
                                            <p:strVal val="#ppt_x"/>
                                          </p:val>
                                        </p:tav>
                                        <p:tav tm="100000">
                                          <p:val>
                                            <p:strVal val="#ppt_x"/>
                                          </p:val>
                                        </p:tav>
                                      </p:tavLst>
                                    </p:anim>
                                    <p:anim calcmode="lin" valueType="num">
                                      <p:cBhvr additive="base">
                                        <p:cTn id="17" dur="500" fill="hold"/>
                                        <p:tgtEl>
                                          <p:spTgt spid="91144"/>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1148"/>
                                        </p:tgtEl>
                                        <p:attrNameLst>
                                          <p:attrName>style.visibility</p:attrName>
                                        </p:attrNameLst>
                                      </p:cBhvr>
                                      <p:to>
                                        <p:strVal val="visible"/>
                                      </p:to>
                                    </p:set>
                                    <p:anim calcmode="lin" valueType="num">
                                      <p:cBhvr additive="base">
                                        <p:cTn id="20" dur="500" fill="hold"/>
                                        <p:tgtEl>
                                          <p:spTgt spid="91148"/>
                                        </p:tgtEl>
                                        <p:attrNameLst>
                                          <p:attrName>ppt_x</p:attrName>
                                        </p:attrNameLst>
                                      </p:cBhvr>
                                      <p:tavLst>
                                        <p:tav tm="0">
                                          <p:val>
                                            <p:strVal val="#ppt_x"/>
                                          </p:val>
                                        </p:tav>
                                        <p:tav tm="100000">
                                          <p:val>
                                            <p:strVal val="#ppt_x"/>
                                          </p:val>
                                        </p:tav>
                                      </p:tavLst>
                                    </p:anim>
                                    <p:anim calcmode="lin" valueType="num">
                                      <p:cBhvr additive="base">
                                        <p:cTn id="21" dur="500" fill="hold"/>
                                        <p:tgtEl>
                                          <p:spTgt spid="91148"/>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91145"/>
                                        </p:tgtEl>
                                        <p:attrNameLst>
                                          <p:attrName>style.visibility</p:attrName>
                                        </p:attrNameLst>
                                      </p:cBhvr>
                                      <p:to>
                                        <p:strVal val="visible"/>
                                      </p:to>
                                    </p:set>
                                    <p:anim calcmode="lin" valueType="num">
                                      <p:cBhvr additive="base">
                                        <p:cTn id="26" dur="500" fill="hold"/>
                                        <p:tgtEl>
                                          <p:spTgt spid="91145"/>
                                        </p:tgtEl>
                                        <p:attrNameLst>
                                          <p:attrName>ppt_x</p:attrName>
                                        </p:attrNameLst>
                                      </p:cBhvr>
                                      <p:tavLst>
                                        <p:tav tm="0">
                                          <p:val>
                                            <p:strVal val="#ppt_x"/>
                                          </p:val>
                                        </p:tav>
                                        <p:tav tm="100000">
                                          <p:val>
                                            <p:strVal val="#ppt_x"/>
                                          </p:val>
                                        </p:tav>
                                      </p:tavLst>
                                    </p:anim>
                                    <p:anim calcmode="lin" valueType="num">
                                      <p:cBhvr additive="base">
                                        <p:cTn id="27" dur="500" fill="hold"/>
                                        <p:tgtEl>
                                          <p:spTgt spid="911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3" grpId="0"/>
      <p:bldP spid="91144" grpId="0"/>
      <p:bldP spid="91145" grpId="0"/>
      <p:bldP spid="9114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7"/>
          <p:cNvGraphicFramePr>
            <a:graphicFrameLocks noGrp="1" noChangeAspect="1"/>
          </p:cNvGraphicFramePr>
          <p:nvPr>
            <p:ph idx="1"/>
          </p:nvPr>
        </p:nvGraphicFramePr>
        <p:xfrm>
          <a:off x="0" y="333375"/>
          <a:ext cx="9144000" cy="5478463"/>
        </p:xfrm>
        <a:graphic>
          <a:graphicData uri="http://schemas.openxmlformats.org/presentationml/2006/ole">
            <mc:AlternateContent xmlns:mc="http://schemas.openxmlformats.org/markup-compatibility/2006">
              <mc:Choice xmlns:v="urn:schemas-microsoft-com:vml" Requires="v">
                <p:oleObj name="Image" r:id="rId2" imgW="3395191" imgH="4069088" progId="Photoshop.Image.7">
                  <p:embed/>
                </p:oleObj>
              </mc:Choice>
              <mc:Fallback>
                <p:oleObj name="Image" r:id="rId2" imgW="3395191" imgH="4069088" progId="Photoshop.Image.7">
                  <p:embed/>
                  <p:pic>
                    <p:nvPicPr>
                      <p:cNvPr id="9218" name="Object 7"/>
                      <p:cNvPicPr>
                        <a:picLocks noChangeAspect="1" noChangeArrowheads="1"/>
                      </p:cNvPicPr>
                      <p:nvPr/>
                    </p:nvPicPr>
                    <p:blipFill>
                      <a:blip r:embed="rId3">
                        <a:extLst>
                          <a:ext uri="{28A0092B-C50C-407E-A947-70E740481C1C}">
                            <a14:useLocalDpi xmlns:a14="http://schemas.microsoft.com/office/drawing/2010/main" val="0"/>
                          </a:ext>
                        </a:extLst>
                      </a:blip>
                      <a:srcRect t="50000"/>
                      <a:stretch>
                        <a:fillRect/>
                      </a:stretch>
                    </p:blipFill>
                    <p:spPr bwMode="auto">
                      <a:xfrm>
                        <a:off x="0" y="333375"/>
                        <a:ext cx="9144000" cy="5478463"/>
                      </a:xfrm>
                      <a:prstGeom prst="rect">
                        <a:avLst/>
                      </a:prstGeom>
                    </p:spPr>
                  </p:pic>
                </p:oleObj>
              </mc:Fallback>
            </mc:AlternateContent>
          </a:graphicData>
        </a:graphic>
      </p:graphicFrame>
      <p:sp>
        <p:nvSpPr>
          <p:cNvPr id="9219" name="Rectangle 8"/>
          <p:cNvSpPr>
            <a:spLocks noChangeArrowheads="1"/>
          </p:cNvSpPr>
          <p:nvPr/>
        </p:nvSpPr>
        <p:spPr bwMode="auto">
          <a:xfrm>
            <a:off x="3876298" y="3880669"/>
            <a:ext cx="144463" cy="144462"/>
          </a:xfrm>
          <a:prstGeom prst="rect">
            <a:avLst/>
          </a:prstGeom>
          <a:solidFill>
            <a:srgbClr val="FF0000"/>
          </a:solidFill>
          <a:ln w="9525">
            <a:solidFill>
              <a:schemeClr val="tx1"/>
            </a:solidFill>
            <a:miter lim="800000"/>
            <a:headEnd/>
            <a:tailEnd/>
          </a:ln>
        </p:spPr>
        <p:txBody>
          <a:bodyPr wrap="none" anchor="ctr"/>
          <a:lstStyle/>
          <a:p>
            <a:endParaRPr lang="en-GB"/>
          </a:p>
        </p:txBody>
      </p:sp>
      <p:sp>
        <p:nvSpPr>
          <p:cNvPr id="9220" name="Rectangle 9"/>
          <p:cNvSpPr>
            <a:spLocks noChangeArrowheads="1"/>
          </p:cNvSpPr>
          <p:nvPr/>
        </p:nvSpPr>
        <p:spPr bwMode="auto">
          <a:xfrm>
            <a:off x="3886159" y="2702718"/>
            <a:ext cx="144463" cy="144463"/>
          </a:xfrm>
          <a:prstGeom prst="rect">
            <a:avLst/>
          </a:prstGeom>
          <a:solidFill>
            <a:srgbClr val="FF0000"/>
          </a:solidFill>
          <a:ln w="9525">
            <a:solidFill>
              <a:schemeClr val="tx1"/>
            </a:solidFill>
            <a:miter lim="800000"/>
            <a:headEnd/>
            <a:tailEnd/>
          </a:ln>
        </p:spPr>
        <p:txBody>
          <a:bodyPr wrap="none" anchor="ctr"/>
          <a:lstStyle/>
          <a:p>
            <a:endParaRPr lang="en-GB"/>
          </a:p>
        </p:txBody>
      </p:sp>
      <p:sp>
        <p:nvSpPr>
          <p:cNvPr id="9221" name="Rectangle 10"/>
          <p:cNvSpPr>
            <a:spLocks noChangeArrowheads="1"/>
          </p:cNvSpPr>
          <p:nvPr/>
        </p:nvSpPr>
        <p:spPr bwMode="auto">
          <a:xfrm>
            <a:off x="2555875" y="3068638"/>
            <a:ext cx="144463" cy="144462"/>
          </a:xfrm>
          <a:prstGeom prst="rect">
            <a:avLst/>
          </a:prstGeom>
          <a:solidFill>
            <a:srgbClr val="FF0000"/>
          </a:solidFill>
          <a:ln w="9525">
            <a:solidFill>
              <a:schemeClr val="tx1"/>
            </a:solidFill>
            <a:miter lim="800000"/>
            <a:headEnd/>
            <a:tailEnd/>
          </a:ln>
        </p:spPr>
        <p:txBody>
          <a:bodyPr wrap="none" anchor="ctr"/>
          <a:lstStyle/>
          <a:p>
            <a:endParaRPr lang="en-GB"/>
          </a:p>
        </p:txBody>
      </p:sp>
      <p:sp>
        <p:nvSpPr>
          <p:cNvPr id="9222" name="Rectangle 11"/>
          <p:cNvSpPr>
            <a:spLocks noChangeArrowheads="1"/>
          </p:cNvSpPr>
          <p:nvPr/>
        </p:nvSpPr>
        <p:spPr bwMode="auto">
          <a:xfrm>
            <a:off x="827088" y="3860800"/>
            <a:ext cx="144462" cy="144463"/>
          </a:xfrm>
          <a:prstGeom prst="rect">
            <a:avLst/>
          </a:prstGeom>
          <a:solidFill>
            <a:srgbClr val="FF0000"/>
          </a:solidFill>
          <a:ln w="9525">
            <a:solidFill>
              <a:schemeClr val="tx1"/>
            </a:solidFill>
            <a:miter lim="800000"/>
            <a:headEnd/>
            <a:tailEnd/>
          </a:ln>
        </p:spPr>
        <p:txBody>
          <a:bodyPr wrap="none" anchor="ctr"/>
          <a:lstStyle/>
          <a:p>
            <a:endParaRPr lang="en-GB"/>
          </a:p>
        </p:txBody>
      </p:sp>
      <p:sp>
        <p:nvSpPr>
          <p:cNvPr id="9223" name="Rectangle 12"/>
          <p:cNvSpPr>
            <a:spLocks noChangeArrowheads="1"/>
          </p:cNvSpPr>
          <p:nvPr/>
        </p:nvSpPr>
        <p:spPr bwMode="auto">
          <a:xfrm>
            <a:off x="7092280" y="1916832"/>
            <a:ext cx="144463" cy="144462"/>
          </a:xfrm>
          <a:prstGeom prst="rect">
            <a:avLst/>
          </a:prstGeom>
          <a:solidFill>
            <a:srgbClr val="FF0000"/>
          </a:solidFill>
          <a:ln w="9525">
            <a:solidFill>
              <a:schemeClr val="tx1"/>
            </a:solidFill>
            <a:miter lim="800000"/>
            <a:headEnd/>
            <a:tailEnd/>
          </a:ln>
        </p:spPr>
        <p:txBody>
          <a:bodyPr wrap="none" anchor="ctr"/>
          <a:lstStyle/>
          <a:p>
            <a:endParaRPr lang="en-GB"/>
          </a:p>
        </p:txBody>
      </p:sp>
      <p:sp>
        <p:nvSpPr>
          <p:cNvPr id="9224" name="Rectangle 13"/>
          <p:cNvSpPr>
            <a:spLocks noChangeArrowheads="1"/>
          </p:cNvSpPr>
          <p:nvPr/>
        </p:nvSpPr>
        <p:spPr bwMode="auto">
          <a:xfrm>
            <a:off x="6925176" y="3300912"/>
            <a:ext cx="144462" cy="144462"/>
          </a:xfrm>
          <a:prstGeom prst="rect">
            <a:avLst/>
          </a:prstGeom>
          <a:solidFill>
            <a:srgbClr val="FF0000"/>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1517268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514EC-D789-4C6B-A9DB-03AE6126E321}"/>
              </a:ext>
            </a:extLst>
          </p:cNvPr>
          <p:cNvSpPr>
            <a:spLocks noGrp="1"/>
          </p:cNvSpPr>
          <p:nvPr>
            <p:ph type="title"/>
          </p:nvPr>
        </p:nvSpPr>
        <p:spPr/>
        <p:txBody>
          <a:bodyPr/>
          <a:lstStyle/>
          <a:p>
            <a:r>
              <a:rPr lang="en-GB" dirty="0"/>
              <a:t>Complex Sites</a:t>
            </a:r>
          </a:p>
        </p:txBody>
      </p:sp>
      <p:sp>
        <p:nvSpPr>
          <p:cNvPr id="3" name="Content Placeholder 2">
            <a:extLst>
              <a:ext uri="{FF2B5EF4-FFF2-40B4-BE49-F238E27FC236}">
                <a16:creationId xmlns:a16="http://schemas.microsoft.com/office/drawing/2014/main" id="{B7E34E79-0018-44D9-B234-B77950844C35}"/>
              </a:ext>
            </a:extLst>
          </p:cNvPr>
          <p:cNvSpPr>
            <a:spLocks noGrp="1"/>
          </p:cNvSpPr>
          <p:nvPr>
            <p:ph idx="1"/>
          </p:nvPr>
        </p:nvSpPr>
        <p:spPr>
          <a:xfrm>
            <a:off x="457200" y="2348880"/>
            <a:ext cx="8229600" cy="3975720"/>
          </a:xfrm>
        </p:spPr>
        <p:txBody>
          <a:bodyPr/>
          <a:lstStyle/>
          <a:p>
            <a:r>
              <a:rPr lang="en-GB" dirty="0"/>
              <a:t>Site offices – Multiple stakeholders on site, size of site.</a:t>
            </a:r>
          </a:p>
          <a:p>
            <a:r>
              <a:rPr lang="en-GB" dirty="0"/>
              <a:t>Welfare facilities – Access to water, electricity.</a:t>
            </a:r>
          </a:p>
          <a:p>
            <a:r>
              <a:rPr lang="en-GB" dirty="0"/>
              <a:t>Off-loading and storage areas – Size of site.</a:t>
            </a:r>
          </a:p>
          <a:p>
            <a:r>
              <a:rPr lang="en-GB" dirty="0"/>
              <a:t>Entrances, temporary roads, separate pedestrian access – One way systems.</a:t>
            </a:r>
          </a:p>
          <a:p>
            <a:endParaRPr lang="en-GB" dirty="0"/>
          </a:p>
        </p:txBody>
      </p:sp>
      <p:pic>
        <p:nvPicPr>
          <p:cNvPr id="5" name="Picture 4">
            <a:extLst>
              <a:ext uri="{FF2B5EF4-FFF2-40B4-BE49-F238E27FC236}">
                <a16:creationId xmlns:a16="http://schemas.microsoft.com/office/drawing/2014/main" id="{56115164-AD7D-40BE-9217-BF9039AF0B13}"/>
              </a:ext>
            </a:extLst>
          </p:cNvPr>
          <p:cNvPicPr>
            <a:picLocks noChangeAspect="1"/>
          </p:cNvPicPr>
          <p:nvPr/>
        </p:nvPicPr>
        <p:blipFill>
          <a:blip r:embed="rId2"/>
          <a:stretch>
            <a:fillRect/>
          </a:stretch>
        </p:blipFill>
        <p:spPr>
          <a:xfrm>
            <a:off x="4932951" y="342138"/>
            <a:ext cx="3604103" cy="1790718"/>
          </a:xfrm>
          <a:prstGeom prst="rect">
            <a:avLst/>
          </a:prstGeom>
        </p:spPr>
      </p:pic>
      <p:pic>
        <p:nvPicPr>
          <p:cNvPr id="6" name="Picture 5">
            <a:extLst>
              <a:ext uri="{FF2B5EF4-FFF2-40B4-BE49-F238E27FC236}">
                <a16:creationId xmlns:a16="http://schemas.microsoft.com/office/drawing/2014/main" id="{78E63EDD-44D8-4837-A0F3-EF69B7853930}"/>
              </a:ext>
            </a:extLst>
          </p:cNvPr>
          <p:cNvPicPr>
            <a:picLocks noChangeAspect="1"/>
          </p:cNvPicPr>
          <p:nvPr/>
        </p:nvPicPr>
        <p:blipFill>
          <a:blip r:embed="rId3"/>
          <a:stretch>
            <a:fillRect/>
          </a:stretch>
        </p:blipFill>
        <p:spPr>
          <a:xfrm>
            <a:off x="3995936" y="4391113"/>
            <a:ext cx="3312368" cy="2224364"/>
          </a:xfrm>
          <a:prstGeom prst="rect">
            <a:avLst/>
          </a:prstGeom>
        </p:spPr>
      </p:pic>
      <p:pic>
        <p:nvPicPr>
          <p:cNvPr id="7" name="Picture 6">
            <a:extLst>
              <a:ext uri="{FF2B5EF4-FFF2-40B4-BE49-F238E27FC236}">
                <a16:creationId xmlns:a16="http://schemas.microsoft.com/office/drawing/2014/main" id="{6C2C7333-EC7D-4C80-BBC5-235E1993B40A}"/>
              </a:ext>
            </a:extLst>
          </p:cNvPr>
          <p:cNvPicPr>
            <a:picLocks noChangeAspect="1"/>
          </p:cNvPicPr>
          <p:nvPr/>
        </p:nvPicPr>
        <p:blipFill>
          <a:blip r:embed="rId4"/>
          <a:stretch>
            <a:fillRect/>
          </a:stretch>
        </p:blipFill>
        <p:spPr>
          <a:xfrm>
            <a:off x="755576" y="4666434"/>
            <a:ext cx="2495550" cy="1838325"/>
          </a:xfrm>
          <a:prstGeom prst="rect">
            <a:avLst/>
          </a:prstGeom>
        </p:spPr>
      </p:pic>
    </p:spTree>
    <p:extLst>
      <p:ext uri="{BB962C8B-B14F-4D97-AF65-F5344CB8AC3E}">
        <p14:creationId xmlns:p14="http://schemas.microsoft.com/office/powerpoint/2010/main" val="1404157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0E81E-FE32-8A7F-2D81-506C348C8A19}"/>
              </a:ext>
            </a:extLst>
          </p:cNvPr>
          <p:cNvSpPr>
            <a:spLocks noGrp="1"/>
          </p:cNvSpPr>
          <p:nvPr>
            <p:ph type="title"/>
          </p:nvPr>
        </p:nvSpPr>
        <p:spPr>
          <a:xfrm>
            <a:off x="456215" y="-459432"/>
            <a:ext cx="8229600" cy="3384376"/>
          </a:xfrm>
        </p:spPr>
        <p:txBody>
          <a:bodyPr>
            <a:normAutofit/>
          </a:bodyPr>
          <a:lstStyle/>
          <a:p>
            <a:pPr>
              <a:lnSpc>
                <a:spcPct val="100000"/>
              </a:lnSpc>
              <a:defRPr/>
            </a:pPr>
            <a:r>
              <a:rPr lang="en-GB" sz="2800" dirty="0">
                <a:latin typeface="+mj-lt"/>
              </a:rPr>
              <a:t>All construction sites must have adequate welfare facilities which must meet the minimum requirements of Construction design management (CDM).</a:t>
            </a:r>
            <a:br>
              <a:rPr lang="en-GB" sz="2800" dirty="0">
                <a:latin typeface="+mj-lt"/>
              </a:rPr>
            </a:br>
            <a:r>
              <a:rPr lang="en-GB" sz="2800" dirty="0">
                <a:latin typeface="+mj-lt"/>
              </a:rPr>
              <a:t>The minimum requirements are:</a:t>
            </a:r>
            <a:br>
              <a:rPr lang="en-GB" dirty="0">
                <a:latin typeface="+mj-lt"/>
              </a:rPr>
            </a:br>
            <a:endParaRPr lang="en-GB" dirty="0"/>
          </a:p>
        </p:txBody>
      </p:sp>
      <p:sp>
        <p:nvSpPr>
          <p:cNvPr id="3" name="Content Placeholder 2">
            <a:extLst>
              <a:ext uri="{FF2B5EF4-FFF2-40B4-BE49-F238E27FC236}">
                <a16:creationId xmlns:a16="http://schemas.microsoft.com/office/drawing/2014/main" id="{39A4A877-CF7E-9767-2477-5EB57AB27C01}"/>
              </a:ext>
            </a:extLst>
          </p:cNvPr>
          <p:cNvSpPr>
            <a:spLocks noGrp="1"/>
          </p:cNvSpPr>
          <p:nvPr>
            <p:ph idx="1"/>
          </p:nvPr>
        </p:nvSpPr>
        <p:spPr>
          <a:xfrm>
            <a:off x="457200" y="2348880"/>
            <a:ext cx="8229600" cy="4389120"/>
          </a:xfrm>
        </p:spPr>
        <p:txBody>
          <a:bodyPr>
            <a:normAutofit/>
          </a:bodyPr>
          <a:lstStyle/>
          <a:p>
            <a:pPr marL="285750" indent="-285750" eaLnBrk="1" fontAlgn="t" hangingPunct="1">
              <a:lnSpc>
                <a:spcPct val="100000"/>
              </a:lnSpc>
              <a:buClr>
                <a:srgbClr val="E30613"/>
              </a:buClr>
              <a:buFont typeface="Arial" pitchFamily="34" charset="0"/>
              <a:buChar char="•"/>
            </a:pPr>
            <a:r>
              <a:rPr lang="en-GB" sz="2800" dirty="0"/>
              <a:t>Hot and cold running water  washing facilitates with soap and driers  </a:t>
            </a:r>
          </a:p>
          <a:p>
            <a:pPr marL="285750" indent="-285750" eaLnBrk="1" fontAlgn="t" hangingPunct="1">
              <a:lnSpc>
                <a:spcPct val="100000"/>
              </a:lnSpc>
              <a:buClr>
                <a:srgbClr val="E30613"/>
              </a:buClr>
              <a:buFont typeface="Arial" pitchFamily="34" charset="0"/>
              <a:buChar char="•"/>
            </a:pPr>
            <a:r>
              <a:rPr lang="en-GB" sz="2800" dirty="0"/>
              <a:t>Drinking water </a:t>
            </a:r>
          </a:p>
          <a:p>
            <a:pPr marL="285750" indent="-285750" eaLnBrk="1" fontAlgn="t" hangingPunct="1">
              <a:lnSpc>
                <a:spcPct val="100000"/>
              </a:lnSpc>
              <a:buClr>
                <a:srgbClr val="E30613"/>
              </a:buClr>
              <a:buFont typeface="Arial" pitchFamily="34" charset="0"/>
              <a:buChar char="•"/>
            </a:pPr>
            <a:r>
              <a:rPr lang="en-GB" sz="2800" dirty="0"/>
              <a:t>Toilets  </a:t>
            </a:r>
          </a:p>
          <a:p>
            <a:pPr marL="285750" indent="-285750" eaLnBrk="1" fontAlgn="t" hangingPunct="1">
              <a:lnSpc>
                <a:spcPct val="100000"/>
              </a:lnSpc>
              <a:buClr>
                <a:srgbClr val="E30613"/>
              </a:buClr>
              <a:buFont typeface="Arial" pitchFamily="34" charset="0"/>
              <a:buChar char="•"/>
            </a:pPr>
            <a:r>
              <a:rPr lang="en-GB" sz="2800" dirty="0"/>
              <a:t> Canteen facilities with chairs and tables and means of boiling water </a:t>
            </a:r>
          </a:p>
          <a:p>
            <a:pPr marL="285750" indent="-285750" eaLnBrk="1" fontAlgn="t" hangingPunct="1">
              <a:lnSpc>
                <a:spcPct val="100000"/>
              </a:lnSpc>
              <a:buClr>
                <a:srgbClr val="E30613"/>
              </a:buClr>
              <a:buFont typeface="Arial" pitchFamily="34" charset="0"/>
              <a:buChar char="•"/>
            </a:pPr>
            <a:r>
              <a:rPr lang="en-GB" sz="2800" dirty="0"/>
              <a:t> Secure locker / storerooms </a:t>
            </a:r>
          </a:p>
          <a:p>
            <a:pPr marL="285750" indent="-285750" eaLnBrk="1" fontAlgn="t" hangingPunct="1">
              <a:lnSpc>
                <a:spcPct val="100000"/>
              </a:lnSpc>
              <a:buClr>
                <a:srgbClr val="E30613"/>
              </a:buClr>
              <a:buFont typeface="Arial" pitchFamily="34" charset="0"/>
              <a:buChar char="•"/>
            </a:pPr>
            <a:r>
              <a:rPr lang="en-GB" sz="2800" dirty="0"/>
              <a:t> Drying rooms</a:t>
            </a:r>
          </a:p>
          <a:p>
            <a:endParaRPr lang="en-GB" dirty="0"/>
          </a:p>
        </p:txBody>
      </p:sp>
    </p:spTree>
    <p:extLst>
      <p:ext uri="{BB962C8B-B14F-4D97-AF65-F5344CB8AC3E}">
        <p14:creationId xmlns:p14="http://schemas.microsoft.com/office/powerpoint/2010/main" val="1096531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Toilets</a:t>
            </a:r>
            <a:br>
              <a:rPr lang="en-GB" dirty="0"/>
            </a:br>
            <a:endParaRPr lang="en-GB" dirty="0"/>
          </a:p>
        </p:txBody>
      </p:sp>
      <p:sp>
        <p:nvSpPr>
          <p:cNvPr id="3" name="Content Placeholder 2"/>
          <p:cNvSpPr>
            <a:spLocks noGrp="1"/>
          </p:cNvSpPr>
          <p:nvPr>
            <p:ph idx="1"/>
          </p:nvPr>
        </p:nvSpPr>
        <p:spPr>
          <a:xfrm>
            <a:off x="1043492" y="1484784"/>
            <a:ext cx="7344932" cy="4347845"/>
          </a:xfrm>
        </p:spPr>
        <p:txBody>
          <a:bodyPr>
            <a:normAutofit/>
          </a:bodyPr>
          <a:lstStyle/>
          <a:p>
            <a:endParaRPr lang="en-GB" dirty="0"/>
          </a:p>
          <a:p>
            <a:r>
              <a:rPr lang="en-GB" sz="2800" dirty="0"/>
              <a:t>Toilets should be suitable and sufficient, ventilated, lit and kept in a clean and orderly condition.</a:t>
            </a:r>
          </a:p>
          <a:p>
            <a:endParaRPr lang="en-GB" sz="2800" dirty="0"/>
          </a:p>
          <a:p>
            <a:r>
              <a:rPr lang="en-GB" sz="2800" dirty="0"/>
              <a:t>Washing facilities must be provided so that workers can use them immediately after using the toilet or urinal, even if they are provided elsewhere.</a:t>
            </a:r>
          </a:p>
          <a:p>
            <a:endParaRPr lang="en-GB" dirty="0"/>
          </a:p>
        </p:txBody>
      </p:sp>
    </p:spTree>
    <p:extLst>
      <p:ext uri="{BB962C8B-B14F-4D97-AF65-F5344CB8AC3E}">
        <p14:creationId xmlns:p14="http://schemas.microsoft.com/office/powerpoint/2010/main" val="3063920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Washing facilities</a:t>
            </a:r>
            <a:br>
              <a:rPr lang="en-GB" dirty="0"/>
            </a:br>
            <a:endParaRPr lang="en-GB" dirty="0"/>
          </a:p>
        </p:txBody>
      </p:sp>
      <p:sp>
        <p:nvSpPr>
          <p:cNvPr id="3" name="Content Placeholder 2"/>
          <p:cNvSpPr>
            <a:spLocks noGrp="1"/>
          </p:cNvSpPr>
          <p:nvPr>
            <p:ph idx="1"/>
          </p:nvPr>
        </p:nvSpPr>
        <p:spPr>
          <a:xfrm>
            <a:off x="539552" y="1340768"/>
            <a:ext cx="7992888" cy="5256584"/>
          </a:xfrm>
        </p:spPr>
        <p:txBody>
          <a:bodyPr>
            <a:normAutofit/>
          </a:bodyPr>
          <a:lstStyle/>
          <a:p>
            <a:endParaRPr lang="en-GB" dirty="0"/>
          </a:p>
          <a:p>
            <a:r>
              <a:rPr lang="en-GB" sz="2000" dirty="0"/>
              <a:t>General washing facilities must be suitable and sufficient, kept clean and orderly and with basins or sinks large enough for people to wash their face, hands and forearms.</a:t>
            </a:r>
          </a:p>
          <a:p>
            <a:endParaRPr lang="en-GB" sz="2000" dirty="0"/>
          </a:p>
          <a:p>
            <a:r>
              <a:rPr lang="en-GB" sz="2000" dirty="0"/>
              <a:t>Should include: clean hot and cold, or warm running water; soap or other suitable means of cleaning; towels or other suitable means of drying; and showers where the nature of work is particularly dirty or there is a need to decontaminate.</a:t>
            </a:r>
          </a:p>
          <a:p>
            <a:endParaRPr lang="en-GB" dirty="0"/>
          </a:p>
        </p:txBody>
      </p:sp>
    </p:spTree>
    <p:extLst>
      <p:ext uri="{BB962C8B-B14F-4D97-AF65-F5344CB8AC3E}">
        <p14:creationId xmlns:p14="http://schemas.microsoft.com/office/powerpoint/2010/main" val="1425126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Drinking water</a:t>
            </a:r>
            <a:br>
              <a:rPr lang="en-GB" dirty="0"/>
            </a:br>
            <a:endParaRPr lang="en-GB" dirty="0"/>
          </a:p>
        </p:txBody>
      </p:sp>
      <p:sp>
        <p:nvSpPr>
          <p:cNvPr id="3" name="Content Placeholder 2"/>
          <p:cNvSpPr>
            <a:spLocks noGrp="1"/>
          </p:cNvSpPr>
          <p:nvPr>
            <p:ph idx="1"/>
          </p:nvPr>
        </p:nvSpPr>
        <p:spPr>
          <a:xfrm>
            <a:off x="755576" y="2323652"/>
            <a:ext cx="7065233" cy="3769644"/>
          </a:xfrm>
        </p:spPr>
        <p:txBody>
          <a:bodyPr/>
          <a:lstStyle/>
          <a:p>
            <a:endParaRPr lang="en-GB" dirty="0"/>
          </a:p>
          <a:p>
            <a:r>
              <a:rPr lang="en-GB" sz="2800" dirty="0"/>
              <a:t>Drinking water must be provided or made available at readily accessible and suitable places. Cups are required unless the supply is in a jet from which people can drink easily.</a:t>
            </a:r>
          </a:p>
          <a:p>
            <a:endParaRPr lang="en-GB" dirty="0"/>
          </a:p>
        </p:txBody>
      </p:sp>
    </p:spTree>
    <p:extLst>
      <p:ext uri="{BB962C8B-B14F-4D97-AF65-F5344CB8AC3E}">
        <p14:creationId xmlns:p14="http://schemas.microsoft.com/office/powerpoint/2010/main" val="179858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Changing rooms and lockers</a:t>
            </a:r>
            <a:br>
              <a:rPr lang="en-GB" dirty="0"/>
            </a:br>
            <a:endParaRPr lang="en-GB" dirty="0"/>
          </a:p>
        </p:txBody>
      </p:sp>
      <p:sp>
        <p:nvSpPr>
          <p:cNvPr id="3" name="Content Placeholder 2"/>
          <p:cNvSpPr>
            <a:spLocks noGrp="1"/>
          </p:cNvSpPr>
          <p:nvPr>
            <p:ph idx="1"/>
          </p:nvPr>
        </p:nvSpPr>
        <p:spPr>
          <a:xfrm>
            <a:off x="683568" y="1772816"/>
            <a:ext cx="7776864" cy="4464496"/>
          </a:xfrm>
        </p:spPr>
        <p:txBody>
          <a:bodyPr>
            <a:normAutofit/>
          </a:bodyPr>
          <a:lstStyle/>
          <a:p>
            <a:endParaRPr lang="en-GB" dirty="0"/>
          </a:p>
          <a:p>
            <a:r>
              <a:rPr lang="en-GB" sz="2800" dirty="0"/>
              <a:t>Changing rooms are needed where workers have to wear special clothing for the purposes of their work and cannot be expected to change elsewhere.</a:t>
            </a:r>
          </a:p>
          <a:p>
            <a:endParaRPr lang="en-GB" sz="2800" dirty="0"/>
          </a:p>
          <a:p>
            <a:r>
              <a:rPr lang="en-GB" sz="2800" dirty="0"/>
              <a:t>The rooms must be provided with seating, means of drying and keeping clothing and personal effects secure.</a:t>
            </a:r>
          </a:p>
          <a:p>
            <a:endParaRPr lang="en-GB" dirty="0"/>
          </a:p>
        </p:txBody>
      </p:sp>
    </p:spTree>
    <p:extLst>
      <p:ext uri="{BB962C8B-B14F-4D97-AF65-F5344CB8AC3E}">
        <p14:creationId xmlns:p14="http://schemas.microsoft.com/office/powerpoint/2010/main" val="1785479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Facilities for rest</a:t>
            </a:r>
            <a:br>
              <a:rPr lang="en-GB" dirty="0"/>
            </a:br>
            <a:endParaRPr lang="en-GB" dirty="0"/>
          </a:p>
        </p:txBody>
      </p:sp>
      <p:sp>
        <p:nvSpPr>
          <p:cNvPr id="3" name="Content Placeholder 2"/>
          <p:cNvSpPr>
            <a:spLocks noGrp="1"/>
          </p:cNvSpPr>
          <p:nvPr>
            <p:ph idx="1"/>
          </p:nvPr>
        </p:nvSpPr>
        <p:spPr>
          <a:xfrm>
            <a:off x="683568" y="1772816"/>
            <a:ext cx="7560840" cy="4608512"/>
          </a:xfrm>
        </p:spPr>
        <p:txBody>
          <a:bodyPr>
            <a:normAutofit/>
          </a:bodyPr>
          <a:lstStyle/>
          <a:p>
            <a:endParaRPr lang="en-GB" sz="2800" dirty="0"/>
          </a:p>
          <a:p>
            <a:r>
              <a:rPr lang="en-GB" sz="2400" dirty="0"/>
              <a:t>Rest rooms or rest areas are required equipped with tables and seating (with backs) sufficient for the number of persons likely to use them at any one time.</a:t>
            </a:r>
          </a:p>
          <a:p>
            <a:endParaRPr lang="en-GB" sz="2400" dirty="0"/>
          </a:p>
          <a:p>
            <a:r>
              <a:rPr lang="en-GB" sz="2400" dirty="0"/>
              <a:t>There should be arrangements for preparing and eating meals, also for boiling water. In cold weather, heating should be provided.</a:t>
            </a:r>
          </a:p>
          <a:p>
            <a:endParaRPr lang="en-GB" dirty="0"/>
          </a:p>
        </p:txBody>
      </p:sp>
    </p:spTree>
    <p:extLst>
      <p:ext uri="{BB962C8B-B14F-4D97-AF65-F5344CB8AC3E}">
        <p14:creationId xmlns:p14="http://schemas.microsoft.com/office/powerpoint/2010/main" val="2126757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5E7C9-0F55-09F0-80C4-E86C93676AEC}"/>
              </a:ext>
            </a:extLst>
          </p:cNvPr>
          <p:cNvSpPr>
            <a:spLocks noGrp="1"/>
          </p:cNvSpPr>
          <p:nvPr>
            <p:ph type="title"/>
          </p:nvPr>
        </p:nvSpPr>
        <p:spPr>
          <a:xfrm>
            <a:off x="395536" y="332656"/>
            <a:ext cx="8229600" cy="1143000"/>
          </a:xfrm>
        </p:spPr>
        <p:txBody>
          <a:bodyPr/>
          <a:lstStyle/>
          <a:p>
            <a:r>
              <a:rPr lang="en-GB" dirty="0"/>
              <a:t>Site Lighting</a:t>
            </a:r>
          </a:p>
        </p:txBody>
      </p:sp>
      <p:sp>
        <p:nvSpPr>
          <p:cNvPr id="3" name="Content Placeholder 2">
            <a:extLst>
              <a:ext uri="{FF2B5EF4-FFF2-40B4-BE49-F238E27FC236}">
                <a16:creationId xmlns:a16="http://schemas.microsoft.com/office/drawing/2014/main" id="{A6A4DB7F-8EFD-4D50-9B94-CCD98C6F3A5B}"/>
              </a:ext>
            </a:extLst>
          </p:cNvPr>
          <p:cNvSpPr>
            <a:spLocks noGrp="1"/>
          </p:cNvSpPr>
          <p:nvPr>
            <p:ph idx="1"/>
          </p:nvPr>
        </p:nvSpPr>
        <p:spPr/>
        <p:txBody>
          <a:bodyPr>
            <a:normAutofit/>
          </a:bodyPr>
          <a:lstStyle/>
          <a:p>
            <a:r>
              <a:rPr lang="en-GB" sz="2400" dirty="0"/>
              <a:t>Every part of a construction site that is in use should, as far as possible, be arranged so that natural light is available for people to see to do their work and move about the site safely. </a:t>
            </a:r>
          </a:p>
          <a:p>
            <a:endParaRPr lang="en-GB" sz="2400" dirty="0"/>
          </a:p>
          <a:p>
            <a:r>
              <a:rPr lang="en-GB" sz="2400" dirty="0"/>
              <a:t>Where natural light is inadequate or not available, artificial lighting should be provided.</a:t>
            </a:r>
          </a:p>
        </p:txBody>
      </p:sp>
    </p:spTree>
    <p:extLst>
      <p:ext uri="{BB962C8B-B14F-4D97-AF65-F5344CB8AC3E}">
        <p14:creationId xmlns:p14="http://schemas.microsoft.com/office/powerpoint/2010/main" val="2003502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677F1-E84E-2196-A541-B83FECD1F570}"/>
              </a:ext>
            </a:extLst>
          </p:cNvPr>
          <p:cNvSpPr>
            <a:spLocks noGrp="1"/>
          </p:cNvSpPr>
          <p:nvPr>
            <p:ph type="title"/>
          </p:nvPr>
        </p:nvSpPr>
        <p:spPr>
          <a:xfrm>
            <a:off x="107504" y="-459432"/>
            <a:ext cx="8229600" cy="1143000"/>
          </a:xfrm>
        </p:spPr>
        <p:txBody>
          <a:bodyPr/>
          <a:lstStyle/>
          <a:p>
            <a:r>
              <a:rPr lang="en-GB" dirty="0"/>
              <a:t>Lighting</a:t>
            </a:r>
          </a:p>
        </p:txBody>
      </p:sp>
      <p:sp>
        <p:nvSpPr>
          <p:cNvPr id="3" name="Content Placeholder 2">
            <a:extLst>
              <a:ext uri="{FF2B5EF4-FFF2-40B4-BE49-F238E27FC236}">
                <a16:creationId xmlns:a16="http://schemas.microsoft.com/office/drawing/2014/main" id="{E77ED819-3AA6-29B5-5BB3-0321B8C711C8}"/>
              </a:ext>
            </a:extLst>
          </p:cNvPr>
          <p:cNvSpPr>
            <a:spLocks noGrp="1"/>
          </p:cNvSpPr>
          <p:nvPr>
            <p:ph idx="1"/>
          </p:nvPr>
        </p:nvSpPr>
        <p:spPr/>
        <p:txBody>
          <a:bodyPr>
            <a:normAutofit fontScale="92500"/>
          </a:bodyPr>
          <a:lstStyle/>
          <a:p>
            <a:r>
              <a:rPr lang="en-GB" sz="2400" dirty="0"/>
              <a:t>Where work will continue outside daylight hours or the building or structure is enclosed, artificial lighting will be required.</a:t>
            </a:r>
          </a:p>
          <a:p>
            <a:endParaRPr lang="en-GB" sz="2400" dirty="0"/>
          </a:p>
          <a:p>
            <a:r>
              <a:rPr lang="en-GB" sz="2400" dirty="0"/>
              <a:t>Make sure that any artificial lighting does not change the apparent colour or visibility of any safety signs or other safety related items such as fire extinguishers.</a:t>
            </a:r>
          </a:p>
          <a:p>
            <a:endParaRPr lang="en-GB" sz="2400" dirty="0"/>
          </a:p>
          <a:p>
            <a:r>
              <a:rPr lang="en-GB" sz="2400" dirty="0"/>
              <a:t>With both daylight and artificial light, shadows can obscure hazards both at the workplace e.g. making it difficult to see the blade of a cutting disc or a drill bit and on the site generally e.g. at stairwells. If necessary, provide extra lighting to illuminate shadow areas.</a:t>
            </a:r>
          </a:p>
        </p:txBody>
      </p:sp>
    </p:spTree>
    <p:extLst>
      <p:ext uri="{BB962C8B-B14F-4D97-AF65-F5344CB8AC3E}">
        <p14:creationId xmlns:p14="http://schemas.microsoft.com/office/powerpoint/2010/main" val="1150702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988B-F5D1-8051-0A01-D106A6DD4725}"/>
              </a:ext>
            </a:extLst>
          </p:cNvPr>
          <p:cNvSpPr>
            <a:spLocks noGrp="1"/>
          </p:cNvSpPr>
          <p:nvPr>
            <p:ph type="title"/>
          </p:nvPr>
        </p:nvSpPr>
        <p:spPr>
          <a:xfrm>
            <a:off x="107504" y="-387424"/>
            <a:ext cx="8229600" cy="1143000"/>
          </a:xfrm>
        </p:spPr>
        <p:txBody>
          <a:bodyPr/>
          <a:lstStyle/>
          <a:p>
            <a:r>
              <a:rPr lang="en-GB" dirty="0"/>
              <a:t>Lighting</a:t>
            </a:r>
          </a:p>
        </p:txBody>
      </p:sp>
      <p:sp>
        <p:nvSpPr>
          <p:cNvPr id="3" name="Content Placeholder 2">
            <a:extLst>
              <a:ext uri="{FF2B5EF4-FFF2-40B4-BE49-F238E27FC236}">
                <a16:creationId xmlns:a16="http://schemas.microsoft.com/office/drawing/2014/main" id="{C38278C9-920E-1D36-7FED-1F1890B9DAA4}"/>
              </a:ext>
            </a:extLst>
          </p:cNvPr>
          <p:cNvSpPr>
            <a:spLocks noGrp="1"/>
          </p:cNvSpPr>
          <p:nvPr>
            <p:ph idx="1"/>
          </p:nvPr>
        </p:nvSpPr>
        <p:spPr>
          <a:xfrm>
            <a:off x="457200" y="1196752"/>
            <a:ext cx="8229600" cy="5127848"/>
          </a:xfrm>
        </p:spPr>
        <p:txBody>
          <a:bodyPr>
            <a:normAutofit fontScale="92500" lnSpcReduction="10000"/>
          </a:bodyPr>
          <a:lstStyle/>
          <a:p>
            <a:r>
              <a:rPr lang="en-GB" dirty="0"/>
              <a:t>Where failure of the primary artificial lighting would be a risk to the health or safety of anyone e.g. someone working on a tower scaffold in a basement may fall while trying to descend in the dark, provide emergency lighting.</a:t>
            </a:r>
          </a:p>
          <a:p>
            <a:endParaRPr lang="en-GB" dirty="0"/>
          </a:p>
          <a:p>
            <a:r>
              <a:rPr lang="en-GB" dirty="0"/>
              <a:t>Where it is not possible to have lighting that comes on automatically when the primary lighting fails, torches or other similar lights may provide suitable lighting.</a:t>
            </a:r>
          </a:p>
          <a:p>
            <a:endParaRPr lang="en-GB" dirty="0"/>
          </a:p>
          <a:p>
            <a:r>
              <a:rPr lang="en-GB" dirty="0"/>
              <a:t>Emergency routes (corridors, passageways etc. that people must follow in an emergency to escape from danger) should be kept well-lit while there are workers on the site. Where daylight provides adequate lighting, no further action is required.</a:t>
            </a:r>
          </a:p>
        </p:txBody>
      </p:sp>
    </p:spTree>
    <p:extLst>
      <p:ext uri="{BB962C8B-B14F-4D97-AF65-F5344CB8AC3E}">
        <p14:creationId xmlns:p14="http://schemas.microsoft.com/office/powerpoint/2010/main" val="918823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EF44C-0AB0-9B5B-B64B-6C9565CFDDC7}"/>
              </a:ext>
            </a:extLst>
          </p:cNvPr>
          <p:cNvSpPr>
            <a:spLocks noGrp="1"/>
          </p:cNvSpPr>
          <p:nvPr>
            <p:ph type="title"/>
          </p:nvPr>
        </p:nvSpPr>
        <p:spPr>
          <a:xfrm>
            <a:off x="24866" y="-459432"/>
            <a:ext cx="8229600" cy="1143000"/>
          </a:xfrm>
        </p:spPr>
        <p:txBody>
          <a:bodyPr/>
          <a:lstStyle/>
          <a:p>
            <a:r>
              <a:rPr lang="en-GB" dirty="0"/>
              <a:t>Lighting</a:t>
            </a:r>
          </a:p>
        </p:txBody>
      </p:sp>
      <p:sp>
        <p:nvSpPr>
          <p:cNvPr id="3" name="Content Placeholder 2">
            <a:extLst>
              <a:ext uri="{FF2B5EF4-FFF2-40B4-BE49-F238E27FC236}">
                <a16:creationId xmlns:a16="http://schemas.microsoft.com/office/drawing/2014/main" id="{98407546-E620-21E8-A569-FE6D2DE17B7F}"/>
              </a:ext>
            </a:extLst>
          </p:cNvPr>
          <p:cNvSpPr>
            <a:spLocks noGrp="1"/>
          </p:cNvSpPr>
          <p:nvPr>
            <p:ph idx="1"/>
          </p:nvPr>
        </p:nvSpPr>
        <p:spPr/>
        <p:txBody>
          <a:bodyPr/>
          <a:lstStyle/>
          <a:p>
            <a:r>
              <a:rPr lang="en-GB" dirty="0"/>
              <a:t>Where emergency routes need artificial light, provide emergency lighting that comes on if the primary lighting fails e.g. battery or emergency generator-powered lighting.</a:t>
            </a:r>
          </a:p>
          <a:p>
            <a:endParaRPr lang="en-GB" dirty="0"/>
          </a:p>
          <a:p>
            <a:r>
              <a:rPr lang="en-GB" dirty="0"/>
              <a:t>Emergency lighting does not have to provide the same level of lighting as under normal circumstances; merely enough to enable escape.</a:t>
            </a:r>
          </a:p>
        </p:txBody>
      </p:sp>
    </p:spTree>
    <p:extLst>
      <p:ext uri="{BB962C8B-B14F-4D97-AF65-F5344CB8AC3E}">
        <p14:creationId xmlns:p14="http://schemas.microsoft.com/office/powerpoint/2010/main" val="839188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6B8C32-544C-4F09-882E-DFC14F4B7D4D}"/>
              </a:ext>
            </a:extLst>
          </p:cNvPr>
          <p:cNvSpPr>
            <a:spLocks noGrp="1"/>
          </p:cNvSpPr>
          <p:nvPr>
            <p:ph idx="1"/>
          </p:nvPr>
        </p:nvSpPr>
        <p:spPr>
          <a:xfrm>
            <a:off x="457200" y="2636912"/>
            <a:ext cx="7355160" cy="3687688"/>
          </a:xfrm>
        </p:spPr>
        <p:txBody>
          <a:bodyPr/>
          <a:lstStyle/>
          <a:p>
            <a:r>
              <a:rPr lang="en-GB" dirty="0"/>
              <a:t>Vehicle wheel washing facilities - Access.</a:t>
            </a:r>
          </a:p>
          <a:p>
            <a:r>
              <a:rPr lang="en-GB" dirty="0"/>
              <a:t>Hoarding details – Geography of the site.</a:t>
            </a:r>
          </a:p>
          <a:p>
            <a:r>
              <a:rPr lang="en-GB" dirty="0">
                <a:solidFill>
                  <a:prstClr val="black"/>
                </a:solidFill>
              </a:rPr>
              <a:t>Signage – Language.</a:t>
            </a:r>
          </a:p>
          <a:p>
            <a:endParaRPr lang="en-GB" dirty="0"/>
          </a:p>
          <a:p>
            <a:endParaRPr lang="en-GB" dirty="0"/>
          </a:p>
        </p:txBody>
      </p:sp>
      <p:pic>
        <p:nvPicPr>
          <p:cNvPr id="4" name="Picture 3">
            <a:extLst>
              <a:ext uri="{FF2B5EF4-FFF2-40B4-BE49-F238E27FC236}">
                <a16:creationId xmlns:a16="http://schemas.microsoft.com/office/drawing/2014/main" id="{4583C6AE-8D31-44AC-8332-3F159B1E2757}"/>
              </a:ext>
            </a:extLst>
          </p:cNvPr>
          <p:cNvPicPr>
            <a:picLocks noChangeAspect="1"/>
          </p:cNvPicPr>
          <p:nvPr/>
        </p:nvPicPr>
        <p:blipFill>
          <a:blip r:embed="rId2"/>
          <a:stretch>
            <a:fillRect/>
          </a:stretch>
        </p:blipFill>
        <p:spPr>
          <a:xfrm>
            <a:off x="6516216" y="4024275"/>
            <a:ext cx="2230524" cy="2321257"/>
          </a:xfrm>
          <a:prstGeom prst="rect">
            <a:avLst/>
          </a:prstGeom>
        </p:spPr>
      </p:pic>
      <p:pic>
        <p:nvPicPr>
          <p:cNvPr id="5" name="Picture 4">
            <a:extLst>
              <a:ext uri="{FF2B5EF4-FFF2-40B4-BE49-F238E27FC236}">
                <a16:creationId xmlns:a16="http://schemas.microsoft.com/office/drawing/2014/main" id="{614E0172-155D-4092-9611-4C553C8372A4}"/>
              </a:ext>
            </a:extLst>
          </p:cNvPr>
          <p:cNvPicPr>
            <a:picLocks noChangeAspect="1"/>
          </p:cNvPicPr>
          <p:nvPr/>
        </p:nvPicPr>
        <p:blipFill>
          <a:blip r:embed="rId3"/>
          <a:stretch>
            <a:fillRect/>
          </a:stretch>
        </p:blipFill>
        <p:spPr>
          <a:xfrm>
            <a:off x="4848741" y="161163"/>
            <a:ext cx="3724503" cy="2321257"/>
          </a:xfrm>
          <a:prstGeom prst="rect">
            <a:avLst/>
          </a:prstGeom>
        </p:spPr>
      </p:pic>
      <p:pic>
        <p:nvPicPr>
          <p:cNvPr id="6" name="Picture 5">
            <a:extLst>
              <a:ext uri="{FF2B5EF4-FFF2-40B4-BE49-F238E27FC236}">
                <a16:creationId xmlns:a16="http://schemas.microsoft.com/office/drawing/2014/main" id="{38766759-DE82-4BC7-A695-6D7885785882}"/>
              </a:ext>
            </a:extLst>
          </p:cNvPr>
          <p:cNvPicPr>
            <a:picLocks noChangeAspect="1"/>
          </p:cNvPicPr>
          <p:nvPr/>
        </p:nvPicPr>
        <p:blipFill>
          <a:blip r:embed="rId4"/>
          <a:stretch>
            <a:fillRect/>
          </a:stretch>
        </p:blipFill>
        <p:spPr>
          <a:xfrm>
            <a:off x="397260" y="4331986"/>
            <a:ext cx="2466975" cy="1847850"/>
          </a:xfrm>
          <a:prstGeom prst="rect">
            <a:avLst/>
          </a:prstGeom>
        </p:spPr>
      </p:pic>
      <p:pic>
        <p:nvPicPr>
          <p:cNvPr id="7" name="Picture 6">
            <a:extLst>
              <a:ext uri="{FF2B5EF4-FFF2-40B4-BE49-F238E27FC236}">
                <a16:creationId xmlns:a16="http://schemas.microsoft.com/office/drawing/2014/main" id="{C4B53B8E-3783-447E-93EE-7860A41E8953}"/>
              </a:ext>
            </a:extLst>
          </p:cNvPr>
          <p:cNvPicPr>
            <a:picLocks noChangeAspect="1"/>
          </p:cNvPicPr>
          <p:nvPr/>
        </p:nvPicPr>
        <p:blipFill>
          <a:blip r:embed="rId5"/>
          <a:stretch>
            <a:fillRect/>
          </a:stretch>
        </p:blipFill>
        <p:spPr>
          <a:xfrm>
            <a:off x="3130100" y="4331986"/>
            <a:ext cx="3157509" cy="2147106"/>
          </a:xfrm>
          <a:prstGeom prst="rect">
            <a:avLst/>
          </a:prstGeom>
        </p:spPr>
      </p:pic>
    </p:spTree>
    <p:extLst>
      <p:ext uri="{BB962C8B-B14F-4D97-AF65-F5344CB8AC3E}">
        <p14:creationId xmlns:p14="http://schemas.microsoft.com/office/powerpoint/2010/main" val="2530596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65C5EF-3457-42CF-B5DC-C0EE4ECA0CFD}"/>
              </a:ext>
            </a:extLst>
          </p:cNvPr>
          <p:cNvSpPr>
            <a:spLocks noGrp="1"/>
          </p:cNvSpPr>
          <p:nvPr>
            <p:ph idx="1"/>
          </p:nvPr>
        </p:nvSpPr>
        <p:spPr>
          <a:xfrm>
            <a:off x="457200" y="2422218"/>
            <a:ext cx="8229600" cy="3902381"/>
          </a:xfrm>
        </p:spPr>
        <p:txBody>
          <a:bodyPr/>
          <a:lstStyle/>
          <a:p>
            <a:pPr lvl="0">
              <a:buClr>
                <a:srgbClr val="0BD0D9"/>
              </a:buClr>
            </a:pPr>
            <a:r>
              <a:rPr lang="en-GB" dirty="0">
                <a:solidFill>
                  <a:prstClr val="black"/>
                </a:solidFill>
              </a:rPr>
              <a:t>Site security systems – Cameras.</a:t>
            </a:r>
          </a:p>
          <a:p>
            <a:pPr lvl="0">
              <a:buClr>
                <a:srgbClr val="0BD0D9"/>
              </a:buClr>
            </a:pPr>
            <a:r>
              <a:rPr lang="en-GB" dirty="0">
                <a:solidFill>
                  <a:prstClr val="black"/>
                </a:solidFill>
              </a:rPr>
              <a:t>Locations of cranes with radii and capacities – Size of site and surroundings.</a:t>
            </a:r>
          </a:p>
          <a:p>
            <a:endParaRPr lang="en-GB" dirty="0"/>
          </a:p>
        </p:txBody>
      </p:sp>
      <p:pic>
        <p:nvPicPr>
          <p:cNvPr id="5" name="Picture 4">
            <a:extLst>
              <a:ext uri="{FF2B5EF4-FFF2-40B4-BE49-F238E27FC236}">
                <a16:creationId xmlns:a16="http://schemas.microsoft.com/office/drawing/2014/main" id="{81C7027E-F62E-4FDE-99B0-C792C5DE55A6}"/>
              </a:ext>
            </a:extLst>
          </p:cNvPr>
          <p:cNvPicPr>
            <a:picLocks noChangeAspect="1"/>
          </p:cNvPicPr>
          <p:nvPr/>
        </p:nvPicPr>
        <p:blipFill>
          <a:blip r:embed="rId2"/>
          <a:stretch>
            <a:fillRect/>
          </a:stretch>
        </p:blipFill>
        <p:spPr>
          <a:xfrm>
            <a:off x="4825162" y="416522"/>
            <a:ext cx="3911731" cy="2005696"/>
          </a:xfrm>
          <a:prstGeom prst="rect">
            <a:avLst/>
          </a:prstGeom>
        </p:spPr>
      </p:pic>
      <p:pic>
        <p:nvPicPr>
          <p:cNvPr id="6" name="Picture 5">
            <a:extLst>
              <a:ext uri="{FF2B5EF4-FFF2-40B4-BE49-F238E27FC236}">
                <a16:creationId xmlns:a16="http://schemas.microsoft.com/office/drawing/2014/main" id="{AA5E2E18-035E-4793-AA39-74C6DCD99938}"/>
              </a:ext>
            </a:extLst>
          </p:cNvPr>
          <p:cNvPicPr>
            <a:picLocks noChangeAspect="1"/>
          </p:cNvPicPr>
          <p:nvPr/>
        </p:nvPicPr>
        <p:blipFill>
          <a:blip r:embed="rId3"/>
          <a:stretch>
            <a:fillRect/>
          </a:stretch>
        </p:blipFill>
        <p:spPr>
          <a:xfrm>
            <a:off x="4947266" y="4149080"/>
            <a:ext cx="3789627" cy="2232246"/>
          </a:xfrm>
          <a:prstGeom prst="rect">
            <a:avLst/>
          </a:prstGeom>
        </p:spPr>
      </p:pic>
      <p:pic>
        <p:nvPicPr>
          <p:cNvPr id="8" name="Picture 7">
            <a:extLst>
              <a:ext uri="{FF2B5EF4-FFF2-40B4-BE49-F238E27FC236}">
                <a16:creationId xmlns:a16="http://schemas.microsoft.com/office/drawing/2014/main" id="{A0BDA165-174C-418A-A174-8344A98A52BE}"/>
              </a:ext>
            </a:extLst>
          </p:cNvPr>
          <p:cNvPicPr>
            <a:picLocks noChangeAspect="1"/>
          </p:cNvPicPr>
          <p:nvPr/>
        </p:nvPicPr>
        <p:blipFill>
          <a:blip r:embed="rId4"/>
          <a:stretch>
            <a:fillRect/>
          </a:stretch>
        </p:blipFill>
        <p:spPr>
          <a:xfrm>
            <a:off x="457199" y="4005064"/>
            <a:ext cx="3960437" cy="2376262"/>
          </a:xfrm>
          <a:prstGeom prst="rect">
            <a:avLst/>
          </a:prstGeom>
        </p:spPr>
      </p:pic>
    </p:spTree>
    <p:extLst>
      <p:ext uri="{BB962C8B-B14F-4D97-AF65-F5344CB8AC3E}">
        <p14:creationId xmlns:p14="http://schemas.microsoft.com/office/powerpoint/2010/main" val="2706925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F9E5E9-D491-4FE7-8FA7-CCA08EC3B522}"/>
              </a:ext>
            </a:extLst>
          </p:cNvPr>
          <p:cNvPicPr>
            <a:picLocks noGrp="1" noChangeAspect="1"/>
          </p:cNvPicPr>
          <p:nvPr>
            <p:ph idx="1"/>
          </p:nvPr>
        </p:nvPicPr>
        <p:blipFill>
          <a:blip r:embed="rId2"/>
          <a:stretch>
            <a:fillRect/>
          </a:stretch>
        </p:blipFill>
        <p:spPr>
          <a:xfrm>
            <a:off x="1421706" y="253718"/>
            <a:ext cx="6300588" cy="3175282"/>
          </a:xfrm>
          <a:prstGeom prst="rect">
            <a:avLst/>
          </a:prstGeom>
        </p:spPr>
      </p:pic>
      <p:sp>
        <p:nvSpPr>
          <p:cNvPr id="5" name="Rectangle 4">
            <a:extLst>
              <a:ext uri="{FF2B5EF4-FFF2-40B4-BE49-F238E27FC236}">
                <a16:creationId xmlns:a16="http://schemas.microsoft.com/office/drawing/2014/main" id="{C64439DA-8534-4A86-8373-DE118440F43B}"/>
              </a:ext>
            </a:extLst>
          </p:cNvPr>
          <p:cNvSpPr/>
          <p:nvPr/>
        </p:nvSpPr>
        <p:spPr>
          <a:xfrm>
            <a:off x="611560" y="4102972"/>
            <a:ext cx="5112568" cy="1815882"/>
          </a:xfrm>
          <a:prstGeom prst="rect">
            <a:avLst/>
          </a:prstGeom>
        </p:spPr>
        <p:txBody>
          <a:bodyPr wrap="square">
            <a:spAutoFit/>
          </a:bodyPr>
          <a:lstStyle/>
          <a:p>
            <a:pPr marL="342900" lvl="0" indent="-342900">
              <a:buClr>
                <a:srgbClr val="0BD0D9"/>
              </a:buClr>
              <a:buFont typeface="Arial" panose="020B0604020202020204" pitchFamily="34" charset="0"/>
              <a:buChar char="•"/>
            </a:pPr>
            <a:r>
              <a:rPr lang="en-GB" sz="2800" dirty="0">
                <a:solidFill>
                  <a:prstClr val="black"/>
                </a:solidFill>
              </a:rPr>
              <a:t>Information and communications technology installations</a:t>
            </a:r>
          </a:p>
          <a:p>
            <a:pPr marL="342900" lvl="0" indent="-342900">
              <a:buClr>
                <a:srgbClr val="0BD0D9"/>
              </a:buClr>
              <a:buFont typeface="Arial" panose="020B0604020202020204" pitchFamily="34" charset="0"/>
              <a:buChar char="•"/>
            </a:pPr>
            <a:r>
              <a:rPr lang="en-GB" sz="2800" dirty="0">
                <a:solidFill>
                  <a:prstClr val="black"/>
                </a:solidFill>
              </a:rPr>
              <a:t>Temporary utilities </a:t>
            </a:r>
          </a:p>
        </p:txBody>
      </p:sp>
    </p:spTree>
    <p:extLst>
      <p:ext uri="{BB962C8B-B14F-4D97-AF65-F5344CB8AC3E}">
        <p14:creationId xmlns:p14="http://schemas.microsoft.com/office/powerpoint/2010/main" val="17398958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lstStyle/>
          <a:p>
            <a:pPr algn="ctr"/>
            <a:r>
              <a:rPr lang="en-GB" dirty="0"/>
              <a:t>Lesson Objectives</a:t>
            </a:r>
          </a:p>
        </p:txBody>
      </p:sp>
      <p:sp>
        <p:nvSpPr>
          <p:cNvPr id="3" name="Content Placeholder 2"/>
          <p:cNvSpPr>
            <a:spLocks noGrp="1"/>
          </p:cNvSpPr>
          <p:nvPr>
            <p:ph idx="1"/>
          </p:nvPr>
        </p:nvSpPr>
        <p:spPr/>
        <p:txBody>
          <a:bodyPr/>
          <a:lstStyle/>
          <a:p>
            <a:r>
              <a:rPr lang="en-GB" dirty="0"/>
              <a:t>	Give a definition on a Site Layout Plan. </a:t>
            </a:r>
          </a:p>
          <a:p>
            <a:pPr marL="0" indent="0">
              <a:buNone/>
            </a:pPr>
            <a:endParaRPr lang="en-GB" dirty="0"/>
          </a:p>
          <a:p>
            <a:r>
              <a:rPr lang="en-GB" dirty="0"/>
              <a:t>	List the components of a Site Layout Plan.</a:t>
            </a:r>
          </a:p>
          <a:p>
            <a:pPr marL="0" indent="0">
              <a:buNone/>
            </a:pPr>
            <a:endParaRPr lang="en-GB" dirty="0"/>
          </a:p>
          <a:p>
            <a:r>
              <a:rPr lang="en-GB" dirty="0"/>
              <a:t>	Provide the information necessary to complete a 	Site Layout Plan.</a:t>
            </a:r>
          </a:p>
          <a:p>
            <a:pPr marL="0" indent="0">
              <a:buNone/>
            </a:pPr>
            <a:endParaRPr lang="en-GB" dirty="0"/>
          </a:p>
          <a:p>
            <a:r>
              <a:rPr lang="en-GB" dirty="0"/>
              <a:t>	Justify and defend your reasons behind the 	locating of items.</a:t>
            </a:r>
          </a:p>
        </p:txBody>
      </p:sp>
    </p:spTree>
    <p:extLst>
      <p:ext uri="{BB962C8B-B14F-4D97-AF65-F5344CB8AC3E}">
        <p14:creationId xmlns:p14="http://schemas.microsoft.com/office/powerpoint/2010/main" val="4199255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7D4F2-476A-42A7-826A-A136B4F2024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B01265-E95C-42F3-AD0B-CD1730573BA6}"/>
              </a:ext>
            </a:extLst>
          </p:cNvPr>
          <p:cNvSpPr>
            <a:spLocks noGrp="1"/>
          </p:cNvSpPr>
          <p:nvPr>
            <p:ph idx="1"/>
          </p:nvPr>
        </p:nvSpPr>
        <p:spPr/>
        <p:txBody>
          <a:bodyPr/>
          <a:lstStyle/>
          <a:p>
            <a:r>
              <a:rPr lang="en-GB" u="sng" dirty="0">
                <a:hlinkClick r:id="rId2"/>
              </a:rPr>
              <a:t>https://www.hse.gov.uk/construction/safetytopics/siteorg.htm</a:t>
            </a:r>
            <a:endParaRPr lang="en-GB" dirty="0"/>
          </a:p>
          <a:p>
            <a:r>
              <a:rPr lang="en-GB" u="sng" dirty="0">
                <a:hlinkClick r:id="rId3"/>
              </a:rPr>
              <a:t>https://www.haspod.com/blog/construction/construction-site-setup-to-do-list</a:t>
            </a:r>
            <a:endParaRPr lang="en-GB" dirty="0"/>
          </a:p>
          <a:p>
            <a:r>
              <a:rPr lang="en-GB" u="sng" dirty="0">
                <a:hlinkClick r:id="rId4"/>
              </a:rPr>
              <a:t>https://app.croneri.co.uk/topics/site-set/indepth</a:t>
            </a:r>
            <a:endParaRPr lang="en-GB" dirty="0"/>
          </a:p>
          <a:p>
            <a:r>
              <a:rPr lang="en-GB" u="sng" dirty="0">
                <a:hlinkClick r:id="rId5"/>
              </a:rPr>
              <a:t>https://www.designingbuildings.co.uk/wiki/Site_layout_plan_for_construction</a:t>
            </a:r>
            <a:endParaRPr lang="en-GB" u="sng" dirty="0"/>
          </a:p>
          <a:p>
            <a:r>
              <a:rPr lang="en-GB" dirty="0">
                <a:hlinkClick r:id="rId6"/>
              </a:rPr>
              <a:t>Construction: Welfare - Managing occupational health risks in construction (hse.gov.uk)</a:t>
            </a:r>
            <a:endParaRPr lang="en-GB" dirty="0"/>
          </a:p>
          <a:p>
            <a:endParaRPr lang="en-GB" dirty="0"/>
          </a:p>
        </p:txBody>
      </p:sp>
    </p:spTree>
    <p:extLst>
      <p:ext uri="{BB962C8B-B14F-4D97-AF65-F5344CB8AC3E}">
        <p14:creationId xmlns:p14="http://schemas.microsoft.com/office/powerpoint/2010/main" val="2922004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2" ma:contentTypeDescription="Create a new document." ma:contentTypeScope="" ma:versionID="3dae0aa02c4a9f52e930cd64db53789e">
  <xsd:schema xmlns:xsd="http://www.w3.org/2001/XMLSchema" xmlns:xs="http://www.w3.org/2001/XMLSchema" xmlns:p="http://schemas.microsoft.com/office/2006/metadata/properties" xmlns:ns2="95a96852-b131-4598-b7ec-a8e94bbe3ddd" targetNamespace="http://schemas.microsoft.com/office/2006/metadata/properties" ma:root="true" ma:fieldsID="fcdb9c824f85d56642581e6802e919ce" ns2:_="">
    <xsd:import namespace="95a96852-b131-4598-b7ec-a8e94bbe3dd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62259D-A7AD-4D92-B992-33B5F0A47B99}">
  <ds:schemaRefs>
    <ds:schemaRef ds:uri="http://schemas.microsoft.com/sharepoint/v3/contenttype/forms"/>
  </ds:schemaRefs>
</ds:datastoreItem>
</file>

<file path=customXml/itemProps2.xml><?xml version="1.0" encoding="utf-8"?>
<ds:datastoreItem xmlns:ds="http://schemas.openxmlformats.org/officeDocument/2006/customXml" ds:itemID="{028B87F7-06EE-46F8-B666-66270422137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3F38BF4-5C00-4C43-AFD2-F69DAC2178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Flow</Template>
  <TotalTime>0</TotalTime>
  <Words>1146</Words>
  <Application>Microsoft Office PowerPoint</Application>
  <PresentationFormat>On-screen Show (4:3)</PresentationFormat>
  <Paragraphs>135</Paragraphs>
  <Slides>33</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0" baseType="lpstr">
      <vt:lpstr>Arial</vt:lpstr>
      <vt:lpstr>Calibri</vt:lpstr>
      <vt:lpstr>Constantia</vt:lpstr>
      <vt:lpstr>Tahoma</vt:lpstr>
      <vt:lpstr>Wingdings 2</vt:lpstr>
      <vt:lpstr>Flow</vt:lpstr>
      <vt:lpstr>Image</vt:lpstr>
      <vt:lpstr>Construction Management</vt:lpstr>
      <vt:lpstr>Lesson Objectives</vt:lpstr>
      <vt:lpstr>What is a Site Layout Plan</vt:lpstr>
      <vt:lpstr>PowerPoint Presentation</vt:lpstr>
      <vt:lpstr>Site Layout Plan Example</vt:lpstr>
      <vt:lpstr>Regulations</vt:lpstr>
      <vt:lpstr>PowerPoint Presentation</vt:lpstr>
      <vt:lpstr>Research what needs to be taken into consideration when deciding the location of: </vt:lpstr>
      <vt:lpstr>Soil Heap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Complex Sites</vt:lpstr>
      <vt:lpstr>All construction sites must have adequate welfare facilities which must meet the minimum requirements of Construction design management (CDM). The minimum requirements are: </vt:lpstr>
      <vt:lpstr>Toilets </vt:lpstr>
      <vt:lpstr>Washing facilities </vt:lpstr>
      <vt:lpstr>Drinking water </vt:lpstr>
      <vt:lpstr>Changing rooms and lockers </vt:lpstr>
      <vt:lpstr>Facilities for rest </vt:lpstr>
      <vt:lpstr>Site Lighting</vt:lpstr>
      <vt:lpstr>Lighting</vt:lpstr>
      <vt:lpstr>Lighting</vt:lpstr>
      <vt:lpstr>Lighting</vt:lpstr>
      <vt:lpstr>PowerPoint Presentation</vt:lpstr>
      <vt:lpstr>PowerPoint Presentation</vt:lpstr>
      <vt:lpstr>PowerPoint Presentation</vt:lpstr>
      <vt:lpstr>Lesson Objectives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Techniques</dc:title>
  <dc:creator>Thomas, Rhodri</dc:creator>
  <cp:lastModifiedBy>Rhodri Thomas (1704814)</cp:lastModifiedBy>
  <cp:revision>33</cp:revision>
  <dcterms:created xsi:type="dcterms:W3CDTF">2016-02-01T15:23:07Z</dcterms:created>
  <dcterms:modified xsi:type="dcterms:W3CDTF">2023-12-04T16:13:10Z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