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7" r:id="rId2"/>
  </p:sldMasterIdLst>
  <p:notesMasterIdLst>
    <p:notesMasterId r:id="rId33"/>
  </p:notesMasterIdLst>
  <p:sldIdLst>
    <p:sldId id="256" r:id="rId3"/>
    <p:sldId id="271" r:id="rId4"/>
    <p:sldId id="284" r:id="rId5"/>
    <p:sldId id="262" r:id="rId6"/>
    <p:sldId id="263" r:id="rId7"/>
    <p:sldId id="285" r:id="rId8"/>
    <p:sldId id="286" r:id="rId9"/>
    <p:sldId id="264" r:id="rId10"/>
    <p:sldId id="287" r:id="rId11"/>
    <p:sldId id="265" r:id="rId12"/>
    <p:sldId id="268" r:id="rId13"/>
    <p:sldId id="289" r:id="rId14"/>
    <p:sldId id="266" r:id="rId15"/>
    <p:sldId id="290" r:id="rId16"/>
    <p:sldId id="272" r:id="rId17"/>
    <p:sldId id="273" r:id="rId18"/>
    <p:sldId id="267" r:id="rId19"/>
    <p:sldId id="269" r:id="rId20"/>
    <p:sldId id="270" r:id="rId21"/>
    <p:sldId id="277" r:id="rId22"/>
    <p:sldId id="278" r:id="rId23"/>
    <p:sldId id="259" r:id="rId24"/>
    <p:sldId id="260" r:id="rId25"/>
    <p:sldId id="261" r:id="rId26"/>
    <p:sldId id="258" r:id="rId27"/>
    <p:sldId id="276" r:id="rId28"/>
    <p:sldId id="279" r:id="rId29"/>
    <p:sldId id="280" r:id="rId30"/>
    <p:sldId id="281" r:id="rId31"/>
    <p:sldId id="28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21"/>
  </p:normalViewPr>
  <p:slideViewPr>
    <p:cSldViewPr>
      <p:cViewPr varScale="1">
        <p:scale>
          <a:sx n="91" d="100"/>
          <a:sy n="91" d="100"/>
        </p:scale>
        <p:origin x="49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C96E2D-3409-44F7-94F3-D549C713AF0F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0F9E5-8A34-48D5-B1A2-B6B4348DD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4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81100" y="696913"/>
            <a:ext cx="4648200" cy="3486150"/>
          </a:xfrm>
          <a:ln/>
        </p:spPr>
      </p:sp>
      <p:sp>
        <p:nvSpPr>
          <p:cNvPr id="129027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itchFamily="34" charset="0"/>
              </a:rPr>
              <a:t>Q: </a:t>
            </a:r>
            <a:r>
              <a:rPr lang="en-GB" altLang="en-US" b="1" dirty="0">
                <a:latin typeface="Arial" pitchFamily="34" charset="0"/>
              </a:rPr>
              <a:t>What</a:t>
            </a:r>
            <a:r>
              <a:rPr lang="en-GB" altLang="en-US" dirty="0">
                <a:latin typeface="Arial" pitchFamily="34" charset="0"/>
              </a:rPr>
              <a:t> could have been done to </a:t>
            </a:r>
            <a:r>
              <a:rPr lang="en-GB" altLang="en-US" b="1" dirty="0">
                <a:latin typeface="Arial" pitchFamily="34" charset="0"/>
              </a:rPr>
              <a:t>prevent</a:t>
            </a:r>
            <a:r>
              <a:rPr lang="en-GB" altLang="en-US" dirty="0">
                <a:latin typeface="Arial" pitchFamily="34" charset="0"/>
              </a:rPr>
              <a:t> what happened to </a:t>
            </a:r>
            <a:r>
              <a:rPr lang="en-GB" altLang="en-US" b="1" dirty="0">
                <a:latin typeface="Arial" pitchFamily="34" charset="0"/>
              </a:rPr>
              <a:t>Amy and her family</a:t>
            </a:r>
            <a:r>
              <a:rPr lang="en-GB" altLang="en-US" dirty="0">
                <a:latin typeface="Arial" pitchFamily="34" charset="0"/>
              </a:rPr>
              <a:t>?  </a:t>
            </a:r>
          </a:p>
          <a:p>
            <a:r>
              <a:rPr lang="en-GB" altLang="en-US" dirty="0">
                <a:latin typeface="Arial" pitchFamily="34" charset="0"/>
              </a:rPr>
              <a:t>Q: Were there any </a:t>
            </a:r>
            <a:r>
              <a:rPr lang="en-GB" altLang="en-US" b="1" dirty="0">
                <a:latin typeface="Arial" pitchFamily="34" charset="0"/>
              </a:rPr>
              <a:t>missed opportunities</a:t>
            </a:r>
            <a:r>
              <a:rPr lang="en-GB" altLang="en-US" dirty="0">
                <a:latin typeface="Arial" pitchFamily="34" charset="0"/>
              </a:rPr>
              <a:t>?</a:t>
            </a:r>
          </a:p>
        </p:txBody>
      </p:sp>
      <p:sp>
        <p:nvSpPr>
          <p:cNvPr id="1290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369081C-10E5-4F7A-B887-BB2F53FC9172}" type="slidenum">
              <a:rPr lang="en-GB" altLang="en-US" smtClean="0">
                <a:solidFill>
                  <a:prstClr val="black"/>
                </a:solidFill>
                <a:latin typeface="Gill Alt One MT"/>
              </a:rPr>
              <a:pPr eaLnBrk="1" hangingPunct="1">
                <a:spcBef>
                  <a:spcPct val="0"/>
                </a:spcBef>
              </a:pPr>
              <a:t>18</a:t>
            </a:fld>
            <a:endParaRPr lang="en-GB" altLang="en-US" dirty="0">
              <a:solidFill>
                <a:prstClr val="black"/>
              </a:solidFill>
              <a:latin typeface="Gill Alt One MT"/>
            </a:endParaRPr>
          </a:p>
        </p:txBody>
      </p:sp>
    </p:spTree>
    <p:extLst>
      <p:ext uri="{BB962C8B-B14F-4D97-AF65-F5344CB8AC3E}">
        <p14:creationId xmlns:p14="http://schemas.microsoft.com/office/powerpoint/2010/main" val="4043242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307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28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23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5601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923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035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985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639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989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207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14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81000"/>
            <a:ext cx="701040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94015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75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0949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897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86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5863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774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177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08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2574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3983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27289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783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537494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794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146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1DDD9-4D19-440F-B3DD-8923D10273CD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9B25D-5CED-41BB-8D7B-3837E94B7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414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27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1DDD9-4D19-440F-B3DD-8923D10273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69B25D-5CED-41BB-8D7B-3837E94B74C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219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  <p:sldLayoutId id="2147483741" r:id="rId14"/>
    <p:sldLayoutId id="2147483742" r:id="rId15"/>
    <p:sldLayoutId id="214748374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4594" y="1213758"/>
            <a:ext cx="4570197" cy="4430485"/>
          </a:xfrm>
        </p:spPr>
        <p:txBody>
          <a:bodyPr anchor="ctr">
            <a:normAutofit/>
          </a:bodyPr>
          <a:lstStyle/>
          <a:p>
            <a:pPr algn="l"/>
            <a:r>
              <a:rPr lang="en-GB" sz="5700" dirty="0"/>
              <a:t>Examining Wellbeing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5996" y="1213758"/>
            <a:ext cx="2309054" cy="4430485"/>
          </a:xfrm>
        </p:spPr>
        <p:txBody>
          <a:bodyPr anchor="ctr">
            <a:normAutofit/>
          </a:bodyPr>
          <a:lstStyle/>
          <a:p>
            <a:pPr algn="l"/>
            <a:endParaRPr lang="en-GB" sz="2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68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wellbeing?</a:t>
            </a:r>
          </a:p>
          <a:p>
            <a:r>
              <a:rPr lang="en-GB">
                <a:solidFill>
                  <a:srgbClr val="FFFFFF"/>
                </a:solidFill>
              </a:rPr>
              <a:t>Wellbeing for the individual</a:t>
            </a:r>
          </a:p>
          <a:p>
            <a:r>
              <a:rPr lang="en-GB">
                <a:solidFill>
                  <a:srgbClr val="FFFFFF"/>
                </a:solidFill>
              </a:rPr>
              <a:t>Wellbeing for the population: the health of the nation </a:t>
            </a:r>
          </a:p>
          <a:p>
            <a:r>
              <a:rPr lang="en-GB">
                <a:solidFill>
                  <a:srgbClr val="FFFFFF"/>
                </a:solidFill>
              </a:rPr>
              <a:t>Measuring wellbeing</a:t>
            </a:r>
          </a:p>
          <a:p>
            <a:r>
              <a:rPr lang="en-GB">
                <a:solidFill>
                  <a:srgbClr val="FFFFFF"/>
                </a:solidFill>
              </a:rPr>
              <a:t>The Welsh context</a:t>
            </a:r>
          </a:p>
        </p:txBody>
      </p:sp>
    </p:spTree>
    <p:extLst>
      <p:ext uri="{BB962C8B-B14F-4D97-AF65-F5344CB8AC3E}">
        <p14:creationId xmlns:p14="http://schemas.microsoft.com/office/powerpoint/2010/main" val="1475283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52181-61B8-3D4E-84C8-79E20FED6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8869-8523-BD47-A582-05352B0F9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wellbeing? </a:t>
            </a:r>
          </a:p>
          <a:p>
            <a:endParaRPr lang="en-US" dirty="0"/>
          </a:p>
          <a:p>
            <a:r>
              <a:rPr lang="en-US" dirty="0"/>
              <a:t>How would you define it?</a:t>
            </a:r>
          </a:p>
          <a:p>
            <a:endParaRPr lang="en-US" dirty="0"/>
          </a:p>
          <a:p>
            <a:r>
              <a:rPr lang="en-US" dirty="0"/>
              <a:t>How does that definition compare to other peoples?</a:t>
            </a:r>
          </a:p>
        </p:txBody>
      </p:sp>
    </p:spTree>
    <p:extLst>
      <p:ext uri="{BB962C8B-B14F-4D97-AF65-F5344CB8AC3E}">
        <p14:creationId xmlns:p14="http://schemas.microsoft.com/office/powerpoint/2010/main" val="1317071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would you</a:t>
            </a:r>
            <a:br>
              <a:rPr lang="en-US" dirty="0"/>
            </a:br>
            <a:r>
              <a:rPr lang="en-US" dirty="0"/>
              <a:t>define wellbeing?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39552" y="1859339"/>
            <a:ext cx="735565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i="1" dirty="0"/>
              <a:t>‘a state of mind in which an individual is able to </a:t>
            </a:r>
            <a:r>
              <a:rPr lang="en-US" sz="2800" b="1" i="1" dirty="0" err="1"/>
              <a:t>realise</a:t>
            </a:r>
            <a:r>
              <a:rPr lang="en-US" sz="2800" b="1" i="1" dirty="0"/>
              <a:t> his or her own abilities, cope with the normal stresses of life, can work productively and fruitfully, and is able to make a contribution to his or her community.’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305201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Wellbeing is made up of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1.Feeling good</a:t>
            </a:r>
            <a:br>
              <a:rPr lang="en-US" dirty="0"/>
            </a:br>
            <a:r>
              <a:rPr lang="en-US" dirty="0"/>
              <a:t>2.Functioning well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33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8E3E0-E8E1-9140-908A-23A97A234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1A118-EED4-C745-94C4-CD3A4006C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could these be measured?</a:t>
            </a:r>
          </a:p>
          <a:p>
            <a:endParaRPr lang="en-US" dirty="0"/>
          </a:p>
          <a:p>
            <a:r>
              <a:rPr lang="en-US" dirty="0"/>
              <a:t>Does something already exist?</a:t>
            </a:r>
          </a:p>
        </p:txBody>
      </p:sp>
    </p:spTree>
    <p:extLst>
      <p:ext uri="{BB962C8B-B14F-4D97-AF65-F5344CB8AC3E}">
        <p14:creationId xmlns:p14="http://schemas.microsoft.com/office/powerpoint/2010/main" val="70576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C6A5A-8D4A-E048-8229-D129BAC05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05BB-96F6-8745-9108-7D4088B80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affects wellbeing? </a:t>
            </a:r>
          </a:p>
          <a:p>
            <a:endParaRPr lang="en-US" dirty="0"/>
          </a:p>
          <a:p>
            <a:r>
              <a:rPr lang="en-US" dirty="0"/>
              <a:t>What affects YOUR wellbeing?</a:t>
            </a:r>
          </a:p>
        </p:txBody>
      </p:sp>
    </p:spTree>
    <p:extLst>
      <p:ext uri="{BB962C8B-B14F-4D97-AF65-F5344CB8AC3E}">
        <p14:creationId xmlns:p14="http://schemas.microsoft.com/office/powerpoint/2010/main" val="2746075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/>
              <a:t>What can affect our well-being?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Physical health</a:t>
            </a:r>
          </a:p>
          <a:p>
            <a:pPr marL="0" indent="0">
              <a:buNone/>
            </a:pPr>
            <a:r>
              <a:rPr lang="en-GB" dirty="0"/>
              <a:t>Relationships</a:t>
            </a:r>
          </a:p>
          <a:p>
            <a:pPr marL="0" indent="0">
              <a:buNone/>
            </a:pPr>
            <a:r>
              <a:rPr lang="en-GB" dirty="0"/>
              <a:t>Success or failure</a:t>
            </a:r>
          </a:p>
          <a:p>
            <a:pPr marL="0" indent="0">
              <a:buNone/>
            </a:pPr>
            <a:r>
              <a:rPr lang="en-GB" dirty="0"/>
              <a:t>Events: both personal, in community, nationally, internationally (bloody Brexit)</a:t>
            </a:r>
          </a:p>
          <a:p>
            <a:pPr marL="0" indent="0">
              <a:buNone/>
            </a:pPr>
            <a:r>
              <a:rPr lang="en-GB" dirty="0"/>
              <a:t>Stress</a:t>
            </a:r>
          </a:p>
          <a:p>
            <a:pPr marL="0" indent="0">
              <a:buNone/>
            </a:pPr>
            <a:r>
              <a:rPr lang="en-GB" dirty="0"/>
              <a:t>Genes?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34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3D38-9635-C94C-9843-7BA1189BE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26F02-0CF5-8142-A2E3-BE72A1EBE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resilience?</a:t>
            </a:r>
          </a:p>
        </p:txBody>
      </p:sp>
    </p:spTree>
    <p:extLst>
      <p:ext uri="{BB962C8B-B14F-4D97-AF65-F5344CB8AC3E}">
        <p14:creationId xmlns:p14="http://schemas.microsoft.com/office/powerpoint/2010/main" val="2314827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Resilience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is it?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Resilience is the ability to cope with life’s challenges and to adapt to adversity.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Resilience may be thought of as the resources an individual has to overcome challenges, both psychological (internal) resources and social (external) resources.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52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wellbeing seesaw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6264696" cy="398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71600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Resources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63596" y="15475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Challenges</a:t>
            </a:r>
          </a:p>
        </p:txBody>
      </p:sp>
    </p:spTree>
    <p:extLst>
      <p:ext uri="{BB962C8B-B14F-4D97-AF65-F5344CB8AC3E}">
        <p14:creationId xmlns:p14="http://schemas.microsoft.com/office/powerpoint/2010/main" val="353317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6E13A-AB05-6E46-B950-466F6D965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F39A2-61F3-3044-91D8-746393460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do you judge your own ability to maintain a good balance?</a:t>
            </a:r>
          </a:p>
          <a:p>
            <a:r>
              <a:rPr lang="en-US" dirty="0"/>
              <a:t>What are your triggers?</a:t>
            </a:r>
          </a:p>
          <a:p>
            <a:r>
              <a:rPr lang="en-US" dirty="0"/>
              <a:t>How do you know when the balance is ‘off’?</a:t>
            </a:r>
          </a:p>
        </p:txBody>
      </p:sp>
    </p:spTree>
    <p:extLst>
      <p:ext uri="{BB962C8B-B14F-4D97-AF65-F5344CB8AC3E}">
        <p14:creationId xmlns:p14="http://schemas.microsoft.com/office/powerpoint/2010/main" val="346266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do some people have more resilience than others?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Inherited?</a:t>
            </a:r>
          </a:p>
          <a:p>
            <a:r>
              <a:rPr lang="en-GB" dirty="0"/>
              <a:t>Learnt?</a:t>
            </a:r>
          </a:p>
          <a:p>
            <a:r>
              <a:rPr lang="en-GB" dirty="0"/>
              <a:t>Both?</a:t>
            </a:r>
          </a:p>
          <a:p>
            <a:r>
              <a:rPr lang="en-GB" dirty="0"/>
              <a:t>An individual’s resilience is unique to them, it is likely to be made up of biological factors, learnt behaviour and environmental factors.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38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0E84C-21F8-8E40-86E5-20B395980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D33CC-2AC4-4347-8C64-09969D9C2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you believe resilience is inherited or learned?</a:t>
            </a:r>
          </a:p>
          <a:p>
            <a:r>
              <a:rPr lang="en-US" dirty="0"/>
              <a:t>How similar are you to siblings in terms of resilience or attitude?</a:t>
            </a:r>
          </a:p>
        </p:txBody>
      </p:sp>
    </p:spTree>
    <p:extLst>
      <p:ext uri="{BB962C8B-B14F-4D97-AF65-F5344CB8AC3E}">
        <p14:creationId xmlns:p14="http://schemas.microsoft.com/office/powerpoint/2010/main" val="1049762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Amy’s story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2858" y="1255754"/>
            <a:ext cx="1367652" cy="388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9592" y="1556792"/>
            <a:ext cx="41764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Read the case study and risk assess Amy using the SERAF risk assessment tool</a:t>
            </a:r>
          </a:p>
        </p:txBody>
      </p:sp>
    </p:spTree>
    <p:extLst>
      <p:ext uri="{BB962C8B-B14F-4D97-AF65-F5344CB8AC3E}">
        <p14:creationId xmlns:p14="http://schemas.microsoft.com/office/powerpoint/2010/main" val="2377336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75" y="49213"/>
            <a:ext cx="8785225" cy="669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1041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3" y="333375"/>
            <a:ext cx="8593137" cy="633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2851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26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>
                <a:solidFill>
                  <a:srgbClr val="FFFFFF"/>
                </a:solidFill>
              </a:rPr>
              <a:t>Holistic assessment</a:t>
            </a:r>
          </a:p>
        </p:txBody>
      </p:sp>
      <p:pic>
        <p:nvPicPr>
          <p:cNvPr id="4" name="Picture 2" descr="B  Cymru-Wales (RGB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030" y="1394481"/>
            <a:ext cx="2569206" cy="18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9296" y="1617739"/>
            <a:ext cx="2574993" cy="137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505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82852" y="330045"/>
            <a:ext cx="1876818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87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04813"/>
            <a:ext cx="8286750" cy="611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B  Cymru-Wales (RGB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1"/>
            <a:ext cx="1621856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3161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People at higher risk of low wellbeing</a:t>
            </a: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/>
              <a:t>Some people in our community face significant challenges and may need more support than others to improve their wellbeing, for example people who are: </a:t>
            </a:r>
          </a:p>
          <a:p>
            <a:pPr>
              <a:buFontTx/>
              <a:buChar char="-"/>
            </a:pPr>
            <a:r>
              <a:rPr lang="en-US" sz="1700"/>
              <a:t>Socially isolated </a:t>
            </a:r>
          </a:p>
          <a:p>
            <a:pPr>
              <a:buFontTx/>
              <a:buChar char="-"/>
            </a:pPr>
            <a:r>
              <a:rPr lang="en-US" sz="1700"/>
              <a:t>From Black or minority ethnic groups</a:t>
            </a:r>
          </a:p>
          <a:p>
            <a:pPr>
              <a:buFontTx/>
              <a:buChar char="-"/>
            </a:pPr>
            <a:r>
              <a:rPr lang="en-US" sz="1700"/>
              <a:t>On low incomes or unemployed </a:t>
            </a:r>
          </a:p>
          <a:p>
            <a:pPr>
              <a:buFontTx/>
              <a:buChar char="-"/>
            </a:pPr>
            <a:r>
              <a:rPr lang="en-US" sz="1700"/>
              <a:t>Living with a long term health condition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47850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Sequential Access Storage 3"/>
          <p:cNvSpPr/>
          <p:nvPr/>
        </p:nvSpPr>
        <p:spPr>
          <a:xfrm>
            <a:off x="323528" y="836712"/>
            <a:ext cx="3888432" cy="244827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Men from households with</a:t>
            </a:r>
          </a:p>
          <a:p>
            <a:pPr algn="ctr"/>
            <a:r>
              <a:rPr lang="en-US" dirty="0"/>
              <a:t>the lowest 20% of</a:t>
            </a:r>
          </a:p>
          <a:p>
            <a:pPr algn="ctr"/>
            <a:r>
              <a:rPr lang="en-US" dirty="0"/>
              <a:t>incomes are almost 3</a:t>
            </a:r>
          </a:p>
          <a:p>
            <a:pPr algn="ctr"/>
            <a:r>
              <a:rPr lang="en-US" dirty="0"/>
              <a:t>times more likely to have</a:t>
            </a:r>
          </a:p>
          <a:p>
            <a:pPr algn="ctr"/>
            <a:r>
              <a:rPr lang="en-US" dirty="0"/>
              <a:t>a common mental</a:t>
            </a:r>
          </a:p>
          <a:p>
            <a:pPr algn="ctr"/>
            <a:r>
              <a:rPr lang="en-US" dirty="0"/>
              <a:t>disorder than those with</a:t>
            </a:r>
          </a:p>
          <a:p>
            <a:pPr algn="ctr"/>
            <a:r>
              <a:rPr lang="en-US" dirty="0"/>
              <a:t>the top 20%</a:t>
            </a:r>
          </a:p>
        </p:txBody>
      </p:sp>
      <p:sp>
        <p:nvSpPr>
          <p:cNvPr id="5" name="Flowchart: Sequential Access Storage 4"/>
          <p:cNvSpPr/>
          <p:nvPr/>
        </p:nvSpPr>
        <p:spPr>
          <a:xfrm>
            <a:off x="5004048" y="548680"/>
            <a:ext cx="3888432" cy="244827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People with less than three</a:t>
            </a:r>
          </a:p>
          <a:p>
            <a:pPr algn="ctr"/>
            <a:r>
              <a:rPr lang="en-US" dirty="0"/>
              <a:t>close relatives or friends</a:t>
            </a:r>
          </a:p>
          <a:p>
            <a:pPr algn="ctr"/>
            <a:r>
              <a:rPr lang="en-US" dirty="0"/>
              <a:t>are more likely to experience</a:t>
            </a:r>
          </a:p>
          <a:p>
            <a:pPr algn="ctr"/>
            <a:r>
              <a:rPr lang="en-US" dirty="0"/>
              <a:t>mental health problems</a:t>
            </a:r>
          </a:p>
        </p:txBody>
      </p:sp>
      <p:sp>
        <p:nvSpPr>
          <p:cNvPr id="6" name="Flowchart: Sequential Access Storage 5"/>
          <p:cNvSpPr/>
          <p:nvPr/>
        </p:nvSpPr>
        <p:spPr>
          <a:xfrm>
            <a:off x="289457" y="3861048"/>
            <a:ext cx="3888432" cy="244827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Rates of depression</a:t>
            </a:r>
          </a:p>
          <a:p>
            <a:pPr algn="ctr"/>
            <a:r>
              <a:rPr lang="en-US" dirty="0"/>
              <a:t>are double in those</a:t>
            </a:r>
          </a:p>
          <a:p>
            <a:pPr algn="ctr"/>
            <a:r>
              <a:rPr lang="en-US" dirty="0"/>
              <a:t>with long term health</a:t>
            </a:r>
          </a:p>
          <a:p>
            <a:pPr algn="ctr"/>
            <a:r>
              <a:rPr lang="en-US" dirty="0"/>
              <a:t>conditions than in the</a:t>
            </a:r>
          </a:p>
          <a:p>
            <a:pPr algn="ctr"/>
            <a:r>
              <a:rPr lang="en-US" dirty="0"/>
              <a:t>rest of the population</a:t>
            </a:r>
          </a:p>
        </p:txBody>
      </p:sp>
      <p:sp>
        <p:nvSpPr>
          <p:cNvPr id="7" name="Flowchart: Sequential Access Storage 6"/>
          <p:cNvSpPr/>
          <p:nvPr/>
        </p:nvSpPr>
        <p:spPr>
          <a:xfrm>
            <a:off x="4644008" y="3870532"/>
            <a:ext cx="3888432" cy="244827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22% of gay and</a:t>
            </a:r>
          </a:p>
          <a:p>
            <a:pPr algn="ctr"/>
            <a:r>
              <a:rPr lang="en-US" dirty="0"/>
              <a:t>bisexual men are</a:t>
            </a:r>
          </a:p>
          <a:p>
            <a:pPr algn="ctr"/>
            <a:r>
              <a:rPr lang="en-US" dirty="0"/>
              <a:t>currently experiencing</a:t>
            </a:r>
          </a:p>
          <a:p>
            <a:pPr algn="ctr"/>
            <a:r>
              <a:rPr lang="en-US" dirty="0"/>
              <a:t>moderate to severe</a:t>
            </a:r>
          </a:p>
          <a:p>
            <a:pPr algn="ctr"/>
            <a:r>
              <a:rPr lang="en-US" dirty="0"/>
              <a:t>levels of depression</a:t>
            </a:r>
          </a:p>
        </p:txBody>
      </p:sp>
    </p:spTree>
    <p:extLst>
      <p:ext uri="{BB962C8B-B14F-4D97-AF65-F5344CB8AC3E}">
        <p14:creationId xmlns:p14="http://schemas.microsoft.com/office/powerpoint/2010/main" val="26949692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wellbeing matters to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Adds years to life</a:t>
            </a:r>
          </a:p>
          <a:p>
            <a:pPr marL="0" indent="0">
              <a:buNone/>
            </a:pPr>
            <a:r>
              <a:rPr lang="en-US" dirty="0"/>
              <a:t>• Improves recovery from illness</a:t>
            </a:r>
          </a:p>
          <a:p>
            <a:pPr marL="0" indent="0">
              <a:buNone/>
            </a:pPr>
            <a:r>
              <a:rPr lang="en-US" dirty="0"/>
              <a:t>• Is associated with positive health </a:t>
            </a:r>
            <a:r>
              <a:rPr lang="en-US" dirty="0" err="1"/>
              <a:t>behaviours</a:t>
            </a:r>
            <a:r>
              <a:rPr lang="en-US" dirty="0"/>
              <a:t> in adults and children</a:t>
            </a:r>
          </a:p>
          <a:p>
            <a:pPr marL="0" indent="0">
              <a:buNone/>
            </a:pPr>
            <a:r>
              <a:rPr lang="en-US" dirty="0"/>
              <a:t>• Is associated with broader positive outcomes</a:t>
            </a:r>
          </a:p>
          <a:p>
            <a:pPr marL="0" indent="0">
              <a:buNone/>
            </a:pPr>
            <a:r>
              <a:rPr lang="en-US" dirty="0"/>
              <a:t>• Influences the wellbeing and mental health of those close to us</a:t>
            </a:r>
          </a:p>
          <a:p>
            <a:pPr marL="0" indent="0">
              <a:buNone/>
            </a:pPr>
            <a:r>
              <a:rPr lang="en-US" dirty="0"/>
              <a:t>• Affects how staff and health care providers work</a:t>
            </a:r>
          </a:p>
          <a:p>
            <a:pPr marL="0" indent="0">
              <a:buNone/>
            </a:pPr>
            <a:r>
              <a:rPr lang="en-US" dirty="0"/>
              <a:t>• Has implications for decisions for patient care </a:t>
            </a:r>
            <a:r>
              <a:rPr lang="en-US" dirty="0" err="1"/>
              <a:t>practises</a:t>
            </a:r>
            <a:r>
              <a:rPr lang="en-US" dirty="0"/>
              <a:t> and</a:t>
            </a:r>
          </a:p>
          <a:p>
            <a:pPr marL="0" indent="0">
              <a:buNone/>
            </a:pPr>
            <a:r>
              <a:rPr lang="en-US" dirty="0"/>
              <a:t>services</a:t>
            </a:r>
          </a:p>
          <a:p>
            <a:pPr marL="0" indent="0">
              <a:buNone/>
            </a:pPr>
            <a:r>
              <a:rPr lang="en-US" dirty="0"/>
              <a:t>• Has implications for treatment decisions and costs</a:t>
            </a:r>
          </a:p>
          <a:p>
            <a:pPr marL="0" indent="0">
              <a:buNone/>
            </a:pPr>
            <a:r>
              <a:rPr lang="en-US" dirty="0"/>
              <a:t>• Affects decisions about local services</a:t>
            </a:r>
          </a:p>
          <a:p>
            <a:pPr marL="0" indent="0">
              <a:buNone/>
            </a:pPr>
            <a:r>
              <a:rPr lang="en-US" dirty="0"/>
              <a:t>• Has implication for treatment decisions and costs</a:t>
            </a:r>
          </a:p>
          <a:p>
            <a:pPr marL="0" indent="0">
              <a:buNone/>
            </a:pPr>
            <a:r>
              <a:rPr lang="en-US" dirty="0"/>
              <a:t>• May ultimately reduce the healthcare burden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36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Measuring Wellbeing: focus on 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two dimensions: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Subjective wellbeing:</a:t>
            </a: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how people think and feel about their own wellbeing, and includes aspects such as life satisfaction (evaluation), positive emotions (hedonic), and whether their life is meaningful (eudemonic).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230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Objective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Based on assumptions about basic human needs and rights, including aspects such as adequate food, physical health, education, safety etc. Objective wellbeing can be measured through self-report (e.g., asking people whether they have a specific health condition), or through more objective measures (e.g., mortality rates and life expectancy).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248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National &amp; International Policy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National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Cross Government Wellbeing</a:t>
            </a:r>
          </a:p>
          <a:p>
            <a:pPr marL="0" indent="0">
              <a:buNone/>
            </a:pPr>
            <a:r>
              <a:rPr lang="en-US" dirty="0"/>
              <a:t>Policy Steering Group</a:t>
            </a:r>
          </a:p>
          <a:p>
            <a:pPr marL="0" indent="0">
              <a:buNone/>
            </a:pPr>
            <a:r>
              <a:rPr lang="en-US" dirty="0"/>
              <a:t>• Cross Government Social</a:t>
            </a:r>
          </a:p>
          <a:p>
            <a:pPr marL="0" indent="0">
              <a:buNone/>
            </a:pPr>
            <a:r>
              <a:rPr lang="en-US" dirty="0"/>
              <a:t>Impacts Task Force</a:t>
            </a:r>
          </a:p>
          <a:p>
            <a:pPr marL="0" indent="0">
              <a:buNone/>
            </a:pPr>
            <a:r>
              <a:rPr lang="en-US" dirty="0"/>
              <a:t>• ONS Measuring National</a:t>
            </a:r>
          </a:p>
          <a:p>
            <a:pPr marL="0" indent="0">
              <a:buNone/>
            </a:pPr>
            <a:r>
              <a:rPr lang="en-US" dirty="0"/>
              <a:t>Wellbeing (MNW) </a:t>
            </a:r>
            <a:r>
              <a:rPr lang="en-US" dirty="0" err="1"/>
              <a:t>programme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• Legatum Institute Commission</a:t>
            </a:r>
          </a:p>
          <a:p>
            <a:pPr marL="0" indent="0">
              <a:buNone/>
            </a:pPr>
            <a:r>
              <a:rPr lang="en-US" dirty="0"/>
              <a:t>• ‘What Works’ Centre on</a:t>
            </a:r>
          </a:p>
          <a:p>
            <a:pPr marL="0" indent="0">
              <a:buNone/>
            </a:pPr>
            <a:r>
              <a:rPr lang="en-US" dirty="0"/>
              <a:t>wellbeing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International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UN - 20 March 2013 the first</a:t>
            </a:r>
          </a:p>
          <a:p>
            <a:pPr marL="0" indent="0">
              <a:buNone/>
            </a:pPr>
            <a:r>
              <a:rPr lang="en-US" dirty="0"/>
              <a:t>ever International Day of</a:t>
            </a:r>
          </a:p>
          <a:p>
            <a:pPr marL="0" indent="0">
              <a:buNone/>
            </a:pPr>
            <a:r>
              <a:rPr lang="en-US" dirty="0"/>
              <a:t>Happiness</a:t>
            </a:r>
          </a:p>
          <a:p>
            <a:pPr marL="0" indent="0">
              <a:buNone/>
            </a:pPr>
            <a:r>
              <a:rPr lang="en-US" dirty="0"/>
              <a:t>• OECD ‘Your Better Life’ index</a:t>
            </a:r>
          </a:p>
          <a:p>
            <a:pPr marL="0" indent="0">
              <a:buNone/>
            </a:pPr>
            <a:r>
              <a:rPr lang="en-US" dirty="0"/>
              <a:t>• WHO ‘Health 2020’ monitoring</a:t>
            </a:r>
          </a:p>
          <a:p>
            <a:pPr marL="0" indent="0">
              <a:buNone/>
            </a:pPr>
            <a:r>
              <a:rPr lang="en-US" dirty="0"/>
              <a:t>framework – expert group on</a:t>
            </a:r>
          </a:p>
          <a:p>
            <a:pPr marL="0" indent="0">
              <a:buNone/>
            </a:pPr>
            <a:r>
              <a:rPr lang="en-US" dirty="0"/>
              <a:t>wellbeing</a:t>
            </a:r>
          </a:p>
          <a:p>
            <a:pPr marL="0" indent="0">
              <a:buNone/>
            </a:pPr>
            <a:r>
              <a:rPr lang="en-US" dirty="0"/>
              <a:t>• Eurostat – EU SILC wellbeing</a:t>
            </a:r>
          </a:p>
          <a:p>
            <a:pPr marL="0" indent="0">
              <a:buNone/>
            </a:pPr>
            <a:r>
              <a:rPr lang="en-US" dirty="0"/>
              <a:t>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635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the UK sits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Above average for 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The UK is above average for:</a:t>
            </a:r>
          </a:p>
          <a:p>
            <a:pPr marL="0" indent="0">
              <a:buNone/>
            </a:pPr>
            <a:r>
              <a:rPr lang="en-US" dirty="0"/>
              <a:t>- Life satisfaction (18th of 36)1</a:t>
            </a:r>
          </a:p>
          <a:p>
            <a:pPr marL="0" indent="0">
              <a:buNone/>
            </a:pPr>
            <a:r>
              <a:rPr lang="en-US" dirty="0"/>
              <a:t>- Meaning in life (9th of 27)2</a:t>
            </a:r>
          </a:p>
          <a:p>
            <a:pPr marL="0" indent="0">
              <a:buNone/>
            </a:pPr>
            <a:r>
              <a:rPr lang="en-US" dirty="0"/>
              <a:t>- Happiness (10th of 27)2</a:t>
            </a:r>
          </a:p>
          <a:p>
            <a:pPr marL="0" indent="0">
              <a:buNone/>
            </a:pPr>
            <a:r>
              <a:rPr lang="en-US" dirty="0"/>
              <a:t>- Self-reported health (10th of 36)1</a:t>
            </a:r>
          </a:p>
          <a:p>
            <a:pPr marL="0" indent="0">
              <a:buNone/>
            </a:pPr>
            <a:r>
              <a:rPr lang="en-US" dirty="0"/>
              <a:t>- Child life satisfaction (14th of 29)4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Below average for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Mental wellbeing (20th of 27)2</a:t>
            </a:r>
          </a:p>
          <a:p>
            <a:pPr marL="0" indent="0">
              <a:buNone/>
            </a:pPr>
            <a:r>
              <a:rPr lang="en-US" dirty="0"/>
              <a:t>- Child self-reported health</a:t>
            </a:r>
          </a:p>
          <a:p>
            <a:pPr marL="0" indent="0">
              <a:buNone/>
            </a:pPr>
            <a:r>
              <a:rPr lang="en-US" dirty="0"/>
              <a:t> (24th of 38)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788024" y="5503414"/>
            <a:ext cx="39604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1OECD Your Better Life Index (2013). Data access available online</a:t>
            </a:r>
          </a:p>
          <a:p>
            <a:r>
              <a:rPr lang="en-US" sz="1100" dirty="0"/>
              <a:t>2European Quality of Life Survey (2012). Survey Report</a:t>
            </a:r>
          </a:p>
          <a:p>
            <a:r>
              <a:rPr lang="en-US" sz="1100" dirty="0"/>
              <a:t>3Health </a:t>
            </a:r>
            <a:r>
              <a:rPr lang="en-US" sz="1100" dirty="0" err="1"/>
              <a:t>Behaviours</a:t>
            </a:r>
            <a:r>
              <a:rPr lang="en-US" sz="1100" dirty="0"/>
              <a:t> of School Age Children (2009-2010). World Report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87341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expectancy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Life expectancy is a measure of objective wellbeing. Healthy life expectancy is one of the four indicators in the health domain of the ONS wellbeing framework.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Life expectancy at birth in England and Wales has increased consistently and steadily over time, from 71.0 years for males and 77.0 years for females in 1980-1982 to 78.7 years for males and 82.6 years for females in 2009-20111.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3568" y="6093296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ONS Interim Life Tables for England and Wales 2009-2011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05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Increasing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4364"/>
            <a:ext cx="5482952" cy="144016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It is estimated that high levels of subjective wellbeing can increase life by 4 to 10 years compared to low levels of subjective wellbeing.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566124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Diener</a:t>
            </a:r>
            <a:r>
              <a:rPr lang="en-US" dirty="0"/>
              <a:t> &amp; Chan (2011). Happy people live longer: subjective wellbeing contributes to health and longevity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9324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young people: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580526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Lifecourse</a:t>
            </a:r>
            <a:r>
              <a:rPr lang="en-US" dirty="0"/>
              <a:t> Tracker Research, Survey of young people (aged 11-17): Summer 2012 baseline. Research presentation for the Department of Health</a:t>
            </a:r>
            <a:endParaRPr lang="en-GB" dirty="0"/>
          </a:p>
        </p:txBody>
      </p:sp>
      <p:sp>
        <p:nvSpPr>
          <p:cNvPr id="5" name="Flowchart: Sequential Access Storage 4"/>
          <p:cNvSpPr/>
          <p:nvPr/>
        </p:nvSpPr>
        <p:spPr>
          <a:xfrm>
            <a:off x="26399" y="1466706"/>
            <a:ext cx="4536504" cy="2880320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Higher wellbeing was associated with a lower likelihood of having engaged in health</a:t>
            </a:r>
          </a:p>
          <a:p>
            <a:pPr algn="ctr"/>
            <a:r>
              <a:rPr lang="en-US" dirty="0"/>
              <a:t>risk </a:t>
            </a:r>
            <a:r>
              <a:rPr lang="en-US" dirty="0" err="1"/>
              <a:t>behaviours</a:t>
            </a:r>
            <a:r>
              <a:rPr lang="en-US" dirty="0"/>
              <a:t>, such as smoking, intercourse or drug use, among 15 to 17 year olds.</a:t>
            </a:r>
          </a:p>
        </p:txBody>
      </p:sp>
      <p:sp>
        <p:nvSpPr>
          <p:cNvPr id="6" name="Flowchart: Sequential Access Storage 5"/>
          <p:cNvSpPr/>
          <p:nvPr/>
        </p:nvSpPr>
        <p:spPr>
          <a:xfrm>
            <a:off x="5220072" y="3356992"/>
            <a:ext cx="3923928" cy="2461204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Girls between 11 and 15 who engage in multiple</a:t>
            </a:r>
          </a:p>
          <a:p>
            <a:pPr algn="ctr"/>
            <a:r>
              <a:rPr lang="en-US" dirty="0"/>
              <a:t>risk </a:t>
            </a:r>
            <a:r>
              <a:rPr lang="en-US" dirty="0" err="1"/>
              <a:t>behaviours</a:t>
            </a:r>
            <a:r>
              <a:rPr lang="en-US" dirty="0"/>
              <a:t> are more likely to have low</a:t>
            </a:r>
          </a:p>
          <a:p>
            <a:pPr algn="ctr"/>
            <a:r>
              <a:rPr lang="en-US" dirty="0"/>
              <a:t>levels of wellbeing. </a:t>
            </a:r>
          </a:p>
        </p:txBody>
      </p:sp>
    </p:spTree>
    <p:extLst>
      <p:ext uri="{BB962C8B-B14F-4D97-AF65-F5344CB8AC3E}">
        <p14:creationId xmlns:p14="http://schemas.microsoft.com/office/powerpoint/2010/main" val="2357076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 dirty="0"/>
              <a:t>The Welsh context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2 key Welsh Acts: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Wellbeing of Future Generations Act 2015</a:t>
            </a:r>
          </a:p>
          <a:p>
            <a:pPr marL="514350" indent="-514350">
              <a:buAutoNum type="arabicPeriod"/>
            </a:pPr>
            <a:r>
              <a:rPr lang="en-GB" dirty="0"/>
              <a:t>Social Services Wellbeing (Wales) Act 2014</a:t>
            </a:r>
          </a:p>
        </p:txBody>
      </p:sp>
    </p:spTree>
    <p:extLst>
      <p:ext uri="{BB962C8B-B14F-4D97-AF65-F5344CB8AC3E}">
        <p14:creationId xmlns:p14="http://schemas.microsoft.com/office/powerpoint/2010/main" val="2309955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567</TotalTime>
  <Words>1114</Words>
  <Application>Microsoft Macintosh PowerPoint</Application>
  <PresentationFormat>On-screen Show (4:3)</PresentationFormat>
  <Paragraphs>164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Gill Alt One MT</vt:lpstr>
      <vt:lpstr>Trebuchet MS</vt:lpstr>
      <vt:lpstr>Wingdings 3</vt:lpstr>
      <vt:lpstr>2_Office Theme</vt:lpstr>
      <vt:lpstr>Facet</vt:lpstr>
      <vt:lpstr>Examining Wellbeing </vt:lpstr>
      <vt:lpstr>Objectives</vt:lpstr>
      <vt:lpstr>Question</vt:lpstr>
      <vt:lpstr>How would you define wellbeing?</vt:lpstr>
      <vt:lpstr>Wellbeing is made up of …</vt:lpstr>
      <vt:lpstr>Question</vt:lpstr>
      <vt:lpstr>Question</vt:lpstr>
      <vt:lpstr>What can affect our well-being? </vt:lpstr>
      <vt:lpstr>Question</vt:lpstr>
      <vt:lpstr>Resilience</vt:lpstr>
      <vt:lpstr>The wellbeing seesaw</vt:lpstr>
      <vt:lpstr>Question</vt:lpstr>
      <vt:lpstr>Why do some people have more resilience than others?</vt:lpstr>
      <vt:lpstr>Question</vt:lpstr>
      <vt:lpstr>Amy’s story</vt:lpstr>
      <vt:lpstr>PowerPoint Presentation</vt:lpstr>
      <vt:lpstr>PowerPoint Presentation</vt:lpstr>
      <vt:lpstr>Holistic assessment</vt:lpstr>
      <vt:lpstr>PowerPoint Presentation</vt:lpstr>
      <vt:lpstr>People at higher risk of low wellbeing</vt:lpstr>
      <vt:lpstr>PowerPoint Presentation</vt:lpstr>
      <vt:lpstr>Why wellbeing matters to health</vt:lpstr>
      <vt:lpstr> Measuring Wellbeing: focus on  two dimensions: </vt:lpstr>
      <vt:lpstr>Objective Wellbeing</vt:lpstr>
      <vt:lpstr>National &amp; International Policy</vt:lpstr>
      <vt:lpstr>Where the UK sits</vt:lpstr>
      <vt:lpstr>Life expectancy</vt:lpstr>
      <vt:lpstr>Increasing Wellbeing</vt:lpstr>
      <vt:lpstr>Children and young people:</vt:lpstr>
      <vt:lpstr>The Welsh context</vt:lpstr>
    </vt:vector>
  </TitlesOfParts>
  <Company>Barnardos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Evans</dc:creator>
  <cp:lastModifiedBy>Taniamichelle333@outlook.com</cp:lastModifiedBy>
  <cp:revision>19</cp:revision>
  <dcterms:created xsi:type="dcterms:W3CDTF">2019-02-05T21:12:50Z</dcterms:created>
  <dcterms:modified xsi:type="dcterms:W3CDTF">2021-01-26T20:25:44Z</dcterms:modified>
</cp:coreProperties>
</file>