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5"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7" d="100"/>
          <a:sy n="67" d="100"/>
        </p:scale>
        <p:origin x="5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7E7641-7CAA-4161-9E48-A33517CA5DA1}" type="datetimeFigureOut">
              <a:rPr lang="en-GB" smtClean="0"/>
              <a:t>11/02/2016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B9CD14-5648-42E5-8889-715FAF6FA292}" type="slidenum">
              <a:rPr lang="en-GB" smtClean="0"/>
              <a:t>‹#›</a:t>
            </a:fld>
            <a:endParaRPr lang="en-GB"/>
          </a:p>
        </p:txBody>
      </p:sp>
    </p:spTree>
    <p:extLst>
      <p:ext uri="{BB962C8B-B14F-4D97-AF65-F5344CB8AC3E}">
        <p14:creationId xmlns:p14="http://schemas.microsoft.com/office/powerpoint/2010/main" val="877668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35894C9-5AF4-4521-A726-D711D3592A25}" type="slidenum">
              <a:rPr lang="en-US" altLang="en-US" smtClean="0">
                <a:latin typeface="Arial" panose="020B0604020202020204" pitchFamily="34" charset="0"/>
              </a:rPr>
              <a:pPr/>
              <a:t>2</a:t>
            </a:fld>
            <a:endParaRPr lang="en-US" altLang="en-US" smtClean="0">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57181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410FDFC-8F6B-4A27-84E8-993B6C4A9F94}" type="slidenum">
              <a:rPr lang="en-US" altLang="en-US" smtClean="0">
                <a:latin typeface="Arial" panose="020B0604020202020204" pitchFamily="34" charset="0"/>
              </a:rPr>
              <a:pPr/>
              <a:t>3</a:t>
            </a:fld>
            <a:endParaRPr lang="en-US" altLang="en-US" smtClean="0">
              <a:latin typeface="Arial" panose="020B0604020202020204" pitchFamily="34" charset="0"/>
            </a:endParaRPr>
          </a:p>
        </p:txBody>
      </p:sp>
    </p:spTree>
    <p:extLst>
      <p:ext uri="{BB962C8B-B14F-4D97-AF65-F5344CB8AC3E}">
        <p14:creationId xmlns:p14="http://schemas.microsoft.com/office/powerpoint/2010/main" val="652200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There are those researchers who also subscribe to the view that social sciences are essentially the same as natural sciences and are therefore concerned with discovering natural and universal laws, regulating and determining universal behaviour, which should be explained, and there must be an emphasis on how people differ from inanimate natural phenomena (Mouly,1978 cited by Cohen &amp; Manion, 1994).</a:t>
            </a:r>
          </a:p>
          <a:p>
            <a:r>
              <a:rPr lang="en-GB" altLang="en-US" smtClean="0">
                <a:latin typeface="Arial" panose="020B0604020202020204" pitchFamily="34" charset="0"/>
              </a:rPr>
              <a:t>“.....the umbrella term for a family of research methods, having in common, the decision to focus on an enquiry around an instance” (Adelman et al 1977, cited by Bell 1999, p10). </a:t>
            </a:r>
          </a:p>
          <a:p>
            <a:endParaRPr lang="en-GB" altLang="en-US" smtClean="0">
              <a:latin typeface="Arial" panose="020B0604020202020204" pitchFamily="34" charset="0"/>
            </a:endParaRPr>
          </a:p>
          <a:p>
            <a:endParaRPr lang="en-US" altLang="en-US" smtClean="0">
              <a:latin typeface="Arial" panose="020B0604020202020204" pitchFamily="34"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939DD6CE-4F09-4799-BEF1-882597695332}" type="slidenum">
              <a:rPr lang="en-US" altLang="en-US" smtClean="0">
                <a:latin typeface="Arial" panose="020B0604020202020204" pitchFamily="34" charset="0"/>
              </a:rPr>
              <a:pPr/>
              <a:t>4</a:t>
            </a:fld>
            <a:endParaRPr lang="en-US" altLang="en-US" smtClean="0">
              <a:latin typeface="Arial" panose="020B0604020202020204" pitchFamily="34" charset="0"/>
            </a:endParaRPr>
          </a:p>
        </p:txBody>
      </p:sp>
    </p:spTree>
    <p:extLst>
      <p:ext uri="{BB962C8B-B14F-4D97-AF65-F5344CB8AC3E}">
        <p14:creationId xmlns:p14="http://schemas.microsoft.com/office/powerpoint/2010/main" val="805229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3FFD0AF-4634-4FCA-A32A-7A636E3423C1}" type="slidenum">
              <a:rPr lang="en-US" altLang="en-US" smtClean="0">
                <a:latin typeface="Arial" panose="020B0604020202020204" pitchFamily="34" charset="0"/>
              </a:rPr>
              <a:pPr/>
              <a:t>5</a:t>
            </a:fld>
            <a:endParaRPr lang="en-US" altLang="en-US" smtClean="0">
              <a:latin typeface="Arial" panose="020B0604020202020204" pitchFamily="34" charset="0"/>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36835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D4B1451-2487-43B9-A927-7BE43E537146}" type="slidenum">
              <a:rPr lang="en-US" altLang="en-US" smtClean="0">
                <a:latin typeface="Arial" panose="020B0604020202020204" pitchFamily="34" charset="0"/>
              </a:rPr>
              <a:pPr/>
              <a:t>8</a:t>
            </a:fld>
            <a:endParaRPr lang="en-US" altLang="en-US" smtClean="0">
              <a:latin typeface="Arial" panose="020B0604020202020204" pitchFamily="34"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033264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3CEF5B7-1347-49B0-9FE5-A5CD6A35FF92}" type="slidenum">
              <a:rPr lang="en-US" altLang="en-US" smtClean="0">
                <a:latin typeface="Arial" panose="020B0604020202020204" pitchFamily="34" charset="0"/>
              </a:rPr>
              <a:pPr/>
              <a:t>9</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460910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1426129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662470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F16AEE-3164-4010-9053-C783D2F13FAF}" type="datetimeFigureOut">
              <a:rPr lang="en-GB" smtClean="0"/>
              <a:t>11/02/2016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2098392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6F16AEE-3164-4010-9053-C783D2F13FAF}" type="datetimeFigureOut">
              <a:rPr lang="en-GB" smtClean="0"/>
              <a:t>11/02/2016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442012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6F16AEE-3164-4010-9053-C783D2F13FAF}" type="datetimeFigureOut">
              <a:rPr lang="en-GB" smtClean="0"/>
              <a:t>11/02/2016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2041401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6F16AEE-3164-4010-9053-C783D2F13FAF}" type="datetimeFigureOut">
              <a:rPr lang="en-GB" smtClean="0"/>
              <a:t>11/02/2016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64817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F16AEE-3164-4010-9053-C783D2F13FAF}" type="datetimeFigureOut">
              <a:rPr lang="en-GB" smtClean="0"/>
              <a:t>11/02/2016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753759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16AEE-3164-4010-9053-C783D2F13FAF}" type="datetimeFigureOut">
              <a:rPr lang="en-GB" smtClean="0"/>
              <a:t>11/02/2016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351264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16AEE-3164-4010-9053-C783D2F13FAF}" type="datetimeFigureOut">
              <a:rPr lang="en-GB" smtClean="0"/>
              <a:t>11/02/2016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4209534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3430981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16AEE-3164-4010-9053-C783D2F13FAF}" type="datetimeFigureOut">
              <a:rPr lang="en-GB" smtClean="0"/>
              <a:t>11/02/2016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FE9C72-29FE-42E2-A481-AA700274A6F4}" type="slidenum">
              <a:rPr lang="en-GB" smtClean="0"/>
              <a:t>‹#›</a:t>
            </a:fld>
            <a:endParaRPr lang="en-GB"/>
          </a:p>
        </p:txBody>
      </p:sp>
    </p:spTree>
    <p:extLst>
      <p:ext uri="{BB962C8B-B14F-4D97-AF65-F5344CB8AC3E}">
        <p14:creationId xmlns:p14="http://schemas.microsoft.com/office/powerpoint/2010/main" val="4272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F16AEE-3164-4010-9053-C783D2F13FAF}" type="datetimeFigureOut">
              <a:rPr lang="en-GB" smtClean="0"/>
              <a:t>11/02/2016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FE9C72-29FE-42E2-A481-AA700274A6F4}" type="slidenum">
              <a:rPr lang="en-GB" smtClean="0"/>
              <a:t>‹#›</a:t>
            </a:fld>
            <a:endParaRPr lang="en-GB"/>
          </a:p>
        </p:txBody>
      </p:sp>
    </p:spTree>
    <p:extLst>
      <p:ext uri="{BB962C8B-B14F-4D97-AF65-F5344CB8AC3E}">
        <p14:creationId xmlns:p14="http://schemas.microsoft.com/office/powerpoint/2010/main" val="3541333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marketing-online.co.uk/sqpap.ht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 Refresher</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56770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524000" y="274638"/>
            <a:ext cx="9144000" cy="1143000"/>
          </a:xfrm>
        </p:spPr>
        <p:txBody>
          <a:bodyPr/>
          <a:lstStyle/>
          <a:p>
            <a:pPr algn="ctr">
              <a:defRPr/>
            </a:pPr>
            <a:r>
              <a:rPr lang="en-GB" dirty="0" smtClean="0"/>
              <a:t>Book</a:t>
            </a:r>
            <a:endParaRPr lang="en-US" dirty="0" smtClean="0"/>
          </a:p>
        </p:txBody>
      </p:sp>
      <p:sp>
        <p:nvSpPr>
          <p:cNvPr id="53251" name="Rectangle 5"/>
          <p:cNvSpPr>
            <a:spLocks noChangeArrowheads="1"/>
          </p:cNvSpPr>
          <p:nvPr/>
        </p:nvSpPr>
        <p:spPr bwMode="auto">
          <a:xfrm>
            <a:off x="2166938" y="2500313"/>
            <a:ext cx="8064500"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800">
                <a:latin typeface="Arial" panose="020B0604020202020204" pitchFamily="34" charset="0"/>
              </a:rPr>
              <a:t>Author(s) of a book, initials (Year of publication), </a:t>
            </a:r>
            <a:r>
              <a:rPr lang="en-GB" altLang="en-US" sz="2800" u="sng">
                <a:latin typeface="Arial" panose="020B0604020202020204" pitchFamily="34" charset="0"/>
              </a:rPr>
              <a:t>Title of book: and sub-title if there is one</a:t>
            </a:r>
            <a:r>
              <a:rPr lang="en-GB" altLang="en-US" sz="2800">
                <a:latin typeface="Arial" panose="020B0604020202020204" pitchFamily="34" charset="0"/>
              </a:rPr>
              <a:t> (emphasised), Edition (if not the first), Publisher: Place of publication </a:t>
            </a:r>
            <a:endParaRPr lang="en-US" altLang="en-US" sz="2800">
              <a:latin typeface="Arial" panose="020B0604020202020204" pitchFamily="34" charset="0"/>
            </a:endParaRPr>
          </a:p>
        </p:txBody>
      </p:sp>
    </p:spTree>
    <p:extLst>
      <p:ext uri="{BB962C8B-B14F-4D97-AF65-F5344CB8AC3E}">
        <p14:creationId xmlns:p14="http://schemas.microsoft.com/office/powerpoint/2010/main" val="32204257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2"/>
          <p:cNvSpPr>
            <a:spLocks noGrp="1"/>
          </p:cNvSpPr>
          <p:nvPr>
            <p:ph idx="1"/>
          </p:nvPr>
        </p:nvSpPr>
        <p:spPr>
          <a:xfrm>
            <a:off x="742950" y="1785938"/>
            <a:ext cx="10668000" cy="4114800"/>
          </a:xfrm>
        </p:spPr>
        <p:txBody>
          <a:bodyPr/>
          <a:lstStyle/>
          <a:p>
            <a:pPr eaLnBrk="1" hangingPunct="1">
              <a:buFont typeface="Wingdings" panose="05000000000000000000" pitchFamily="2" charset="2"/>
              <a:buNone/>
            </a:pPr>
            <a:r>
              <a:rPr lang="en-GB" altLang="en-US" sz="2400" i="1" dirty="0"/>
              <a:t>One/two/multiple authors</a:t>
            </a:r>
            <a:r>
              <a:rPr lang="en-GB" altLang="en-US" sz="2400" i="1" dirty="0" smtClean="0"/>
              <a:t>:</a:t>
            </a:r>
          </a:p>
          <a:p>
            <a:pPr eaLnBrk="1" hangingPunct="1">
              <a:buFont typeface="Wingdings" panose="05000000000000000000" pitchFamily="2" charset="2"/>
              <a:buNone/>
            </a:pPr>
            <a:endParaRPr lang="en-US" altLang="en-US" sz="2400" dirty="0"/>
          </a:p>
          <a:p>
            <a:pPr lvl="1" eaLnBrk="1" hangingPunct="1"/>
            <a:r>
              <a:rPr lang="en-GB" altLang="en-US" dirty="0" err="1"/>
              <a:t>Senn</a:t>
            </a:r>
            <a:r>
              <a:rPr lang="en-GB" altLang="en-US" dirty="0"/>
              <a:t>, J.A. (2008) </a:t>
            </a:r>
            <a:r>
              <a:rPr lang="en-GB" altLang="en-US" u="sng" dirty="0"/>
              <a:t>Information Technology in Business</a:t>
            </a:r>
            <a:r>
              <a:rPr lang="en-GB" altLang="en-US" dirty="0"/>
              <a:t>, 8</a:t>
            </a:r>
            <a:r>
              <a:rPr lang="en-GB" altLang="en-US" baseline="30000" dirty="0"/>
              <a:t>th</a:t>
            </a:r>
            <a:r>
              <a:rPr lang="en-GB" altLang="en-US" dirty="0"/>
              <a:t> Ed., Prentice Hall: New Jersey, USA</a:t>
            </a:r>
            <a:endParaRPr lang="en-US" altLang="en-US" dirty="0"/>
          </a:p>
          <a:p>
            <a:pPr lvl="1" eaLnBrk="1" hangingPunct="1"/>
            <a:r>
              <a:rPr lang="en-GB" altLang="en-US" dirty="0"/>
              <a:t>Laudon, K.C. &amp; Laudon, J.P. (2010)</a:t>
            </a:r>
            <a:r>
              <a:rPr lang="en-GB" altLang="en-US" b="1" dirty="0"/>
              <a:t> </a:t>
            </a:r>
            <a:r>
              <a:rPr lang="en-GB" altLang="en-US" u="sng" dirty="0"/>
              <a:t>Management Information Systems</a:t>
            </a:r>
            <a:r>
              <a:rPr lang="en-GB" altLang="en-US" dirty="0"/>
              <a:t>, 12</a:t>
            </a:r>
            <a:r>
              <a:rPr lang="en-GB" altLang="en-US" baseline="30000" dirty="0"/>
              <a:t>th</a:t>
            </a:r>
            <a:r>
              <a:rPr lang="en-GB" altLang="en-US" dirty="0"/>
              <a:t> Edition, Prentice Hall: New Jersey</a:t>
            </a:r>
            <a:endParaRPr lang="en-US" altLang="en-US" dirty="0"/>
          </a:p>
          <a:p>
            <a:pPr lvl="1" eaLnBrk="1" hangingPunct="1"/>
            <a:r>
              <a:rPr lang="en-GB" altLang="en-US" dirty="0"/>
              <a:t>Kotler, P., Armstrong, G., Saunders, J. &amp; Wong, V. (2009)</a:t>
            </a:r>
            <a:r>
              <a:rPr lang="en-GB" altLang="en-US" b="1" dirty="0"/>
              <a:t> </a:t>
            </a:r>
            <a:r>
              <a:rPr lang="en-GB" altLang="en-US" u="sng" dirty="0"/>
              <a:t>Principles of Marketing,</a:t>
            </a:r>
            <a:r>
              <a:rPr lang="en-GB" altLang="en-US" dirty="0"/>
              <a:t> 12</a:t>
            </a:r>
            <a:r>
              <a:rPr lang="en-GB" altLang="en-US" baseline="30000" dirty="0"/>
              <a:t>th</a:t>
            </a:r>
            <a:r>
              <a:rPr lang="en-GB" altLang="en-US" dirty="0"/>
              <a:t> European Edition, Prentice Hall: London</a:t>
            </a:r>
            <a:endParaRPr lang="en-US" altLang="en-US" dirty="0"/>
          </a:p>
          <a:p>
            <a:pPr eaLnBrk="1" hangingPunct="1"/>
            <a:endParaRPr lang="en-GB" altLang="en-US" sz="2200" dirty="0"/>
          </a:p>
        </p:txBody>
      </p:sp>
      <p:sp>
        <p:nvSpPr>
          <p:cNvPr id="23554" name="Title 1"/>
          <p:cNvSpPr>
            <a:spLocks noGrp="1"/>
          </p:cNvSpPr>
          <p:nvPr>
            <p:ph type="title"/>
          </p:nvPr>
        </p:nvSpPr>
        <p:spPr>
          <a:xfrm>
            <a:off x="1524000" y="274638"/>
            <a:ext cx="9144000" cy="1143000"/>
          </a:xfrm>
        </p:spPr>
        <p:txBody>
          <a:bodyPr/>
          <a:lstStyle/>
          <a:p>
            <a:pPr algn="ctr">
              <a:defRPr/>
            </a:pPr>
            <a:r>
              <a:rPr lang="en-GB" dirty="0" smtClean="0"/>
              <a:t>Book examples</a:t>
            </a:r>
          </a:p>
        </p:txBody>
      </p:sp>
    </p:spTree>
    <p:extLst>
      <p:ext uri="{BB962C8B-B14F-4D97-AF65-F5344CB8AC3E}">
        <p14:creationId xmlns:p14="http://schemas.microsoft.com/office/powerpoint/2010/main" val="12597188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2024064" y="1643063"/>
            <a:ext cx="8429625" cy="4697412"/>
          </a:xfrm>
        </p:spPr>
        <p:txBody>
          <a:bodyPr/>
          <a:lstStyle/>
          <a:p>
            <a:pPr marL="0" indent="0">
              <a:lnSpc>
                <a:spcPct val="80000"/>
              </a:lnSpc>
              <a:buNone/>
            </a:pPr>
            <a:r>
              <a:rPr lang="en-US" altLang="en-US" sz="2100"/>
              <a:t>Both the primary source and the source actually read should be quoted in your paper:</a:t>
            </a:r>
            <a:endParaRPr lang="en-US" altLang="en-US" sz="2100" b="1"/>
          </a:p>
          <a:p>
            <a:pPr lvl="1" indent="-26988">
              <a:lnSpc>
                <a:spcPct val="80000"/>
              </a:lnSpc>
              <a:buNone/>
            </a:pPr>
            <a:endParaRPr lang="en-US" altLang="en-US" sz="1900" b="1"/>
          </a:p>
          <a:p>
            <a:pPr lvl="1" indent="-26988">
              <a:lnSpc>
                <a:spcPct val="80000"/>
              </a:lnSpc>
              <a:buNone/>
            </a:pPr>
            <a:r>
              <a:rPr lang="en-US" altLang="en-US" sz="1900" b="1"/>
              <a:t>The exact solution of the antiplane shear problem was obtained by Hult and McClintock (cited in Sanford 2003).</a:t>
            </a:r>
            <a:endParaRPr lang="en-US" altLang="en-US" sz="1900"/>
          </a:p>
          <a:p>
            <a:pPr lvl="1" indent="-26988">
              <a:lnSpc>
                <a:spcPct val="80000"/>
              </a:lnSpc>
              <a:buNone/>
            </a:pPr>
            <a:endParaRPr lang="en-US" altLang="en-US" sz="1900"/>
          </a:p>
          <a:p>
            <a:pPr lvl="1" indent="-26988">
              <a:lnSpc>
                <a:spcPct val="80000"/>
              </a:lnSpc>
              <a:buNone/>
            </a:pPr>
            <a:endParaRPr lang="en-US" altLang="en-US" sz="1900"/>
          </a:p>
          <a:p>
            <a:pPr lvl="1" indent="-26988">
              <a:lnSpc>
                <a:spcPct val="80000"/>
              </a:lnSpc>
              <a:buNone/>
            </a:pPr>
            <a:r>
              <a:rPr lang="en-US" altLang="en-US" sz="1900"/>
              <a:t>Bibliography:-</a:t>
            </a:r>
          </a:p>
          <a:p>
            <a:pPr lvl="1" indent="-26988">
              <a:lnSpc>
                <a:spcPct val="80000"/>
              </a:lnSpc>
              <a:buNone/>
            </a:pPr>
            <a:endParaRPr lang="en-US" altLang="en-US" sz="1900"/>
          </a:p>
          <a:p>
            <a:pPr lvl="1" indent="-26988">
              <a:lnSpc>
                <a:spcPct val="80000"/>
              </a:lnSpc>
              <a:buNone/>
            </a:pPr>
            <a:r>
              <a:rPr lang="en-US" altLang="en-US" sz="1900"/>
              <a:t>Sanford, R. J. (2003) </a:t>
            </a:r>
            <a:r>
              <a:rPr lang="en-US" altLang="en-US" sz="1900" u="sng"/>
              <a:t>Principles of fracture mechanics,</a:t>
            </a:r>
            <a:r>
              <a:rPr lang="en-US" altLang="en-US" sz="1900"/>
              <a:t> Prentice Hall:Harlow</a:t>
            </a:r>
          </a:p>
          <a:p>
            <a:pPr marL="0" indent="0">
              <a:lnSpc>
                <a:spcPct val="80000"/>
              </a:lnSpc>
              <a:buNone/>
            </a:pPr>
            <a:endParaRPr lang="en-US" altLang="en-US" sz="2100"/>
          </a:p>
        </p:txBody>
      </p:sp>
      <p:sp>
        <p:nvSpPr>
          <p:cNvPr id="24578" name="Rectangle 2"/>
          <p:cNvSpPr>
            <a:spLocks noGrp="1" noChangeArrowheads="1"/>
          </p:cNvSpPr>
          <p:nvPr>
            <p:ph type="title"/>
          </p:nvPr>
        </p:nvSpPr>
        <p:spPr>
          <a:xfrm>
            <a:off x="2566989" y="301625"/>
            <a:ext cx="7640637" cy="1143000"/>
          </a:xfrm>
        </p:spPr>
        <p:txBody>
          <a:bodyPr/>
          <a:lstStyle/>
          <a:p>
            <a:pPr>
              <a:defRPr/>
            </a:pPr>
            <a:r>
              <a:rPr lang="en-US" smtClean="0"/>
              <a:t>Secondary references</a:t>
            </a:r>
          </a:p>
        </p:txBody>
      </p:sp>
    </p:spTree>
    <p:extLst>
      <p:ext uri="{BB962C8B-B14F-4D97-AF65-F5344CB8AC3E}">
        <p14:creationId xmlns:p14="http://schemas.microsoft.com/office/powerpoint/2010/main" val="12968967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77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524000" y="274638"/>
            <a:ext cx="9144000" cy="1143000"/>
          </a:xfrm>
        </p:spPr>
        <p:txBody>
          <a:bodyPr/>
          <a:lstStyle/>
          <a:p>
            <a:pPr algn="ctr">
              <a:defRPr/>
            </a:pPr>
            <a:r>
              <a:rPr lang="en-GB" dirty="0" smtClean="0"/>
              <a:t>Journal </a:t>
            </a:r>
            <a:r>
              <a:rPr lang="en-GB" dirty="0" smtClean="0">
                <a:solidFill>
                  <a:schemeClr val="accent6">
                    <a:lumMod val="50000"/>
                  </a:schemeClr>
                </a:solidFill>
              </a:rPr>
              <a:t>Article</a:t>
            </a:r>
            <a:r>
              <a:rPr lang="en-GB" sz="4000" dirty="0">
                <a:solidFill>
                  <a:schemeClr val="accent6">
                    <a:lumMod val="50000"/>
                  </a:schemeClr>
                </a:solidFill>
              </a:rPr>
              <a:t> </a:t>
            </a:r>
            <a:br>
              <a:rPr lang="en-GB" sz="4000" dirty="0">
                <a:solidFill>
                  <a:schemeClr val="accent6">
                    <a:lumMod val="50000"/>
                  </a:schemeClr>
                </a:solidFill>
              </a:rPr>
            </a:br>
            <a:r>
              <a:rPr lang="en-GB" sz="2000" dirty="0">
                <a:solidFill>
                  <a:schemeClr val="accent6">
                    <a:lumMod val="50000"/>
                  </a:schemeClr>
                </a:solidFill>
              </a:rPr>
              <a:t>(and newspapers, magazines, etc.)</a:t>
            </a:r>
            <a:endParaRPr lang="en-US" sz="2000" dirty="0">
              <a:solidFill>
                <a:schemeClr val="accent6">
                  <a:lumMod val="50000"/>
                </a:schemeClr>
              </a:solidFill>
            </a:endParaRPr>
          </a:p>
        </p:txBody>
      </p:sp>
      <p:sp>
        <p:nvSpPr>
          <p:cNvPr id="59395" name="Rectangle 5"/>
          <p:cNvSpPr>
            <a:spLocks noChangeArrowheads="1"/>
          </p:cNvSpPr>
          <p:nvPr/>
        </p:nvSpPr>
        <p:spPr bwMode="auto">
          <a:xfrm>
            <a:off x="228600" y="2428876"/>
            <a:ext cx="11810999" cy="38348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1" hangingPunct="1">
              <a:lnSpc>
                <a:spcPct val="80000"/>
              </a:lnSpc>
              <a:spcBef>
                <a:spcPct val="20000"/>
              </a:spcBef>
              <a:buClr>
                <a:schemeClr val="accent1"/>
              </a:buClr>
              <a:buFont typeface="Wingdings" panose="05000000000000000000" pitchFamily="2" charset="2"/>
              <a:buNone/>
            </a:pPr>
            <a:r>
              <a:rPr lang="en-GB" altLang="en-US" sz="3200" dirty="0">
                <a:latin typeface="Arial" panose="020B0604020202020204" pitchFamily="34" charset="0"/>
              </a:rPr>
              <a:t>Author(s) of article (surname and initials), </a:t>
            </a:r>
            <a:r>
              <a:rPr lang="en-GB" altLang="en-US" sz="3200" dirty="0" smtClean="0">
                <a:latin typeface="Arial" panose="020B0604020202020204" pitchFamily="34" charset="0"/>
              </a:rPr>
              <a:t>(Year </a:t>
            </a:r>
            <a:r>
              <a:rPr lang="en-GB" altLang="en-US" sz="3200" dirty="0">
                <a:latin typeface="Arial" panose="020B0604020202020204" pitchFamily="34" charset="0"/>
              </a:rPr>
              <a:t>of Publication</a:t>
            </a:r>
            <a:r>
              <a:rPr lang="en-GB" altLang="en-US" sz="3200" dirty="0" smtClean="0">
                <a:latin typeface="Arial" panose="020B0604020202020204" pitchFamily="34" charset="0"/>
              </a:rPr>
              <a:t>),</a:t>
            </a:r>
          </a:p>
          <a:p>
            <a:pPr eaLnBrk="1" hangingPunct="1">
              <a:lnSpc>
                <a:spcPct val="80000"/>
              </a:lnSpc>
              <a:spcBef>
                <a:spcPct val="20000"/>
              </a:spcBef>
              <a:buClr>
                <a:schemeClr val="accent1"/>
              </a:buClr>
              <a:buFont typeface="Wingdings" panose="05000000000000000000" pitchFamily="2" charset="2"/>
              <a:buNone/>
            </a:pPr>
            <a:endParaRPr lang="en-GB" altLang="en-US" sz="3200" dirty="0">
              <a:latin typeface="Arial" panose="020B0604020202020204" pitchFamily="34" charset="0"/>
            </a:endParaRPr>
          </a:p>
          <a:p>
            <a:pPr eaLnBrk="1" hangingPunct="1">
              <a:lnSpc>
                <a:spcPct val="80000"/>
              </a:lnSpc>
              <a:spcBef>
                <a:spcPct val="20000"/>
              </a:spcBef>
              <a:buClr>
                <a:schemeClr val="accent1"/>
              </a:buClr>
              <a:buFont typeface="Wingdings" panose="05000000000000000000" pitchFamily="2" charset="2"/>
              <a:buNone/>
            </a:pPr>
            <a:r>
              <a:rPr lang="en-GB" altLang="en-US" sz="3200" dirty="0" smtClean="0">
                <a:latin typeface="Arial" panose="020B0604020202020204" pitchFamily="34" charset="0"/>
              </a:rPr>
              <a:t>Title </a:t>
            </a:r>
            <a:r>
              <a:rPr lang="en-GB" altLang="en-US" sz="3200" dirty="0">
                <a:latin typeface="Arial" panose="020B0604020202020204" pitchFamily="34" charset="0"/>
              </a:rPr>
              <a:t>of article, </a:t>
            </a:r>
            <a:endParaRPr lang="en-GB" altLang="en-US" sz="3200" dirty="0" smtClean="0">
              <a:latin typeface="Arial" panose="020B0604020202020204" pitchFamily="34" charset="0"/>
            </a:endParaRPr>
          </a:p>
          <a:p>
            <a:pPr eaLnBrk="1" hangingPunct="1">
              <a:lnSpc>
                <a:spcPct val="80000"/>
              </a:lnSpc>
              <a:spcBef>
                <a:spcPct val="20000"/>
              </a:spcBef>
              <a:buClr>
                <a:schemeClr val="accent1"/>
              </a:buClr>
              <a:buFont typeface="Wingdings" panose="05000000000000000000" pitchFamily="2" charset="2"/>
              <a:buNone/>
            </a:pPr>
            <a:endParaRPr lang="en-GB" altLang="en-US" sz="3200" u="sng" dirty="0">
              <a:latin typeface="Arial" panose="020B0604020202020204" pitchFamily="34" charset="0"/>
            </a:endParaRPr>
          </a:p>
          <a:p>
            <a:pPr eaLnBrk="1" hangingPunct="1">
              <a:lnSpc>
                <a:spcPct val="80000"/>
              </a:lnSpc>
              <a:spcBef>
                <a:spcPct val="20000"/>
              </a:spcBef>
              <a:buClr>
                <a:schemeClr val="accent1"/>
              </a:buClr>
              <a:buFont typeface="Wingdings" panose="05000000000000000000" pitchFamily="2" charset="2"/>
              <a:buNone/>
            </a:pPr>
            <a:r>
              <a:rPr lang="en-GB" altLang="en-US" sz="3200" u="sng" dirty="0" smtClean="0">
                <a:latin typeface="Arial" panose="020B0604020202020204" pitchFamily="34" charset="0"/>
              </a:rPr>
              <a:t>Title </a:t>
            </a:r>
            <a:r>
              <a:rPr lang="en-GB" altLang="en-US" sz="3200" u="sng" dirty="0">
                <a:latin typeface="Arial" panose="020B0604020202020204" pitchFamily="34" charset="0"/>
              </a:rPr>
              <a:t>of Journal</a:t>
            </a:r>
            <a:r>
              <a:rPr lang="en-GB" altLang="en-US" sz="3200" dirty="0">
                <a:latin typeface="Arial" panose="020B0604020202020204" pitchFamily="34" charset="0"/>
              </a:rPr>
              <a:t> (emphasised), </a:t>
            </a:r>
            <a:endParaRPr lang="en-GB" altLang="en-US" sz="3200" dirty="0" smtClean="0">
              <a:latin typeface="Arial" panose="020B0604020202020204" pitchFamily="34" charset="0"/>
            </a:endParaRPr>
          </a:p>
          <a:p>
            <a:pPr eaLnBrk="1" hangingPunct="1">
              <a:lnSpc>
                <a:spcPct val="80000"/>
              </a:lnSpc>
              <a:spcBef>
                <a:spcPct val="20000"/>
              </a:spcBef>
              <a:buClr>
                <a:schemeClr val="accent1"/>
              </a:buClr>
              <a:buFont typeface="Wingdings" panose="05000000000000000000" pitchFamily="2" charset="2"/>
              <a:buNone/>
            </a:pPr>
            <a:endParaRPr lang="en-GB" altLang="en-US" sz="3200" dirty="0">
              <a:latin typeface="Arial" panose="020B0604020202020204" pitchFamily="34" charset="0"/>
            </a:endParaRPr>
          </a:p>
          <a:p>
            <a:pPr eaLnBrk="1" hangingPunct="1">
              <a:lnSpc>
                <a:spcPct val="80000"/>
              </a:lnSpc>
              <a:spcBef>
                <a:spcPct val="20000"/>
              </a:spcBef>
              <a:buClr>
                <a:schemeClr val="accent1"/>
              </a:buClr>
              <a:buFont typeface="Wingdings" panose="05000000000000000000" pitchFamily="2" charset="2"/>
              <a:buNone/>
            </a:pPr>
            <a:r>
              <a:rPr lang="en-GB" altLang="en-US" sz="3200" dirty="0" smtClean="0">
                <a:latin typeface="Arial" panose="020B0604020202020204" pitchFamily="34" charset="0"/>
              </a:rPr>
              <a:t>Volume </a:t>
            </a:r>
            <a:r>
              <a:rPr lang="en-GB" altLang="en-US" sz="3200" dirty="0">
                <a:latin typeface="Arial" panose="020B0604020202020204" pitchFamily="34" charset="0"/>
              </a:rPr>
              <a:t>number (and issue number if there is one), Pages covered by article</a:t>
            </a:r>
          </a:p>
        </p:txBody>
      </p:sp>
    </p:spTree>
    <p:extLst>
      <p:ext uri="{BB962C8B-B14F-4D97-AF65-F5344CB8AC3E}">
        <p14:creationId xmlns:p14="http://schemas.microsoft.com/office/powerpoint/2010/main" val="9848889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Content Placeholder 2"/>
          <p:cNvSpPr>
            <a:spLocks noGrp="1"/>
          </p:cNvSpPr>
          <p:nvPr>
            <p:ph idx="1"/>
          </p:nvPr>
        </p:nvSpPr>
        <p:spPr/>
        <p:txBody>
          <a:bodyPr/>
          <a:lstStyle/>
          <a:p>
            <a:pPr eaLnBrk="1" hangingPunct="1">
              <a:buFont typeface="Wingdings" panose="05000000000000000000" pitchFamily="2" charset="2"/>
              <a:buNone/>
            </a:pPr>
            <a:r>
              <a:rPr lang="en-GB" altLang="en-US" i="1" smtClean="0"/>
              <a:t>Journal article:</a:t>
            </a:r>
            <a:endParaRPr lang="en-US" altLang="en-US" smtClean="0"/>
          </a:p>
          <a:p>
            <a:pPr lvl="1" eaLnBrk="1" hangingPunct="1"/>
            <a:r>
              <a:rPr lang="en-GB" altLang="en-US" smtClean="0"/>
              <a:t>Clarke, R. (2008)</a:t>
            </a:r>
            <a:r>
              <a:rPr lang="en-GB" altLang="en-US" i="1" smtClean="0"/>
              <a:t> </a:t>
            </a:r>
            <a:r>
              <a:rPr lang="en-GB" altLang="en-US" smtClean="0"/>
              <a:t>Information Technology and Dataveillance, </a:t>
            </a:r>
            <a:r>
              <a:rPr lang="en-GB" altLang="en-US" u="sng" smtClean="0"/>
              <a:t>Communications of the ACM</a:t>
            </a:r>
            <a:r>
              <a:rPr lang="en-GB" altLang="en-US" smtClean="0"/>
              <a:t>, Vol 35, part 5, pp. 60-67</a:t>
            </a:r>
            <a:endParaRPr lang="en-US" altLang="en-US" smtClean="0"/>
          </a:p>
          <a:p>
            <a:pPr lvl="1" eaLnBrk="1" hangingPunct="1">
              <a:buFont typeface="Wingdings" panose="05000000000000000000" pitchFamily="2" charset="2"/>
              <a:buNone/>
            </a:pPr>
            <a:r>
              <a:rPr lang="en-GB" altLang="en-US" b="1" smtClean="0"/>
              <a:t> </a:t>
            </a:r>
            <a:endParaRPr lang="en-US" altLang="en-US" smtClean="0"/>
          </a:p>
          <a:p>
            <a:pPr eaLnBrk="1" hangingPunct="1">
              <a:buFont typeface="Wingdings" panose="05000000000000000000" pitchFamily="2" charset="2"/>
              <a:buNone/>
            </a:pPr>
            <a:r>
              <a:rPr lang="en-GB" altLang="en-US" i="1" smtClean="0"/>
              <a:t>Newspaper article:</a:t>
            </a:r>
            <a:endParaRPr lang="en-US" altLang="en-US" smtClean="0"/>
          </a:p>
          <a:p>
            <a:pPr lvl="1" eaLnBrk="1" hangingPunct="1"/>
            <a:r>
              <a:rPr lang="en-GB" altLang="en-US" smtClean="0"/>
              <a:t>Hoare, S.  (2009)</a:t>
            </a:r>
            <a:r>
              <a:rPr lang="en-GB" altLang="en-US" i="1" smtClean="0"/>
              <a:t> </a:t>
            </a:r>
            <a:r>
              <a:rPr lang="en-GB" altLang="en-US" smtClean="0"/>
              <a:t>Online buyers get hi-tech guarantees</a:t>
            </a:r>
            <a:r>
              <a:rPr lang="en-GB" altLang="en-US" i="1" smtClean="0"/>
              <a:t>,</a:t>
            </a:r>
            <a:r>
              <a:rPr lang="en-GB" altLang="en-US" smtClean="0"/>
              <a:t> </a:t>
            </a:r>
            <a:r>
              <a:rPr lang="en-GB" altLang="en-US" u="sng" smtClean="0"/>
              <a:t>The Times</a:t>
            </a:r>
            <a:r>
              <a:rPr lang="en-GB" altLang="en-US" smtClean="0"/>
              <a:t>, 8</a:t>
            </a:r>
            <a:r>
              <a:rPr lang="en-GB" altLang="en-US" baseline="30000" smtClean="0"/>
              <a:t>th</a:t>
            </a:r>
            <a:r>
              <a:rPr lang="en-GB" altLang="en-US" smtClean="0"/>
              <a:t> December, p. 27</a:t>
            </a:r>
            <a:endParaRPr lang="en-US" altLang="en-US" smtClean="0"/>
          </a:p>
          <a:p>
            <a:pPr eaLnBrk="1" hangingPunct="1"/>
            <a:endParaRPr lang="en-GB" altLang="en-US" smtClean="0"/>
          </a:p>
        </p:txBody>
      </p:sp>
      <p:sp>
        <p:nvSpPr>
          <p:cNvPr id="26626" name="Title 1"/>
          <p:cNvSpPr>
            <a:spLocks noGrp="1"/>
          </p:cNvSpPr>
          <p:nvPr>
            <p:ph type="title"/>
          </p:nvPr>
        </p:nvSpPr>
        <p:spPr>
          <a:xfrm>
            <a:off x="1524000" y="274638"/>
            <a:ext cx="9144000" cy="1143000"/>
          </a:xfrm>
        </p:spPr>
        <p:txBody>
          <a:bodyPr/>
          <a:lstStyle/>
          <a:p>
            <a:pPr algn="ctr">
              <a:defRPr/>
            </a:pPr>
            <a:r>
              <a:rPr lang="en-GB" dirty="0" smtClean="0"/>
              <a:t>Examples</a:t>
            </a:r>
          </a:p>
        </p:txBody>
      </p:sp>
    </p:spTree>
    <p:extLst>
      <p:ext uri="{BB962C8B-B14F-4D97-AF65-F5344CB8AC3E}">
        <p14:creationId xmlns:p14="http://schemas.microsoft.com/office/powerpoint/2010/main" val="41398465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Content Placeholder 1"/>
          <p:cNvSpPr>
            <a:spLocks noGrp="1"/>
          </p:cNvSpPr>
          <p:nvPr>
            <p:ph idx="1"/>
          </p:nvPr>
        </p:nvSpPr>
        <p:spPr/>
        <p:txBody>
          <a:bodyPr/>
          <a:lstStyle/>
          <a:p>
            <a:pPr eaLnBrk="1" hangingPunct="1"/>
            <a:r>
              <a:rPr lang="en-GB" altLang="en-US" smtClean="0"/>
              <a:t>http://www.youtube.com/watch?v=NDgqqPvMn0U</a:t>
            </a:r>
          </a:p>
        </p:txBody>
      </p:sp>
      <p:sp>
        <p:nvSpPr>
          <p:cNvPr id="3" name="Title 2"/>
          <p:cNvSpPr>
            <a:spLocks noGrp="1"/>
          </p:cNvSpPr>
          <p:nvPr>
            <p:ph type="title"/>
          </p:nvPr>
        </p:nvSpPr>
        <p:spPr/>
        <p:txBody>
          <a:bodyPr/>
          <a:lstStyle/>
          <a:p>
            <a:pPr algn="ctr" eaLnBrk="1" hangingPunct="1">
              <a:defRPr/>
            </a:pPr>
            <a:r>
              <a:rPr lang="en-GB" dirty="0" err="1" smtClean="0"/>
              <a:t>Youtube</a:t>
            </a:r>
            <a:r>
              <a:rPr lang="en-GB" dirty="0" smtClean="0"/>
              <a:t> </a:t>
            </a:r>
            <a:endParaRPr lang="en-GB" dirty="0"/>
          </a:p>
        </p:txBody>
      </p:sp>
    </p:spTree>
    <p:extLst>
      <p:ext uri="{BB962C8B-B14F-4D97-AF65-F5344CB8AC3E}">
        <p14:creationId xmlns:p14="http://schemas.microsoft.com/office/powerpoint/2010/main" val="19856601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2024063" y="2500314"/>
            <a:ext cx="8424862" cy="3887787"/>
          </a:xfrm>
        </p:spPr>
        <p:txBody>
          <a:bodyPr>
            <a:normAutofit fontScale="92500" lnSpcReduction="10000"/>
          </a:bodyPr>
          <a:lstStyle/>
          <a:p>
            <a:pPr marL="365760" indent="-256032">
              <a:buFont typeface="Wingdings 3"/>
              <a:buChar char=""/>
              <a:defRPr/>
            </a:pPr>
            <a:r>
              <a:rPr lang="en-GB" sz="2400" b="1" dirty="0"/>
              <a:t>Examples</a:t>
            </a:r>
            <a:r>
              <a:rPr lang="en-GB" sz="2400" dirty="0"/>
              <a:t>:</a:t>
            </a:r>
          </a:p>
          <a:p>
            <a:pPr marL="365760" indent="-256032">
              <a:buFont typeface="Wingdings 3"/>
              <a:buChar char=""/>
              <a:defRPr/>
            </a:pPr>
            <a:endParaRPr lang="en-GB" sz="2400" dirty="0"/>
          </a:p>
          <a:p>
            <a:pPr marL="365760" indent="-256032">
              <a:buNone/>
              <a:defRPr/>
            </a:pPr>
            <a:r>
              <a:rPr lang="en-GB" i="1" dirty="0"/>
              <a:t>Known author or corporation:</a:t>
            </a:r>
            <a:endParaRPr lang="en-US" dirty="0"/>
          </a:p>
          <a:p>
            <a:pPr marL="621792" lvl="1">
              <a:spcBef>
                <a:spcPts val="324"/>
              </a:spcBef>
              <a:buFont typeface="Verdana"/>
              <a:buChar char="◦"/>
              <a:defRPr/>
            </a:pPr>
            <a:r>
              <a:rPr lang="en-GB" dirty="0"/>
              <a:t>Moor, J. (2008) Can Cyberspace Be Just? (online).</a:t>
            </a:r>
            <a:r>
              <a:rPr lang="en-GB" i="1" dirty="0"/>
              <a:t> </a:t>
            </a:r>
            <a:r>
              <a:rPr lang="en-GB" dirty="0"/>
              <a:t>Available at </a:t>
            </a:r>
            <a:r>
              <a:rPr lang="en-GB" u="sng" dirty="0">
                <a:hlinkClick r:id="rId3"/>
              </a:rPr>
              <a:t>http://www.univ.trieste.it/~dipfilo/etica_e_politica/1999_2/moor.html</a:t>
            </a:r>
            <a:r>
              <a:rPr lang="en-GB" dirty="0"/>
              <a:t>.  Accessed 20 November 2009</a:t>
            </a:r>
          </a:p>
          <a:p>
            <a:pPr marL="621792" lvl="1">
              <a:spcBef>
                <a:spcPts val="324"/>
              </a:spcBef>
              <a:buFont typeface="Verdana"/>
              <a:buChar char="◦"/>
              <a:defRPr/>
            </a:pPr>
            <a:endParaRPr lang="en-US" dirty="0"/>
          </a:p>
          <a:p>
            <a:pPr marL="365760" indent="-256032">
              <a:buNone/>
              <a:defRPr/>
            </a:pPr>
            <a:r>
              <a:rPr lang="en-GB" i="1" dirty="0"/>
              <a:t>Unknown author:</a:t>
            </a:r>
            <a:endParaRPr lang="en-US" dirty="0"/>
          </a:p>
          <a:p>
            <a:pPr marL="621792" lvl="1">
              <a:spcBef>
                <a:spcPts val="324"/>
              </a:spcBef>
              <a:buFont typeface="Verdana"/>
              <a:buChar char="◦"/>
              <a:defRPr/>
            </a:pPr>
            <a:r>
              <a:rPr lang="en-GB" i="1" dirty="0"/>
              <a:t>Measuring Online Service Quality, </a:t>
            </a:r>
            <a:r>
              <a:rPr lang="en-GB" dirty="0"/>
              <a:t>Available online at </a:t>
            </a:r>
            <a:r>
              <a:rPr lang="en-GB" u="sng" dirty="0">
                <a:hlinkClick r:id="rId4"/>
              </a:rPr>
              <a:t>http://www.marketing-online.co.uk/sqpap.htm</a:t>
            </a:r>
            <a:r>
              <a:rPr lang="en-GB" dirty="0"/>
              <a:t>.  Accessed 13</a:t>
            </a:r>
            <a:r>
              <a:rPr lang="en-GB" baseline="30000" dirty="0"/>
              <a:t>th</a:t>
            </a:r>
            <a:r>
              <a:rPr lang="en-GB" dirty="0"/>
              <a:t> November 2001</a:t>
            </a:r>
            <a:endParaRPr lang="en-US" dirty="0"/>
          </a:p>
          <a:p>
            <a:pPr marL="365760" indent="-256032">
              <a:buFont typeface="Wingdings 3"/>
              <a:buChar char=""/>
              <a:defRPr/>
            </a:pPr>
            <a:endParaRPr lang="en-US" sz="2100" dirty="0"/>
          </a:p>
        </p:txBody>
      </p:sp>
      <p:sp>
        <p:nvSpPr>
          <p:cNvPr id="27650" name="Rectangle 2"/>
          <p:cNvSpPr>
            <a:spLocks noGrp="1" noChangeArrowheads="1"/>
          </p:cNvSpPr>
          <p:nvPr>
            <p:ph type="title"/>
          </p:nvPr>
        </p:nvSpPr>
        <p:spPr>
          <a:xfrm>
            <a:off x="1524000" y="274638"/>
            <a:ext cx="9001156" cy="1143000"/>
          </a:xfrm>
        </p:spPr>
        <p:txBody>
          <a:bodyPr/>
          <a:lstStyle/>
          <a:p>
            <a:pPr algn="ctr">
              <a:defRPr/>
            </a:pPr>
            <a:r>
              <a:rPr lang="en-GB" sz="4000" dirty="0"/>
              <a:t>Online Source </a:t>
            </a:r>
            <a:endParaRPr lang="en-US" sz="3200" dirty="0"/>
          </a:p>
        </p:txBody>
      </p:sp>
      <p:sp>
        <p:nvSpPr>
          <p:cNvPr id="63492" name="Rectangle 4"/>
          <p:cNvSpPr>
            <a:spLocks noChangeArrowheads="1"/>
          </p:cNvSpPr>
          <p:nvPr/>
        </p:nvSpPr>
        <p:spPr bwMode="auto">
          <a:xfrm>
            <a:off x="2103438" y="1557338"/>
            <a:ext cx="85645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400"/>
              <a:t>Surname, initial(s). (year) Title of article, (online).  Available at </a:t>
            </a:r>
            <a:r>
              <a:rPr lang="en-GB" altLang="en-US" sz="2400" u="sng"/>
              <a:t>URL (emphasised)</a:t>
            </a:r>
            <a:r>
              <a:rPr lang="en-GB" altLang="en-US" sz="2400"/>
              <a:t>.  Date of access.</a:t>
            </a:r>
            <a:endParaRPr lang="en-US" altLang="en-US" sz="2400"/>
          </a:p>
        </p:txBody>
      </p:sp>
    </p:spTree>
    <p:extLst>
      <p:ext uri="{BB962C8B-B14F-4D97-AF65-F5344CB8AC3E}">
        <p14:creationId xmlns:p14="http://schemas.microsoft.com/office/powerpoint/2010/main" val="41681223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765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981076"/>
            <a:ext cx="8229600" cy="5026025"/>
          </a:xfrm>
        </p:spPr>
        <p:txBody>
          <a:bodyPr>
            <a:normAutofit/>
          </a:bodyPr>
          <a:lstStyle/>
          <a:p>
            <a:pPr marL="109728" indent="0">
              <a:buNone/>
              <a:defRPr/>
            </a:pPr>
            <a:r>
              <a:rPr lang="en-GB" sz="1800" i="1" dirty="0"/>
              <a:t>Book Example</a:t>
            </a:r>
          </a:p>
          <a:p>
            <a:pPr marL="365125" lvl="1" indent="-255588">
              <a:spcBef>
                <a:spcPts val="400"/>
              </a:spcBef>
              <a:buSzPct val="68000"/>
              <a:buFont typeface="Wingdings 3" pitchFamily="18" charset="2"/>
              <a:buChar char=""/>
              <a:defRPr/>
            </a:pPr>
            <a:r>
              <a:rPr lang="en-GB" sz="1800" dirty="0" err="1"/>
              <a:t>Senn</a:t>
            </a:r>
            <a:r>
              <a:rPr lang="en-GB" sz="1800" dirty="0"/>
              <a:t>, J.A. (2008) </a:t>
            </a:r>
            <a:r>
              <a:rPr lang="en-GB" sz="1800" u="sng" dirty="0"/>
              <a:t>Information Technology in Business</a:t>
            </a:r>
            <a:r>
              <a:rPr lang="en-GB" sz="1800" dirty="0"/>
              <a:t>, 8</a:t>
            </a:r>
            <a:r>
              <a:rPr lang="en-GB" sz="1800" baseline="30000" dirty="0"/>
              <a:t>th</a:t>
            </a:r>
            <a:r>
              <a:rPr lang="en-GB" sz="1800" dirty="0"/>
              <a:t> Ed., Prentice Hall: New Jersey, USA</a:t>
            </a:r>
            <a:endParaRPr lang="en-US" sz="1800" dirty="0"/>
          </a:p>
          <a:p>
            <a:pPr marL="365760" indent="-256032">
              <a:buFont typeface="Wingdings 3"/>
              <a:buChar char=""/>
              <a:defRPr/>
            </a:pPr>
            <a:endParaRPr lang="en-GB" sz="1800" dirty="0"/>
          </a:p>
          <a:p>
            <a:pPr marL="109728" indent="0">
              <a:buNone/>
              <a:defRPr/>
            </a:pPr>
            <a:r>
              <a:rPr lang="en-GB" sz="1800" i="1" dirty="0"/>
              <a:t>Journal Article</a:t>
            </a:r>
            <a:endParaRPr lang="en-US" sz="1800" i="1" dirty="0"/>
          </a:p>
          <a:p>
            <a:pPr marL="621792" lvl="1">
              <a:spcBef>
                <a:spcPts val="324"/>
              </a:spcBef>
              <a:buFont typeface="Verdana"/>
              <a:buChar char="◦"/>
              <a:defRPr/>
            </a:pPr>
            <a:r>
              <a:rPr lang="en-GB" sz="1800" dirty="0"/>
              <a:t>Clarke, R. (2008)</a:t>
            </a:r>
            <a:r>
              <a:rPr lang="en-GB" sz="1800" i="1" dirty="0"/>
              <a:t> </a:t>
            </a:r>
            <a:r>
              <a:rPr lang="en-GB" sz="1800" dirty="0"/>
              <a:t>Information Technology and </a:t>
            </a:r>
            <a:r>
              <a:rPr lang="en-GB" sz="1800" dirty="0" err="1"/>
              <a:t>Dataveillance</a:t>
            </a:r>
            <a:r>
              <a:rPr lang="en-GB" sz="1800" dirty="0"/>
              <a:t>, </a:t>
            </a:r>
            <a:r>
              <a:rPr lang="en-GB" sz="1800" u="sng" dirty="0"/>
              <a:t>Communications of the ACM</a:t>
            </a:r>
            <a:r>
              <a:rPr lang="en-GB" sz="1800" dirty="0"/>
              <a:t>, </a:t>
            </a:r>
            <a:r>
              <a:rPr lang="en-GB" sz="1800" dirty="0" err="1"/>
              <a:t>Vol</a:t>
            </a:r>
            <a:r>
              <a:rPr lang="en-GB" sz="1800" dirty="0"/>
              <a:t> 35, part 5, pp. 60-67</a:t>
            </a:r>
            <a:endParaRPr lang="en-US" sz="1800" dirty="0"/>
          </a:p>
          <a:p>
            <a:pPr marL="621792" lvl="1">
              <a:spcBef>
                <a:spcPts val="324"/>
              </a:spcBef>
              <a:buNone/>
              <a:defRPr/>
            </a:pPr>
            <a:r>
              <a:rPr lang="en-GB" sz="1800" b="1" dirty="0"/>
              <a:t> </a:t>
            </a:r>
            <a:endParaRPr lang="en-US" sz="1800" dirty="0"/>
          </a:p>
          <a:p>
            <a:pPr marL="365760" indent="-256032">
              <a:buNone/>
              <a:defRPr/>
            </a:pPr>
            <a:r>
              <a:rPr lang="en-GB" sz="1800" i="1" dirty="0"/>
              <a:t>Newspaper article:</a:t>
            </a:r>
            <a:endParaRPr lang="en-US" sz="1800" dirty="0"/>
          </a:p>
          <a:p>
            <a:pPr marL="621792" lvl="1">
              <a:spcBef>
                <a:spcPts val="324"/>
              </a:spcBef>
              <a:buFont typeface="Verdana"/>
              <a:buChar char="◦"/>
              <a:defRPr/>
            </a:pPr>
            <a:r>
              <a:rPr lang="en-GB" sz="1800" dirty="0"/>
              <a:t>Hoare, S.  (2009)</a:t>
            </a:r>
            <a:r>
              <a:rPr lang="en-GB" sz="1800" i="1" dirty="0"/>
              <a:t> </a:t>
            </a:r>
            <a:r>
              <a:rPr lang="en-GB" sz="1800" dirty="0"/>
              <a:t>Online buyers get hi-tech guarantees</a:t>
            </a:r>
            <a:r>
              <a:rPr lang="en-GB" sz="1800" i="1" dirty="0"/>
              <a:t>,</a:t>
            </a:r>
            <a:r>
              <a:rPr lang="en-GB" sz="1800" dirty="0"/>
              <a:t> </a:t>
            </a:r>
            <a:r>
              <a:rPr lang="en-GB" sz="1800" u="sng" dirty="0"/>
              <a:t>The Times</a:t>
            </a:r>
            <a:r>
              <a:rPr lang="en-GB" sz="1800" dirty="0"/>
              <a:t>, 8</a:t>
            </a:r>
            <a:r>
              <a:rPr lang="en-GB" sz="1800" baseline="30000" dirty="0"/>
              <a:t>th</a:t>
            </a:r>
            <a:r>
              <a:rPr lang="en-GB" sz="1800" dirty="0"/>
              <a:t> December, p. 27</a:t>
            </a:r>
          </a:p>
          <a:p>
            <a:pPr marL="621792" lvl="1">
              <a:spcBef>
                <a:spcPts val="324"/>
              </a:spcBef>
              <a:buFont typeface="Verdana"/>
              <a:buChar char="◦"/>
              <a:defRPr/>
            </a:pPr>
            <a:endParaRPr lang="en-GB" sz="1800" i="1" dirty="0"/>
          </a:p>
          <a:p>
            <a:pPr marL="176213" lvl="1" indent="0">
              <a:spcBef>
                <a:spcPts val="324"/>
              </a:spcBef>
              <a:buNone/>
              <a:defRPr/>
            </a:pPr>
            <a:r>
              <a:rPr lang="en-GB" sz="1800" i="1" dirty="0"/>
              <a:t>Website Example</a:t>
            </a:r>
          </a:p>
          <a:p>
            <a:pPr marL="621792" lvl="1">
              <a:spcBef>
                <a:spcPts val="324"/>
              </a:spcBef>
              <a:buFont typeface="Verdana"/>
              <a:buChar char="◦"/>
              <a:defRPr/>
            </a:pPr>
            <a:r>
              <a:rPr lang="en-GB" sz="1800" dirty="0"/>
              <a:t>Moor, J. (2008) Can Cyberspace Be Just? (online).</a:t>
            </a:r>
            <a:r>
              <a:rPr lang="en-GB" sz="1800" i="1" dirty="0"/>
              <a:t> </a:t>
            </a:r>
            <a:r>
              <a:rPr lang="en-GB" sz="1800" dirty="0"/>
              <a:t>Available at </a:t>
            </a:r>
            <a:r>
              <a:rPr lang="en-GB" sz="1800" u="sng" dirty="0">
                <a:hlinkClick r:id="rId3"/>
              </a:rPr>
              <a:t>http://www.univ.trieste.it/~dipfilo/etica_e_politica/1999_2/moor.html</a:t>
            </a:r>
            <a:r>
              <a:rPr lang="en-GB" sz="1800" dirty="0"/>
              <a:t>.  Accessed 20 November 2009</a:t>
            </a:r>
          </a:p>
          <a:p>
            <a:pPr marL="621792" lvl="1">
              <a:spcBef>
                <a:spcPts val="324"/>
              </a:spcBef>
              <a:buFont typeface="Verdana"/>
              <a:buChar char="◦"/>
              <a:defRPr/>
            </a:pPr>
            <a:endParaRPr lang="en-GB" dirty="0" smtClean="0"/>
          </a:p>
          <a:p>
            <a:pPr marL="621792" lvl="1">
              <a:spcBef>
                <a:spcPts val="324"/>
              </a:spcBef>
              <a:buFont typeface="Verdana"/>
              <a:buChar char="◦"/>
              <a:defRPr/>
            </a:pPr>
            <a:endParaRPr lang="en-US" dirty="0" smtClean="0"/>
          </a:p>
          <a:p>
            <a:pPr marL="365760" indent="-256032">
              <a:buFont typeface="Wingdings 3"/>
              <a:buChar char=""/>
              <a:defRPr/>
            </a:pPr>
            <a:endParaRPr lang="en-GB" dirty="0"/>
          </a:p>
        </p:txBody>
      </p:sp>
      <p:sp>
        <p:nvSpPr>
          <p:cNvPr id="3" name="Title 2"/>
          <p:cNvSpPr>
            <a:spLocks noGrp="1"/>
          </p:cNvSpPr>
          <p:nvPr>
            <p:ph type="title"/>
          </p:nvPr>
        </p:nvSpPr>
        <p:spPr>
          <a:xfrm>
            <a:off x="1981200" y="274638"/>
            <a:ext cx="8229600" cy="634082"/>
          </a:xfrm>
        </p:spPr>
        <p:txBody>
          <a:bodyPr>
            <a:normAutofit fontScale="90000"/>
          </a:bodyPr>
          <a:lstStyle/>
          <a:p>
            <a:pPr algn="ctr">
              <a:defRPr/>
            </a:pPr>
            <a:r>
              <a:rPr lang="en-GB" dirty="0" smtClean="0"/>
              <a:t>Summary</a:t>
            </a:r>
            <a:endParaRPr lang="en-GB" dirty="0"/>
          </a:p>
        </p:txBody>
      </p:sp>
    </p:spTree>
    <p:extLst>
      <p:ext uri="{BB962C8B-B14F-4D97-AF65-F5344CB8AC3E}">
        <p14:creationId xmlns:p14="http://schemas.microsoft.com/office/powerpoint/2010/main" val="342376762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466</Words>
  <Application>Microsoft Office PowerPoint</Application>
  <PresentationFormat>Widescreen</PresentationFormat>
  <Paragraphs>64</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Verdana</vt:lpstr>
      <vt:lpstr>Wingdings</vt:lpstr>
      <vt:lpstr>Wingdings 3</vt:lpstr>
      <vt:lpstr>Office Theme</vt:lpstr>
      <vt:lpstr>Referencing Refresher</vt:lpstr>
      <vt:lpstr>Book</vt:lpstr>
      <vt:lpstr>Book examples</vt:lpstr>
      <vt:lpstr>Secondary references</vt:lpstr>
      <vt:lpstr>Journal Article  (and newspapers, magazines, etc.)</vt:lpstr>
      <vt:lpstr>Examples</vt:lpstr>
      <vt:lpstr>Youtube </vt:lpstr>
      <vt:lpstr>Online Source </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Refresher</dc:title>
  <dc:creator>Wynne Jones (Business &amp; Management)</dc:creator>
  <cp:lastModifiedBy>Wynne Jones (Business &amp; Management)</cp:lastModifiedBy>
  <cp:revision>2</cp:revision>
  <dcterms:created xsi:type="dcterms:W3CDTF">2015-10-19T11:11:06Z</dcterms:created>
  <dcterms:modified xsi:type="dcterms:W3CDTF">2016-02-11T07:48:32Z</dcterms:modified>
</cp:coreProperties>
</file>