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039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869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592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333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112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835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7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54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138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943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4613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7805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971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6294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3525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403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343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6F615F0-4215-48F2-9EF0-056218756FE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63AD63F-7C9C-4A6B-BC25-3F78A81991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721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6748941-164B-F908-5DD3-837DBAB1BB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5679" y="1976898"/>
            <a:ext cx="8825658" cy="260985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Psychology in Health &amp; Social Care - LCHS4010</a:t>
            </a:r>
          </a:p>
          <a:p>
            <a:endParaRPr lang="en-US" dirty="0"/>
          </a:p>
          <a:p>
            <a:r>
              <a:rPr lang="en-US" dirty="0"/>
              <a:t>Student Name: Razia begum</a:t>
            </a:r>
          </a:p>
          <a:p>
            <a:endParaRPr lang="en-US" dirty="0"/>
          </a:p>
          <a:p>
            <a:r>
              <a:rPr lang="en-US" dirty="0"/>
              <a:t>Module Code: LCHS4010</a:t>
            </a:r>
          </a:p>
          <a:p>
            <a:endParaRPr lang="en-GB" dirty="0"/>
          </a:p>
          <a:p>
            <a:r>
              <a:rPr lang="en-GB" dirty="0"/>
              <a:t>Alice Clayton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1750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19448-6030-4985-F057-B3DCDD695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AND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54508-DDF0-1D54-7F06-CD544260D9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Jenny is 16 years old </a:t>
            </a:r>
          </a:p>
          <a:p>
            <a:r>
              <a:rPr lang="en-US" dirty="0"/>
              <a:t>She has been taking care of her mother for 5 years. </a:t>
            </a:r>
          </a:p>
          <a:p>
            <a:r>
              <a:rPr lang="en-US" dirty="0"/>
              <a:t>Father has died</a:t>
            </a:r>
          </a:p>
          <a:p>
            <a:pPr marL="0" indent="0">
              <a:buNone/>
            </a:pPr>
            <a:r>
              <a:rPr lang="en-US" dirty="0"/>
              <a:t>      Mother has: </a:t>
            </a:r>
          </a:p>
          <a:p>
            <a:r>
              <a:rPr lang="en-US" dirty="0"/>
              <a:t>Mobility problems </a:t>
            </a:r>
          </a:p>
          <a:p>
            <a:r>
              <a:rPr lang="en-US" dirty="0"/>
              <a:t>Memory difficulties </a:t>
            </a:r>
          </a:p>
          <a:p>
            <a:r>
              <a:rPr lang="en-US" dirty="0"/>
              <a:t>Low mood </a:t>
            </a:r>
          </a:p>
          <a:p>
            <a:r>
              <a:rPr lang="en-US" dirty="0"/>
              <a:t>Key issue: Jenny has become an adult even at an age when it really counts; the adolescence period.</a:t>
            </a:r>
          </a:p>
        </p:txBody>
      </p:sp>
    </p:spTree>
    <p:extLst>
      <p:ext uri="{BB962C8B-B14F-4D97-AF65-F5344CB8AC3E}">
        <p14:creationId xmlns:p14="http://schemas.microsoft.com/office/powerpoint/2010/main" val="4050752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FB3BF-8996-C73D-133D-7A2991570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CHOSEN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C959C-5EB7-11BF-EA68-2E5C1C98C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Attachment Theory (Bowlby, 1969) </a:t>
            </a:r>
          </a:p>
          <a:p>
            <a:r>
              <a:rPr lang="en-US" dirty="0"/>
              <a:t>The development of emotions is predetermined by early relationships</a:t>
            </a:r>
          </a:p>
          <a:p>
            <a:r>
              <a:rPr lang="en-US" dirty="0"/>
              <a:t> Assuring attachment - emotional safety. (Bowlby, J. (1969) </a:t>
            </a:r>
          </a:p>
          <a:p>
            <a:r>
              <a:rPr lang="en-US" dirty="0"/>
              <a:t>Ambivalent attachment - worry and emotional problem. </a:t>
            </a:r>
          </a:p>
          <a:p>
            <a:pPr marL="0" indent="0">
              <a:buNone/>
            </a:pPr>
            <a:r>
              <a:rPr lang="en-US" dirty="0"/>
              <a:t>      Why relevant to Jenny: </a:t>
            </a:r>
          </a:p>
          <a:p>
            <a:r>
              <a:rPr lang="en-US" dirty="0"/>
              <a:t>Loss of father </a:t>
            </a:r>
          </a:p>
          <a:p>
            <a:r>
              <a:rPr lang="en-US" dirty="0"/>
              <a:t>Role reversal (child takes up the role of carer) </a:t>
            </a:r>
          </a:p>
          <a:p>
            <a:r>
              <a:rPr lang="en-US" dirty="0"/>
              <a:t>Possibility of emotional neglect of her personal needs</a:t>
            </a:r>
          </a:p>
        </p:txBody>
      </p:sp>
    </p:spTree>
    <p:extLst>
      <p:ext uri="{BB962C8B-B14F-4D97-AF65-F5344CB8AC3E}">
        <p14:creationId xmlns:p14="http://schemas.microsoft.com/office/powerpoint/2010/main" val="986935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F8C17-0752-2149-276C-319CC6004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major ideas of the attachment theory.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A051D-4560-80AE-E00B-133AF2855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46492"/>
            <a:ext cx="8825659" cy="34163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Safe attachment: attachment person is sensitive and trustworthy. </a:t>
            </a:r>
          </a:p>
          <a:p>
            <a:r>
              <a:rPr lang="en-US" dirty="0"/>
              <a:t>Insecure attachment: parent is either emotionally or physically absent</a:t>
            </a:r>
          </a:p>
          <a:p>
            <a:pPr marL="0" indent="0">
              <a:buNone/>
            </a:pPr>
            <a:r>
              <a:rPr lang="en-US" dirty="0"/>
              <a:t>     Internal Working Model: beliefs concerning: </a:t>
            </a:r>
          </a:p>
          <a:p>
            <a:r>
              <a:rPr lang="en-US" dirty="0"/>
              <a:t>Self-worth </a:t>
            </a:r>
          </a:p>
          <a:p>
            <a:r>
              <a:rPr lang="en-US" dirty="0"/>
              <a:t>Trust in others </a:t>
            </a:r>
          </a:p>
          <a:p>
            <a:r>
              <a:rPr lang="en-US" dirty="0"/>
              <a:t>Relationships </a:t>
            </a:r>
          </a:p>
          <a:p>
            <a:pPr marL="0" indent="0">
              <a:buNone/>
            </a:pPr>
            <a:r>
              <a:rPr lang="en-US" dirty="0"/>
              <a:t>   Jenny may develop: </a:t>
            </a:r>
          </a:p>
          <a:p>
            <a:pPr marL="0" indent="0">
              <a:buNone/>
            </a:pPr>
            <a:r>
              <a:rPr lang="en-US" dirty="0"/>
              <a:t>Fear of abandonment </a:t>
            </a:r>
          </a:p>
          <a:p>
            <a:pPr marL="0" indent="0">
              <a:buNone/>
            </a:pPr>
            <a:r>
              <a:rPr lang="en-US" dirty="0"/>
              <a:t>Over-responsibility Suppressed emotions</a:t>
            </a:r>
          </a:p>
        </p:txBody>
      </p:sp>
    </p:spTree>
    <p:extLst>
      <p:ext uri="{BB962C8B-B14F-4D97-AF65-F5344CB8AC3E}">
        <p14:creationId xmlns:p14="http://schemas.microsoft.com/office/powerpoint/2010/main" val="2051476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1D9ED-3087-A079-E393-A0042C049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Effects on the development of Jenny.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6BED0-259E-F992-0C59-075CA7BDE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Emotional Development </a:t>
            </a:r>
          </a:p>
          <a:p>
            <a:r>
              <a:rPr lang="en-US" dirty="0"/>
              <a:t>Stress and anxiety are increased. </a:t>
            </a:r>
          </a:p>
          <a:p>
            <a:r>
              <a:rPr lang="en-US" dirty="0"/>
              <a:t>Risk of depression </a:t>
            </a:r>
          </a:p>
          <a:p>
            <a:r>
              <a:rPr lang="en-US" dirty="0"/>
              <a:t>Social Development </a:t>
            </a:r>
          </a:p>
          <a:p>
            <a:r>
              <a:rPr lang="en-US" dirty="0"/>
              <a:t>Reduced time with peers </a:t>
            </a:r>
          </a:p>
          <a:p>
            <a:r>
              <a:rPr lang="en-US" dirty="0"/>
              <a:t>Possible isolation </a:t>
            </a:r>
          </a:p>
          <a:p>
            <a:r>
              <a:rPr lang="en-US" dirty="0"/>
              <a:t>Identity Development </a:t>
            </a:r>
          </a:p>
          <a:p>
            <a:r>
              <a:rPr lang="en-US" dirty="0"/>
              <a:t>Misunderstanding of the child and adult roles. </a:t>
            </a:r>
          </a:p>
          <a:p>
            <a:r>
              <a:rPr lang="en-US" dirty="0"/>
              <a:t>Nothing much in terms of independence. </a:t>
            </a:r>
          </a:p>
          <a:p>
            <a:r>
              <a:rPr lang="en-US" dirty="0"/>
              <a:t>They include research that reveals that young carers are more vulnerable to: </a:t>
            </a:r>
          </a:p>
          <a:p>
            <a:r>
              <a:rPr lang="en-US" dirty="0"/>
              <a:t>Mental health difficulties</a:t>
            </a:r>
          </a:p>
          <a:p>
            <a:pPr marL="0" indent="0">
              <a:buNone/>
            </a:pPr>
            <a:r>
              <a:rPr lang="en-US" dirty="0"/>
              <a:t>  Educational disadvantage (Becker, 2007; Joseph et al., 2019)</a:t>
            </a:r>
          </a:p>
        </p:txBody>
      </p:sp>
    </p:spTree>
    <p:extLst>
      <p:ext uri="{BB962C8B-B14F-4D97-AF65-F5344CB8AC3E}">
        <p14:creationId xmlns:p14="http://schemas.microsoft.com/office/powerpoint/2010/main" val="1388498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6739C-328A-CD56-1CBA-60303CDB6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89F99-4B68-5B8A-2FA3-DF252AD39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     Nature (Biological factors): </a:t>
            </a:r>
          </a:p>
          <a:p>
            <a:r>
              <a:rPr lang="en-US" dirty="0"/>
              <a:t>Brain still developing </a:t>
            </a:r>
          </a:p>
          <a:p>
            <a:r>
              <a:rPr lang="en-US" dirty="0"/>
              <a:t>The hormones of stress influence emotional control. </a:t>
            </a:r>
          </a:p>
          <a:p>
            <a:r>
              <a:rPr lang="en-US" dirty="0"/>
              <a:t>Potential genetic susceptibility to depressed mood. </a:t>
            </a:r>
          </a:p>
          <a:p>
            <a:r>
              <a:rPr lang="en-US" dirty="0"/>
              <a:t>The Environmental factors (Nurture): </a:t>
            </a:r>
          </a:p>
          <a:p>
            <a:r>
              <a:rPr lang="en-US" dirty="0"/>
              <a:t>Bereavement </a:t>
            </a:r>
          </a:p>
          <a:p>
            <a:r>
              <a:rPr lang="en-US" dirty="0"/>
              <a:t>Caring burden </a:t>
            </a:r>
          </a:p>
          <a:p>
            <a:r>
              <a:rPr lang="en-US" dirty="0"/>
              <a:t>Limited emotional support </a:t>
            </a:r>
          </a:p>
          <a:p>
            <a:r>
              <a:rPr lang="en-US" dirty="0"/>
              <a:t>Conclusion: Biological and environmental interaction influences development.</a:t>
            </a:r>
          </a:p>
        </p:txBody>
      </p:sp>
    </p:spTree>
    <p:extLst>
      <p:ext uri="{BB962C8B-B14F-4D97-AF65-F5344CB8AC3E}">
        <p14:creationId xmlns:p14="http://schemas.microsoft.com/office/powerpoint/2010/main" val="1388577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1633F-9CBC-A7BF-3F0C-8AF0364C0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Support Plan (According to the </a:t>
            </a:r>
            <a:r>
              <a:rPr lang="en-US" dirty="0" err="1"/>
              <a:t>ATTachment</a:t>
            </a:r>
            <a:r>
              <a:rPr lang="en-US" dirty="0"/>
              <a:t> Theory)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A706C-76BC-D870-E4AD-2141BE213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Goal: Recreate emotional security and lessening caring burden. </a:t>
            </a:r>
          </a:p>
          <a:p>
            <a:r>
              <a:rPr lang="en-US" dirty="0"/>
              <a:t>Allocation of a key worker </a:t>
            </a:r>
          </a:p>
          <a:p>
            <a:r>
              <a:rPr lang="en-US" dirty="0"/>
              <a:t>Young carers support group </a:t>
            </a:r>
          </a:p>
          <a:p>
            <a:r>
              <a:rPr lang="en-US" dirty="0"/>
              <a:t>Respite care for mother </a:t>
            </a:r>
          </a:p>
          <a:p>
            <a:r>
              <a:rPr lang="en-US" dirty="0"/>
              <a:t>Emotional counselling </a:t>
            </a:r>
          </a:p>
          <a:p>
            <a:r>
              <a:rPr lang="en-US" dirty="0"/>
              <a:t>These help: </a:t>
            </a:r>
          </a:p>
          <a:p>
            <a:r>
              <a:rPr lang="en-US" dirty="0"/>
              <a:t>Reduce stress Considerable adult accompaniment. </a:t>
            </a:r>
          </a:p>
          <a:p>
            <a:r>
              <a:rPr lang="en-US" dirty="0"/>
              <a:t>They enhance emotional wellbeing and support.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280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D4327-30E7-4864-870E-93074C159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838200"/>
            <a:ext cx="8761413" cy="706964"/>
          </a:xfrm>
        </p:spPr>
        <p:txBody>
          <a:bodyPr/>
          <a:lstStyle/>
          <a:p>
            <a:r>
              <a:rPr lang="en-US" dirty="0"/>
              <a:t>Intervention in Practice.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BA42B-1E98-7AFE-4A2B-7FAD0A679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475163"/>
            <a:ext cx="8825659" cy="34163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Home care mother care services. </a:t>
            </a:r>
          </a:p>
          <a:p>
            <a:r>
              <a:rPr lang="en-US" dirty="0"/>
              <a:t>Memory support services </a:t>
            </a:r>
          </a:p>
          <a:p>
            <a:r>
              <a:rPr lang="en-US" dirty="0"/>
              <a:t>Support plan of Jenny at school. </a:t>
            </a:r>
          </a:p>
          <a:p>
            <a:r>
              <a:rPr lang="en-US" dirty="0"/>
              <a:t>Social services assessment </a:t>
            </a:r>
          </a:p>
          <a:p>
            <a:r>
              <a:rPr lang="en-US" dirty="0"/>
              <a:t>Benefits: </a:t>
            </a:r>
          </a:p>
          <a:p>
            <a:r>
              <a:rPr lang="en-US" dirty="0"/>
              <a:t>Prevents burnout </a:t>
            </a:r>
          </a:p>
          <a:p>
            <a:r>
              <a:rPr lang="en-US" dirty="0"/>
              <a:t>Facilitates healthy adolescence growth. </a:t>
            </a:r>
          </a:p>
          <a:p>
            <a:r>
              <a:rPr lang="en-US" dirty="0"/>
              <a:t>Promotes typical interpersonal relations.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327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4D9D9-CE1D-3CB4-CA42-B6DCC5A1A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E1556-3AFA-27F0-2EE9-B4310994E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The Attachment Theory has strengths as follows. </a:t>
            </a:r>
          </a:p>
          <a:p>
            <a:r>
              <a:rPr lang="en-US" dirty="0"/>
              <a:t>Describes emotional impacts of care giving. </a:t>
            </a:r>
          </a:p>
          <a:p>
            <a:r>
              <a:rPr lang="en-US" dirty="0"/>
              <a:t>Strong research evidence </a:t>
            </a:r>
          </a:p>
          <a:p>
            <a:r>
              <a:rPr lang="en-US" dirty="0"/>
              <a:t>Useful for care planning</a:t>
            </a:r>
          </a:p>
          <a:p>
            <a:r>
              <a:rPr lang="en-US" dirty="0"/>
              <a:t> Limitations:</a:t>
            </a:r>
          </a:p>
          <a:p>
            <a:r>
              <a:rPr lang="en-US" dirty="0"/>
              <a:t>Primary emphasis is on early childhood. </a:t>
            </a:r>
          </a:p>
          <a:p>
            <a:r>
              <a:rPr lang="en-US" dirty="0"/>
              <a:t>Little sensitivity to culture. </a:t>
            </a:r>
          </a:p>
          <a:p>
            <a:r>
              <a:rPr lang="en-US" dirty="0"/>
              <a:t>Lacks in outlining resilience. </a:t>
            </a:r>
          </a:p>
          <a:p>
            <a:r>
              <a:rPr lang="en-US" dirty="0"/>
              <a:t>In conclusion, good, but ought to be used together with social care approaches.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4019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0D477-AC11-0DD9-B07D-09D9059C6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5FF9C-CAEC-6FF0-A59E-9B05142BD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Jenny's caring role affects: </a:t>
            </a:r>
          </a:p>
          <a:p>
            <a:r>
              <a:rPr lang="en-US" dirty="0"/>
              <a:t>Emotional development </a:t>
            </a:r>
          </a:p>
          <a:p>
            <a:r>
              <a:rPr lang="en-US" dirty="0"/>
              <a:t>Social life </a:t>
            </a:r>
          </a:p>
          <a:p>
            <a:r>
              <a:rPr lang="en-US" dirty="0"/>
              <a:t>Identity formation </a:t>
            </a:r>
          </a:p>
          <a:p>
            <a:r>
              <a:rPr lang="en-US" dirty="0"/>
              <a:t>According to the attachment theory, the risks are: </a:t>
            </a:r>
          </a:p>
          <a:p>
            <a:r>
              <a:rPr lang="en-US" dirty="0"/>
              <a:t>Anxiety </a:t>
            </a:r>
          </a:p>
          <a:p>
            <a:r>
              <a:rPr lang="en-US" dirty="0"/>
              <a:t>Role reversal </a:t>
            </a:r>
          </a:p>
          <a:p>
            <a:r>
              <a:rPr lang="en-US" dirty="0"/>
              <a:t>Support should: </a:t>
            </a:r>
          </a:p>
          <a:p>
            <a:r>
              <a:rPr lang="en-US" dirty="0"/>
              <a:t>Reduce caring burden </a:t>
            </a:r>
          </a:p>
          <a:p>
            <a:r>
              <a:rPr lang="en-US" dirty="0"/>
              <a:t>Make them emotionally stable.</a:t>
            </a:r>
          </a:p>
          <a:p>
            <a:r>
              <a:rPr lang="en-US" dirty="0"/>
              <a:t> Engage the services of multiple agencies. 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5038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2C693-1F39-CC47-D49B-4508B65CD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95F20-2685-EE55-9B38-8BA8EBF4A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Bowlby, J. (1969) Attachment and Loss: Volume 1. London: Tavistock</a:t>
            </a:r>
          </a:p>
          <a:p>
            <a:r>
              <a:rPr lang="en-US" dirty="0"/>
              <a:t> Patterns of Attachment Ainsworth, M. et al. (1978). Hillsdale: Erlbaum</a:t>
            </a:r>
          </a:p>
          <a:p>
            <a:r>
              <a:rPr lang="en-US" dirty="0"/>
              <a:t> Becker, S. (2007) 'Global views regarding unpaid care giving by children', Child &amp; Youth Services, 28(3-4), pp. 1-23. </a:t>
            </a:r>
          </a:p>
          <a:p>
            <a:r>
              <a:rPr lang="en-US" dirty="0"/>
              <a:t>Joseph, S. et al. (2019) 'Young carers and mental health', Journal of Adolescence, 72, pp. 15-25. </a:t>
            </a:r>
          </a:p>
          <a:p>
            <a:r>
              <a:rPr lang="en-US" dirty="0"/>
              <a:t>NHS (2023) Young Carers: Help and support. </a:t>
            </a:r>
          </a:p>
          <a:p>
            <a:r>
              <a:rPr lang="en-US" dirty="0"/>
              <a:t>Carers Strategy for England Department of Health (2022).</a:t>
            </a:r>
          </a:p>
        </p:txBody>
      </p:sp>
    </p:spTree>
    <p:extLst>
      <p:ext uri="{BB962C8B-B14F-4D97-AF65-F5344CB8AC3E}">
        <p14:creationId xmlns:p14="http://schemas.microsoft.com/office/powerpoint/2010/main" val="12634256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4" ma:contentTypeDescription="Create a new document." ma:contentTypeScope="" ma:versionID="7e84cc3b9d9838d4197a6a551c080fc2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c6dd5578ec58144a5b390276f7da46cf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FA62BAA-7274-4946-9AAD-7585B0A018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FED6D9E-3E05-4F39-B095-A52D6A41788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BC00BA2-081B-4FEC-91D0-47757FBDF795}">
  <ds:schemaRefs>
    <ds:schemaRef ds:uri="http://purl.org/dc/dcmitype/"/>
    <ds:schemaRef ds:uri="http://purl.org/dc/elements/1.1/"/>
    <ds:schemaRef ds:uri="http://www.w3.org/XML/1998/namespace"/>
    <ds:schemaRef ds:uri="1db24759-c936-4417-b43c-e7856b46dbfa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28</TotalTime>
  <Words>623</Words>
  <Application>Microsoft Office PowerPoint</Application>
  <PresentationFormat>Widescreen</PresentationFormat>
  <Paragraphs>105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PowerPoint Presentation</vt:lpstr>
      <vt:lpstr>INTRODUCTION AND SCENARIO</vt:lpstr>
      <vt:lpstr>CHOSEN THEORY</vt:lpstr>
      <vt:lpstr>The major ideas of the attachment theory.  </vt:lpstr>
      <vt:lpstr>Effects on the development of Jenny.</vt:lpstr>
      <vt:lpstr>NATURE AND NURTURE</vt:lpstr>
      <vt:lpstr>Support Plan (According to the ATTachment Theory)</vt:lpstr>
      <vt:lpstr>Intervention in Practice.  </vt:lpstr>
      <vt:lpstr>CRITICAL EVALUATION</vt:lpstr>
      <vt:lpstr>CONCLUSION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peter son</dc:creator>
  <cp:lastModifiedBy>Razia Begum (2440160)</cp:lastModifiedBy>
  <cp:revision>2</cp:revision>
  <dcterms:created xsi:type="dcterms:W3CDTF">2026-02-14T22:59:35Z</dcterms:created>
  <dcterms:modified xsi:type="dcterms:W3CDTF">2026-02-15T23:26:29Z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