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Lst>
  <p:sldSz cy="6858000" cx="12192000"/>
  <p:notesSz cx="6858000" cy="9144000"/>
  <p:embeddedFontLst>
    <p:embeddedFont>
      <p:font typeface="ADLaM Display"/>
      <p:regular r:id="rId14"/>
    </p:embeddedFont>
    <p:embeddedFont>
      <p:font typeface="Limelight"/>
      <p:regular r:id="rId1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6" roundtripDataSignature="AMtx7miKqIOT5f1WTb32vJNVMlI1HiqZH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Limelight-regular.fntdata"/><Relationship Id="rId14" Type="http://schemas.openxmlformats.org/officeDocument/2006/relationships/font" Target="fonts/ADLaMDisplay-regular.fntdata"/><Relationship Id="rId16" Type="http://customschemas.google.com/relationships/presentationmetadata" Target="meta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hospitality.institute/bha308/retail-outlet-hierarchy-local-to-chains/" TargetMode="External"/><Relationship Id="rId3" Type="http://schemas.openxmlformats.org/officeDocument/2006/relationships/hyperlink" Target="https://logicmelon.com/blog-post/hierarchical-structure/#:~:text=Here%2C%20the%20top%2Dlevel%20management,manufacture%2C%20and%20supply%20of%20goods" TargetMode="External"/><Relationship Id="rId4" Type="http://schemas.openxmlformats.org/officeDocument/2006/relationships/hyperlink" Target="https://corporate.sainsburys.co.uk/about-us/our-leadership/#:~:text=Operating%20Board-,Martin%20Scicluna,and%20Company%20Secretary%20Read%20more" TargetMode="External"/><Relationship Id="rId5" Type="http://schemas.openxmlformats.org/officeDocument/2006/relationships/hyperlink" Target="https://corporate.sainsburys.co.uk/about-us/our-strategy/"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The key areas covered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This effectively focuses on the efficiency and consistent execution of strategies to attract their supermarket and online markets.  The presentation will effectively cover the effectiveness and concepts of the organisational structure of Sainsbury’s. This will also elaborate on the importance of organisational structure in an organisation. Additionally, this report will effectively discuss the ways of designing the structure of an organisation. </a:t>
            </a:r>
            <a:endParaRPr/>
          </a:p>
        </p:txBody>
      </p:sp>
      <p:sp>
        <p:nvSpPr>
          <p:cNvPr id="93" name="Google Shape;9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2" name="Google Shape;10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Definition of the concept and evaluation of the organisational chart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hierarchical structure helps to make decisions at the top. This ensures that everyone knows who is responsible for specific tasks. This structure also supports performance-based pay that effectively motivates employees by providing clear career paths. The structure helps the company in handling diverse operational initiatives and maintains the inventory efficiently. The hierarchy structure helps to maintain a customer centric porch that ensures continuous and high-quality service for all locations. This helps the company to build customer loyalty and motivate them to purchase. It provides a defined structure for promotion that motivates staff to advance themselves from junior roles (logicmelon, 2025). The structure provides suggestions about corporate strategic aims and policies from the head office to individual store employees. This establishes accountability that allows management to track store performance.</a:t>
            </a:r>
            <a:endParaRPr/>
          </a:p>
        </p:txBody>
      </p:sp>
      <p:sp>
        <p:nvSpPr>
          <p:cNvPr id="103" name="Google Shape;103;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 name="Google Shape;11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b="1" lang="en-GB" sz="1200">
                <a:solidFill>
                  <a:schemeClr val="dk1"/>
                </a:solidFill>
                <a:latin typeface="Calibri"/>
                <a:ea typeface="Calibri"/>
                <a:cs typeface="Calibri"/>
                <a:sym typeface="Calibri"/>
              </a:rPr>
              <a:t>The ways of designing the structure of an organisation</a:t>
            </a:r>
            <a:endParaRPr/>
          </a:p>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Flexibility and support are provided through this structure that helps to mitigate issues associated with business dynamics. The consistency within the operations is achieved through the utilisation of this structure. This structure focuses on establishing a link with staffing policies, and performance is improved through it. </a:t>
            </a:r>
            <a:endParaRPr/>
          </a:p>
          <a:p>
            <a:pPr indent="0" lvl="0" marL="0" rtl="0" algn="l">
              <a:spcBef>
                <a:spcPts val="0"/>
              </a:spcBef>
              <a:spcAft>
                <a:spcPts val="0"/>
              </a:spcAft>
              <a:buNone/>
            </a:pPr>
            <a:r>
              <a:t/>
            </a:r>
            <a:endParaRPr/>
          </a:p>
        </p:txBody>
      </p:sp>
      <p:sp>
        <p:nvSpPr>
          <p:cNvPr id="111" name="Google Shape;11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b="1" lang="en-GB" sz="1200" u="none">
                <a:latin typeface="Times New Roman"/>
                <a:ea typeface="Times New Roman"/>
                <a:cs typeface="Times New Roman"/>
                <a:sym typeface="Times New Roman"/>
              </a:rPr>
              <a:t>CONTD…</a:t>
            </a:r>
            <a:endParaRPr/>
          </a:p>
          <a:p>
            <a:pPr indent="0" lvl="0" marL="0" marR="0" rtl="0" algn="l">
              <a:lnSpc>
                <a:spcPct val="100000"/>
              </a:lnSpc>
              <a:spcBef>
                <a:spcPts val="0"/>
              </a:spcBef>
              <a:spcAft>
                <a:spcPts val="0"/>
              </a:spcAft>
              <a:buClr>
                <a:schemeClr val="dk1"/>
              </a:buClr>
              <a:buSzPts val="1200"/>
              <a:buFont typeface="Times New Roman"/>
              <a:buNone/>
            </a:pPr>
            <a:r>
              <a:rPr b="1" lang="en-GB" sz="1200" u="sng">
                <a:latin typeface="Times New Roman"/>
                <a:ea typeface="Times New Roman"/>
                <a:cs typeface="Times New Roman"/>
                <a:sym typeface="Times New Roman"/>
              </a:rPr>
              <a:t>Divisional organisational structure</a:t>
            </a:r>
            <a:endParaRPr sz="1200">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This organisational structure facilitates providing flexibility and linking with changing circumstances in a diversified manner. Responsibility is facilitated through this structure, and the requirements of consumers are fulfilled in a data-driven manner. </a:t>
            </a:r>
            <a:endParaRPr/>
          </a:p>
          <a:p>
            <a:pPr indent="0" lvl="0" marL="0" rtl="0" algn="l">
              <a:spcBef>
                <a:spcPts val="0"/>
              </a:spcBef>
              <a:spcAft>
                <a:spcPts val="0"/>
              </a:spcAft>
              <a:buNone/>
            </a:pPr>
            <a:r>
              <a:t/>
            </a:r>
            <a:endParaRPr/>
          </a:p>
        </p:txBody>
      </p:sp>
      <p:sp>
        <p:nvSpPr>
          <p:cNvPr id="121" name="Google Shape;12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1" name="Google Shape;13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imes New Roman"/>
              <a:buNone/>
            </a:pPr>
            <a:r>
              <a:rPr b="1" lang="en-GB" sz="1200" u="sng">
                <a:latin typeface="Times New Roman"/>
                <a:ea typeface="Times New Roman"/>
                <a:cs typeface="Times New Roman"/>
                <a:sym typeface="Times New Roman"/>
              </a:rPr>
              <a:t>Hierarchical Structure</a:t>
            </a:r>
            <a:endParaRPr sz="1200">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structure has three types of levels; this includes the top level. Middle level. Ans button level. The top level mainly includes the CEO and the Executive Board. The middle level includes the area manager and the regional manager. Hence, the button level mainly includes store managers, section managers and customer service. </a:t>
            </a:r>
            <a:br>
              <a:rPr lang="en-GB" sz="1200">
                <a:solidFill>
                  <a:schemeClr val="dk1"/>
                </a:solidFill>
                <a:latin typeface="Calibri"/>
                <a:ea typeface="Calibri"/>
                <a:cs typeface="Calibri"/>
                <a:sym typeface="Calibri"/>
              </a:rPr>
            </a:b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32" name="Google Shape;13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Conclusion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This has covered the traditional hierarchical structure of Sainsbury’s. This strategy ensures the clear lines of authority from the board of directors down to shop-floor employees. This structure mainly supports a top-down management style. This effectively focuses on the efficiency and consistent execution of strategies to attract their supermarket and online markets. This presentation has highlighted that the integration of functional organisational structure has helped to establish links within multiple circumstances that are associated with an organisation. </a:t>
            </a:r>
            <a:endParaRPr/>
          </a:p>
        </p:txBody>
      </p:sp>
      <p:sp>
        <p:nvSpPr>
          <p:cNvPr id="143" name="Google Shape;14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9" name="Google Shape;14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References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Haynes, R.J., (2024). </a:t>
            </a:r>
            <a:r>
              <a:rPr i="1" lang="en-GB" sz="1200">
                <a:solidFill>
                  <a:schemeClr val="dk1"/>
                </a:solidFill>
                <a:latin typeface="Calibri"/>
                <a:ea typeface="Calibri"/>
                <a:cs typeface="Calibri"/>
                <a:sym typeface="Calibri"/>
              </a:rPr>
              <a:t>Organisation theory and local government</a:t>
            </a:r>
            <a:r>
              <a:rPr lang="en-GB" sz="1200">
                <a:solidFill>
                  <a:schemeClr val="dk1"/>
                </a:solidFill>
                <a:latin typeface="Calibri"/>
                <a:ea typeface="Calibri"/>
                <a:cs typeface="Calibri"/>
                <a:sym typeface="Calibri"/>
              </a:rPr>
              <a:t>. Routledge.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hospitality.institute, (2024). </a:t>
            </a:r>
            <a:r>
              <a:rPr i="1" lang="en-GB" sz="1200">
                <a:solidFill>
                  <a:schemeClr val="dk1"/>
                </a:solidFill>
                <a:latin typeface="Calibri"/>
                <a:ea typeface="Calibri"/>
                <a:cs typeface="Calibri"/>
                <a:sym typeface="Calibri"/>
              </a:rPr>
              <a:t>Understanding the Hierarchy of Retail Outlets: From Local Shops to Large Chains. </a:t>
            </a:r>
            <a:r>
              <a:rPr lang="en-GB" sz="1200">
                <a:solidFill>
                  <a:schemeClr val="dk1"/>
                </a:solidFill>
                <a:latin typeface="Calibri"/>
                <a:ea typeface="Calibri"/>
                <a:cs typeface="Calibri"/>
                <a:sym typeface="Calibri"/>
              </a:rPr>
              <a:t>[Online] Available at: </a:t>
            </a:r>
            <a:r>
              <a:rPr lang="en-GB" sz="1200" u="sng">
                <a:solidFill>
                  <a:schemeClr val="dk1"/>
                </a:solidFill>
                <a:latin typeface="Calibri"/>
                <a:ea typeface="Calibri"/>
                <a:cs typeface="Calibri"/>
                <a:sym typeface="Calibri"/>
                <a:hlinkClick r:id="rId2">
                  <a:extLst>
                    <a:ext uri="{A12FA001-AC4F-418D-AE19-62706E023703}">
                      <ahyp:hlinkClr val="tx"/>
                    </a:ext>
                  </a:extLst>
                </a:hlinkClick>
              </a:rPr>
              <a:t>https://hospitality.institute/bha308/retail-outlet-hierarchy-local-to-chains/</a:t>
            </a:r>
            <a:r>
              <a:rPr lang="en-GB" sz="1200" u="sng">
                <a:solidFill>
                  <a:schemeClr val="dk1"/>
                </a:solidFill>
                <a:latin typeface="Calibri"/>
                <a:ea typeface="Calibri"/>
                <a:cs typeface="Calibri"/>
                <a:sym typeface="Calibri"/>
              </a:rPr>
              <a:t> </a:t>
            </a:r>
            <a:r>
              <a:rPr lang="en-GB" sz="1200">
                <a:solidFill>
                  <a:schemeClr val="dk1"/>
                </a:solidFill>
                <a:latin typeface="Calibri"/>
                <a:ea typeface="Calibri"/>
                <a:cs typeface="Calibri"/>
                <a:sym typeface="Calibri"/>
              </a:rPr>
              <a:t> [Accessed 23 03 2026].</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logicmelon, (2025). </a:t>
            </a:r>
            <a:r>
              <a:rPr i="1" lang="en-GB" sz="1200">
                <a:solidFill>
                  <a:schemeClr val="dk1"/>
                </a:solidFill>
                <a:latin typeface="Calibri"/>
                <a:ea typeface="Calibri"/>
                <a:cs typeface="Calibri"/>
                <a:sym typeface="Calibri"/>
              </a:rPr>
              <a:t>Hierarchical Structure: Advantages and Disadvantages. </a:t>
            </a:r>
            <a:r>
              <a:rPr lang="en-GB" sz="1200">
                <a:solidFill>
                  <a:schemeClr val="dk1"/>
                </a:solidFill>
                <a:latin typeface="Calibri"/>
                <a:ea typeface="Calibri"/>
                <a:cs typeface="Calibri"/>
                <a:sym typeface="Calibri"/>
              </a:rPr>
              <a:t>[Online] Available at: </a:t>
            </a:r>
            <a:r>
              <a:rPr lang="en-GB" sz="1200" u="sng">
                <a:solidFill>
                  <a:schemeClr val="dk1"/>
                </a:solidFill>
                <a:latin typeface="Calibri"/>
                <a:ea typeface="Calibri"/>
                <a:cs typeface="Calibri"/>
                <a:sym typeface="Calibri"/>
                <a:hlinkClick r:id="rId3">
                  <a:extLst>
                    <a:ext uri="{A12FA001-AC4F-418D-AE19-62706E023703}">
                      <ahyp:hlinkClr val="tx"/>
                    </a:ext>
                  </a:extLst>
                </a:hlinkClick>
              </a:rPr>
              <a:t>https://logicmelon.com/blog-post/hierarchical-structure/#:~:text=Here%2C%20the%20top%2Dlevel%20management,manufacture%2C%20and%20supply%20of%20goods</a:t>
            </a:r>
            <a:r>
              <a:rPr lang="en-GB" sz="1200" u="sng">
                <a:solidFill>
                  <a:schemeClr val="dk1"/>
                </a:solidFill>
                <a:latin typeface="Calibri"/>
                <a:ea typeface="Calibri"/>
                <a:cs typeface="Calibri"/>
                <a:sym typeface="Calibri"/>
              </a:rPr>
              <a:t>. </a:t>
            </a:r>
            <a:r>
              <a:rPr lang="en-GB" sz="1200">
                <a:solidFill>
                  <a:schemeClr val="dk1"/>
                </a:solidFill>
                <a:latin typeface="Calibri"/>
                <a:ea typeface="Calibri"/>
                <a:cs typeface="Calibri"/>
                <a:sym typeface="Calibri"/>
              </a:rPr>
              <a:t>[Accessed 23 03 2026].</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sainsburys, (2026). </a:t>
            </a:r>
            <a:r>
              <a:rPr i="1" lang="en-GB" sz="1200">
                <a:solidFill>
                  <a:schemeClr val="dk1"/>
                </a:solidFill>
                <a:latin typeface="Calibri"/>
                <a:ea typeface="Calibri"/>
                <a:cs typeface="Calibri"/>
                <a:sym typeface="Calibri"/>
              </a:rPr>
              <a:t>Our leadership. </a:t>
            </a:r>
            <a:r>
              <a:rPr lang="en-GB" sz="1200">
                <a:solidFill>
                  <a:schemeClr val="dk1"/>
                </a:solidFill>
                <a:latin typeface="Calibri"/>
                <a:ea typeface="Calibri"/>
                <a:cs typeface="Calibri"/>
                <a:sym typeface="Calibri"/>
              </a:rPr>
              <a:t>[Online] Available at: </a:t>
            </a:r>
            <a:r>
              <a:rPr lang="en-GB" sz="1200" u="sng">
                <a:solidFill>
                  <a:schemeClr val="dk1"/>
                </a:solidFill>
                <a:latin typeface="Calibri"/>
                <a:ea typeface="Calibri"/>
                <a:cs typeface="Calibri"/>
                <a:sym typeface="Calibri"/>
                <a:hlinkClick r:id="rId4">
                  <a:extLst>
                    <a:ext uri="{A12FA001-AC4F-418D-AE19-62706E023703}">
                      <ahyp:hlinkClr val="tx"/>
                    </a:ext>
                  </a:extLst>
                </a:hlinkClick>
              </a:rPr>
              <a:t>https://corporate.sainsburys.co.uk/about-us/our-leadership/#:~:text=Operating%20Board-,Martin%20Scicluna,and%20Company%20Secretary%20Read%20more</a:t>
            </a:r>
            <a:r>
              <a:rPr lang="en-GB" sz="1200">
                <a:solidFill>
                  <a:schemeClr val="dk1"/>
                </a:solidFill>
                <a:latin typeface="Calibri"/>
                <a:ea typeface="Calibri"/>
                <a:cs typeface="Calibri"/>
                <a:sym typeface="Calibri"/>
              </a:rPr>
              <a:t> [Accessed 24 03 2026].</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sainsburys, (2026). </a:t>
            </a:r>
            <a:r>
              <a:rPr i="1" lang="en-GB" sz="1200">
                <a:solidFill>
                  <a:schemeClr val="dk1"/>
                </a:solidFill>
                <a:latin typeface="Calibri"/>
                <a:ea typeface="Calibri"/>
                <a:cs typeface="Calibri"/>
                <a:sym typeface="Calibri"/>
              </a:rPr>
              <a:t>Our strategy. </a:t>
            </a:r>
            <a:r>
              <a:rPr lang="en-GB" sz="1200">
                <a:solidFill>
                  <a:schemeClr val="dk1"/>
                </a:solidFill>
                <a:latin typeface="Calibri"/>
                <a:ea typeface="Calibri"/>
                <a:cs typeface="Calibri"/>
                <a:sym typeface="Calibri"/>
              </a:rPr>
              <a:t>[Online] Available at: </a:t>
            </a:r>
            <a:r>
              <a:rPr lang="en-GB" sz="1200" u="sng">
                <a:solidFill>
                  <a:schemeClr val="dk1"/>
                </a:solidFill>
                <a:latin typeface="Calibri"/>
                <a:ea typeface="Calibri"/>
                <a:cs typeface="Calibri"/>
                <a:sym typeface="Calibri"/>
                <a:hlinkClick r:id="rId5">
                  <a:extLst>
                    <a:ext uri="{A12FA001-AC4F-418D-AE19-62706E023703}">
                      <ahyp:hlinkClr val="tx"/>
                    </a:ext>
                  </a:extLst>
                </a:hlinkClick>
              </a:rPr>
              <a:t>https://corporate.sainsburys.co.uk/about-us/our-strategy/</a:t>
            </a:r>
            <a:r>
              <a:rPr lang="en-GB" sz="1200">
                <a:solidFill>
                  <a:schemeClr val="dk1"/>
                </a:solidFill>
                <a:latin typeface="Calibri"/>
                <a:ea typeface="Calibri"/>
                <a:cs typeface="Calibri"/>
                <a:sym typeface="Calibri"/>
              </a:rPr>
              <a:t> [Accessed 24 03 2026].</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Wood, J.M., Wiesner, R., Morrison, R.R., Factor, A. and McKeown, T., (2024). </a:t>
            </a:r>
            <a:r>
              <a:rPr i="1" lang="en-GB" sz="1200">
                <a:solidFill>
                  <a:schemeClr val="dk1"/>
                </a:solidFill>
                <a:latin typeface="Calibri"/>
                <a:ea typeface="Calibri"/>
                <a:cs typeface="Calibri"/>
                <a:sym typeface="Calibri"/>
              </a:rPr>
              <a:t>Organisational behaviour: Core concepts and applications</a:t>
            </a:r>
            <a:r>
              <a:rPr lang="en-GB" sz="1200">
                <a:solidFill>
                  <a:schemeClr val="dk1"/>
                </a:solidFill>
                <a:latin typeface="Calibri"/>
                <a:ea typeface="Calibri"/>
                <a:cs typeface="Calibri"/>
                <a:sym typeface="Calibri"/>
              </a:rPr>
              <a:t>. John Wiley &amp; Sons. </a:t>
            </a:r>
            <a:endParaRPr/>
          </a:p>
          <a:p>
            <a:pPr indent="0" lvl="0" marL="0" rtl="0" algn="l">
              <a:spcBef>
                <a:spcPts val="0"/>
              </a:spcBef>
              <a:spcAft>
                <a:spcPts val="0"/>
              </a:spcAft>
              <a:buNone/>
            </a:pPr>
            <a:r>
              <a:t/>
            </a:r>
            <a:endParaRPr/>
          </a:p>
        </p:txBody>
      </p:sp>
      <p:sp>
        <p:nvSpPr>
          <p:cNvPr id="150" name="Google Shape;15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Thank You</a:t>
            </a:r>
            <a:endParaRPr/>
          </a:p>
        </p:txBody>
      </p:sp>
      <p:sp>
        <p:nvSpPr>
          <p:cNvPr id="156" name="Google Shape;15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1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1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1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1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9"/>
          <p:cNvSpPr/>
          <p:nvPr>
            <p:ph idx="2" type="pic"/>
          </p:nvPr>
        </p:nvSpPr>
        <p:spPr>
          <a:xfrm>
            <a:off x="5183188" y="987425"/>
            <a:ext cx="6172200" cy="4873625"/>
          </a:xfrm>
          <a:prstGeom prst="rect">
            <a:avLst/>
          </a:prstGeom>
          <a:noFill/>
          <a:ln>
            <a:noFill/>
          </a:ln>
        </p:spPr>
      </p:sp>
      <p:sp>
        <p:nvSpPr>
          <p:cNvPr id="68" name="Google Shape;68;p1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s://hospitality.institute/bha308/retail-outlet-hierarchy-local-to-chains/" TargetMode="External"/><Relationship Id="rId4" Type="http://schemas.openxmlformats.org/officeDocument/2006/relationships/hyperlink" Target="https://hospitality.institute/bha308/retail-outlet-hierarchy-local-to-chains/" TargetMode="External"/><Relationship Id="rId5" Type="http://schemas.openxmlformats.org/officeDocument/2006/relationships/hyperlink" Target="https://logicmelon.com/blog-post/hierarchical-structure/#:~:text=Here%2C%20the%20top%2Dlevel%20management,manufacture%2C%20and%20supply%20of%20goods" TargetMode="External"/><Relationship Id="rId6" Type="http://schemas.openxmlformats.org/officeDocument/2006/relationships/hyperlink" Target="https://logicmelon.com/blog-post/hierarchical-structure/#:~:text=Here%2C%20the%20top%2Dlevel%20management,manufacture%2C%20and%20supply%20of%20good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nvSpPr>
        <p:spPr>
          <a:xfrm>
            <a:off x="326123" y="363868"/>
            <a:ext cx="11539800" cy="4536900"/>
          </a:xfrm>
          <a:prstGeom prst="rect">
            <a:avLst/>
          </a:prstGeom>
          <a:solidFill>
            <a:schemeClr val="lt1"/>
          </a:solid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lnSpc>
                <a:spcPct val="200000"/>
              </a:lnSpc>
              <a:spcBef>
                <a:spcPts val="0"/>
              </a:spcBef>
              <a:spcAft>
                <a:spcPts val="0"/>
              </a:spcAft>
              <a:buClr>
                <a:srgbClr val="002060"/>
              </a:buClr>
              <a:buSzPts val="2400"/>
              <a:buFont typeface="ADLaM Display"/>
              <a:buNone/>
            </a:pPr>
            <a:r>
              <a:rPr b="1" i="0" lang="en-GB" sz="2400" u="none" cap="none" strike="noStrike">
                <a:solidFill>
                  <a:srgbClr val="002060"/>
                </a:solidFill>
                <a:latin typeface="ADLaM Display"/>
                <a:ea typeface="ADLaM Display"/>
                <a:cs typeface="ADLaM Display"/>
                <a:sym typeface="ADLaM Display"/>
              </a:rPr>
              <a:t>Understanding Organisational Structure and Culture</a:t>
            </a:r>
            <a:endParaRPr/>
          </a:p>
          <a:p>
            <a:pPr indent="0" lvl="0" marL="0" marR="0" rtl="0" algn="ctr">
              <a:lnSpc>
                <a:spcPct val="200000"/>
              </a:lnSpc>
              <a:spcBef>
                <a:spcPts val="0"/>
              </a:spcBef>
              <a:spcAft>
                <a:spcPts val="0"/>
              </a:spcAft>
              <a:buClr>
                <a:srgbClr val="002060"/>
              </a:buClr>
              <a:buSzPts val="2400"/>
              <a:buFont typeface="ADLaM Display"/>
              <a:buNone/>
            </a:pPr>
            <a:r>
              <a:rPr b="1" i="0" lang="en-GB" sz="2400" u="none" cap="none" strike="noStrike">
                <a:solidFill>
                  <a:srgbClr val="002060"/>
                </a:solidFill>
                <a:latin typeface="ADLaM Display"/>
                <a:ea typeface="ADLaM Display"/>
                <a:cs typeface="ADLaM Display"/>
                <a:sym typeface="ADLaM Display"/>
              </a:rPr>
              <a:t>LCBB4009</a:t>
            </a:r>
            <a:endParaRPr/>
          </a:p>
          <a:p>
            <a:pPr indent="0" lvl="0" marL="0" marR="0" rtl="0" algn="ctr">
              <a:lnSpc>
                <a:spcPct val="200000"/>
              </a:lnSpc>
              <a:spcBef>
                <a:spcPts val="0"/>
              </a:spcBef>
              <a:spcAft>
                <a:spcPts val="0"/>
              </a:spcAft>
              <a:buClr>
                <a:srgbClr val="002060"/>
              </a:buClr>
              <a:buSzPts val="2400"/>
              <a:buFont typeface="ADLaM Display"/>
              <a:buNone/>
            </a:pPr>
            <a:r>
              <a:rPr b="1" i="0" lang="en-GB" sz="2400" u="none" cap="none" strike="noStrike">
                <a:solidFill>
                  <a:srgbClr val="002060"/>
                </a:solidFill>
                <a:latin typeface="ADLaM Display"/>
                <a:ea typeface="ADLaM Display"/>
                <a:cs typeface="ADLaM Display"/>
                <a:sym typeface="ADLaM Display"/>
              </a:rPr>
              <a:t>Title: “Evaluation of Organisational Structure and Culture of Sainsbury’s " </a:t>
            </a:r>
            <a:endParaRPr/>
          </a:p>
          <a:p>
            <a:pPr indent="0" lvl="0" marL="0" marR="0" rtl="0" algn="ctr">
              <a:lnSpc>
                <a:spcPct val="200000"/>
              </a:lnSpc>
              <a:spcBef>
                <a:spcPts val="0"/>
              </a:spcBef>
              <a:spcAft>
                <a:spcPts val="0"/>
              </a:spcAft>
              <a:buClr>
                <a:srgbClr val="002060"/>
              </a:buClr>
              <a:buSzPts val="2400"/>
              <a:buFont typeface="ADLaM Display"/>
              <a:buNone/>
            </a:pPr>
            <a:r>
              <a:rPr b="1" i="0" lang="en-GB" sz="2400" u="none" cap="none" strike="noStrike">
                <a:solidFill>
                  <a:srgbClr val="002060"/>
                </a:solidFill>
                <a:latin typeface="ADLaM Display"/>
                <a:ea typeface="ADLaM Display"/>
                <a:cs typeface="ADLaM Display"/>
                <a:sym typeface="ADLaM Display"/>
              </a:rPr>
              <a:t>Student name:Dan</a:t>
            </a:r>
            <a:r>
              <a:rPr b="1" lang="en-GB" sz="2400">
                <a:solidFill>
                  <a:srgbClr val="002060"/>
                </a:solidFill>
                <a:latin typeface="ADLaM Display"/>
                <a:ea typeface="ADLaM Display"/>
                <a:cs typeface="ADLaM Display"/>
                <a:sym typeface="ADLaM Display"/>
              </a:rPr>
              <a:t>iel Stoica</a:t>
            </a:r>
            <a:endParaRPr/>
          </a:p>
          <a:p>
            <a:pPr indent="0" lvl="0" marL="0" marR="0" rtl="0" algn="ctr">
              <a:lnSpc>
                <a:spcPct val="200000"/>
              </a:lnSpc>
              <a:spcBef>
                <a:spcPts val="0"/>
              </a:spcBef>
              <a:spcAft>
                <a:spcPts val="0"/>
              </a:spcAft>
              <a:buClr>
                <a:srgbClr val="002060"/>
              </a:buClr>
              <a:buSzPts val="2400"/>
              <a:buFont typeface="ADLaM Display"/>
              <a:buNone/>
            </a:pPr>
            <a:r>
              <a:rPr b="1" i="0" lang="en-GB" sz="2400" u="none" cap="none" strike="noStrike">
                <a:solidFill>
                  <a:srgbClr val="002060"/>
                </a:solidFill>
                <a:latin typeface="ADLaM Display"/>
                <a:ea typeface="ADLaM Display"/>
                <a:cs typeface="ADLaM Display"/>
                <a:sym typeface="ADLaM Display"/>
              </a:rPr>
              <a:t>Student ID:2516172</a:t>
            </a:r>
            <a:endParaRPr/>
          </a:p>
        </p:txBody>
      </p:sp>
      <p:pic>
        <p:nvPicPr>
          <p:cNvPr id="89" name="Google Shape;89;p1"/>
          <p:cNvPicPr preferRelativeResize="0"/>
          <p:nvPr/>
        </p:nvPicPr>
        <p:blipFill rotWithShape="1">
          <a:blip r:embed="rId3">
            <a:alphaModFix/>
          </a:blip>
          <a:srcRect b="0" l="0" r="0" t="0"/>
          <a:stretch/>
        </p:blipFill>
        <p:spPr>
          <a:xfrm>
            <a:off x="0" y="4572000"/>
            <a:ext cx="12192000" cy="22860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
          <p:cNvSpPr txBox="1"/>
          <p:nvPr/>
        </p:nvSpPr>
        <p:spPr>
          <a:xfrm>
            <a:off x="548640" y="518908"/>
            <a:ext cx="6065520" cy="5820183"/>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chemeClr val="lt1"/>
              </a:buClr>
              <a:buSzPts val="4400"/>
              <a:buFont typeface="Limelight"/>
              <a:buNone/>
            </a:pPr>
            <a:r>
              <a:rPr b="0" i="0" lang="en-GB" sz="4400" u="none" cap="none" strike="noStrike">
                <a:solidFill>
                  <a:schemeClr val="lt1"/>
                </a:solidFill>
                <a:latin typeface="Limelight"/>
                <a:ea typeface="Limelight"/>
                <a:cs typeface="Limelight"/>
                <a:sym typeface="Limelight"/>
              </a:rPr>
              <a:t>The key areas covered </a:t>
            </a:r>
            <a:endParaRPr/>
          </a:p>
          <a:p>
            <a:pPr indent="-285750" lvl="0" marL="285750" marR="0" rtl="0" algn="just">
              <a:lnSpc>
                <a:spcPct val="150000"/>
              </a:lnSpc>
              <a:spcBef>
                <a:spcPts val="0"/>
              </a:spcBef>
              <a:spcAft>
                <a:spcPts val="0"/>
              </a:spcAft>
              <a:buClr>
                <a:schemeClr val="lt1"/>
              </a:buClr>
              <a:buSzPts val="1800"/>
              <a:buFont typeface="Arial"/>
              <a:buChar char="•"/>
            </a:pPr>
            <a:r>
              <a:rPr b="0" i="0" lang="en-GB" sz="1800" u="none" cap="none" strike="noStrike">
                <a:solidFill>
                  <a:schemeClr val="lt1"/>
                </a:solidFill>
                <a:latin typeface="Calibri"/>
                <a:ea typeface="Calibri"/>
                <a:cs typeface="Calibri"/>
                <a:sym typeface="Calibri"/>
              </a:rPr>
              <a:t>This effectively focuses on the efficiency and consistent execution of strategies to attract their supermarket and online markets.  </a:t>
            </a:r>
            <a:endParaRPr/>
          </a:p>
          <a:p>
            <a:pPr indent="-285750" lvl="0" marL="285750" marR="0" rtl="0" algn="just">
              <a:lnSpc>
                <a:spcPct val="150000"/>
              </a:lnSpc>
              <a:spcBef>
                <a:spcPts val="0"/>
              </a:spcBef>
              <a:spcAft>
                <a:spcPts val="0"/>
              </a:spcAft>
              <a:buClr>
                <a:schemeClr val="lt1"/>
              </a:buClr>
              <a:buSzPts val="1800"/>
              <a:buFont typeface="Arial"/>
              <a:buChar char="•"/>
            </a:pPr>
            <a:r>
              <a:rPr b="0" i="0" lang="en-GB" sz="1800" u="none" cap="none" strike="noStrike">
                <a:solidFill>
                  <a:schemeClr val="lt1"/>
                </a:solidFill>
                <a:latin typeface="Calibri"/>
                <a:ea typeface="Calibri"/>
                <a:cs typeface="Calibri"/>
                <a:sym typeface="Calibri"/>
              </a:rPr>
              <a:t>The presentation will effectively cover the effectiveness and concepts of the organisational structure of Sainsbury’s. </a:t>
            </a:r>
            <a:endParaRPr/>
          </a:p>
          <a:p>
            <a:pPr indent="-285750" lvl="0" marL="285750" marR="0" rtl="0" algn="just">
              <a:lnSpc>
                <a:spcPct val="150000"/>
              </a:lnSpc>
              <a:spcBef>
                <a:spcPts val="0"/>
              </a:spcBef>
              <a:spcAft>
                <a:spcPts val="0"/>
              </a:spcAft>
              <a:buClr>
                <a:schemeClr val="lt1"/>
              </a:buClr>
              <a:buSzPts val="1800"/>
              <a:buFont typeface="Arial"/>
              <a:buChar char="•"/>
            </a:pPr>
            <a:r>
              <a:rPr b="0" i="0" lang="en-GB" sz="1800" u="none" cap="none" strike="noStrike">
                <a:solidFill>
                  <a:schemeClr val="lt1"/>
                </a:solidFill>
                <a:latin typeface="Calibri"/>
                <a:ea typeface="Calibri"/>
                <a:cs typeface="Calibri"/>
                <a:sym typeface="Calibri"/>
              </a:rPr>
              <a:t>This will also elaborate on the importance of organisational structure in an organisation. </a:t>
            </a:r>
            <a:endParaRPr/>
          </a:p>
          <a:p>
            <a:pPr indent="-285750" lvl="0" marL="285750" marR="0" rtl="0" algn="just">
              <a:lnSpc>
                <a:spcPct val="150000"/>
              </a:lnSpc>
              <a:spcBef>
                <a:spcPts val="0"/>
              </a:spcBef>
              <a:spcAft>
                <a:spcPts val="0"/>
              </a:spcAft>
              <a:buClr>
                <a:schemeClr val="lt1"/>
              </a:buClr>
              <a:buSzPts val="1800"/>
              <a:buFont typeface="Arial"/>
              <a:buChar char="•"/>
            </a:pPr>
            <a:r>
              <a:rPr b="0" i="0" lang="en-GB" sz="1800" u="none" cap="none" strike="noStrike">
                <a:solidFill>
                  <a:schemeClr val="lt1"/>
                </a:solidFill>
                <a:latin typeface="Calibri"/>
                <a:ea typeface="Calibri"/>
                <a:cs typeface="Calibri"/>
                <a:sym typeface="Calibri"/>
              </a:rPr>
              <a:t>Additionally, this report will effectively discuss the ways of designing the structure of an organisation. </a:t>
            </a:r>
            <a:endParaRPr/>
          </a:p>
        </p:txBody>
      </p:sp>
      <p:pic>
        <p:nvPicPr>
          <p:cNvPr id="96" name="Google Shape;96;p2"/>
          <p:cNvPicPr preferRelativeResize="0"/>
          <p:nvPr/>
        </p:nvPicPr>
        <p:blipFill rotWithShape="1">
          <a:blip r:embed="rId3">
            <a:alphaModFix/>
          </a:blip>
          <a:srcRect b="0" l="0" r="0" t="0"/>
          <a:stretch/>
        </p:blipFill>
        <p:spPr>
          <a:xfrm>
            <a:off x="7696200" y="3154506"/>
            <a:ext cx="4270057" cy="3184585"/>
          </a:xfrm>
          <a:prstGeom prst="rect">
            <a:avLst/>
          </a:prstGeom>
          <a:noFill/>
          <a:ln cap="sq" cmpd="thickThin" w="88900">
            <a:solidFill>
              <a:srgbClr val="000000"/>
            </a:solidFill>
            <a:prstDash val="solid"/>
            <a:miter lim="800000"/>
            <a:headEnd len="sm" w="sm" type="none"/>
            <a:tailEnd len="sm" w="sm" type="none"/>
          </a:ln>
        </p:spPr>
      </p:pic>
      <p:pic>
        <p:nvPicPr>
          <p:cNvPr id="97" name="Google Shape;97;p2"/>
          <p:cNvPicPr preferRelativeResize="0"/>
          <p:nvPr/>
        </p:nvPicPr>
        <p:blipFill rotWithShape="1">
          <a:blip r:embed="rId4">
            <a:alphaModFix/>
          </a:blip>
          <a:srcRect b="12222" l="6494" r="7123" t="23999"/>
          <a:stretch/>
        </p:blipFill>
        <p:spPr>
          <a:xfrm>
            <a:off x="7315200" y="351676"/>
            <a:ext cx="4648201" cy="2425516"/>
          </a:xfrm>
          <a:prstGeom prst="rect">
            <a:avLst/>
          </a:prstGeom>
          <a:noFill/>
          <a:ln cap="sq" cmpd="thickThin" w="88900">
            <a:solidFill>
              <a:srgbClr val="000000"/>
            </a:solidFill>
            <a:prstDash val="solid"/>
            <a:miter lim="800000"/>
            <a:headEnd len="sm" w="sm" type="none"/>
            <a:tailEnd len="sm" w="sm" type="none"/>
          </a:ln>
        </p:spPr>
      </p:pic>
      <p:sp>
        <p:nvSpPr>
          <p:cNvPr id="98" name="Google Shape;98;p2"/>
          <p:cNvSpPr txBox="1"/>
          <p:nvPr/>
        </p:nvSpPr>
        <p:spPr>
          <a:xfrm>
            <a:off x="9347200" y="6454795"/>
            <a:ext cx="6096000"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1100" u="none" cap="none" strike="noStrike">
                <a:solidFill>
                  <a:schemeClr val="lt1"/>
                </a:solidFill>
                <a:latin typeface="Calibri"/>
                <a:ea typeface="Calibri"/>
                <a:cs typeface="Calibri"/>
                <a:sym typeface="Calibri"/>
              </a:rPr>
              <a:t>(Haynes, 2024)</a:t>
            </a:r>
            <a:endParaRPr/>
          </a:p>
        </p:txBody>
      </p:sp>
      <p:sp>
        <p:nvSpPr>
          <p:cNvPr id="99" name="Google Shape;99;p2"/>
          <p:cNvSpPr txBox="1"/>
          <p:nvPr/>
        </p:nvSpPr>
        <p:spPr>
          <a:xfrm>
            <a:off x="9022080" y="2835044"/>
            <a:ext cx="6096000"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100">
                <a:solidFill>
                  <a:schemeClr val="lt1"/>
                </a:solidFill>
                <a:latin typeface="Calibri"/>
                <a:ea typeface="Calibri"/>
                <a:cs typeface="Calibri"/>
                <a:sym typeface="Calibri"/>
              </a:rPr>
              <a:t>(Haynes, 2024)</a:t>
            </a:r>
            <a:endParaRPr/>
          </a:p>
        </p:txBody>
      </p:sp>
    </p:spTree>
  </p:cSld>
  <p:clrMapOvr>
    <a:masterClrMapping/>
  </p:clrMapOvr>
  <p:transition spd="slow">
    <p:push/>
  </p:transition>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3"/>
          <p:cNvSpPr txBox="1"/>
          <p:nvPr/>
        </p:nvSpPr>
        <p:spPr>
          <a:xfrm>
            <a:off x="445477" y="341527"/>
            <a:ext cx="7022124" cy="5589351"/>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GB" sz="3200">
                <a:solidFill>
                  <a:schemeClr val="lt1"/>
                </a:solidFill>
                <a:latin typeface="Limelight"/>
                <a:ea typeface="Limelight"/>
                <a:cs typeface="Limelight"/>
                <a:sym typeface="Limelight"/>
              </a:rPr>
              <a:t>Definition of the concept and evaluation of the organisational chart </a:t>
            </a:r>
            <a:endParaRPr/>
          </a:p>
          <a:p>
            <a:pPr indent="-285750" lvl="0" marL="285750" marR="0" rtl="0" algn="just">
              <a:lnSpc>
                <a:spcPct val="150000"/>
              </a:lnSpc>
              <a:spcBef>
                <a:spcPts val="0"/>
              </a:spcBef>
              <a:spcAft>
                <a:spcPts val="0"/>
              </a:spcAft>
              <a:buClr>
                <a:schemeClr val="lt1"/>
              </a:buClr>
              <a:buSzPts val="1800"/>
              <a:buFont typeface="Arial"/>
              <a:buChar char="•"/>
            </a:pPr>
            <a:r>
              <a:rPr lang="en-GB" sz="1800">
                <a:solidFill>
                  <a:schemeClr val="lt1"/>
                </a:solidFill>
                <a:latin typeface="Calibri"/>
                <a:ea typeface="Calibri"/>
                <a:cs typeface="Calibri"/>
                <a:sym typeface="Calibri"/>
              </a:rPr>
              <a:t>Sainsbury mainly operates in a hierarchical structure, as this is essential for managing its extensive retail operations. </a:t>
            </a:r>
            <a:endParaRPr/>
          </a:p>
          <a:p>
            <a:pPr indent="-285750" lvl="0" marL="285750" marR="0" rtl="0" algn="just">
              <a:lnSpc>
                <a:spcPct val="150000"/>
              </a:lnSpc>
              <a:spcBef>
                <a:spcPts val="0"/>
              </a:spcBef>
              <a:spcAft>
                <a:spcPts val="0"/>
              </a:spcAft>
              <a:buClr>
                <a:schemeClr val="lt1"/>
              </a:buClr>
              <a:buSzPts val="1800"/>
              <a:buFont typeface="Arial"/>
              <a:buChar char="•"/>
            </a:pPr>
            <a:r>
              <a:rPr lang="en-GB" sz="1800">
                <a:solidFill>
                  <a:schemeClr val="lt1"/>
                </a:solidFill>
                <a:latin typeface="Calibri"/>
                <a:ea typeface="Calibri"/>
                <a:cs typeface="Calibri"/>
                <a:sym typeface="Calibri"/>
              </a:rPr>
              <a:t>It has four levels that include the top, middle, and operational levels. Sainsbury also incorporates elements of a functional structure and a matrix structure to develop coordination among the departments. </a:t>
            </a:r>
            <a:endParaRPr/>
          </a:p>
          <a:p>
            <a:pPr indent="-285750" lvl="0" marL="285750" marR="0" rtl="0" algn="just">
              <a:lnSpc>
                <a:spcPct val="150000"/>
              </a:lnSpc>
              <a:spcBef>
                <a:spcPts val="0"/>
              </a:spcBef>
              <a:spcAft>
                <a:spcPts val="0"/>
              </a:spcAft>
              <a:buClr>
                <a:schemeClr val="lt1"/>
              </a:buClr>
              <a:buSzPts val="1800"/>
              <a:buFont typeface="Arial"/>
              <a:buChar char="•"/>
            </a:pPr>
            <a:r>
              <a:rPr lang="en-GB" sz="1800">
                <a:solidFill>
                  <a:schemeClr val="lt1"/>
                </a:solidFill>
                <a:latin typeface="Calibri"/>
                <a:ea typeface="Calibri"/>
                <a:cs typeface="Calibri"/>
                <a:sym typeface="Calibri"/>
              </a:rPr>
              <a:t>A hierarchical structure helps to provide strong supervision and controls operating standards, as it is essential for maintaining quality across 1200 stores (hospitality.institute, 2024). </a:t>
            </a:r>
            <a:endParaRPr/>
          </a:p>
        </p:txBody>
      </p:sp>
      <p:pic>
        <p:nvPicPr>
          <p:cNvPr id="106" name="Google Shape;106;p3"/>
          <p:cNvPicPr preferRelativeResize="0"/>
          <p:nvPr/>
        </p:nvPicPr>
        <p:blipFill rotWithShape="1">
          <a:blip r:embed="rId3">
            <a:alphaModFix/>
          </a:blip>
          <a:srcRect b="0" l="0" r="0" t="0"/>
          <a:stretch/>
        </p:blipFill>
        <p:spPr>
          <a:xfrm>
            <a:off x="7459980" y="754952"/>
            <a:ext cx="4762500" cy="4762500"/>
          </a:xfrm>
          <a:prstGeom prst="rect">
            <a:avLst/>
          </a:prstGeom>
          <a:noFill/>
          <a:ln>
            <a:noFill/>
          </a:ln>
        </p:spPr>
      </p:pic>
      <p:sp>
        <p:nvSpPr>
          <p:cNvPr id="107" name="Google Shape;107;p3"/>
          <p:cNvSpPr txBox="1"/>
          <p:nvPr/>
        </p:nvSpPr>
        <p:spPr>
          <a:xfrm>
            <a:off x="9136380" y="5585665"/>
            <a:ext cx="6111240"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solidFill>
                  <a:schemeClr val="lt1"/>
                </a:solidFill>
                <a:latin typeface="Calibri"/>
                <a:ea typeface="Calibri"/>
                <a:cs typeface="Calibri"/>
                <a:sym typeface="Calibri"/>
              </a:rPr>
              <a:t>(logicmelon, 2025)</a:t>
            </a:r>
            <a:endParaRPr b="1" sz="1200">
              <a:solidFill>
                <a:schemeClr val="lt1"/>
              </a:solidFill>
              <a:latin typeface="Calibri"/>
              <a:ea typeface="Calibri"/>
              <a:cs typeface="Calibri"/>
              <a:sym typeface="Calibri"/>
            </a:endParaRPr>
          </a:p>
        </p:txBody>
      </p:sp>
    </p:spTree>
  </p:cSld>
  <p:clrMapOvr>
    <a:masterClrMapping/>
  </p:clrMapOvr>
  <p:transition spd="slow" p14:dur="1500">
    <p:split orient="vert"/>
  </p:transition>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4"/>
          <p:cNvSpPr txBox="1"/>
          <p:nvPr/>
        </p:nvSpPr>
        <p:spPr>
          <a:xfrm>
            <a:off x="5242560" y="497124"/>
            <a:ext cx="6553200" cy="6067687"/>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lang="en-GB" sz="2400">
                <a:solidFill>
                  <a:schemeClr val="lt1"/>
                </a:solidFill>
                <a:latin typeface="Limelight"/>
                <a:ea typeface="Limelight"/>
                <a:cs typeface="Limelight"/>
                <a:sym typeface="Limelight"/>
              </a:rPr>
              <a:t>The ways of designing the structure of an organisation</a:t>
            </a:r>
            <a:endParaRPr/>
          </a:p>
          <a:p>
            <a:pPr indent="0" lvl="0" marL="0" marR="0" rtl="0" algn="r">
              <a:lnSpc>
                <a:spcPct val="200000"/>
              </a:lnSpc>
              <a:spcBef>
                <a:spcPts val="1000"/>
              </a:spcBef>
              <a:spcAft>
                <a:spcPts val="0"/>
              </a:spcAft>
              <a:buNone/>
            </a:pPr>
            <a:r>
              <a:rPr lang="en-GB" sz="2400" u="sng">
                <a:solidFill>
                  <a:schemeClr val="lt1"/>
                </a:solidFill>
                <a:latin typeface="Calibri"/>
                <a:ea typeface="Calibri"/>
                <a:cs typeface="Calibri"/>
                <a:sym typeface="Calibri"/>
              </a:rPr>
              <a:t>Functional organisational structure</a:t>
            </a:r>
            <a:endParaRPr/>
          </a:p>
          <a:p>
            <a:pPr indent="-285750" lvl="0" marL="285750" marR="0" rtl="0" algn="just">
              <a:lnSpc>
                <a:spcPct val="200000"/>
              </a:lnSpc>
              <a:spcBef>
                <a:spcPts val="1000"/>
              </a:spcBef>
              <a:spcAft>
                <a:spcPts val="0"/>
              </a:spcAft>
              <a:buClr>
                <a:schemeClr val="lt1"/>
              </a:buClr>
              <a:buSzPts val="1800"/>
              <a:buFont typeface="Arial"/>
              <a:buChar char="•"/>
            </a:pPr>
            <a:r>
              <a:rPr b="1" lang="en-GB" sz="1800">
                <a:solidFill>
                  <a:schemeClr val="lt1"/>
                </a:solidFill>
                <a:latin typeface="Calibri"/>
                <a:ea typeface="Calibri"/>
                <a:cs typeface="Calibri"/>
                <a:sym typeface="Calibri"/>
              </a:rPr>
              <a:t>Functional organisational structure is utilised by Sainsbury to help them to establish links with changing circumstances within their operations (Wood et al., 2024). </a:t>
            </a:r>
            <a:endParaRPr/>
          </a:p>
          <a:p>
            <a:pPr indent="-285750" lvl="0" marL="285750" marR="0" rtl="0" algn="just">
              <a:lnSpc>
                <a:spcPct val="200000"/>
              </a:lnSpc>
              <a:spcBef>
                <a:spcPts val="1000"/>
              </a:spcBef>
              <a:spcAft>
                <a:spcPts val="0"/>
              </a:spcAft>
              <a:buClr>
                <a:schemeClr val="lt1"/>
              </a:buClr>
              <a:buSzPts val="1800"/>
              <a:buFont typeface="Arial"/>
              <a:buChar char="•"/>
            </a:pPr>
            <a:r>
              <a:rPr b="1" lang="en-GB" sz="1800">
                <a:solidFill>
                  <a:schemeClr val="lt1"/>
                </a:solidFill>
                <a:latin typeface="Calibri"/>
                <a:ea typeface="Calibri"/>
                <a:cs typeface="Calibri"/>
                <a:sym typeface="Calibri"/>
              </a:rPr>
              <a:t>This structure helps to align with corporate goals, and operational consistency is maintained in a diversified manner. </a:t>
            </a:r>
            <a:endParaRPr/>
          </a:p>
          <a:p>
            <a:pPr indent="-285750" lvl="0" marL="285750" marR="0" rtl="0" algn="just">
              <a:lnSpc>
                <a:spcPct val="200000"/>
              </a:lnSpc>
              <a:spcBef>
                <a:spcPts val="1000"/>
              </a:spcBef>
              <a:spcAft>
                <a:spcPts val="0"/>
              </a:spcAft>
              <a:buClr>
                <a:schemeClr val="lt1"/>
              </a:buClr>
              <a:buSzPts val="1800"/>
              <a:buFont typeface="Arial"/>
              <a:buChar char="•"/>
            </a:pPr>
            <a:r>
              <a:rPr b="1" lang="en-GB" sz="1800">
                <a:solidFill>
                  <a:schemeClr val="lt1"/>
                </a:solidFill>
                <a:latin typeface="Calibri"/>
                <a:ea typeface="Calibri"/>
                <a:cs typeface="Calibri"/>
                <a:sym typeface="Calibri"/>
              </a:rPr>
              <a:t>In-store structure facilitates them to centralise their operations. </a:t>
            </a:r>
            <a:endParaRPr/>
          </a:p>
        </p:txBody>
      </p:sp>
      <p:pic>
        <p:nvPicPr>
          <p:cNvPr id="114" name="Google Shape;114;p4"/>
          <p:cNvPicPr preferRelativeResize="0"/>
          <p:nvPr/>
        </p:nvPicPr>
        <p:blipFill rotWithShape="1">
          <a:blip r:embed="rId3">
            <a:alphaModFix/>
          </a:blip>
          <a:srcRect b="7727" l="0" r="0" t="0"/>
          <a:stretch/>
        </p:blipFill>
        <p:spPr>
          <a:xfrm>
            <a:off x="396240" y="318591"/>
            <a:ext cx="4486603" cy="3275705"/>
          </a:xfrm>
          <a:prstGeom prst="rect">
            <a:avLst/>
          </a:prstGeom>
          <a:noFill/>
          <a:ln cap="sq" cmpd="thickThin" w="88900">
            <a:solidFill>
              <a:srgbClr val="000000"/>
            </a:solidFill>
            <a:prstDash val="solid"/>
            <a:miter lim="800000"/>
            <a:headEnd len="sm" w="sm" type="none"/>
            <a:tailEnd len="sm" w="sm" type="none"/>
          </a:ln>
        </p:spPr>
      </p:pic>
      <p:pic>
        <p:nvPicPr>
          <p:cNvPr id="115" name="Google Shape;115;p4"/>
          <p:cNvPicPr preferRelativeResize="0"/>
          <p:nvPr/>
        </p:nvPicPr>
        <p:blipFill rotWithShape="1">
          <a:blip r:embed="rId4">
            <a:alphaModFix/>
          </a:blip>
          <a:srcRect b="0" l="0" r="0" t="0"/>
          <a:stretch/>
        </p:blipFill>
        <p:spPr>
          <a:xfrm>
            <a:off x="424106" y="3998742"/>
            <a:ext cx="4443497" cy="2503170"/>
          </a:xfrm>
          <a:prstGeom prst="rect">
            <a:avLst/>
          </a:prstGeom>
          <a:noFill/>
          <a:ln cap="sq" cmpd="thickThin" w="88900">
            <a:solidFill>
              <a:srgbClr val="000000"/>
            </a:solidFill>
            <a:prstDash val="solid"/>
            <a:miter lim="800000"/>
            <a:headEnd len="sm" w="sm" type="none"/>
            <a:tailEnd len="sm" w="sm" type="none"/>
          </a:ln>
        </p:spPr>
      </p:pic>
      <p:sp>
        <p:nvSpPr>
          <p:cNvPr id="116" name="Google Shape;116;p4"/>
          <p:cNvSpPr txBox="1"/>
          <p:nvPr/>
        </p:nvSpPr>
        <p:spPr>
          <a:xfrm>
            <a:off x="1902460" y="3669742"/>
            <a:ext cx="6111240"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solidFill>
                  <a:schemeClr val="lt1"/>
                </a:solidFill>
                <a:latin typeface="Calibri"/>
                <a:ea typeface="Calibri"/>
                <a:cs typeface="Calibri"/>
                <a:sym typeface="Calibri"/>
              </a:rPr>
              <a:t>(logicmelon, 2025)</a:t>
            </a:r>
            <a:endParaRPr b="1" sz="1200">
              <a:solidFill>
                <a:schemeClr val="lt1"/>
              </a:solidFill>
              <a:latin typeface="Calibri"/>
              <a:ea typeface="Calibri"/>
              <a:cs typeface="Calibri"/>
              <a:sym typeface="Calibri"/>
            </a:endParaRPr>
          </a:p>
        </p:txBody>
      </p:sp>
      <p:sp>
        <p:nvSpPr>
          <p:cNvPr id="117" name="Google Shape;117;p4"/>
          <p:cNvSpPr txBox="1"/>
          <p:nvPr/>
        </p:nvSpPr>
        <p:spPr>
          <a:xfrm>
            <a:off x="1882321" y="6553913"/>
            <a:ext cx="6111240"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solidFill>
                  <a:schemeClr val="lt1"/>
                </a:solidFill>
                <a:latin typeface="Calibri"/>
                <a:ea typeface="Calibri"/>
                <a:cs typeface="Calibri"/>
                <a:sym typeface="Calibri"/>
              </a:rPr>
              <a:t>(logicmelon, 2025)</a:t>
            </a:r>
            <a:endParaRPr b="1" sz="1200">
              <a:solidFill>
                <a:schemeClr val="lt1"/>
              </a:solidFill>
              <a:latin typeface="Calibri"/>
              <a:ea typeface="Calibri"/>
              <a:cs typeface="Calibri"/>
              <a:sym typeface="Calibri"/>
            </a:endParaRPr>
          </a:p>
        </p:txBody>
      </p:sp>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5"/>
          <p:cNvSpPr txBox="1"/>
          <p:nvPr/>
        </p:nvSpPr>
        <p:spPr>
          <a:xfrm>
            <a:off x="385200" y="712359"/>
            <a:ext cx="5710800" cy="5433282"/>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chemeClr val="lt1"/>
              </a:buClr>
              <a:buSzPts val="2800"/>
              <a:buFont typeface="Calibri"/>
              <a:buNone/>
            </a:pPr>
            <a:r>
              <a:rPr b="1" lang="en-GB" sz="2800" u="sng">
                <a:solidFill>
                  <a:schemeClr val="lt1"/>
                </a:solidFill>
                <a:latin typeface="Calibri"/>
                <a:ea typeface="Calibri"/>
                <a:cs typeface="Calibri"/>
                <a:sym typeface="Calibri"/>
              </a:rPr>
              <a:t>Divisional organisational structure</a:t>
            </a:r>
            <a:endParaRPr/>
          </a:p>
          <a:p>
            <a:pPr indent="-342900" lvl="0" marL="342900" marR="0" rtl="0" algn="just">
              <a:lnSpc>
                <a:spcPct val="200000"/>
              </a:lnSpc>
              <a:spcBef>
                <a:spcPts val="1000"/>
              </a:spcBef>
              <a:spcAft>
                <a:spcPts val="0"/>
              </a:spcAft>
              <a:buClr>
                <a:schemeClr val="lt1"/>
              </a:buClr>
              <a:buSzPts val="2000"/>
              <a:buFont typeface="Arial"/>
              <a:buChar char="•"/>
            </a:pPr>
            <a:r>
              <a:rPr b="1" lang="en-GB" sz="2000">
                <a:solidFill>
                  <a:schemeClr val="lt1"/>
                </a:solidFill>
                <a:latin typeface="Calibri"/>
                <a:ea typeface="Calibri"/>
                <a:cs typeface="Calibri"/>
                <a:sym typeface="Calibri"/>
              </a:rPr>
              <a:t>Divisional organisational structure is facilitated for establishing links within multiple segments, and tailored strategies are utilised for enhancing accessibility (Haynes, 2024). </a:t>
            </a:r>
            <a:endParaRPr/>
          </a:p>
          <a:p>
            <a:pPr indent="-342900" lvl="0" marL="342900" marR="0" rtl="0" algn="just">
              <a:lnSpc>
                <a:spcPct val="200000"/>
              </a:lnSpc>
              <a:spcBef>
                <a:spcPts val="1000"/>
              </a:spcBef>
              <a:spcAft>
                <a:spcPts val="0"/>
              </a:spcAft>
              <a:buClr>
                <a:schemeClr val="lt1"/>
              </a:buClr>
              <a:buSzPts val="2000"/>
              <a:buFont typeface="Arial"/>
              <a:buChar char="•"/>
            </a:pPr>
            <a:r>
              <a:rPr b="1" lang="en-GB" sz="2000">
                <a:solidFill>
                  <a:schemeClr val="lt1"/>
                </a:solidFill>
                <a:latin typeface="Calibri"/>
                <a:ea typeface="Calibri"/>
                <a:cs typeface="Calibri"/>
                <a:sym typeface="Calibri"/>
              </a:rPr>
              <a:t>The link with hierarchical levels is facilitated under this structure, and operations of stores are overseen through it. </a:t>
            </a:r>
            <a:endParaRPr sz="2000">
              <a:solidFill>
                <a:schemeClr val="lt1"/>
              </a:solidFill>
              <a:latin typeface="Calibri"/>
              <a:ea typeface="Calibri"/>
              <a:cs typeface="Calibri"/>
              <a:sym typeface="Calibri"/>
            </a:endParaRPr>
          </a:p>
        </p:txBody>
      </p:sp>
      <p:pic>
        <p:nvPicPr>
          <p:cNvPr id="124" name="Google Shape;124;p5"/>
          <p:cNvPicPr preferRelativeResize="0"/>
          <p:nvPr/>
        </p:nvPicPr>
        <p:blipFill rotWithShape="1">
          <a:blip r:embed="rId3">
            <a:alphaModFix/>
          </a:blip>
          <a:srcRect b="0" l="0" r="0" t="0"/>
          <a:stretch/>
        </p:blipFill>
        <p:spPr>
          <a:xfrm>
            <a:off x="6265302" y="156987"/>
            <a:ext cx="5747628" cy="3988293"/>
          </a:xfrm>
          <a:prstGeom prst="rect">
            <a:avLst/>
          </a:prstGeom>
          <a:noFill/>
          <a:ln cap="sq" cmpd="thickThin" w="88900">
            <a:solidFill>
              <a:srgbClr val="000000"/>
            </a:solidFill>
            <a:prstDash val="solid"/>
            <a:miter lim="800000"/>
            <a:headEnd len="sm" w="sm" type="none"/>
            <a:tailEnd len="sm" w="sm" type="none"/>
          </a:ln>
        </p:spPr>
      </p:pic>
      <p:pic>
        <p:nvPicPr>
          <p:cNvPr id="125" name="Google Shape;125;p5"/>
          <p:cNvPicPr preferRelativeResize="0"/>
          <p:nvPr/>
        </p:nvPicPr>
        <p:blipFill rotWithShape="1">
          <a:blip r:embed="rId4">
            <a:alphaModFix/>
          </a:blip>
          <a:srcRect b="0" l="0" r="0" t="0"/>
          <a:stretch/>
        </p:blipFill>
        <p:spPr>
          <a:xfrm>
            <a:off x="6738253" y="4506405"/>
            <a:ext cx="4801726" cy="2072688"/>
          </a:xfrm>
          <a:prstGeom prst="rect">
            <a:avLst/>
          </a:prstGeom>
          <a:noFill/>
          <a:ln cap="sq" cmpd="thickThin" w="88900">
            <a:solidFill>
              <a:srgbClr val="000000"/>
            </a:solidFill>
            <a:prstDash val="solid"/>
            <a:miter lim="800000"/>
            <a:headEnd len="sm" w="sm" type="none"/>
            <a:tailEnd len="sm" w="sm" type="none"/>
          </a:ln>
        </p:spPr>
      </p:pic>
      <p:sp>
        <p:nvSpPr>
          <p:cNvPr id="126" name="Google Shape;126;p5"/>
          <p:cNvSpPr txBox="1"/>
          <p:nvPr/>
        </p:nvSpPr>
        <p:spPr>
          <a:xfrm>
            <a:off x="8491979" y="4195037"/>
            <a:ext cx="6096000"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100">
                <a:solidFill>
                  <a:schemeClr val="lt1"/>
                </a:solidFill>
                <a:latin typeface="Calibri"/>
                <a:ea typeface="Calibri"/>
                <a:cs typeface="Calibri"/>
                <a:sym typeface="Calibri"/>
              </a:rPr>
              <a:t>(Wood et al., 2024)</a:t>
            </a:r>
            <a:endParaRPr sz="1100">
              <a:solidFill>
                <a:schemeClr val="dk1"/>
              </a:solidFill>
              <a:latin typeface="Calibri"/>
              <a:ea typeface="Calibri"/>
              <a:cs typeface="Calibri"/>
              <a:sym typeface="Calibri"/>
            </a:endParaRPr>
          </a:p>
        </p:txBody>
      </p:sp>
      <p:sp>
        <p:nvSpPr>
          <p:cNvPr id="127" name="Google Shape;127;p5"/>
          <p:cNvSpPr txBox="1"/>
          <p:nvPr/>
        </p:nvSpPr>
        <p:spPr>
          <a:xfrm>
            <a:off x="8410699" y="6628851"/>
            <a:ext cx="6096000" cy="2616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100">
                <a:solidFill>
                  <a:schemeClr val="lt1"/>
                </a:solidFill>
                <a:latin typeface="Calibri"/>
                <a:ea typeface="Calibri"/>
                <a:cs typeface="Calibri"/>
                <a:sym typeface="Calibri"/>
              </a:rPr>
              <a:t>(Wood et al., 2024)</a:t>
            </a:r>
            <a:endParaRPr sz="1100">
              <a:solidFill>
                <a:schemeClr val="dk1"/>
              </a:solidFill>
              <a:latin typeface="Calibri"/>
              <a:ea typeface="Calibri"/>
              <a:cs typeface="Calibri"/>
              <a:sym typeface="Calibri"/>
            </a:endParaRPr>
          </a:p>
        </p:txBody>
      </p:sp>
      <p:sp>
        <p:nvSpPr>
          <p:cNvPr id="128" name="Google Shape;128;p5"/>
          <p:cNvSpPr txBox="1"/>
          <p:nvPr/>
        </p:nvSpPr>
        <p:spPr>
          <a:xfrm>
            <a:off x="179070" y="156987"/>
            <a:ext cx="7291754" cy="33855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lt1"/>
              </a:buClr>
              <a:buSzPts val="1600"/>
              <a:buFont typeface="Calibri"/>
              <a:buNone/>
            </a:pPr>
            <a:r>
              <a:rPr lang="en-GB" sz="1600">
                <a:solidFill>
                  <a:schemeClr val="lt1"/>
                </a:solidFill>
                <a:latin typeface="Calibri"/>
                <a:ea typeface="Calibri"/>
                <a:cs typeface="Calibri"/>
                <a:sym typeface="Calibri"/>
              </a:rPr>
              <a:t>CONTD…</a:t>
            </a:r>
            <a:endParaRPr/>
          </a:p>
        </p:txBody>
      </p:sp>
    </p:spTree>
  </p:cSld>
  <p:clrMapOvr>
    <a:masterClrMapping/>
  </p:clrMapOvr>
  <p:transition spd="slow">
    <p:push/>
  </p:transition>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6"/>
          <p:cNvSpPr txBox="1"/>
          <p:nvPr/>
        </p:nvSpPr>
        <p:spPr>
          <a:xfrm>
            <a:off x="6659882" y="356780"/>
            <a:ext cx="5133532" cy="5915466"/>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chemeClr val="lt1"/>
              </a:buClr>
              <a:buSzPts val="3200"/>
              <a:buFont typeface="Calibri"/>
              <a:buNone/>
            </a:pPr>
            <a:r>
              <a:rPr b="1" lang="en-GB" sz="3200" u="sng">
                <a:solidFill>
                  <a:schemeClr val="lt1"/>
                </a:solidFill>
                <a:latin typeface="Calibri"/>
                <a:ea typeface="Calibri"/>
                <a:cs typeface="Calibri"/>
                <a:sym typeface="Calibri"/>
              </a:rPr>
              <a:t>Hierarchical Structure</a:t>
            </a:r>
            <a:endParaRPr/>
          </a:p>
          <a:p>
            <a:pPr indent="-342900" lvl="0" marL="342900" marR="0" rtl="0" algn="just">
              <a:lnSpc>
                <a:spcPct val="200000"/>
              </a:lnSpc>
              <a:spcBef>
                <a:spcPts val="0"/>
              </a:spcBef>
              <a:spcAft>
                <a:spcPts val="0"/>
              </a:spcAft>
              <a:buClr>
                <a:schemeClr val="lt1"/>
              </a:buClr>
              <a:buSzPts val="2000"/>
              <a:buFont typeface="Arial"/>
              <a:buChar char="•"/>
            </a:pPr>
            <a:r>
              <a:rPr b="1" lang="en-GB" sz="2000">
                <a:solidFill>
                  <a:schemeClr val="lt1"/>
                </a:solidFill>
                <a:latin typeface="Calibri"/>
                <a:ea typeface="Calibri"/>
                <a:cs typeface="Calibri"/>
                <a:sym typeface="Calibri"/>
              </a:rPr>
              <a:t>The company effectively uses a traditional hierarchical structure for top-down control. This </a:t>
            </a:r>
            <a:endParaRPr/>
          </a:p>
          <a:p>
            <a:pPr indent="-342900" lvl="0" marL="342900" marR="0" rtl="0" algn="just">
              <a:lnSpc>
                <a:spcPct val="200000"/>
              </a:lnSpc>
              <a:spcBef>
                <a:spcPts val="0"/>
              </a:spcBef>
              <a:spcAft>
                <a:spcPts val="0"/>
              </a:spcAft>
              <a:buClr>
                <a:schemeClr val="lt1"/>
              </a:buClr>
              <a:buSzPts val="2000"/>
              <a:buFont typeface="Arial"/>
              <a:buChar char="•"/>
            </a:pPr>
            <a:r>
              <a:rPr b="1" lang="en-GB" sz="2000">
                <a:solidFill>
                  <a:schemeClr val="lt1"/>
                </a:solidFill>
                <a:latin typeface="Calibri"/>
                <a:ea typeface="Calibri"/>
                <a:cs typeface="Calibri"/>
                <a:sym typeface="Calibri"/>
              </a:rPr>
              <a:t>strategy ensures the clear lines of authority from the board of directors down to shop-floor employees (sainsburys, 2026). </a:t>
            </a:r>
            <a:endParaRPr/>
          </a:p>
          <a:p>
            <a:pPr indent="-342900" lvl="0" marL="342900" marR="0" rtl="0" algn="just">
              <a:lnSpc>
                <a:spcPct val="200000"/>
              </a:lnSpc>
              <a:spcBef>
                <a:spcPts val="0"/>
              </a:spcBef>
              <a:spcAft>
                <a:spcPts val="0"/>
              </a:spcAft>
              <a:buClr>
                <a:schemeClr val="lt1"/>
              </a:buClr>
              <a:buSzPts val="2000"/>
              <a:buFont typeface="Arial"/>
              <a:buChar char="•"/>
            </a:pPr>
            <a:r>
              <a:rPr b="1" lang="en-GB" sz="2000">
                <a:solidFill>
                  <a:schemeClr val="lt1"/>
                </a:solidFill>
                <a:latin typeface="Calibri"/>
                <a:ea typeface="Calibri"/>
                <a:cs typeface="Calibri"/>
                <a:sym typeface="Calibri"/>
              </a:rPr>
              <a:t>This is effectively essential for consistency across hundreds of stores. </a:t>
            </a:r>
            <a:endParaRPr/>
          </a:p>
        </p:txBody>
      </p:sp>
      <p:pic>
        <p:nvPicPr>
          <p:cNvPr id="135" name="Google Shape;135;p6"/>
          <p:cNvPicPr preferRelativeResize="0"/>
          <p:nvPr/>
        </p:nvPicPr>
        <p:blipFill rotWithShape="1">
          <a:blip r:embed="rId3">
            <a:alphaModFix/>
          </a:blip>
          <a:srcRect b="7884" l="0" r="0" t="0"/>
          <a:stretch/>
        </p:blipFill>
        <p:spPr>
          <a:xfrm>
            <a:off x="1196047" y="475934"/>
            <a:ext cx="5257800" cy="3256359"/>
          </a:xfrm>
          <a:prstGeom prst="rect">
            <a:avLst/>
          </a:prstGeom>
          <a:noFill/>
          <a:ln cap="sq" cmpd="thickThin" w="88900">
            <a:solidFill>
              <a:srgbClr val="000000"/>
            </a:solidFill>
            <a:prstDash val="solid"/>
            <a:miter lim="800000"/>
            <a:headEnd len="sm" w="sm" type="none"/>
            <a:tailEnd len="sm" w="sm" type="none"/>
          </a:ln>
        </p:spPr>
      </p:pic>
      <p:pic>
        <p:nvPicPr>
          <p:cNvPr id="136" name="Google Shape;136;p6"/>
          <p:cNvPicPr preferRelativeResize="0"/>
          <p:nvPr/>
        </p:nvPicPr>
        <p:blipFill rotWithShape="1">
          <a:blip r:embed="rId4">
            <a:alphaModFix/>
          </a:blip>
          <a:srcRect b="0" l="0" r="0" t="0"/>
          <a:stretch/>
        </p:blipFill>
        <p:spPr>
          <a:xfrm>
            <a:off x="307065" y="4176863"/>
            <a:ext cx="4166533" cy="2336582"/>
          </a:xfrm>
          <a:prstGeom prst="rect">
            <a:avLst/>
          </a:prstGeom>
          <a:noFill/>
          <a:ln cap="sq" cmpd="thickThin" w="88900">
            <a:solidFill>
              <a:srgbClr val="000000"/>
            </a:solidFill>
            <a:prstDash val="solid"/>
            <a:miter lim="800000"/>
            <a:headEnd len="sm" w="sm" type="none"/>
            <a:tailEnd len="sm" w="sm" type="none"/>
          </a:ln>
        </p:spPr>
      </p:pic>
      <p:sp>
        <p:nvSpPr>
          <p:cNvPr id="137" name="Google Shape;137;p6"/>
          <p:cNvSpPr txBox="1"/>
          <p:nvPr/>
        </p:nvSpPr>
        <p:spPr>
          <a:xfrm>
            <a:off x="179070" y="156987"/>
            <a:ext cx="7291754" cy="33855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lt1"/>
              </a:buClr>
              <a:buSzPts val="1600"/>
              <a:buFont typeface="Calibri"/>
              <a:buNone/>
            </a:pPr>
            <a:r>
              <a:rPr lang="en-GB" sz="1600">
                <a:solidFill>
                  <a:schemeClr val="lt1"/>
                </a:solidFill>
                <a:latin typeface="Calibri"/>
                <a:ea typeface="Calibri"/>
                <a:cs typeface="Calibri"/>
                <a:sym typeface="Calibri"/>
              </a:rPr>
              <a:t>CONTD…</a:t>
            </a:r>
            <a:endParaRPr/>
          </a:p>
        </p:txBody>
      </p:sp>
      <p:sp>
        <p:nvSpPr>
          <p:cNvPr id="138" name="Google Shape;138;p6"/>
          <p:cNvSpPr txBox="1"/>
          <p:nvPr/>
        </p:nvSpPr>
        <p:spPr>
          <a:xfrm>
            <a:off x="3351335" y="3793586"/>
            <a:ext cx="6111240"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solidFill>
                  <a:schemeClr val="lt1"/>
                </a:solidFill>
                <a:latin typeface="Calibri"/>
                <a:ea typeface="Calibri"/>
                <a:cs typeface="Calibri"/>
                <a:sym typeface="Calibri"/>
              </a:rPr>
              <a:t>(logicmelon, 2025)</a:t>
            </a:r>
            <a:endParaRPr b="1" sz="1200">
              <a:solidFill>
                <a:schemeClr val="lt1"/>
              </a:solidFill>
              <a:latin typeface="Calibri"/>
              <a:ea typeface="Calibri"/>
              <a:cs typeface="Calibri"/>
              <a:sym typeface="Calibri"/>
            </a:endParaRPr>
          </a:p>
        </p:txBody>
      </p:sp>
      <p:sp>
        <p:nvSpPr>
          <p:cNvPr id="139" name="Google Shape;139;p6"/>
          <p:cNvSpPr txBox="1"/>
          <p:nvPr/>
        </p:nvSpPr>
        <p:spPr>
          <a:xfrm>
            <a:off x="1359584" y="6534109"/>
            <a:ext cx="6111240" cy="27699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solidFill>
                  <a:schemeClr val="lt1"/>
                </a:solidFill>
                <a:latin typeface="Calibri"/>
                <a:ea typeface="Calibri"/>
                <a:cs typeface="Calibri"/>
                <a:sym typeface="Calibri"/>
              </a:rPr>
              <a:t>(logicmelon, 2025)</a:t>
            </a:r>
            <a:endParaRPr b="1" sz="1200">
              <a:solidFill>
                <a:schemeClr val="lt1"/>
              </a:solidFill>
              <a:latin typeface="Calibri"/>
              <a:ea typeface="Calibri"/>
              <a:cs typeface="Calibri"/>
              <a:sym typeface="Calibri"/>
            </a:endParaRPr>
          </a:p>
        </p:txBody>
      </p:sp>
    </p:spTree>
  </p:cSld>
  <p:clrMapOvr>
    <a:masterClrMapping/>
  </p:clrMapOvr>
  <mc:AlternateContent>
    <mc:Choice Requires="p14">
      <p:transition spd="slow" p14:dur="3900">
        <p14:glitter dir="l" pattern="hexagon"/>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7"/>
          <p:cNvSpPr txBox="1"/>
          <p:nvPr/>
        </p:nvSpPr>
        <p:spPr>
          <a:xfrm>
            <a:off x="601394" y="216454"/>
            <a:ext cx="4290646" cy="6425092"/>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lang="en-GB" sz="4800">
                <a:solidFill>
                  <a:schemeClr val="lt1"/>
                </a:solidFill>
                <a:latin typeface="Limelight"/>
                <a:ea typeface="Limelight"/>
                <a:cs typeface="Limelight"/>
                <a:sym typeface="Limelight"/>
              </a:rPr>
              <a:t>Conclusion</a:t>
            </a:r>
            <a:endParaRPr/>
          </a:p>
          <a:p>
            <a:pPr indent="-285750" lvl="0" marL="285750" marR="0" rtl="0" algn="just">
              <a:lnSpc>
                <a:spcPct val="200000"/>
              </a:lnSpc>
              <a:spcBef>
                <a:spcPts val="0"/>
              </a:spcBef>
              <a:spcAft>
                <a:spcPts val="0"/>
              </a:spcAft>
              <a:buClr>
                <a:schemeClr val="lt1"/>
              </a:buClr>
              <a:buSzPts val="1600"/>
              <a:buFont typeface="Arial"/>
              <a:buChar char="•"/>
            </a:pPr>
            <a:r>
              <a:rPr lang="en-GB" sz="1600">
                <a:solidFill>
                  <a:schemeClr val="lt1"/>
                </a:solidFill>
                <a:latin typeface="Calibri"/>
                <a:ea typeface="Calibri"/>
                <a:cs typeface="Calibri"/>
                <a:sym typeface="Calibri"/>
              </a:rPr>
              <a:t>Going through this assignment, it has been found that a hierarchical structure could lead to slower responses to the local market changes. </a:t>
            </a:r>
            <a:endParaRPr/>
          </a:p>
          <a:p>
            <a:pPr indent="-285750" lvl="0" marL="285750" marR="0" rtl="0" algn="just">
              <a:lnSpc>
                <a:spcPct val="200000"/>
              </a:lnSpc>
              <a:spcBef>
                <a:spcPts val="0"/>
              </a:spcBef>
              <a:spcAft>
                <a:spcPts val="0"/>
              </a:spcAft>
              <a:buClr>
                <a:schemeClr val="lt1"/>
              </a:buClr>
              <a:buSzPts val="1600"/>
              <a:buFont typeface="Arial"/>
              <a:buChar char="•"/>
            </a:pPr>
            <a:r>
              <a:rPr lang="en-GB" sz="1600">
                <a:solidFill>
                  <a:schemeClr val="lt1"/>
                </a:solidFill>
                <a:latin typeface="Calibri"/>
                <a:ea typeface="Calibri"/>
                <a:cs typeface="Calibri"/>
                <a:sym typeface="Calibri"/>
              </a:rPr>
              <a:t>It offers the necessary control for a large and competitive chain. The organisational structure of Sainsbury's provides a stable framework for large-scale logistics and retail, as it helps to maintain high quality and manage large teams. </a:t>
            </a:r>
            <a:endParaRPr/>
          </a:p>
        </p:txBody>
      </p:sp>
      <p:pic>
        <p:nvPicPr>
          <p:cNvPr id="146" name="Google Shape;146;p7"/>
          <p:cNvPicPr preferRelativeResize="0"/>
          <p:nvPr/>
        </p:nvPicPr>
        <p:blipFill rotWithShape="1">
          <a:blip r:embed="rId3">
            <a:alphaModFix/>
          </a:blip>
          <a:srcRect b="0" l="0" r="0" t="0"/>
          <a:stretch/>
        </p:blipFill>
        <p:spPr>
          <a:xfrm>
            <a:off x="5334000" y="0"/>
            <a:ext cx="6858000" cy="6858000"/>
          </a:xfrm>
          <a:prstGeom prst="rect">
            <a:avLst/>
          </a:prstGeom>
          <a:noFill/>
          <a:ln>
            <a:noFill/>
          </a:ln>
        </p:spPr>
      </p:pic>
    </p:spTree>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8"/>
          <p:cNvSpPr txBox="1"/>
          <p:nvPr/>
        </p:nvSpPr>
        <p:spPr>
          <a:xfrm>
            <a:off x="1922583" y="233574"/>
            <a:ext cx="8979877" cy="6390852"/>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chemeClr val="lt1"/>
              </a:buClr>
              <a:buSzPts val="4400"/>
              <a:buFont typeface="Limelight"/>
              <a:buNone/>
            </a:pPr>
            <a:r>
              <a:rPr lang="en-GB" sz="4400">
                <a:solidFill>
                  <a:schemeClr val="lt1"/>
                </a:solidFill>
                <a:latin typeface="Limelight"/>
                <a:ea typeface="Limelight"/>
                <a:cs typeface="Limelight"/>
                <a:sym typeface="Limelight"/>
              </a:rPr>
              <a:t>References</a:t>
            </a:r>
            <a:endParaRPr/>
          </a:p>
          <a:p>
            <a:pPr indent="0" lvl="0" marL="0" marR="0" rtl="0" algn="just">
              <a:lnSpc>
                <a:spcPct val="200000"/>
              </a:lnSpc>
              <a:spcBef>
                <a:spcPts val="0"/>
              </a:spcBef>
              <a:spcAft>
                <a:spcPts val="0"/>
              </a:spcAft>
              <a:buClr>
                <a:schemeClr val="lt1"/>
              </a:buClr>
              <a:buSzPts val="1800"/>
              <a:buFont typeface="Calibri"/>
              <a:buNone/>
            </a:pPr>
            <a:r>
              <a:rPr lang="en-GB" sz="1800">
                <a:solidFill>
                  <a:schemeClr val="lt1"/>
                </a:solidFill>
                <a:latin typeface="Calibri"/>
                <a:ea typeface="Calibri"/>
                <a:cs typeface="Calibri"/>
                <a:sym typeface="Calibri"/>
              </a:rPr>
              <a:t>Haynes, R.J., (2024). Organisation theory and local government. Routledge.</a:t>
            </a:r>
            <a:endParaRPr/>
          </a:p>
          <a:p>
            <a:pPr indent="0" lvl="0" marL="0" marR="0" rtl="0" algn="just">
              <a:lnSpc>
                <a:spcPct val="200000"/>
              </a:lnSpc>
              <a:spcBef>
                <a:spcPts val="2200"/>
              </a:spcBef>
              <a:spcAft>
                <a:spcPts val="0"/>
              </a:spcAft>
              <a:buClr>
                <a:schemeClr val="lt1"/>
              </a:buClr>
              <a:buSzPts val="1800"/>
              <a:buFont typeface="Calibri"/>
              <a:buNone/>
            </a:pPr>
            <a:r>
              <a:rPr lang="en-GB" sz="1800">
                <a:solidFill>
                  <a:schemeClr val="lt1"/>
                </a:solidFill>
                <a:latin typeface="Calibri"/>
                <a:ea typeface="Calibri"/>
                <a:cs typeface="Calibri"/>
                <a:sym typeface="Calibri"/>
              </a:rPr>
              <a:t>hospitality.institute, (2024). Understanding the Hierarchy of Retail Outlets: From Local Shops to Large Chains. [Online] Available at: </a:t>
            </a:r>
            <a:r>
              <a:rPr lang="en-GB" sz="1800" u="sng">
                <a:solidFill>
                  <a:srgbClr val="0563C1"/>
                </a:solidFill>
                <a:latin typeface="Calibri"/>
                <a:ea typeface="Calibri"/>
                <a:cs typeface="Calibri"/>
                <a:sym typeface="Calibri"/>
                <a:hlinkClick r:id="rId3">
                  <a:extLst>
                    <a:ext uri="{A12FA001-AC4F-418D-AE19-62706E023703}">
                      <ahyp:hlinkClr val="tx"/>
                    </a:ext>
                  </a:extLst>
                </a:hlinkClick>
              </a:rPr>
              <a:t>https://hospitality.institute/bha308/retail-outlet-hierarchy-local-to-chains</a:t>
            </a:r>
            <a:r>
              <a:rPr lang="en-GB" sz="1800" u="sng">
                <a:solidFill>
                  <a:schemeClr val="lt1"/>
                </a:solidFill>
                <a:latin typeface="Calibri"/>
                <a:ea typeface="Calibri"/>
                <a:cs typeface="Calibri"/>
                <a:sym typeface="Calibri"/>
                <a:hlinkClick r:id="rId4">
                  <a:extLst>
                    <a:ext uri="{A12FA001-AC4F-418D-AE19-62706E023703}">
                      <ahyp:hlinkClr val="tx"/>
                    </a:ext>
                  </a:extLst>
                </a:hlinkClick>
              </a:rPr>
              <a:t>/</a:t>
            </a:r>
            <a:r>
              <a:rPr lang="en-GB" sz="1800">
                <a:solidFill>
                  <a:schemeClr val="lt1"/>
                </a:solidFill>
                <a:latin typeface="Calibri"/>
                <a:ea typeface="Calibri"/>
                <a:cs typeface="Calibri"/>
                <a:sym typeface="Calibri"/>
              </a:rPr>
              <a:t>  [Accessed 23 03 2026].</a:t>
            </a:r>
            <a:endParaRPr/>
          </a:p>
          <a:p>
            <a:pPr indent="0" lvl="0" marL="0" marR="0" rtl="0" algn="just">
              <a:lnSpc>
                <a:spcPct val="200000"/>
              </a:lnSpc>
              <a:spcBef>
                <a:spcPts val="2400"/>
              </a:spcBef>
              <a:spcAft>
                <a:spcPts val="0"/>
              </a:spcAft>
              <a:buClr>
                <a:schemeClr val="lt1"/>
              </a:buClr>
              <a:buSzPts val="1800"/>
              <a:buFont typeface="Calibri"/>
              <a:buNone/>
            </a:pPr>
            <a:r>
              <a:rPr lang="en-GB" sz="1800">
                <a:solidFill>
                  <a:schemeClr val="lt1"/>
                </a:solidFill>
                <a:latin typeface="Calibri"/>
                <a:ea typeface="Calibri"/>
                <a:cs typeface="Calibri"/>
                <a:sym typeface="Calibri"/>
              </a:rPr>
              <a:t>logicmelon, (2025). Hierarchical Structure: Advantages and Disadvantages. [Online] Available at: </a:t>
            </a:r>
            <a:r>
              <a:rPr lang="en-GB" sz="1800" u="sng">
                <a:solidFill>
                  <a:srgbClr val="0563C1"/>
                </a:solidFill>
                <a:latin typeface="Calibri"/>
                <a:ea typeface="Calibri"/>
                <a:cs typeface="Calibri"/>
                <a:sym typeface="Calibri"/>
                <a:hlinkClick r:id="rId5">
                  <a:extLst>
                    <a:ext uri="{A12FA001-AC4F-418D-AE19-62706E023703}">
                      <ahyp:hlinkClr val="tx"/>
                    </a:ext>
                  </a:extLst>
                </a:hlinkClick>
              </a:rPr>
              <a:t>https://logicmelon.com/blog-post/hierarchical-structure/#:~:text=Here%2C%20the%20top%2Dlevel%20management,manufacture%2C%20and%20supply%20of%</a:t>
            </a:r>
            <a:r>
              <a:rPr lang="en-GB" sz="1800" u="sng">
                <a:solidFill>
                  <a:schemeClr val="lt1"/>
                </a:solidFill>
                <a:latin typeface="Calibri"/>
                <a:ea typeface="Calibri"/>
                <a:cs typeface="Calibri"/>
                <a:sym typeface="Calibri"/>
                <a:hlinkClick r:id="rId6">
                  <a:extLst>
                    <a:ext uri="{A12FA001-AC4F-418D-AE19-62706E023703}">
                      <ahyp:hlinkClr val="tx"/>
                    </a:ext>
                  </a:extLst>
                </a:hlinkClick>
              </a:rPr>
              <a:t>20goods</a:t>
            </a:r>
            <a:r>
              <a:rPr lang="en-GB" sz="1800">
                <a:solidFill>
                  <a:schemeClr val="lt1"/>
                </a:solidFill>
                <a:latin typeface="Calibri"/>
                <a:ea typeface="Calibri"/>
                <a:cs typeface="Calibri"/>
                <a:sym typeface="Calibri"/>
              </a:rPr>
              <a:t>. [Accessed 23 03 2026].</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9"/>
          <p:cNvSpPr txBox="1"/>
          <p:nvPr/>
        </p:nvSpPr>
        <p:spPr>
          <a:xfrm>
            <a:off x="1383323" y="828288"/>
            <a:ext cx="11207262" cy="520142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6600">
                <a:solidFill>
                  <a:schemeClr val="lt1"/>
                </a:solidFill>
                <a:latin typeface="Limelight"/>
                <a:ea typeface="Limelight"/>
                <a:cs typeface="Limelight"/>
                <a:sym typeface="Limelight"/>
              </a:rPr>
              <a:t>Thank You</a:t>
            </a:r>
            <a:endParaRPr/>
          </a:p>
        </p:txBody>
      </p:sp>
    </p:spTree>
  </p:cSld>
  <p:clrMapOvr>
    <a:masterClrMapping/>
  </p:clrMapOvr>
  <p:transition spd="slow">
    <p:randomBar dir="vert"/>
  </p:transition>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2026-03-25T09:11:04Z</dcterms:created>
</cp:coreProperties>
</file>