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3" r:id="rId2"/>
  </p:sldMasterIdLst>
  <p:notesMasterIdLst>
    <p:notesMasterId r:id="rId56"/>
  </p:notesMasterIdLst>
  <p:sldIdLst>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281"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678"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3602B8-A389-4EE8-B3B9-12953C623B9F}" type="datetimeFigureOut">
              <a:rPr lang="en-GB" smtClean="0"/>
              <a:t>01/11/2022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C6752F-DF38-48EF-964B-8582FB7C469B}" type="slidenum">
              <a:rPr lang="en-GB" smtClean="0"/>
              <a:t>‹#›</a:t>
            </a:fld>
            <a:endParaRPr lang="en-GB"/>
          </a:p>
        </p:txBody>
      </p:sp>
    </p:spTree>
    <p:extLst>
      <p:ext uri="{BB962C8B-B14F-4D97-AF65-F5344CB8AC3E}">
        <p14:creationId xmlns:p14="http://schemas.microsoft.com/office/powerpoint/2010/main" val="3603340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538071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 y="1300163"/>
            <a:ext cx="6243638" cy="3513137"/>
          </a:xfrm>
          <a:prstGeom prst="rect">
            <a:avLst/>
          </a:prstGeom>
          <a:noFill/>
          <a:ln w="12700">
            <a:solidFill>
              <a:prstClr val="black"/>
            </a:solidFill>
          </a:ln>
        </p:spPr>
      </p:sp>
      <p:sp>
        <p:nvSpPr>
          <p:cNvPr id="3" name="Notes Placeholder 2"/>
          <p:cNvSpPr>
            <a:spLocks noGrp="1"/>
          </p:cNvSpPr>
          <p:nvPr>
            <p:ph type="body" idx="1"/>
          </p:nvPr>
        </p:nvSpPr>
        <p:spPr/>
        <p:txBody>
          <a:bodyPr/>
          <a:lstStyle/>
          <a:p>
            <a:pPr defTabSz="910102">
              <a:defRPr/>
            </a:pPr>
            <a:r>
              <a:rPr lang="en-GB" i="1" dirty="0"/>
              <a:t>What are professional behaviours?</a:t>
            </a:r>
          </a:p>
          <a:p>
            <a:r>
              <a:rPr lang="en-US" dirty="0"/>
              <a:t>The </a:t>
            </a:r>
            <a:r>
              <a:rPr lang="en-US" dirty="0" err="1"/>
              <a:t>behaviour</a:t>
            </a:r>
            <a:r>
              <a:rPr lang="en-US" dirty="0"/>
              <a:t> patterns that characterize effective performance/good</a:t>
            </a:r>
            <a:r>
              <a:rPr lang="en-US" baseline="0" dirty="0"/>
              <a:t> practice</a:t>
            </a:r>
            <a:r>
              <a:rPr lang="en-US" dirty="0"/>
              <a:t> in HE</a:t>
            </a:r>
          </a:p>
          <a:p>
            <a:r>
              <a:rPr lang="cy-GB" baseline="0" dirty="0"/>
              <a:t>They are not tasks associated with a particular job, they identify how a person does a job</a:t>
            </a:r>
          </a:p>
          <a:p>
            <a:endParaRPr lang="en-GB" i="1" dirty="0"/>
          </a:p>
          <a:p>
            <a:pPr defTabSz="910102">
              <a:defRPr/>
            </a:pPr>
            <a:r>
              <a:rPr lang="en-GB" i="1" dirty="0"/>
              <a:t>Why are we focusing on them?</a:t>
            </a:r>
          </a:p>
          <a:p>
            <a:r>
              <a:rPr lang="en-US" baseline="0" dirty="0"/>
              <a:t>To equip ourselves to face the current challenges in HE in a robust manner</a:t>
            </a:r>
          </a:p>
          <a:p>
            <a:r>
              <a:rPr lang="en-US" baseline="0" dirty="0"/>
              <a:t>Maximizing our collective strengths and skills</a:t>
            </a:r>
            <a:endParaRPr lang="en-US" dirty="0"/>
          </a:p>
          <a:p>
            <a:pPr defTabSz="910102">
              <a:defRPr/>
            </a:pPr>
            <a:r>
              <a:rPr lang="en-US" dirty="0"/>
              <a:t>A positive tool for self-reflection and self-assessment. </a:t>
            </a:r>
          </a:p>
          <a:p>
            <a:pPr defTabSz="910102">
              <a:defRPr/>
            </a:pPr>
            <a:r>
              <a:rPr lang="en-US" dirty="0"/>
              <a:t>As a means of identifying</a:t>
            </a:r>
            <a:r>
              <a:rPr lang="en-US" baseline="0" dirty="0"/>
              <a:t> personal professional development needs.</a:t>
            </a:r>
          </a:p>
          <a:p>
            <a:pPr defTabSz="910102">
              <a:defRPr/>
            </a:pPr>
            <a:endParaRPr lang="en-GB" i="1" dirty="0"/>
          </a:p>
          <a:p>
            <a:pPr defTabSz="910102">
              <a:defRPr/>
            </a:pPr>
            <a:r>
              <a:rPr lang="en-GB" i="1" dirty="0"/>
              <a:t>How will they work?</a:t>
            </a:r>
          </a:p>
          <a:p>
            <a:r>
              <a:rPr lang="en-US" dirty="0"/>
              <a:t>Each</a:t>
            </a:r>
            <a:r>
              <a:rPr lang="en-US" baseline="0" dirty="0"/>
              <a:t> of us has these as a part of an individual ‘tool kit’ when working with students and colleagues</a:t>
            </a:r>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853622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Being professional is about giving your best at all times. </a:t>
            </a:r>
          </a:p>
          <a:p>
            <a:r>
              <a:rPr lang="en-GB" sz="1200" b="1" i="0" u="none" strike="noStrike" kern="1200" dirty="0">
                <a:solidFill>
                  <a:schemeClr val="tx1"/>
                </a:solidFill>
                <a:effectLst/>
                <a:latin typeface="+mn-lt"/>
                <a:ea typeface="+mn-ea"/>
                <a:cs typeface="+mn-cs"/>
              </a:rPr>
              <a:t>Think about how your behaviour will be/maybe perceived by others?</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Mae bod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broffesiynol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meddwl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rhoi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gorau</a:t>
            </a:r>
            <a:r>
              <a:rPr lang="en-GB" sz="1200" b="1" i="0" u="none" strike="noStrike" kern="1200" dirty="0">
                <a:solidFill>
                  <a:schemeClr val="tx1"/>
                </a:solidFill>
                <a:effectLst/>
                <a:latin typeface="+mn-lt"/>
                <a:ea typeface="+mn-ea"/>
                <a:cs typeface="+mn-cs"/>
              </a:rPr>
              <a:t> bob </a:t>
            </a:r>
            <a:r>
              <a:rPr lang="en-GB" sz="1200" b="1" i="0" u="none" strike="noStrike" kern="1200" dirty="0" err="1">
                <a:solidFill>
                  <a:schemeClr val="tx1"/>
                </a:solidFill>
                <a:effectLst/>
                <a:latin typeface="+mn-lt"/>
                <a:ea typeface="+mn-ea"/>
                <a:cs typeface="+mn-cs"/>
              </a:rPr>
              <a:t>amser</a:t>
            </a:r>
            <a:r>
              <a:rPr lang="en-GB" sz="1200" b="1" i="0" u="none" strike="noStrike" kern="1200" dirty="0">
                <a:solidFill>
                  <a:schemeClr val="tx1"/>
                </a:solidFill>
                <a:effectLst/>
                <a:latin typeface="+mn-lt"/>
                <a:ea typeface="+mn-ea"/>
                <a:cs typeface="+mn-cs"/>
              </a:rPr>
              <a:t>.</a:t>
            </a:r>
          </a:p>
          <a:p>
            <a:r>
              <a:rPr lang="en-GB" sz="1200" b="1" i="0" u="none" strike="noStrike" kern="1200" dirty="0" err="1">
                <a:solidFill>
                  <a:schemeClr val="tx1"/>
                </a:solidFill>
                <a:effectLst/>
                <a:latin typeface="+mn-lt"/>
                <a:ea typeface="+mn-ea"/>
                <a:cs typeface="+mn-cs"/>
              </a:rPr>
              <a:t>Meddyliwch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sut</a:t>
            </a:r>
            <a:r>
              <a:rPr lang="en-GB" sz="1200" b="1" i="0" u="none" strike="noStrike" kern="1200" dirty="0">
                <a:solidFill>
                  <a:schemeClr val="tx1"/>
                </a:solidFill>
                <a:effectLst/>
                <a:latin typeface="+mn-lt"/>
                <a:ea typeface="+mn-ea"/>
                <a:cs typeface="+mn-cs"/>
              </a:rPr>
              <a:t> all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ymddygiad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cael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ddehongli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gan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eraill</a:t>
            </a:r>
            <a:r>
              <a:rPr lang="en-GB" sz="1200" b="1" i="0" u="none" strike="noStrike"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281494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 y="1300163"/>
            <a:ext cx="6243638" cy="3513137"/>
          </a:xfrm>
          <a:prstGeom prst="rect">
            <a:avLst/>
          </a:prstGeom>
        </p:spPr>
      </p:sp>
      <p:sp>
        <p:nvSpPr>
          <p:cNvPr id="3" name="Notes Placeholder 2"/>
          <p:cNvSpPr>
            <a:spLocks noGrp="1"/>
          </p:cNvSpPr>
          <p:nvPr>
            <p:ph type="body" idx="1"/>
          </p:nvPr>
        </p:nvSpPr>
        <p:spPr/>
        <p:txBody>
          <a:bodyPr/>
          <a:lstStyle/>
          <a:p>
            <a:pPr defTabSz="910102">
              <a:defRPr/>
            </a:pPr>
            <a:r>
              <a:rPr lang="en-GB" dirty="0"/>
              <a:t>Wanted</a:t>
            </a:r>
            <a:r>
              <a:rPr lang="en-GB" baseline="0" dirty="0"/>
              <a:t> to identify ways to support the integration of the whole Athrofa community in 2018 and now in 2020.</a:t>
            </a:r>
          </a:p>
          <a:p>
            <a:pPr defTabSz="910102">
              <a:defRPr/>
            </a:pPr>
            <a:endParaRPr lang="en-GB" baseline="0" dirty="0"/>
          </a:p>
          <a:p>
            <a:pPr defTabSz="910102">
              <a:defRPr/>
            </a:pPr>
            <a:r>
              <a:rPr lang="en-GB" baseline="0" dirty="0"/>
              <a:t>These are behaviours that may be observed whatever the working situation/whoever we are working with</a:t>
            </a:r>
          </a:p>
          <a:p>
            <a:pPr defTabSz="910102">
              <a:defRPr/>
            </a:pPr>
            <a:endParaRPr lang="en-GB" baseline="0" dirty="0"/>
          </a:p>
          <a:p>
            <a:pPr defTabSz="910102">
              <a:defRPr/>
            </a:pPr>
            <a:r>
              <a:rPr lang="en-GB" dirty="0"/>
              <a:t>These behaviours can unite us, each from different programmes, different roles and fields, and with different backgrounds and experiences.</a:t>
            </a:r>
          </a:p>
          <a:p>
            <a:pPr defTabSz="910102">
              <a:defRPr/>
            </a:pPr>
            <a:endParaRPr lang="en-GB" dirty="0"/>
          </a:p>
          <a:p>
            <a:pPr defTabSz="910102">
              <a:defRPr/>
            </a:pPr>
            <a:r>
              <a:rPr lang="en-GB" dirty="0"/>
              <a:t>The change in the range of needs our students may present with and the responsibility we have to help to meet their needs</a:t>
            </a:r>
          </a:p>
          <a:p>
            <a:pPr defTabSz="910102">
              <a:defRPr/>
            </a:pPr>
            <a:endParaRPr lang="en-GB" baseline="0" dirty="0"/>
          </a:p>
          <a:p>
            <a:pPr defTabSz="910102">
              <a:defRPr/>
            </a:pPr>
            <a:endParaRPr lang="en-GB" baseline="0" dirty="0"/>
          </a:p>
          <a:p>
            <a:pPr defTabSz="910102">
              <a:defRPr/>
            </a:pPr>
            <a:endParaRPr lang="en-GB" baseline="0"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2288350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 y="1300163"/>
            <a:ext cx="6243638" cy="3513137"/>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baseline="0" dirty="0"/>
          </a:p>
          <a:p>
            <a:r>
              <a:rPr lang="en-GB" baseline="0" dirty="0"/>
              <a:t>Circle of concern: the more we focus on the things we have direct control and influence over, the more effective we become (Covey 1989)</a:t>
            </a:r>
          </a:p>
          <a:p>
            <a:endParaRPr lang="en-GB" dirty="0"/>
          </a:p>
          <a:p>
            <a:r>
              <a:rPr lang="en-GB" dirty="0"/>
              <a:t>Yr Athrofa identified 5 key behaviours:</a:t>
            </a:r>
          </a:p>
          <a:p>
            <a:r>
              <a:rPr lang="en-GB" dirty="0"/>
              <a:t>Collaboration</a:t>
            </a:r>
          </a:p>
          <a:p>
            <a:r>
              <a:rPr lang="en-GB" dirty="0"/>
              <a:t>Inclusivity</a:t>
            </a:r>
          </a:p>
          <a:p>
            <a:r>
              <a:rPr lang="en-GB" dirty="0"/>
              <a:t>Creativity</a:t>
            </a:r>
          </a:p>
          <a:p>
            <a:r>
              <a:rPr lang="en-GB" dirty="0"/>
              <a:t>Community</a:t>
            </a:r>
          </a:p>
          <a:p>
            <a:r>
              <a:rPr lang="en-GB" dirty="0"/>
              <a:t>Sustainability</a:t>
            </a:r>
          </a:p>
          <a:p>
            <a:endParaRPr lang="en-GB" dirty="0"/>
          </a:p>
          <a:p>
            <a:r>
              <a:rPr lang="en-GB" dirty="0"/>
              <a:t>They identify HOW an individual does the job and are not associated with any particular</a:t>
            </a:r>
            <a:r>
              <a:rPr lang="en-GB" baseline="0" dirty="0"/>
              <a:t> role.</a:t>
            </a:r>
            <a:endParaRPr lang="en-GB" dirty="0"/>
          </a:p>
          <a:p>
            <a:endParaRPr lang="en-GB" dirty="0"/>
          </a:p>
          <a:p>
            <a:r>
              <a:rPr lang="en-GB" dirty="0"/>
              <a:t>These were offered as a positive</a:t>
            </a:r>
            <a:r>
              <a:rPr lang="en-GB" baseline="0" dirty="0"/>
              <a:t> tool for self-assessment and reflection  - they identify what individuals can do to develop their jobs and –ultimately- to deliver the University’s strategic objectives.</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40847565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 y="1300163"/>
            <a:ext cx="6243638" cy="3513137"/>
          </a:xfrm>
          <a:prstGeom prst="rect">
            <a:avLst/>
          </a:prstGeom>
          <a:noFill/>
          <a:ln w="12700">
            <a:solidFill>
              <a:prstClr val="black"/>
            </a:solidFill>
          </a:ln>
        </p:spPr>
      </p:sp>
      <p:sp>
        <p:nvSpPr>
          <p:cNvPr id="3" name="Notes Placeholder 2"/>
          <p:cNvSpPr>
            <a:spLocks noGrp="1"/>
          </p:cNvSpPr>
          <p:nvPr>
            <p:ph type="body" idx="1"/>
          </p:nvPr>
        </p:nvSpPr>
        <p:spPr/>
        <p:txBody>
          <a:bodyPr/>
          <a:lstStyle/>
          <a:p>
            <a:pPr defTabSz="910102">
              <a:defRPr/>
            </a:pPr>
            <a:r>
              <a:rPr lang="en-GB" dirty="0"/>
              <a:t>Collaboration: Working with someone to produce something</a:t>
            </a:r>
          </a:p>
          <a:p>
            <a:r>
              <a:rPr lang="en-GB" dirty="0"/>
              <a:t>Making</a:t>
            </a:r>
            <a:r>
              <a:rPr lang="en-GB" baseline="0" dirty="0"/>
              <a:t> links between individual, programme team, Institute and University objectives (to ourselves and others)</a:t>
            </a:r>
          </a:p>
          <a:p>
            <a:pPr defTabSz="910102">
              <a:defRPr/>
            </a:pPr>
            <a:r>
              <a:rPr lang="en-GB" baseline="0" dirty="0"/>
              <a:t>Giving team members and students support and advice when they need it, especially during periods of setback and change</a:t>
            </a:r>
            <a:endParaRPr lang="en-GB" dirty="0"/>
          </a:p>
          <a:p>
            <a:r>
              <a:rPr lang="en-GB" dirty="0"/>
              <a:t>Using all situations as</a:t>
            </a:r>
            <a:r>
              <a:rPr lang="en-GB" baseline="0" dirty="0"/>
              <a:t> potential learning opportunities</a:t>
            </a:r>
          </a:p>
          <a:p>
            <a:r>
              <a:rPr lang="en-GB" baseline="0" dirty="0"/>
              <a:t>Being a role model</a:t>
            </a:r>
          </a:p>
          <a:p>
            <a:r>
              <a:rPr lang="en-GB" baseline="0" dirty="0"/>
              <a:t>Monitoring and reviewing the effectiveness of working relationships</a:t>
            </a:r>
          </a:p>
          <a:p>
            <a:r>
              <a:rPr lang="en-GB" baseline="0" dirty="0"/>
              <a:t>Cooperating to support the achievement of team goals</a:t>
            </a:r>
          </a:p>
          <a:p>
            <a:r>
              <a:rPr lang="en-GB" baseline="0" dirty="0"/>
              <a:t>Recognising and valuing the contribution of others</a:t>
            </a:r>
          </a:p>
          <a:p>
            <a:r>
              <a:rPr lang="en-GB" baseline="0" dirty="0"/>
              <a:t>Sharing information and keeping others informed</a:t>
            </a:r>
          </a:p>
          <a:p>
            <a:r>
              <a:rPr lang="en-GB" baseline="0" dirty="0"/>
              <a:t>Recognising the roles, responsibilities, interests and worries of students and colleagues</a:t>
            </a:r>
          </a:p>
          <a:p>
            <a:r>
              <a:rPr lang="en-GB" baseline="0" dirty="0"/>
              <a:t>Taking time to celebrate successes</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5644674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 y="1300163"/>
            <a:ext cx="6243638" cy="3513137"/>
          </a:xfrm>
          <a:prstGeom prst="rect">
            <a:avLst/>
          </a:prstGeom>
          <a:noFill/>
          <a:ln w="12700">
            <a:solidFill>
              <a:prstClr val="black"/>
            </a:solidFill>
          </a:ln>
        </p:spPr>
      </p:sp>
      <p:sp>
        <p:nvSpPr>
          <p:cNvPr id="3" name="Notes Placeholder 2"/>
          <p:cNvSpPr>
            <a:spLocks noGrp="1"/>
          </p:cNvSpPr>
          <p:nvPr>
            <p:ph type="body" idx="1"/>
          </p:nvPr>
        </p:nvSpPr>
        <p:spPr/>
        <p:txBody>
          <a:bodyPr/>
          <a:lstStyle/>
          <a:p>
            <a:pPr defTabSz="910102">
              <a:defRPr/>
            </a:pPr>
            <a:r>
              <a:rPr lang="en-GB" dirty="0"/>
              <a:t>Inclusivity: Always a way to practice or policy of including people who might otherwise be marginalised</a:t>
            </a:r>
          </a:p>
          <a:p>
            <a:r>
              <a:rPr lang="en-GB" dirty="0"/>
              <a:t>Seeing things from our students’ /colleagues viewpoints</a:t>
            </a:r>
          </a:p>
          <a:p>
            <a:r>
              <a:rPr lang="en-GB" dirty="0"/>
              <a:t>Articulating the purpose of change and the context in which it is happening</a:t>
            </a:r>
          </a:p>
          <a:p>
            <a:r>
              <a:rPr lang="en-GB" dirty="0"/>
              <a:t>Providing</a:t>
            </a:r>
            <a:r>
              <a:rPr lang="en-GB" baseline="0" dirty="0"/>
              <a:t> on-going support and encouragement to others </a:t>
            </a:r>
            <a:r>
              <a:rPr lang="en-GB" dirty="0"/>
              <a:t>to embrace change and new ways of working</a:t>
            </a:r>
          </a:p>
          <a:p>
            <a:r>
              <a:rPr lang="en-GB" dirty="0"/>
              <a:t>Using</a:t>
            </a:r>
            <a:r>
              <a:rPr lang="en-GB" baseline="0" dirty="0"/>
              <a:t> student feedback to drive improvements</a:t>
            </a:r>
          </a:p>
          <a:p>
            <a:r>
              <a:rPr lang="en-GB" baseline="0" dirty="0"/>
              <a:t>Tailoring communication to meet students’ needs</a:t>
            </a:r>
          </a:p>
          <a:p>
            <a:r>
              <a:rPr lang="en-GB" baseline="0" dirty="0"/>
              <a:t>Demonstrating that we value difference</a:t>
            </a:r>
          </a:p>
          <a:p>
            <a:r>
              <a:rPr lang="en-GB" baseline="0" dirty="0"/>
              <a:t>Demonstrating a willingness to do things differently</a:t>
            </a:r>
          </a:p>
          <a:p>
            <a:r>
              <a:rPr lang="en-GB" baseline="0" dirty="0"/>
              <a:t>Asking what is in our student’s best interest?</a:t>
            </a:r>
          </a:p>
          <a:p>
            <a:r>
              <a:rPr lang="en-GB" baseline="0" dirty="0"/>
              <a:t>Ensuring equal access to opportunities for all</a:t>
            </a:r>
          </a:p>
          <a:p>
            <a:endParaRPr lang="en-GB" baseline="0"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2946371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 y="1300163"/>
            <a:ext cx="6243638" cy="3513137"/>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a:p>
            <a:pPr defTabSz="910102">
              <a:defRPr/>
            </a:pPr>
            <a:r>
              <a:rPr lang="en-GB" dirty="0"/>
              <a:t>Creativity: The use of imagination /creative ideas to produce something</a:t>
            </a:r>
          </a:p>
          <a:p>
            <a:pPr defTabSz="910102">
              <a:defRPr/>
            </a:pPr>
            <a:r>
              <a:rPr lang="en-GB" dirty="0"/>
              <a:t>Recognising the need to go for the less than perfect solution at times in order to achieve an objective</a:t>
            </a:r>
          </a:p>
          <a:p>
            <a:r>
              <a:rPr lang="en-GB" dirty="0"/>
              <a:t>Supporting others to find their own solutions rather than giving</a:t>
            </a:r>
            <a:r>
              <a:rPr lang="en-GB" baseline="0" dirty="0"/>
              <a:t> all the answers (solution focused)</a:t>
            </a:r>
          </a:p>
          <a:p>
            <a:r>
              <a:rPr lang="en-GB" baseline="0" dirty="0"/>
              <a:t>Displaying open-mindedness to new ideas and proposals </a:t>
            </a:r>
          </a:p>
          <a:p>
            <a:r>
              <a:rPr lang="en-GB" baseline="0" dirty="0"/>
              <a:t>Taking a creative approach to change which can challenge assumptions and is not based purely  on existing practice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595267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 y="1300163"/>
            <a:ext cx="6243638" cy="3513137"/>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a:p>
            <a:pPr defTabSz="910102">
              <a:defRPr/>
            </a:pPr>
            <a:r>
              <a:rPr lang="en-GB" dirty="0"/>
              <a:t>Community: Condition of sharing, having certain attitudes in common</a:t>
            </a:r>
          </a:p>
          <a:p>
            <a:endParaRPr lang="en-GB" dirty="0"/>
          </a:p>
          <a:p>
            <a:r>
              <a:rPr lang="en-GB" dirty="0"/>
              <a:t>Engaging</a:t>
            </a:r>
            <a:r>
              <a:rPr lang="en-GB" baseline="0" dirty="0"/>
              <a:t> positively </a:t>
            </a:r>
          </a:p>
          <a:p>
            <a:r>
              <a:rPr lang="en-GB" baseline="0" dirty="0"/>
              <a:t>S</a:t>
            </a:r>
            <a:r>
              <a:rPr lang="en-GB" dirty="0"/>
              <a:t>haring learning and experience to facilitate</a:t>
            </a:r>
            <a:r>
              <a:rPr lang="en-GB" baseline="0" dirty="0"/>
              <a:t> others’ decision-making</a:t>
            </a:r>
          </a:p>
          <a:p>
            <a:r>
              <a:rPr lang="en-GB" dirty="0"/>
              <a:t>Coaching and mentoring others in</a:t>
            </a:r>
            <a:r>
              <a:rPr lang="en-GB" baseline="0" dirty="0"/>
              <a:t> developing and implementing solutions</a:t>
            </a:r>
          </a:p>
          <a:p>
            <a:r>
              <a:rPr lang="en-GB" baseline="0" dirty="0"/>
              <a:t>Understanding the bigger picture and where our own roles fit in</a:t>
            </a:r>
          </a:p>
          <a:p>
            <a:r>
              <a:rPr lang="en-GB" baseline="0" dirty="0"/>
              <a:t>Standing by considered decisions even if they are unpopular</a:t>
            </a:r>
          </a:p>
          <a:p>
            <a:r>
              <a:rPr lang="en-GB" baseline="0" dirty="0"/>
              <a:t>Taking personal responsibility for getting things done</a:t>
            </a:r>
          </a:p>
          <a:p>
            <a:r>
              <a:rPr lang="en-GB" baseline="0" dirty="0"/>
              <a:t>Incorporating flexibility into pans and adjusting them in light of developments</a:t>
            </a:r>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6300382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 y="1300163"/>
            <a:ext cx="6243638" cy="3513137"/>
          </a:xfrm>
          <a:prstGeom prst="rect">
            <a:avLst/>
          </a:prstGeom>
          <a:noFill/>
          <a:ln w="12700">
            <a:solidFill>
              <a:prstClr val="black"/>
            </a:solidFill>
          </a:ln>
        </p:spPr>
      </p:sp>
      <p:sp>
        <p:nvSpPr>
          <p:cNvPr id="3" name="Notes Placeholder 2"/>
          <p:cNvSpPr>
            <a:spLocks noGrp="1"/>
          </p:cNvSpPr>
          <p:nvPr>
            <p:ph type="body" idx="1"/>
          </p:nvPr>
        </p:nvSpPr>
        <p:spPr/>
        <p:txBody>
          <a:bodyPr/>
          <a:lstStyle/>
          <a:p>
            <a:pPr defTabSz="910102">
              <a:defRPr/>
            </a:pPr>
            <a:endParaRPr lang="en-GB" dirty="0"/>
          </a:p>
          <a:p>
            <a:pPr defTabSz="910102">
              <a:defRPr/>
            </a:pPr>
            <a:r>
              <a:rPr lang="en-GB" dirty="0"/>
              <a:t>Sustainability: Avoidance of the depletion of natural resources</a:t>
            </a:r>
          </a:p>
          <a:p>
            <a:pPr defTabSz="910102">
              <a:defRPr/>
            </a:pPr>
            <a:endParaRPr lang="en-GB" dirty="0"/>
          </a:p>
          <a:p>
            <a:pPr defTabSz="910102">
              <a:defRPr/>
            </a:pPr>
            <a:r>
              <a:rPr lang="en-GB" baseline="0" dirty="0"/>
              <a:t>Using resources in ways that are efficient and minimise adverse impact on the environment</a:t>
            </a:r>
          </a:p>
          <a:p>
            <a:pPr defTabSz="910102">
              <a:defRPr/>
            </a:pPr>
            <a:r>
              <a:rPr lang="en-GB" dirty="0"/>
              <a:t>Accepting that change is an integral part of our working lives</a:t>
            </a:r>
            <a:endParaRPr lang="en-GB" baseline="0" dirty="0"/>
          </a:p>
          <a:p>
            <a:pPr defTabSz="910102">
              <a:defRPr/>
            </a:pPr>
            <a:r>
              <a:rPr lang="en-GB" baseline="0" dirty="0"/>
              <a:t>Setting appropriate boundaries and managing expectations</a:t>
            </a:r>
          </a:p>
          <a:p>
            <a:pPr defTabSz="910102">
              <a:defRPr/>
            </a:pPr>
            <a:r>
              <a:rPr lang="en-GB" baseline="0" dirty="0"/>
              <a:t>Spotting an opportunity and taking action to do something about it</a:t>
            </a:r>
          </a:p>
          <a:p>
            <a:pPr defTabSz="910102">
              <a:defRPr/>
            </a:pPr>
            <a:r>
              <a:rPr lang="en-GB" baseline="0" dirty="0"/>
              <a:t>Building up relationships with other professionals in HE. </a:t>
            </a:r>
          </a:p>
          <a:p>
            <a:pPr defTabSz="910102">
              <a:defRPr/>
            </a:pPr>
            <a:r>
              <a:rPr lang="en-GB" baseline="0" dirty="0"/>
              <a:t>Sharing and drawing on skills, knowledge and experience</a:t>
            </a:r>
          </a:p>
          <a:p>
            <a:r>
              <a:rPr lang="en-GB" baseline="0" dirty="0"/>
              <a:t>Staying productive by prioritising appropriately [Eisenhower’s Matrix: </a:t>
            </a:r>
            <a:r>
              <a:rPr lang="en-GB" b="1" dirty="0"/>
              <a:t>Urgent</a:t>
            </a:r>
            <a:r>
              <a:rPr lang="en-GB" dirty="0"/>
              <a:t> means that a task requires immediate attention. These are the to-do’s that shout “Now!” Urgent tasks put us in a </a:t>
            </a:r>
            <a:r>
              <a:rPr lang="en-GB" i="1" dirty="0"/>
              <a:t>reactive </a:t>
            </a:r>
            <a:r>
              <a:rPr lang="en-GB" dirty="0"/>
              <a:t>mode, one marked by a defensive, negative, hurried, and narrowly-focused </a:t>
            </a:r>
            <a:r>
              <a:rPr lang="en-GB" dirty="0" err="1"/>
              <a:t>mindset</a:t>
            </a:r>
            <a:r>
              <a:rPr lang="en-GB" dirty="0"/>
              <a:t>.</a:t>
            </a:r>
          </a:p>
          <a:p>
            <a:r>
              <a:rPr lang="en-GB" b="1" dirty="0"/>
              <a:t>Important</a:t>
            </a:r>
            <a:r>
              <a:rPr lang="en-GB" dirty="0"/>
              <a:t> tasks are things that contribute to our long-term mission, values, and goals. Sometimes important tasks are also urgent, but typically they’re not. When we focus on important activities we operate in a </a:t>
            </a:r>
            <a:r>
              <a:rPr lang="en-GB" i="1" dirty="0"/>
              <a:t>responsive</a:t>
            </a:r>
            <a:r>
              <a:rPr lang="en-GB" dirty="0"/>
              <a:t> mode, which helps us remain calm, rational, and open to new opportunities.]</a:t>
            </a:r>
          </a:p>
          <a:p>
            <a:pPr defTabSz="910102">
              <a:defRPr/>
            </a:pPr>
            <a:endParaRPr lang="en-GB" baseline="0" dirty="0"/>
          </a:p>
          <a:p>
            <a:pPr defTabSz="910102">
              <a:defRPr/>
            </a:pPr>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26843568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 y="1300163"/>
            <a:ext cx="6243638" cy="3513137"/>
          </a:xfrm>
          <a:prstGeom prst="rect">
            <a:avLst/>
          </a:prstGeom>
          <a:noFill/>
          <a:ln w="12700">
            <a:solidFill>
              <a:prstClr val="black"/>
            </a:solidFill>
          </a:ln>
        </p:spPr>
      </p:sp>
      <p:sp>
        <p:nvSpPr>
          <p:cNvPr id="3" name="Notes Placeholder 2"/>
          <p:cNvSpPr>
            <a:spLocks noGrp="1"/>
          </p:cNvSpPr>
          <p:nvPr>
            <p:ph type="body" idx="1"/>
          </p:nvPr>
        </p:nvSpPr>
        <p:spPr/>
        <p:txBody>
          <a:bodyPr/>
          <a:lstStyle/>
          <a:p>
            <a:pPr defTabSz="910102">
              <a:defRPr/>
            </a:pPr>
            <a:endParaRPr lang="en-GB" dirty="0"/>
          </a:p>
          <a:p>
            <a:pPr defTabSz="910102">
              <a:defRPr/>
            </a:pPr>
            <a:endParaRPr lang="en-GB" dirty="0"/>
          </a:p>
          <a:p>
            <a:pPr defTabSz="910102">
              <a:defRPr/>
            </a:pP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31948151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650" y="1300163"/>
            <a:ext cx="6243638" cy="3513137"/>
          </a:xfrm>
          <a:prstGeom prst="rect">
            <a:avLst/>
          </a:prstGeom>
          <a:noFill/>
          <a:ln w="12700">
            <a:solidFill>
              <a:prstClr val="black"/>
            </a:solidFill>
          </a:ln>
        </p:spPr>
      </p:sp>
      <p:sp>
        <p:nvSpPr>
          <p:cNvPr id="3" name="Notes Placeholder 2"/>
          <p:cNvSpPr>
            <a:spLocks noGrp="1"/>
          </p:cNvSpPr>
          <p:nvPr>
            <p:ph type="body" idx="1"/>
          </p:nvPr>
        </p:nvSpPr>
        <p:spPr/>
        <p:txBody>
          <a:bodyPr/>
          <a:lstStyle/>
          <a:p>
            <a:pPr defTabSz="910102">
              <a:defRPr/>
            </a:pPr>
            <a:r>
              <a:rPr lang="en-GB" dirty="0"/>
              <a:t>These are not the only effective behaviours but these will support us in being performing effectively.</a:t>
            </a:r>
          </a:p>
          <a:p>
            <a:pPr defTabSz="910102">
              <a:defRPr/>
            </a:pPr>
            <a:r>
              <a:rPr lang="en-GB" dirty="0"/>
              <a:t>Offer a professional development direction towards which we should all be working if we are to meet the many challenges facing us an HE institution currently.</a:t>
            </a:r>
          </a:p>
          <a:p>
            <a:pPr defTabSz="910102">
              <a:defRPr/>
            </a:pP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27661225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Being professional is about giving your best at all times. </a:t>
            </a:r>
          </a:p>
          <a:p>
            <a:r>
              <a:rPr lang="en-GB" sz="1200" b="1" i="0" u="none" strike="noStrike" kern="1200" dirty="0">
                <a:solidFill>
                  <a:schemeClr val="tx1"/>
                </a:solidFill>
                <a:effectLst/>
                <a:latin typeface="+mn-lt"/>
                <a:ea typeface="+mn-ea"/>
                <a:cs typeface="+mn-cs"/>
              </a:rPr>
              <a:t>Think about how your behaviour will be/maybe perceived by others?</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Mae bod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broffesiynol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meddwl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rhoi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gorau</a:t>
            </a:r>
            <a:r>
              <a:rPr lang="en-GB" sz="1200" b="1" i="0" u="none" strike="noStrike" kern="1200" dirty="0">
                <a:solidFill>
                  <a:schemeClr val="tx1"/>
                </a:solidFill>
                <a:effectLst/>
                <a:latin typeface="+mn-lt"/>
                <a:ea typeface="+mn-ea"/>
                <a:cs typeface="+mn-cs"/>
              </a:rPr>
              <a:t> bob </a:t>
            </a:r>
            <a:r>
              <a:rPr lang="en-GB" sz="1200" b="1" i="0" u="none" strike="noStrike" kern="1200" dirty="0" err="1">
                <a:solidFill>
                  <a:schemeClr val="tx1"/>
                </a:solidFill>
                <a:effectLst/>
                <a:latin typeface="+mn-lt"/>
                <a:ea typeface="+mn-ea"/>
                <a:cs typeface="+mn-cs"/>
              </a:rPr>
              <a:t>amser</a:t>
            </a:r>
            <a:r>
              <a:rPr lang="en-GB" sz="1200" b="1" i="0" u="none" strike="noStrike" kern="1200" dirty="0">
                <a:solidFill>
                  <a:schemeClr val="tx1"/>
                </a:solidFill>
                <a:effectLst/>
                <a:latin typeface="+mn-lt"/>
                <a:ea typeface="+mn-ea"/>
                <a:cs typeface="+mn-cs"/>
              </a:rPr>
              <a:t>.</a:t>
            </a:r>
          </a:p>
          <a:p>
            <a:r>
              <a:rPr lang="en-GB" sz="1200" b="1" i="0" u="none" strike="noStrike" kern="1200" dirty="0" err="1">
                <a:solidFill>
                  <a:schemeClr val="tx1"/>
                </a:solidFill>
                <a:effectLst/>
                <a:latin typeface="+mn-lt"/>
                <a:ea typeface="+mn-ea"/>
                <a:cs typeface="+mn-cs"/>
              </a:rPr>
              <a:t>Meddyliwch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sut</a:t>
            </a:r>
            <a:r>
              <a:rPr lang="en-GB" sz="1200" b="1" i="0" u="none" strike="noStrike" kern="1200" dirty="0">
                <a:solidFill>
                  <a:schemeClr val="tx1"/>
                </a:solidFill>
                <a:effectLst/>
                <a:latin typeface="+mn-lt"/>
                <a:ea typeface="+mn-ea"/>
                <a:cs typeface="+mn-cs"/>
              </a:rPr>
              <a:t> all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ymddygiad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cael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ddehongli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gan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eraill</a:t>
            </a:r>
            <a:r>
              <a:rPr lang="en-GB" sz="1200" b="1" i="0" u="none" strike="noStrike"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35859556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Being professional is about giving your best at all times. </a:t>
            </a:r>
          </a:p>
          <a:p>
            <a:r>
              <a:rPr lang="en-GB" sz="1200" b="1" i="0" u="none" strike="noStrike" kern="1200" dirty="0">
                <a:solidFill>
                  <a:schemeClr val="tx1"/>
                </a:solidFill>
                <a:effectLst/>
                <a:latin typeface="+mn-lt"/>
                <a:ea typeface="+mn-ea"/>
                <a:cs typeface="+mn-cs"/>
              </a:rPr>
              <a:t>Think about how your behaviour will be/maybe perceived by others?</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Mae bod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broffesiynol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meddwl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rhoi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gorau</a:t>
            </a:r>
            <a:r>
              <a:rPr lang="en-GB" sz="1200" b="1" i="0" u="none" strike="noStrike" kern="1200" dirty="0">
                <a:solidFill>
                  <a:schemeClr val="tx1"/>
                </a:solidFill>
                <a:effectLst/>
                <a:latin typeface="+mn-lt"/>
                <a:ea typeface="+mn-ea"/>
                <a:cs typeface="+mn-cs"/>
              </a:rPr>
              <a:t> bob </a:t>
            </a:r>
            <a:r>
              <a:rPr lang="en-GB" sz="1200" b="1" i="0" u="none" strike="noStrike" kern="1200" dirty="0" err="1">
                <a:solidFill>
                  <a:schemeClr val="tx1"/>
                </a:solidFill>
                <a:effectLst/>
                <a:latin typeface="+mn-lt"/>
                <a:ea typeface="+mn-ea"/>
                <a:cs typeface="+mn-cs"/>
              </a:rPr>
              <a:t>amser</a:t>
            </a:r>
            <a:r>
              <a:rPr lang="en-GB" sz="1200" b="1" i="0" u="none" strike="noStrike" kern="1200" dirty="0">
                <a:solidFill>
                  <a:schemeClr val="tx1"/>
                </a:solidFill>
                <a:effectLst/>
                <a:latin typeface="+mn-lt"/>
                <a:ea typeface="+mn-ea"/>
                <a:cs typeface="+mn-cs"/>
              </a:rPr>
              <a:t>.</a:t>
            </a:r>
          </a:p>
          <a:p>
            <a:r>
              <a:rPr lang="en-GB" sz="1200" b="1" i="0" u="none" strike="noStrike" kern="1200" dirty="0" err="1">
                <a:solidFill>
                  <a:schemeClr val="tx1"/>
                </a:solidFill>
                <a:effectLst/>
                <a:latin typeface="+mn-lt"/>
                <a:ea typeface="+mn-ea"/>
                <a:cs typeface="+mn-cs"/>
              </a:rPr>
              <a:t>Meddyliwch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sut</a:t>
            </a:r>
            <a:r>
              <a:rPr lang="en-GB" sz="1200" b="1" i="0" u="none" strike="noStrike" kern="1200" dirty="0">
                <a:solidFill>
                  <a:schemeClr val="tx1"/>
                </a:solidFill>
                <a:effectLst/>
                <a:latin typeface="+mn-lt"/>
                <a:ea typeface="+mn-ea"/>
                <a:cs typeface="+mn-cs"/>
              </a:rPr>
              <a:t> all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ymddygiad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cael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ddehongli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gan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eraill</a:t>
            </a:r>
            <a:r>
              <a:rPr lang="en-GB" sz="1200" b="1" i="0" u="none" strike="noStrike"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15810850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Being professional is about giving your best at all times. </a:t>
            </a:r>
          </a:p>
          <a:p>
            <a:r>
              <a:rPr lang="en-GB" sz="1200" b="1" i="0" u="none" strike="noStrike" kern="1200" dirty="0">
                <a:solidFill>
                  <a:schemeClr val="tx1"/>
                </a:solidFill>
                <a:effectLst/>
                <a:latin typeface="+mn-lt"/>
                <a:ea typeface="+mn-ea"/>
                <a:cs typeface="+mn-cs"/>
              </a:rPr>
              <a:t>Think about how your behaviour will be/maybe perceived by others?</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Mae bod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broffesiynol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meddwl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rhoi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gorau</a:t>
            </a:r>
            <a:r>
              <a:rPr lang="en-GB" sz="1200" b="1" i="0" u="none" strike="noStrike" kern="1200" dirty="0">
                <a:solidFill>
                  <a:schemeClr val="tx1"/>
                </a:solidFill>
                <a:effectLst/>
                <a:latin typeface="+mn-lt"/>
                <a:ea typeface="+mn-ea"/>
                <a:cs typeface="+mn-cs"/>
              </a:rPr>
              <a:t> bob </a:t>
            </a:r>
            <a:r>
              <a:rPr lang="en-GB" sz="1200" b="1" i="0" u="none" strike="noStrike" kern="1200" dirty="0" err="1">
                <a:solidFill>
                  <a:schemeClr val="tx1"/>
                </a:solidFill>
                <a:effectLst/>
                <a:latin typeface="+mn-lt"/>
                <a:ea typeface="+mn-ea"/>
                <a:cs typeface="+mn-cs"/>
              </a:rPr>
              <a:t>amser</a:t>
            </a:r>
            <a:r>
              <a:rPr lang="en-GB" sz="1200" b="1" i="0" u="none" strike="noStrike" kern="1200" dirty="0">
                <a:solidFill>
                  <a:schemeClr val="tx1"/>
                </a:solidFill>
                <a:effectLst/>
                <a:latin typeface="+mn-lt"/>
                <a:ea typeface="+mn-ea"/>
                <a:cs typeface="+mn-cs"/>
              </a:rPr>
              <a:t>.</a:t>
            </a:r>
          </a:p>
          <a:p>
            <a:r>
              <a:rPr lang="en-GB" sz="1200" b="1" i="0" u="none" strike="noStrike" kern="1200" dirty="0" err="1">
                <a:solidFill>
                  <a:schemeClr val="tx1"/>
                </a:solidFill>
                <a:effectLst/>
                <a:latin typeface="+mn-lt"/>
                <a:ea typeface="+mn-ea"/>
                <a:cs typeface="+mn-cs"/>
              </a:rPr>
              <a:t>Meddyliwch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sut</a:t>
            </a:r>
            <a:r>
              <a:rPr lang="en-GB" sz="1200" b="1" i="0" u="none" strike="noStrike" kern="1200" dirty="0">
                <a:solidFill>
                  <a:schemeClr val="tx1"/>
                </a:solidFill>
                <a:effectLst/>
                <a:latin typeface="+mn-lt"/>
                <a:ea typeface="+mn-ea"/>
                <a:cs typeface="+mn-cs"/>
              </a:rPr>
              <a:t> all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ymddygiad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cael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ddehongli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gan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eraill</a:t>
            </a:r>
            <a:r>
              <a:rPr lang="en-GB" sz="1200" b="1" i="0" u="none" strike="noStrike"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24747331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Being professional is about giving your best at all times. </a:t>
            </a:r>
          </a:p>
          <a:p>
            <a:r>
              <a:rPr lang="en-GB" sz="1200" b="1" i="0" u="none" strike="noStrike" kern="1200" dirty="0">
                <a:solidFill>
                  <a:schemeClr val="tx1"/>
                </a:solidFill>
                <a:effectLst/>
                <a:latin typeface="+mn-lt"/>
                <a:ea typeface="+mn-ea"/>
                <a:cs typeface="+mn-cs"/>
              </a:rPr>
              <a:t>Think about how your behaviour will be/maybe perceived by others?</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Mae bod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broffesiynol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meddwl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rhoi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gorau</a:t>
            </a:r>
            <a:r>
              <a:rPr lang="en-GB" sz="1200" b="1" i="0" u="none" strike="noStrike" kern="1200" dirty="0">
                <a:solidFill>
                  <a:schemeClr val="tx1"/>
                </a:solidFill>
                <a:effectLst/>
                <a:latin typeface="+mn-lt"/>
                <a:ea typeface="+mn-ea"/>
                <a:cs typeface="+mn-cs"/>
              </a:rPr>
              <a:t> bob </a:t>
            </a:r>
            <a:r>
              <a:rPr lang="en-GB" sz="1200" b="1" i="0" u="none" strike="noStrike" kern="1200" dirty="0" err="1">
                <a:solidFill>
                  <a:schemeClr val="tx1"/>
                </a:solidFill>
                <a:effectLst/>
                <a:latin typeface="+mn-lt"/>
                <a:ea typeface="+mn-ea"/>
                <a:cs typeface="+mn-cs"/>
              </a:rPr>
              <a:t>amser</a:t>
            </a:r>
            <a:r>
              <a:rPr lang="en-GB" sz="1200" b="1" i="0" u="none" strike="noStrike" kern="1200" dirty="0">
                <a:solidFill>
                  <a:schemeClr val="tx1"/>
                </a:solidFill>
                <a:effectLst/>
                <a:latin typeface="+mn-lt"/>
                <a:ea typeface="+mn-ea"/>
                <a:cs typeface="+mn-cs"/>
              </a:rPr>
              <a:t>.</a:t>
            </a:r>
          </a:p>
          <a:p>
            <a:r>
              <a:rPr lang="en-GB" sz="1200" b="1" i="0" u="none" strike="noStrike" kern="1200" dirty="0" err="1">
                <a:solidFill>
                  <a:schemeClr val="tx1"/>
                </a:solidFill>
                <a:effectLst/>
                <a:latin typeface="+mn-lt"/>
                <a:ea typeface="+mn-ea"/>
                <a:cs typeface="+mn-cs"/>
              </a:rPr>
              <a:t>Meddyliwch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sut</a:t>
            </a:r>
            <a:r>
              <a:rPr lang="en-GB" sz="1200" b="1" i="0" u="none" strike="noStrike" kern="1200" dirty="0">
                <a:solidFill>
                  <a:schemeClr val="tx1"/>
                </a:solidFill>
                <a:effectLst/>
                <a:latin typeface="+mn-lt"/>
                <a:ea typeface="+mn-ea"/>
                <a:cs typeface="+mn-cs"/>
              </a:rPr>
              <a:t> all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ymddygiad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cael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ddehongli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gan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eraill</a:t>
            </a:r>
            <a:r>
              <a:rPr lang="en-GB" sz="1200" b="1" i="0" u="none" strike="noStrike"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22127503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Being professional is about giving your best at all times. </a:t>
            </a:r>
          </a:p>
          <a:p>
            <a:r>
              <a:rPr lang="en-GB" sz="1200" b="1" i="0" u="none" strike="noStrike" kern="1200" dirty="0">
                <a:solidFill>
                  <a:schemeClr val="tx1"/>
                </a:solidFill>
                <a:effectLst/>
                <a:latin typeface="+mn-lt"/>
                <a:ea typeface="+mn-ea"/>
                <a:cs typeface="+mn-cs"/>
              </a:rPr>
              <a:t>Think about how your behaviour will be/maybe perceived by others?</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Mae bod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broffesiynol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meddwl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rhoi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gorau</a:t>
            </a:r>
            <a:r>
              <a:rPr lang="en-GB" sz="1200" b="1" i="0" u="none" strike="noStrike" kern="1200" dirty="0">
                <a:solidFill>
                  <a:schemeClr val="tx1"/>
                </a:solidFill>
                <a:effectLst/>
                <a:latin typeface="+mn-lt"/>
                <a:ea typeface="+mn-ea"/>
                <a:cs typeface="+mn-cs"/>
              </a:rPr>
              <a:t> bob </a:t>
            </a:r>
            <a:r>
              <a:rPr lang="en-GB" sz="1200" b="1" i="0" u="none" strike="noStrike" kern="1200" dirty="0" err="1">
                <a:solidFill>
                  <a:schemeClr val="tx1"/>
                </a:solidFill>
                <a:effectLst/>
                <a:latin typeface="+mn-lt"/>
                <a:ea typeface="+mn-ea"/>
                <a:cs typeface="+mn-cs"/>
              </a:rPr>
              <a:t>amser</a:t>
            </a:r>
            <a:r>
              <a:rPr lang="en-GB" sz="1200" b="1" i="0" u="none" strike="noStrike" kern="1200" dirty="0">
                <a:solidFill>
                  <a:schemeClr val="tx1"/>
                </a:solidFill>
                <a:effectLst/>
                <a:latin typeface="+mn-lt"/>
                <a:ea typeface="+mn-ea"/>
                <a:cs typeface="+mn-cs"/>
              </a:rPr>
              <a:t>.</a:t>
            </a:r>
          </a:p>
          <a:p>
            <a:r>
              <a:rPr lang="en-GB" sz="1200" b="1" i="0" u="none" strike="noStrike" kern="1200" dirty="0" err="1">
                <a:solidFill>
                  <a:schemeClr val="tx1"/>
                </a:solidFill>
                <a:effectLst/>
                <a:latin typeface="+mn-lt"/>
                <a:ea typeface="+mn-ea"/>
                <a:cs typeface="+mn-cs"/>
              </a:rPr>
              <a:t>Meddyliwch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sut</a:t>
            </a:r>
            <a:r>
              <a:rPr lang="en-GB" sz="1200" b="1" i="0" u="none" strike="noStrike" kern="1200" dirty="0">
                <a:solidFill>
                  <a:schemeClr val="tx1"/>
                </a:solidFill>
                <a:effectLst/>
                <a:latin typeface="+mn-lt"/>
                <a:ea typeface="+mn-ea"/>
                <a:cs typeface="+mn-cs"/>
              </a:rPr>
              <a:t> all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ymddygiad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cael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ddehongli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gan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eraill</a:t>
            </a:r>
            <a:r>
              <a:rPr lang="en-GB" sz="1200" b="1" i="0" u="none" strike="noStrike"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717367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Being professional is about giving your best at all times. </a:t>
            </a:r>
          </a:p>
          <a:p>
            <a:r>
              <a:rPr lang="en-GB" sz="1200" b="1" i="0" u="none" strike="noStrike" kern="1200" dirty="0">
                <a:solidFill>
                  <a:schemeClr val="tx1"/>
                </a:solidFill>
                <a:effectLst/>
                <a:latin typeface="+mn-lt"/>
                <a:ea typeface="+mn-ea"/>
                <a:cs typeface="+mn-cs"/>
              </a:rPr>
              <a:t>Think about how your behaviour will be/maybe perceived by others?</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Mae bod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broffesiynol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meddwl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rhoi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gorau</a:t>
            </a:r>
            <a:r>
              <a:rPr lang="en-GB" sz="1200" b="1" i="0" u="none" strike="noStrike" kern="1200" dirty="0">
                <a:solidFill>
                  <a:schemeClr val="tx1"/>
                </a:solidFill>
                <a:effectLst/>
                <a:latin typeface="+mn-lt"/>
                <a:ea typeface="+mn-ea"/>
                <a:cs typeface="+mn-cs"/>
              </a:rPr>
              <a:t> bob </a:t>
            </a:r>
            <a:r>
              <a:rPr lang="en-GB" sz="1200" b="1" i="0" u="none" strike="noStrike" kern="1200" dirty="0" err="1">
                <a:solidFill>
                  <a:schemeClr val="tx1"/>
                </a:solidFill>
                <a:effectLst/>
                <a:latin typeface="+mn-lt"/>
                <a:ea typeface="+mn-ea"/>
                <a:cs typeface="+mn-cs"/>
              </a:rPr>
              <a:t>amser</a:t>
            </a:r>
            <a:r>
              <a:rPr lang="en-GB" sz="1200" b="1" i="0" u="none" strike="noStrike" kern="1200" dirty="0">
                <a:solidFill>
                  <a:schemeClr val="tx1"/>
                </a:solidFill>
                <a:effectLst/>
                <a:latin typeface="+mn-lt"/>
                <a:ea typeface="+mn-ea"/>
                <a:cs typeface="+mn-cs"/>
              </a:rPr>
              <a:t>.</a:t>
            </a:r>
          </a:p>
          <a:p>
            <a:r>
              <a:rPr lang="en-GB" sz="1200" b="1" i="0" u="none" strike="noStrike" kern="1200" dirty="0" err="1">
                <a:solidFill>
                  <a:schemeClr val="tx1"/>
                </a:solidFill>
                <a:effectLst/>
                <a:latin typeface="+mn-lt"/>
                <a:ea typeface="+mn-ea"/>
                <a:cs typeface="+mn-cs"/>
              </a:rPr>
              <a:t>Meddyliwch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sut</a:t>
            </a:r>
            <a:r>
              <a:rPr lang="en-GB" sz="1200" b="1" i="0" u="none" strike="noStrike" kern="1200" dirty="0">
                <a:solidFill>
                  <a:schemeClr val="tx1"/>
                </a:solidFill>
                <a:effectLst/>
                <a:latin typeface="+mn-lt"/>
                <a:ea typeface="+mn-ea"/>
                <a:cs typeface="+mn-cs"/>
              </a:rPr>
              <a:t> all </a:t>
            </a:r>
            <a:r>
              <a:rPr lang="en-GB" sz="1200" b="1" i="0" u="none" strike="noStrike" kern="1200" dirty="0" err="1">
                <a:solidFill>
                  <a:schemeClr val="tx1"/>
                </a:solidFill>
                <a:effectLst/>
                <a:latin typeface="+mn-lt"/>
                <a:ea typeface="+mn-ea"/>
                <a:cs typeface="+mn-cs"/>
              </a:rPr>
              <a:t>eich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ymddygiad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cael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ddehongli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gan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eraill</a:t>
            </a:r>
            <a:r>
              <a:rPr lang="en-GB" sz="1200" b="1" i="0" u="none" strike="noStrike"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38292673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Effective workplaces recognise that </a:t>
            </a:r>
            <a:r>
              <a:rPr lang="en-GB" b="1" dirty="0"/>
              <a:t>employees are the organisation's’ greatest resource  - </a:t>
            </a:r>
            <a:r>
              <a:rPr lang="en-GB" b="0" dirty="0"/>
              <a:t>thus making a critical difference to the organisations’ ability to not merely </a:t>
            </a:r>
            <a:r>
              <a:rPr lang="en-GB" dirty="0"/>
              <a:t>survive but to thrive? How can this be achieved?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down to: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Leadership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Practice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Policies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Culture of the workplace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sz="1200" b="0" i="0" u="none" strike="noStrike" kern="1200" dirty="0">
                <a:solidFill>
                  <a:schemeClr val="tx1"/>
                </a:solidFill>
                <a:effectLst/>
                <a:latin typeface="+mn-lt"/>
                <a:ea typeface="+mn-ea"/>
                <a:cs typeface="+mn-cs"/>
              </a:rPr>
              <a:t>Clear Purpose. ... </a:t>
            </a:r>
          </a:p>
          <a:p>
            <a:r>
              <a:rPr lang="en-GB" sz="1200" b="0" i="0" u="none" strike="noStrike" kern="1200" dirty="0">
                <a:solidFill>
                  <a:schemeClr val="tx1"/>
                </a:solidFill>
                <a:effectLst/>
                <a:latin typeface="+mn-lt"/>
                <a:ea typeface="+mn-ea"/>
                <a:cs typeface="+mn-cs"/>
              </a:rPr>
              <a:t>Individuality Versus Teamwork. ... </a:t>
            </a:r>
          </a:p>
          <a:p>
            <a:r>
              <a:rPr lang="en-GB" sz="1200" b="0" i="0" u="none" strike="noStrike" kern="1200" dirty="0">
                <a:solidFill>
                  <a:schemeClr val="tx1"/>
                </a:solidFill>
                <a:effectLst/>
                <a:latin typeface="+mn-lt"/>
                <a:ea typeface="+mn-ea"/>
                <a:cs typeface="+mn-cs"/>
              </a:rPr>
              <a:t>Autonomy. ... </a:t>
            </a:r>
          </a:p>
          <a:p>
            <a:r>
              <a:rPr lang="en-GB" sz="1200" b="0" i="0" u="none" strike="noStrike" kern="1200" dirty="0">
                <a:solidFill>
                  <a:schemeClr val="tx1"/>
                </a:solidFill>
                <a:effectLst/>
                <a:latin typeface="+mn-lt"/>
                <a:ea typeface="+mn-ea"/>
                <a:cs typeface="+mn-cs"/>
              </a:rPr>
              <a:t>Sense of Fairness. ... </a:t>
            </a:r>
          </a:p>
          <a:p>
            <a:r>
              <a:rPr lang="en-GB" sz="1200" b="0" i="0" u="none" strike="noStrike" kern="1200" dirty="0">
                <a:solidFill>
                  <a:schemeClr val="tx1"/>
                </a:solidFill>
                <a:effectLst/>
                <a:latin typeface="+mn-lt"/>
                <a:ea typeface="+mn-ea"/>
                <a:cs typeface="+mn-cs"/>
              </a:rPr>
              <a:t>Innovation. ... </a:t>
            </a:r>
          </a:p>
          <a:p>
            <a:r>
              <a:rPr lang="en-GB" sz="1200" b="0" i="0" u="none" strike="noStrike" kern="1200" dirty="0">
                <a:solidFill>
                  <a:schemeClr val="tx1"/>
                </a:solidFill>
                <a:effectLst/>
                <a:latin typeface="+mn-lt"/>
                <a:ea typeface="+mn-ea"/>
                <a:cs typeface="+mn-cs"/>
              </a:rPr>
              <a:t>Open Communication. ... </a:t>
            </a:r>
          </a:p>
          <a:p>
            <a:r>
              <a:rPr lang="en-GB" sz="1200" b="0" i="0" u="none" strike="noStrike" kern="1200" dirty="0">
                <a:solidFill>
                  <a:schemeClr val="tx1"/>
                </a:solidFill>
                <a:effectLst/>
                <a:latin typeface="+mn-lt"/>
                <a:ea typeface="+mn-ea"/>
                <a:cs typeface="+mn-cs"/>
              </a:rPr>
              <a:t>Constructive Feedback. ... </a:t>
            </a:r>
          </a:p>
          <a:p>
            <a:r>
              <a:rPr lang="en-GB" sz="1200" b="0" i="0" u="none" strike="noStrike" kern="1200" dirty="0">
                <a:solidFill>
                  <a:schemeClr val="tx1"/>
                </a:solidFill>
                <a:effectLst/>
                <a:latin typeface="+mn-lt"/>
                <a:ea typeface="+mn-ea"/>
                <a:cs typeface="+mn-cs"/>
              </a:rPr>
              <a:t>Community Spirit.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Salary and benefits?</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Consider workplaces – all female – mainly female (for example early years settings) – </a:t>
            </a:r>
          </a:p>
          <a:p>
            <a:r>
              <a:rPr lang="en-GB" sz="1200" b="1" i="0" u="none" strike="noStrike" kern="1200" dirty="0">
                <a:solidFill>
                  <a:schemeClr val="tx1"/>
                </a:solidFill>
                <a:effectLst/>
                <a:latin typeface="+mn-lt"/>
                <a:ea typeface="+mn-ea"/>
                <a:cs typeface="+mn-cs"/>
              </a:rPr>
              <a:t>Consider workplaces – mostly male?? What could these be? Fire Service?? Police??</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Workplaces where there is a mix of genders – which workplace do you think works most effectively?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b="1"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32</a:t>
            </a:fld>
            <a:endParaRPr lang="en-US"/>
          </a:p>
        </p:txBody>
      </p:sp>
    </p:spTree>
    <p:extLst>
      <p:ext uri="{BB962C8B-B14F-4D97-AF65-F5344CB8AC3E}">
        <p14:creationId xmlns:p14="http://schemas.microsoft.com/office/powerpoint/2010/main" val="37906783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33</a:t>
            </a:fld>
            <a:endParaRPr lang="en-US"/>
          </a:p>
        </p:txBody>
      </p:sp>
    </p:spTree>
    <p:extLst>
      <p:ext uri="{BB962C8B-B14F-4D97-AF65-F5344CB8AC3E}">
        <p14:creationId xmlns:p14="http://schemas.microsoft.com/office/powerpoint/2010/main" val="11609426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34</a:t>
            </a:fld>
            <a:endParaRPr lang="en-US"/>
          </a:p>
        </p:txBody>
      </p:sp>
    </p:spTree>
    <p:extLst>
      <p:ext uri="{BB962C8B-B14F-4D97-AF65-F5344CB8AC3E}">
        <p14:creationId xmlns:p14="http://schemas.microsoft.com/office/powerpoint/2010/main" val="40812717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35</a:t>
            </a:fld>
            <a:endParaRPr lang="en-US"/>
          </a:p>
        </p:txBody>
      </p:sp>
    </p:spTree>
    <p:extLst>
      <p:ext uri="{BB962C8B-B14F-4D97-AF65-F5344CB8AC3E}">
        <p14:creationId xmlns:p14="http://schemas.microsoft.com/office/powerpoint/2010/main" val="31649782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36</a:t>
            </a:fld>
            <a:endParaRPr lang="en-US"/>
          </a:p>
        </p:txBody>
      </p:sp>
    </p:spTree>
    <p:extLst>
      <p:ext uri="{BB962C8B-B14F-4D97-AF65-F5344CB8AC3E}">
        <p14:creationId xmlns:p14="http://schemas.microsoft.com/office/powerpoint/2010/main" val="24995491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31198570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38</a:t>
            </a:fld>
            <a:endParaRPr lang="en-US"/>
          </a:p>
        </p:txBody>
      </p:sp>
    </p:spTree>
    <p:extLst>
      <p:ext uri="{BB962C8B-B14F-4D97-AF65-F5344CB8AC3E}">
        <p14:creationId xmlns:p14="http://schemas.microsoft.com/office/powerpoint/2010/main" val="23651016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39</a:t>
            </a:fld>
            <a:endParaRPr lang="en-US"/>
          </a:p>
        </p:txBody>
      </p:sp>
    </p:spTree>
    <p:extLst>
      <p:ext uri="{BB962C8B-B14F-4D97-AF65-F5344CB8AC3E}">
        <p14:creationId xmlns:p14="http://schemas.microsoft.com/office/powerpoint/2010/main" val="31120801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40</a:t>
            </a:fld>
            <a:endParaRPr lang="en-US"/>
          </a:p>
        </p:txBody>
      </p:sp>
    </p:spTree>
    <p:extLst>
      <p:ext uri="{BB962C8B-B14F-4D97-AF65-F5344CB8AC3E}">
        <p14:creationId xmlns:p14="http://schemas.microsoft.com/office/powerpoint/2010/main" val="8604929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41</a:t>
            </a:fld>
            <a:endParaRPr lang="en-US"/>
          </a:p>
        </p:txBody>
      </p:sp>
    </p:spTree>
    <p:extLst>
      <p:ext uri="{BB962C8B-B14F-4D97-AF65-F5344CB8AC3E}">
        <p14:creationId xmlns:p14="http://schemas.microsoft.com/office/powerpoint/2010/main" val="12197703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42</a:t>
            </a:fld>
            <a:endParaRPr lang="en-US"/>
          </a:p>
        </p:txBody>
      </p:sp>
    </p:spTree>
    <p:extLst>
      <p:ext uri="{BB962C8B-B14F-4D97-AF65-F5344CB8AC3E}">
        <p14:creationId xmlns:p14="http://schemas.microsoft.com/office/powerpoint/2010/main" val="505119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01/11/2022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01/11/2022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01/11/2022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01/11/2022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213633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01/11/2022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1.png"/><Relationship Id="rId5" Type="http://schemas.openxmlformats.org/officeDocument/2006/relationships/theme" Target="../theme/theme2.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01/11/2022</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01/11/2022</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6"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64" r:id="rId1"/>
    <p:sldLayoutId id="2147483660" r:id="rId2"/>
    <p:sldLayoutId id="2147483662" r:id="rId3"/>
    <p:sldLayoutId id="2147483661" r:id="rId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5.xml"/><Relationship Id="rId5" Type="http://schemas.openxmlformats.org/officeDocument/2006/relationships/image" Target="../media/image7.png"/><Relationship Id="rId4" Type="http://schemas.openxmlformats.org/officeDocument/2006/relationships/hyperlink" Target="Note%20of%20Discussion%20Professional%20Behaviours.docx"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gmc-uk.org/about/how-we-work/corporate-strategy-plans-and-impact/supporting-a-profession-under-pressure/improving-support-for-doctors-to-raise-and-act-on-concerns/professional-behaviours-and-patient-safety-programme" TargetMode="External"/><Relationship Id="rId2" Type="http://schemas.openxmlformats.org/officeDocument/2006/relationships/hyperlink" Target="http://www.bristol.ac.uk/staffdevelopment/professional-services/professional-behaviours/" TargetMode="External"/><Relationship Id="rId1" Type="http://schemas.openxmlformats.org/officeDocument/2006/relationships/slideLayout" Target="../slideLayouts/slideLayout14.xml"/><Relationship Id="rId5" Type="http://schemas.openxmlformats.org/officeDocument/2006/relationships/hyperlink" Target="https://www-jstor-org.ezproxy.uwtsd.ac.uk/stable/25123721?seq=1#metadata_info_tab_contents" TargetMode="External"/><Relationship Id="rId4" Type="http://schemas.openxmlformats.org/officeDocument/2006/relationships/hyperlink" Target="https://www.researchgate.net/publication/200582956_Professional_Behaviour_What_Does_It_Means"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moodle.uwtsd.ac.uk/course/view.php?id=8538" TargetMode="Externa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hyperlink" Target="https://search-proquest-com.ezproxy.uwtsd.ac.uk/docview/1539798840?pq-origsite=primo&amp;accountid=130472" TargetMode="Externa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hyperlink" Target="https://geerthofstede.com/culture-geert-hofstede-gert-jan-hofstede/6d-model-of-national-culture/" TargetMode="External"/><Relationship Id="rId2" Type="http://schemas.openxmlformats.org/officeDocument/2006/relationships/hyperlink" Target="https://www-jstor-org.ezproxy.uwtsd.ac.uk/stable/2635127?sid=primo&amp;seq=2#metadata_info_tab_contents" TargetMode="Externa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hyperlink" Target="Note%20of%20Discussion%20Characteristics%20of%20an%20effecive%20organisation.docx" TargetMode="External"/><Relationship Id="rId2" Type="http://schemas.openxmlformats.org/officeDocument/2006/relationships/notesSlide" Target="../notesSlides/notesSlide19.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33.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29.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4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hyperlink" Target="https://www.cipd.co.uk/knowledge/culture/working-environment/organisation-culture-change-factsheet#gref" TargetMode="External"/><Relationship Id="rId2" Type="http://schemas.openxmlformats.org/officeDocument/2006/relationships/hyperlink" Target="https://cdn.sanity.io/files/ow8usu72/production/52e947bc1875eb9be0707cb980e7f33370aa6027.pdf" TargetMode="External"/><Relationship Id="rId1" Type="http://schemas.openxmlformats.org/officeDocument/2006/relationships/slideLayout" Target="../slideLayouts/slideLayout14.xml"/><Relationship Id="rId6" Type="http://schemas.openxmlformats.org/officeDocument/2006/relationships/hyperlink" Target="https://www-jstor-org.ezproxy.uwtsd.ac.uk/stable/25146225?seq=1#metadata_info_tab_contents" TargetMode="External"/><Relationship Id="rId5" Type="http://schemas.openxmlformats.org/officeDocument/2006/relationships/hyperlink" Target="https://www.cipd.co.uk/knowledge/culture/working-environment/organisational-culture-report" TargetMode="External"/><Relationship Id="rId4" Type="http://schemas.openxmlformats.org/officeDocument/2006/relationships/hyperlink" Target="https://www.forbes.com/companies/southwest-airlines/?sh=646393fa4c2a"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oxfordreference.com/view/10.1093/acref/9780199684984.001.0001/acref-9780199684984" TargetMode="External"/><Relationship Id="rId2" Type="http://schemas.openxmlformats.org/officeDocument/2006/relationships/hyperlink" Target="https://search-proquest-com.ezproxy.uwtsd.ac.uk/docview/1844293452?accountid=130472&amp;pq-origsite=primo" TargetMode="External"/><Relationship Id="rId1" Type="http://schemas.openxmlformats.org/officeDocument/2006/relationships/slideLayout" Target="../slideLayouts/slideLayout14.xml"/><Relationship Id="rId5" Type="http://schemas.openxmlformats.org/officeDocument/2006/relationships/hyperlink" Target="https://r1.vlereader.com/Reader?ean=9780273792734" TargetMode="External"/><Relationship Id="rId4" Type="http://schemas.openxmlformats.org/officeDocument/2006/relationships/hyperlink" Target="https://www-jstor-org.ezproxy.uwtsd.ac.uk/stable/2635127?sid=primo&amp;seq=2#metadata_info_tab_contents"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search-proquest-com.ezproxy.uwtsd.ac.uk/docview/1539798840?pq-origsite=primo&amp;accountid=130472" TargetMode="External"/><Relationship Id="rId2" Type="http://schemas.openxmlformats.org/officeDocument/2006/relationships/hyperlink" Target="https://www.oecd-ilibrary.org/docserver/9789264278240-en.pdf?expires=1616445750&amp;id=id&amp;accname=guest&amp;checksum=D01A93D78C86FB07EF9A7CE5671E0B03" TargetMode="Externa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3" Type="http://schemas.openxmlformats.org/officeDocument/2006/relationships/hyperlink" Target="https://pubmed.ncbi.nlm.nih.gov/27031029/" TargetMode="External"/><Relationship Id="rId2" Type="http://schemas.openxmlformats.org/officeDocument/2006/relationships/hyperlink" Target="https://www.cipd.co.uk/knowledge/fundamentals/people/performance/competency-factsheet#gref"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3592" y="4797152"/>
            <a:ext cx="9073008" cy="936104"/>
          </a:xfrm>
        </p:spPr>
        <p:txBody>
          <a:bodyPr>
            <a:noAutofit/>
          </a:bodyPr>
          <a:lstStyle/>
          <a:p>
            <a:pPr algn="l"/>
            <a:r>
              <a:rPr lang="en-US" sz="2800" b="1" dirty="0"/>
              <a:t>HPGC7002 </a:t>
            </a:r>
            <a:r>
              <a:rPr lang="en-GB" sz="2800" b="1" dirty="0"/>
              <a:t>Empowerment &amp; Leadership</a:t>
            </a:r>
            <a:br>
              <a:rPr lang="en-GB" sz="2800" b="1" dirty="0"/>
            </a:br>
            <a:r>
              <a:rPr lang="en-US" sz="2800" b="1" dirty="0"/>
              <a:t>Theme 7: Professional Behaviours &amp; Organisational Culture</a:t>
            </a:r>
          </a:p>
        </p:txBody>
      </p:sp>
      <p:sp>
        <p:nvSpPr>
          <p:cNvPr id="9" name="Rectangle 8"/>
          <p:cNvSpPr/>
          <p:nvPr/>
        </p:nvSpPr>
        <p:spPr>
          <a:xfrm>
            <a:off x="5247510" y="419330"/>
            <a:ext cx="3137137" cy="20609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7008082" y="2599569"/>
            <a:ext cx="3384376" cy="19885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5320680" y="3046353"/>
            <a:ext cx="1495398" cy="1512168"/>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583832" y="6035361"/>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1991544" y="3068960"/>
            <a:ext cx="2016225"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8505027" y="419330"/>
            <a:ext cx="188743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991543" y="404664"/>
            <a:ext cx="1559036" cy="25075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678942" y="2599570"/>
            <a:ext cx="3137137" cy="3126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3765434" y="426578"/>
            <a:ext cx="1269533" cy="141824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8A9421A1-4FED-B5B7-7C76-FE0CB0EDB067}"/>
              </a:ext>
            </a:extLst>
          </p:cNvPr>
          <p:cNvPicPr>
            <a:picLocks noChangeAspect="1"/>
          </p:cNvPicPr>
          <p:nvPr/>
        </p:nvPicPr>
        <p:blipFill>
          <a:blip r:embed="rId3"/>
          <a:stretch>
            <a:fillRect/>
          </a:stretch>
        </p:blipFill>
        <p:spPr>
          <a:xfrm>
            <a:off x="5308691" y="529413"/>
            <a:ext cx="3014772" cy="1820922"/>
          </a:xfrm>
          <a:prstGeom prst="rect">
            <a:avLst/>
          </a:prstGeom>
        </p:spPr>
      </p:pic>
      <p:pic>
        <p:nvPicPr>
          <p:cNvPr id="10" name="Picture 9">
            <a:extLst>
              <a:ext uri="{FF2B5EF4-FFF2-40B4-BE49-F238E27FC236}">
                <a16:creationId xmlns:a16="http://schemas.microsoft.com/office/drawing/2014/main" id="{D430E17B-CF65-7881-01FB-A36850B26977}"/>
              </a:ext>
            </a:extLst>
          </p:cNvPr>
          <p:cNvPicPr>
            <a:picLocks noChangeAspect="1"/>
          </p:cNvPicPr>
          <p:nvPr/>
        </p:nvPicPr>
        <p:blipFill>
          <a:blip r:embed="rId4"/>
          <a:stretch>
            <a:fillRect/>
          </a:stretch>
        </p:blipFill>
        <p:spPr>
          <a:xfrm>
            <a:off x="7104112" y="2734434"/>
            <a:ext cx="3224352" cy="1655748"/>
          </a:xfrm>
          <a:prstGeom prst="rect">
            <a:avLst/>
          </a:prstGeom>
        </p:spPr>
      </p:pic>
      <p:pic>
        <p:nvPicPr>
          <p:cNvPr id="11" name="Picture 10">
            <a:extLst>
              <a:ext uri="{FF2B5EF4-FFF2-40B4-BE49-F238E27FC236}">
                <a16:creationId xmlns:a16="http://schemas.microsoft.com/office/drawing/2014/main" id="{EBA53E6F-6191-4378-E02F-96375E45AF2B}"/>
              </a:ext>
            </a:extLst>
          </p:cNvPr>
          <p:cNvPicPr>
            <a:picLocks noChangeAspect="1"/>
          </p:cNvPicPr>
          <p:nvPr/>
        </p:nvPicPr>
        <p:blipFill>
          <a:blip r:embed="rId5"/>
          <a:stretch>
            <a:fillRect/>
          </a:stretch>
        </p:blipFill>
        <p:spPr>
          <a:xfrm>
            <a:off x="2063552" y="3165360"/>
            <a:ext cx="1884812" cy="1319368"/>
          </a:xfrm>
          <a:prstGeom prst="rect">
            <a:avLst/>
          </a:prstGeom>
        </p:spPr>
      </p:pic>
      <p:sp>
        <p:nvSpPr>
          <p:cNvPr id="19" name="Rectangle 18">
            <a:extLst>
              <a:ext uri="{FF2B5EF4-FFF2-40B4-BE49-F238E27FC236}">
                <a16:creationId xmlns:a16="http://schemas.microsoft.com/office/drawing/2014/main" id="{F6A5D3B4-949A-3893-160B-512D1D68793E}"/>
              </a:ext>
            </a:extLst>
          </p:cNvPr>
          <p:cNvSpPr/>
          <p:nvPr/>
        </p:nvSpPr>
        <p:spPr>
          <a:xfrm>
            <a:off x="3765434" y="2003507"/>
            <a:ext cx="1269533" cy="439295"/>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20" name="Rectangle 19">
            <a:extLst>
              <a:ext uri="{FF2B5EF4-FFF2-40B4-BE49-F238E27FC236}">
                <a16:creationId xmlns:a16="http://schemas.microsoft.com/office/drawing/2014/main" id="{40636770-E856-EF4E-5805-4A6F746567DB}"/>
              </a:ext>
            </a:extLst>
          </p:cNvPr>
          <p:cNvSpPr/>
          <p:nvPr/>
        </p:nvSpPr>
        <p:spPr>
          <a:xfrm>
            <a:off x="4151784" y="3068960"/>
            <a:ext cx="976892" cy="15121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88641"/>
            <a:ext cx="7886700" cy="613069"/>
          </a:xfrm>
        </p:spPr>
        <p:txBody>
          <a:bodyPr>
            <a:noAutofit/>
          </a:bodyPr>
          <a:lstStyle/>
          <a:p>
            <a:r>
              <a:rPr lang="en-GB" sz="3600" b="1" dirty="0">
                <a:latin typeface="Arial" panose="020B0604020202020204" pitchFamily="34" charset="0"/>
                <a:cs typeface="Arial" panose="020B0604020202020204" pitchFamily="34" charset="0"/>
              </a:rPr>
              <a:t>In this Theme</a:t>
            </a:r>
            <a:r>
              <a:rPr lang="en-GB" sz="3600" b="1" i="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1991544" y="1700808"/>
            <a:ext cx="8208912" cy="1224136"/>
          </a:xfrm>
        </p:spPr>
        <p:txBody>
          <a:bodyPr>
            <a:noAutofit/>
          </a:bodyPr>
          <a:lstStyle/>
          <a:p>
            <a:pPr>
              <a:spcBef>
                <a:spcPts val="1200"/>
              </a:spcBef>
              <a:spcAft>
                <a:spcPts val="1200"/>
              </a:spcAft>
            </a:pPr>
            <a:r>
              <a:rPr lang="en-GB" i="1" dirty="0">
                <a:latin typeface="Arial" panose="020B0604020202020204" pitchFamily="34" charset="0"/>
                <a:cs typeface="Arial" panose="020B0604020202020204" pitchFamily="34" charset="0"/>
              </a:rPr>
              <a:t>Part 1 Professional behaviours</a:t>
            </a:r>
          </a:p>
          <a:p>
            <a:pPr>
              <a:spcBef>
                <a:spcPts val="1200"/>
              </a:spcBef>
              <a:spcAft>
                <a:spcPts val="1200"/>
              </a:spcAft>
            </a:pPr>
            <a:r>
              <a:rPr lang="en-GB" i="1" dirty="0">
                <a:latin typeface="Arial" panose="020B0604020202020204" pitchFamily="34" charset="0"/>
                <a:cs typeface="Arial" panose="020B0604020202020204" pitchFamily="34" charset="0"/>
              </a:rPr>
              <a:t>Part 2 Characteristics of an effective workplace</a:t>
            </a:r>
          </a:p>
          <a:p>
            <a:pPr marL="0" indent="0">
              <a:spcBef>
                <a:spcPts val="1200"/>
              </a:spcBef>
              <a:spcAft>
                <a:spcPts val="1200"/>
              </a:spcAft>
              <a:buNone/>
            </a:pP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8717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16632"/>
            <a:ext cx="8229600" cy="706090"/>
          </a:xfrm>
        </p:spPr>
        <p:txBody>
          <a:bodyPr>
            <a:normAutofit/>
          </a:bodyPr>
          <a:lstStyle/>
          <a:p>
            <a:r>
              <a:rPr lang="en-GB" sz="3600" b="1" dirty="0"/>
              <a:t>What is a competency?</a:t>
            </a:r>
          </a:p>
        </p:txBody>
      </p:sp>
      <p:sp>
        <p:nvSpPr>
          <p:cNvPr id="3" name="Content Placeholder 2"/>
          <p:cNvSpPr txBox="1">
            <a:spLocks/>
          </p:cNvSpPr>
          <p:nvPr/>
        </p:nvSpPr>
        <p:spPr>
          <a:xfrm>
            <a:off x="2197881" y="1132986"/>
            <a:ext cx="7672908" cy="639831"/>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Font typeface="Arial" panose="020B0604020202020204" pitchFamily="34" charset="0"/>
              <a:buNone/>
            </a:pPr>
            <a:r>
              <a:rPr lang="en-GB" sz="3200" i="1" dirty="0"/>
              <a:t>What do you understand the term to mean?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91944" y="1700808"/>
            <a:ext cx="675618" cy="675620"/>
          </a:xfrm>
          <a:prstGeom prst="rect">
            <a:avLst/>
          </a:prstGeom>
        </p:spPr>
      </p:pic>
      <p:sp>
        <p:nvSpPr>
          <p:cNvPr id="5" name="TextBox 4"/>
          <p:cNvSpPr txBox="1"/>
          <p:nvPr/>
        </p:nvSpPr>
        <p:spPr>
          <a:xfrm>
            <a:off x="2063552" y="2567523"/>
            <a:ext cx="8352928" cy="3139321"/>
          </a:xfrm>
          <a:prstGeom prst="rect">
            <a:avLst/>
          </a:prstGeom>
          <a:noFill/>
        </p:spPr>
        <p:txBody>
          <a:bodyPr wrap="square" rtlCol="0">
            <a:spAutoFit/>
          </a:bodyPr>
          <a:lstStyle/>
          <a:p>
            <a:pPr algn="ctr"/>
            <a:r>
              <a:rPr lang="en-GB" sz="2200" dirty="0"/>
              <a:t>‘The terms 'competency' and ‘competencies’ focus on someone’s personal attributes or inputs. They can be defined as the </a:t>
            </a:r>
            <a:r>
              <a:rPr lang="en-GB" sz="2200" u="sng" dirty="0"/>
              <a:t>behaviours</a:t>
            </a:r>
            <a:r>
              <a:rPr lang="en-GB" sz="2200" dirty="0"/>
              <a:t> (and technical attributes where appropriate) that individuals must have, or must acquire, to perform effectively at work’.</a:t>
            </a:r>
          </a:p>
          <a:p>
            <a:pPr algn="ctr"/>
            <a:endParaRPr lang="en-GB" sz="2200" dirty="0"/>
          </a:p>
          <a:p>
            <a:pPr algn="ctr"/>
            <a:r>
              <a:rPr lang="en-GB" sz="2200" dirty="0"/>
              <a:t>‘'Competence' and ‘competencies’ are broader concepts [than skills] that cover </a:t>
            </a:r>
            <a:r>
              <a:rPr lang="en-GB" sz="2200" u="sng" dirty="0"/>
              <a:t>demonstrable performance outputs </a:t>
            </a:r>
            <a:r>
              <a:rPr lang="en-GB" sz="2200" dirty="0"/>
              <a:t>as well as </a:t>
            </a:r>
            <a:r>
              <a:rPr lang="en-GB" sz="2200" u="sng" dirty="0"/>
              <a:t>behavioural inputs</a:t>
            </a:r>
            <a:r>
              <a:rPr lang="en-GB" sz="2200" dirty="0"/>
              <a:t>. They may relate to a system or set of minimum standards needed to perform effectively at work.’</a:t>
            </a:r>
          </a:p>
        </p:txBody>
      </p:sp>
      <p:sp>
        <p:nvSpPr>
          <p:cNvPr id="6" name="TextBox 5"/>
          <p:cNvSpPr txBox="1"/>
          <p:nvPr/>
        </p:nvSpPr>
        <p:spPr>
          <a:xfrm>
            <a:off x="7176121" y="6093296"/>
            <a:ext cx="2694669" cy="369332"/>
          </a:xfrm>
          <a:prstGeom prst="rect">
            <a:avLst/>
          </a:prstGeom>
          <a:noFill/>
        </p:spPr>
        <p:txBody>
          <a:bodyPr wrap="square" rtlCol="0">
            <a:spAutoFit/>
          </a:bodyPr>
          <a:lstStyle/>
          <a:p>
            <a:pPr algn="r"/>
            <a:r>
              <a:rPr lang="en-GB" sz="1800" dirty="0"/>
              <a:t>(CIPD, 2020)</a:t>
            </a:r>
          </a:p>
        </p:txBody>
      </p:sp>
    </p:spTree>
    <p:extLst>
      <p:ext uri="{BB962C8B-B14F-4D97-AF65-F5344CB8AC3E}">
        <p14:creationId xmlns:p14="http://schemas.microsoft.com/office/powerpoint/2010/main" val="1231470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16632"/>
            <a:ext cx="8229600" cy="706090"/>
          </a:xfrm>
        </p:spPr>
        <p:txBody>
          <a:bodyPr>
            <a:normAutofit/>
          </a:bodyPr>
          <a:lstStyle/>
          <a:p>
            <a:r>
              <a:rPr lang="en-GB" sz="3600" b="1" dirty="0"/>
              <a:t>Why competencies?</a:t>
            </a:r>
          </a:p>
        </p:txBody>
      </p:sp>
      <p:sp>
        <p:nvSpPr>
          <p:cNvPr id="3" name="Content Placeholder 2"/>
          <p:cNvSpPr txBox="1">
            <a:spLocks/>
          </p:cNvSpPr>
          <p:nvPr/>
        </p:nvSpPr>
        <p:spPr>
          <a:xfrm>
            <a:off x="2197882" y="1124745"/>
            <a:ext cx="7672908" cy="639831"/>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Font typeface="Arial" panose="020B0604020202020204" pitchFamily="34" charset="0"/>
              <a:buNone/>
            </a:pPr>
            <a:r>
              <a:rPr lang="en-GB" sz="2800" i="1" dirty="0"/>
              <a:t>It is widely accepted that it is advantageous to be able to show that </a:t>
            </a:r>
            <a:r>
              <a:rPr lang="en-GB" sz="2800" i="1" u="sng" dirty="0"/>
              <a:t>we </a:t>
            </a:r>
            <a:r>
              <a:rPr lang="en-GB" sz="2800" i="1" dirty="0"/>
              <a:t>can do something rather than that we </a:t>
            </a:r>
            <a:r>
              <a:rPr lang="en-GB" sz="2800" i="1" u="sng" dirty="0"/>
              <a:t>know how </a:t>
            </a:r>
            <a:r>
              <a:rPr lang="en-GB" sz="2800" i="1" dirty="0"/>
              <a:t>to do something.</a:t>
            </a:r>
          </a:p>
          <a:p>
            <a:pPr marL="0" indent="0" algn="ctr">
              <a:buFont typeface="Arial" panose="020B0604020202020204" pitchFamily="34" charset="0"/>
              <a:buNone/>
            </a:pPr>
            <a:endParaRPr lang="en-GB" sz="2800" i="1" dirty="0"/>
          </a:p>
          <a:p>
            <a:pPr marL="0" indent="0" algn="ctr">
              <a:buFont typeface="Arial" panose="020B0604020202020204" pitchFamily="34" charset="0"/>
              <a:buNone/>
            </a:pPr>
            <a:r>
              <a:rPr lang="en-GB" sz="2800" i="1" dirty="0"/>
              <a:t>Therefore, we can demonstrate our </a:t>
            </a:r>
            <a:r>
              <a:rPr lang="en-GB" sz="2800" b="1" i="1" dirty="0"/>
              <a:t>competency</a:t>
            </a:r>
            <a:r>
              <a:rPr lang="en-GB" sz="2800" i="1" dirty="0"/>
              <a:t> by the way that we </a:t>
            </a:r>
            <a:r>
              <a:rPr lang="en-GB" sz="2800" b="1" i="1" dirty="0"/>
              <a:t>behave</a:t>
            </a:r>
            <a:r>
              <a:rPr lang="en-GB" sz="2800" i="1" dirty="0"/>
              <a:t> in the workplace.</a:t>
            </a:r>
          </a:p>
          <a:p>
            <a:pPr marL="0" indent="0" algn="ctr">
              <a:buFont typeface="Arial" panose="020B0604020202020204" pitchFamily="34" charset="0"/>
              <a:buNone/>
            </a:pPr>
            <a:endParaRPr lang="en-GB" sz="2800" i="1" dirty="0"/>
          </a:p>
          <a:p>
            <a:pPr marL="0" indent="0" algn="ctr">
              <a:buFont typeface="Arial" panose="020B0604020202020204" pitchFamily="34" charset="0"/>
              <a:buNone/>
            </a:pPr>
            <a:r>
              <a:rPr lang="en-GB" sz="2800" i="1" dirty="0"/>
              <a:t>We can illustrate our </a:t>
            </a:r>
            <a:r>
              <a:rPr lang="en-GB" sz="2800" b="1" i="1" dirty="0"/>
              <a:t>competencies</a:t>
            </a:r>
            <a:r>
              <a:rPr lang="en-GB" sz="2800" i="1" dirty="0"/>
              <a:t> by giving examples of our </a:t>
            </a:r>
            <a:r>
              <a:rPr lang="en-GB" sz="2800" b="1" i="1" dirty="0"/>
              <a:t>professional behaviour</a:t>
            </a:r>
            <a:r>
              <a:rPr lang="en-GB" sz="2800" i="1" dirty="0"/>
              <a:t> e.g. by using the STAR technique.</a:t>
            </a:r>
            <a:endParaRPr lang="en-GB" sz="2800" b="1" i="1" dirty="0"/>
          </a:p>
        </p:txBody>
      </p:sp>
    </p:spTree>
    <p:extLst>
      <p:ext uri="{BB962C8B-B14F-4D97-AF65-F5344CB8AC3E}">
        <p14:creationId xmlns:p14="http://schemas.microsoft.com/office/powerpoint/2010/main" val="318326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4678" y="116632"/>
            <a:ext cx="8229600" cy="778098"/>
          </a:xfrm>
        </p:spPr>
        <p:txBody>
          <a:bodyPr>
            <a:noAutofit/>
          </a:bodyPr>
          <a:lstStyle/>
          <a:p>
            <a:pPr algn="ctr"/>
            <a:br>
              <a:rPr lang="en-GB" sz="3600" b="1" dirty="0"/>
            </a:br>
            <a:r>
              <a:rPr lang="en-GB" sz="3600" b="1" dirty="0"/>
              <a:t>Professional Behaviours</a:t>
            </a:r>
            <a:br>
              <a:rPr lang="en-GB" sz="3600" b="1" dirty="0"/>
            </a:br>
            <a:endParaRPr lang="en-GB" sz="3600" b="1" dirty="0"/>
          </a:p>
        </p:txBody>
      </p:sp>
      <p:sp>
        <p:nvSpPr>
          <p:cNvPr id="4" name="Content Placeholder 3"/>
          <p:cNvSpPr>
            <a:spLocks noGrp="1"/>
          </p:cNvSpPr>
          <p:nvPr>
            <p:ph sz="half" idx="2"/>
          </p:nvPr>
        </p:nvSpPr>
        <p:spPr>
          <a:xfrm>
            <a:off x="2207568" y="1124745"/>
            <a:ext cx="7931224" cy="648072"/>
          </a:xfrm>
        </p:spPr>
        <p:txBody>
          <a:bodyPr>
            <a:normAutofit/>
          </a:bodyPr>
          <a:lstStyle/>
          <a:p>
            <a:pPr marL="0" indent="0" algn="ctr">
              <a:buNone/>
            </a:pPr>
            <a:r>
              <a:rPr lang="en-GB" sz="3200" i="1" dirty="0"/>
              <a:t>What are Professional Behaviours?</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91944" y="1740612"/>
            <a:ext cx="675618" cy="675620"/>
          </a:xfrm>
          <a:prstGeom prst="rect">
            <a:avLst/>
          </a:prstGeom>
        </p:spPr>
      </p:pic>
      <p:sp>
        <p:nvSpPr>
          <p:cNvPr id="7" name="TextBox 6"/>
          <p:cNvSpPr txBox="1"/>
          <p:nvPr/>
        </p:nvSpPr>
        <p:spPr>
          <a:xfrm>
            <a:off x="1847528" y="2708921"/>
            <a:ext cx="8496944" cy="298543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The concept of Professional Behaviours was first adopted by the health care sector as part of person centred practice</a:t>
            </a:r>
          </a:p>
          <a:p>
            <a:pPr marL="285750" indent="-285750">
              <a:spcBef>
                <a:spcPts val="600"/>
              </a:spcBef>
              <a:spcAft>
                <a:spcPts val="600"/>
              </a:spcAft>
              <a:buFont typeface="Arial" panose="020B0604020202020204" pitchFamily="34" charset="0"/>
              <a:buChar char="•"/>
            </a:pPr>
            <a:r>
              <a:rPr lang="en-GB" sz="2400" dirty="0"/>
              <a:t>The concept of professional behaviours moves the focus </a:t>
            </a:r>
            <a:r>
              <a:rPr lang="en-GB" sz="2400" b="1" dirty="0"/>
              <a:t>from</a:t>
            </a:r>
            <a:r>
              <a:rPr lang="en-GB" sz="2400" dirty="0"/>
              <a:t> stating values </a:t>
            </a:r>
            <a:r>
              <a:rPr lang="en-GB" sz="2400" b="1" dirty="0"/>
              <a:t>to</a:t>
            </a:r>
            <a:r>
              <a:rPr lang="en-GB" sz="2400" dirty="0"/>
              <a:t> exhibiting our values by the way that we act</a:t>
            </a:r>
          </a:p>
          <a:p>
            <a:pPr marL="285750" indent="-285750">
              <a:spcBef>
                <a:spcPts val="600"/>
              </a:spcBef>
              <a:spcAft>
                <a:spcPts val="600"/>
              </a:spcAft>
              <a:buFont typeface="Arial" panose="020B0604020202020204" pitchFamily="34" charset="0"/>
              <a:buChar char="•"/>
            </a:pPr>
            <a:r>
              <a:rPr lang="en-GB" sz="2400" dirty="0"/>
              <a:t>In other words it is a focus on what an organisation and its staff do rather than what they say in their vision statements and policies</a:t>
            </a:r>
          </a:p>
        </p:txBody>
      </p:sp>
    </p:spTree>
    <p:extLst>
      <p:ext uri="{BB962C8B-B14F-4D97-AF65-F5344CB8AC3E}">
        <p14:creationId xmlns:p14="http://schemas.microsoft.com/office/powerpoint/2010/main" val="729308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778098"/>
          </a:xfrm>
        </p:spPr>
        <p:txBody>
          <a:bodyPr>
            <a:normAutofit/>
          </a:bodyPr>
          <a:lstStyle/>
          <a:p>
            <a:r>
              <a:rPr lang="en-GB" sz="3600" b="1" dirty="0">
                <a:latin typeface="Arial" panose="020B0604020202020204" pitchFamily="34" charset="0"/>
                <a:cs typeface="Arial" panose="020B0604020202020204" pitchFamily="34" charset="0"/>
              </a:rPr>
              <a:t>Professional behaviours </a:t>
            </a:r>
          </a:p>
        </p:txBody>
      </p:sp>
      <p:sp>
        <p:nvSpPr>
          <p:cNvPr id="4" name="Content Placeholder 3"/>
          <p:cNvSpPr>
            <a:spLocks noGrp="1"/>
          </p:cNvSpPr>
          <p:nvPr>
            <p:ph sz="half" idx="2"/>
          </p:nvPr>
        </p:nvSpPr>
        <p:spPr>
          <a:xfrm>
            <a:off x="1991544" y="1412776"/>
            <a:ext cx="8029400" cy="3096344"/>
          </a:xfrm>
        </p:spPr>
        <p:txBody>
          <a:bodyPr>
            <a:normAutofit lnSpcReduction="10000"/>
          </a:bodyPr>
          <a:lstStyle/>
          <a:p>
            <a:pPr marL="0" indent="0" algn="ctr">
              <a:buNone/>
            </a:pPr>
            <a:r>
              <a:rPr lang="en-GB" sz="2400" i="1" dirty="0"/>
              <a:t>Take some time to consider and research behaviours which you think are appropriate in our work sector?</a:t>
            </a:r>
          </a:p>
          <a:p>
            <a:pPr marL="0" indent="0" algn="ctr">
              <a:buNone/>
            </a:pPr>
            <a:endParaRPr lang="en-GB" sz="2400" i="1" dirty="0"/>
          </a:p>
          <a:p>
            <a:pPr marL="0" indent="0" algn="ctr">
              <a:buNone/>
            </a:pPr>
            <a:r>
              <a:rPr lang="en-GB" sz="2400" i="1" dirty="0"/>
              <a:t>N.B. There are suggested sources for your research on the next slide.</a:t>
            </a:r>
          </a:p>
          <a:p>
            <a:pPr marL="0" indent="0" algn="ctr">
              <a:buNone/>
            </a:pPr>
            <a:endParaRPr lang="en-GB" sz="2400" i="1" dirty="0"/>
          </a:p>
          <a:p>
            <a:pPr marL="0" indent="0" algn="ctr">
              <a:buNone/>
            </a:pPr>
            <a:endParaRPr lang="en-GB" sz="2400" i="1" dirty="0"/>
          </a:p>
          <a:p>
            <a:pPr marL="0" indent="0" algn="ctr">
              <a:buNone/>
            </a:pPr>
            <a:r>
              <a:rPr lang="en-GB" sz="2400" i="1" dirty="0"/>
              <a:t>Share these with your Tutor.</a:t>
            </a:r>
            <a:endParaRPr lang="en-GB" i="1" dirty="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86943" y="3284985"/>
            <a:ext cx="638801" cy="638801"/>
          </a:xfrm>
          <a:prstGeom prst="rect">
            <a:avLst/>
          </a:prstGeom>
        </p:spPr>
      </p:pic>
      <p:pic>
        <p:nvPicPr>
          <p:cNvPr id="7" name="Picture 6">
            <a:hlinkClick r:id="rId4" action="ppaction://hlinkfile"/>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19045" y="4581128"/>
            <a:ext cx="1374596" cy="1374600"/>
          </a:xfrm>
          <a:prstGeom prst="rect">
            <a:avLst/>
          </a:prstGeom>
        </p:spPr>
      </p:pic>
    </p:spTree>
    <p:extLst>
      <p:ext uri="{BB962C8B-B14F-4D97-AF65-F5344CB8AC3E}">
        <p14:creationId xmlns:p14="http://schemas.microsoft.com/office/powerpoint/2010/main" val="1975668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703512" y="188640"/>
            <a:ext cx="8640960" cy="523220"/>
          </a:xfrm>
          <a:prstGeom prst="rect">
            <a:avLst/>
          </a:prstGeom>
          <a:noFill/>
        </p:spPr>
        <p:txBody>
          <a:bodyPr wrap="square" rtlCol="0">
            <a:spAutoFit/>
          </a:bodyPr>
          <a:lstStyle/>
          <a:p>
            <a:pPr algn="ctr"/>
            <a:r>
              <a:rPr lang="en-GB" sz="2800" b="1" dirty="0"/>
              <a:t>Useful Sources of Information</a:t>
            </a:r>
          </a:p>
        </p:txBody>
      </p:sp>
      <p:sp>
        <p:nvSpPr>
          <p:cNvPr id="7" name="TextBox 6"/>
          <p:cNvSpPr txBox="1"/>
          <p:nvPr/>
        </p:nvSpPr>
        <p:spPr>
          <a:xfrm>
            <a:off x="1878754" y="3898280"/>
            <a:ext cx="8280920" cy="830997"/>
          </a:xfrm>
          <a:prstGeom prst="rect">
            <a:avLst/>
          </a:prstGeom>
          <a:noFill/>
        </p:spPr>
        <p:txBody>
          <a:bodyPr wrap="square" rtlCol="0">
            <a:spAutoFit/>
          </a:bodyPr>
          <a:lstStyle/>
          <a:p>
            <a:r>
              <a:rPr lang="en-GB" sz="1600" dirty="0"/>
              <a:t>University of Bristol (2019) Professional Behaviours Available at </a:t>
            </a:r>
            <a:r>
              <a:rPr lang="en-GB" sz="1600" dirty="0">
                <a:hlinkClick r:id="rId2"/>
              </a:rPr>
              <a:t>http://www.bristol.ac.uk/staffdevelopment/professional-services/professional-behaviours/</a:t>
            </a:r>
            <a:r>
              <a:rPr lang="en-GB" sz="1600" dirty="0"/>
              <a:t>  [Accessed 22/03/2021]</a:t>
            </a:r>
          </a:p>
        </p:txBody>
      </p:sp>
      <p:sp>
        <p:nvSpPr>
          <p:cNvPr id="8" name="TextBox 7"/>
          <p:cNvSpPr txBox="1"/>
          <p:nvPr/>
        </p:nvSpPr>
        <p:spPr>
          <a:xfrm>
            <a:off x="1892816" y="2348880"/>
            <a:ext cx="8352928" cy="1077218"/>
          </a:xfrm>
          <a:prstGeom prst="rect">
            <a:avLst/>
          </a:prstGeom>
          <a:noFill/>
        </p:spPr>
        <p:txBody>
          <a:bodyPr wrap="square" rtlCol="0">
            <a:spAutoFit/>
          </a:bodyPr>
          <a:lstStyle/>
          <a:p>
            <a:r>
              <a:rPr lang="en-GB" sz="1600" dirty="0"/>
              <a:t>General Medical Council, The (No Date) </a:t>
            </a:r>
            <a:r>
              <a:rPr lang="en-GB" sz="1600" dirty="0">
                <a:hlinkClick r:id="rId3"/>
              </a:rPr>
              <a:t>https://www.gmc-uk.org/about/how-we-work/corporate-strategy-plans-and-impact/supporting-a-profession-under-pressure/improving-support-for-doctors-to-raise-and-act-on-concerns/professional-behaviours-and-patient-safety-programme</a:t>
            </a:r>
            <a:r>
              <a:rPr lang="en-GB" sz="1600" dirty="0"/>
              <a:t>  </a:t>
            </a:r>
          </a:p>
          <a:p>
            <a:r>
              <a:rPr lang="en-GB" sz="1600" dirty="0"/>
              <a:t>[Accessed 20/03/2021]</a:t>
            </a:r>
          </a:p>
        </p:txBody>
      </p:sp>
      <p:sp>
        <p:nvSpPr>
          <p:cNvPr id="9" name="TextBox 8"/>
          <p:cNvSpPr txBox="1"/>
          <p:nvPr/>
        </p:nvSpPr>
        <p:spPr>
          <a:xfrm>
            <a:off x="1897040" y="4869160"/>
            <a:ext cx="7920880" cy="1077218"/>
          </a:xfrm>
          <a:prstGeom prst="rect">
            <a:avLst/>
          </a:prstGeom>
          <a:noFill/>
        </p:spPr>
        <p:txBody>
          <a:bodyPr wrap="square" rtlCol="0">
            <a:spAutoFit/>
          </a:bodyPr>
          <a:lstStyle/>
          <a:p>
            <a:r>
              <a:rPr lang="en-GB" sz="1600" dirty="0" err="1"/>
              <a:t>Yusoff</a:t>
            </a:r>
            <a:r>
              <a:rPr lang="en-GB" sz="1600" dirty="0"/>
              <a:t>, M. S. B. (2009) ‘Professional Behaviour: What Does It Mean?’ </a:t>
            </a:r>
            <a:r>
              <a:rPr lang="en-GB" sz="1600" i="1" dirty="0"/>
              <a:t>Education in Medicine Journal</a:t>
            </a:r>
            <a:r>
              <a:rPr lang="en-GB" sz="1600" dirty="0"/>
              <a:t> Vol. 1 Issue (1) Available at: </a:t>
            </a:r>
            <a:r>
              <a:rPr lang="en-GB" sz="1600" dirty="0">
                <a:hlinkClick r:id="rId4"/>
              </a:rPr>
              <a:t>https://www.researchgate.net/publication/200582956_Professional_Behaviour_What_Does_It_Means</a:t>
            </a:r>
            <a:r>
              <a:rPr lang="en-GB" sz="1600" dirty="0"/>
              <a:t> [Accessed 20/03/2021]</a:t>
            </a:r>
          </a:p>
        </p:txBody>
      </p:sp>
      <p:sp>
        <p:nvSpPr>
          <p:cNvPr id="10" name="TextBox 9"/>
          <p:cNvSpPr txBox="1"/>
          <p:nvPr/>
        </p:nvSpPr>
        <p:spPr>
          <a:xfrm>
            <a:off x="1892817" y="764705"/>
            <a:ext cx="8287951" cy="1323439"/>
          </a:xfrm>
          <a:prstGeom prst="rect">
            <a:avLst/>
          </a:prstGeom>
          <a:noFill/>
        </p:spPr>
        <p:txBody>
          <a:bodyPr wrap="square" rtlCol="0">
            <a:spAutoFit/>
          </a:bodyPr>
          <a:lstStyle/>
          <a:p>
            <a:r>
              <a:rPr lang="en-GB" sz="1600" dirty="0"/>
              <a:t>Allen Hall, A. &amp; </a:t>
            </a:r>
            <a:r>
              <a:rPr lang="en-GB" sz="1600" dirty="0" err="1"/>
              <a:t>Berardino</a:t>
            </a:r>
            <a:r>
              <a:rPr lang="en-GB" sz="1600" dirty="0"/>
              <a:t>, L. (2006) ‘Teaching Professional </a:t>
            </a:r>
            <a:r>
              <a:rPr lang="en-GB" sz="1600" dirty="0" err="1"/>
              <a:t>Behaviors</a:t>
            </a:r>
            <a:r>
              <a:rPr lang="en-GB" sz="1600" dirty="0"/>
              <a:t>: Differences in the Perceptions of Faculty, Students, and Employers’. </a:t>
            </a:r>
            <a:r>
              <a:rPr lang="en-GB" sz="1600" i="1" dirty="0"/>
              <a:t>Journal of Business Ethics</a:t>
            </a:r>
            <a:r>
              <a:rPr lang="en-GB" sz="1600" dirty="0"/>
              <a:t>, Vol. 63 Issue (4), pp.407–415. Available at: </a:t>
            </a:r>
            <a:r>
              <a:rPr lang="en-GB" sz="1600" dirty="0">
                <a:hlinkClick r:id="rId5"/>
              </a:rPr>
              <a:t>https://www-jstor-org.ezproxy.uwtsd.ac.uk/stable/25123721?seq=1#metadata_info_tab_contents</a:t>
            </a:r>
            <a:r>
              <a:rPr lang="en-GB" sz="1600" dirty="0"/>
              <a:t> [Accessed 20/03/2021]</a:t>
            </a:r>
          </a:p>
        </p:txBody>
      </p:sp>
    </p:spTree>
    <p:extLst>
      <p:ext uri="{BB962C8B-B14F-4D97-AF65-F5344CB8AC3E}">
        <p14:creationId xmlns:p14="http://schemas.microsoft.com/office/powerpoint/2010/main" val="805368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778098"/>
          </a:xfrm>
        </p:spPr>
        <p:txBody>
          <a:bodyPr>
            <a:noAutofit/>
          </a:bodyPr>
          <a:lstStyle/>
          <a:p>
            <a:pPr algn="ctr"/>
            <a:br>
              <a:rPr lang="en-GB" sz="3600" b="1" dirty="0"/>
            </a:br>
            <a:r>
              <a:rPr lang="en-GB" sz="3600" b="1" dirty="0"/>
              <a:t>Professional Behaviours</a:t>
            </a:r>
            <a:br>
              <a:rPr lang="en-GB" sz="3600" b="1" dirty="0"/>
            </a:br>
            <a:endParaRPr lang="en-GB" sz="3600" b="1" dirty="0"/>
          </a:p>
        </p:txBody>
      </p:sp>
      <p:sp>
        <p:nvSpPr>
          <p:cNvPr id="4" name="Content Placeholder 3"/>
          <p:cNvSpPr>
            <a:spLocks noGrp="1"/>
          </p:cNvSpPr>
          <p:nvPr>
            <p:ph sz="half" idx="2"/>
          </p:nvPr>
        </p:nvSpPr>
        <p:spPr>
          <a:xfrm>
            <a:off x="4583833" y="2636912"/>
            <a:ext cx="4283251" cy="2709128"/>
          </a:xfrm>
        </p:spPr>
        <p:txBody>
          <a:bodyPr>
            <a:normAutofit/>
          </a:bodyPr>
          <a:lstStyle/>
          <a:p>
            <a:r>
              <a:rPr lang="en-GB" i="1" dirty="0"/>
              <a:t>Collaboration</a:t>
            </a:r>
          </a:p>
          <a:p>
            <a:r>
              <a:rPr lang="en-GB" i="1" dirty="0"/>
              <a:t>Inclusivity</a:t>
            </a:r>
          </a:p>
          <a:p>
            <a:r>
              <a:rPr lang="en-GB" i="1" dirty="0"/>
              <a:t>Creativity</a:t>
            </a:r>
          </a:p>
          <a:p>
            <a:r>
              <a:rPr lang="en-GB" i="1" dirty="0"/>
              <a:t>Community</a:t>
            </a:r>
          </a:p>
          <a:p>
            <a:r>
              <a:rPr lang="en-GB" i="1" dirty="0"/>
              <a:t>Sustainability</a:t>
            </a:r>
          </a:p>
        </p:txBody>
      </p:sp>
      <p:sp>
        <p:nvSpPr>
          <p:cNvPr id="6" name="TextBox 5"/>
          <p:cNvSpPr txBox="1"/>
          <p:nvPr/>
        </p:nvSpPr>
        <p:spPr>
          <a:xfrm>
            <a:off x="1847528" y="1196753"/>
            <a:ext cx="849694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For example, UWTSD has chosen to promote the following professional behaviours;</a:t>
            </a:r>
          </a:p>
        </p:txBody>
      </p:sp>
    </p:spTree>
    <p:extLst>
      <p:ext uri="{BB962C8B-B14F-4D97-AF65-F5344CB8AC3E}">
        <p14:creationId xmlns:p14="http://schemas.microsoft.com/office/powerpoint/2010/main" val="2225303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857250"/>
            <a:ext cx="9144000" cy="5005668"/>
          </a:xfrm>
          <a:prstGeom prst="rect">
            <a:avLst/>
          </a:prstGeom>
        </p:spPr>
      </p:pic>
      <p:sp>
        <p:nvSpPr>
          <p:cNvPr id="5" name="TextBox 4"/>
          <p:cNvSpPr txBox="1"/>
          <p:nvPr/>
        </p:nvSpPr>
        <p:spPr>
          <a:xfrm>
            <a:off x="1181062" y="340660"/>
            <a:ext cx="9307644" cy="584775"/>
          </a:xfrm>
          <a:prstGeom prst="rect">
            <a:avLst/>
          </a:prstGeom>
          <a:noFill/>
        </p:spPr>
        <p:txBody>
          <a:bodyPr wrap="square" rtlCol="0">
            <a:spAutoFit/>
          </a:bodyPr>
          <a:lstStyle/>
          <a:p>
            <a:pPr algn="ctr"/>
            <a:r>
              <a:rPr lang="en-GB" sz="3200" dirty="0" err="1"/>
              <a:t>Cynrychiolaeth</a:t>
            </a:r>
            <a:r>
              <a:rPr lang="en-GB" sz="3200" dirty="0"/>
              <a:t> </a:t>
            </a:r>
            <a:r>
              <a:rPr lang="en-GB" sz="3200" dirty="0" err="1"/>
              <a:t>weledol</a:t>
            </a:r>
            <a:r>
              <a:rPr lang="en-GB" sz="3200" dirty="0"/>
              <a:t>         </a:t>
            </a:r>
            <a:r>
              <a:rPr lang="en-GB" sz="3200" i="1" dirty="0"/>
              <a:t>Visual representation</a:t>
            </a:r>
            <a:endParaRPr lang="en-GB" sz="1800" i="1" dirty="0"/>
          </a:p>
        </p:txBody>
      </p:sp>
    </p:spTree>
    <p:extLst>
      <p:ext uri="{BB962C8B-B14F-4D97-AF65-F5344CB8AC3E}">
        <p14:creationId xmlns:p14="http://schemas.microsoft.com/office/powerpoint/2010/main" val="1876326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1"/>
            <a:ext cx="9144000" cy="6000428"/>
          </a:xfrm>
          <a:prstGeom prst="rect">
            <a:avLst/>
          </a:prstGeom>
        </p:spPr>
      </p:pic>
    </p:spTree>
    <p:extLst>
      <p:ext uri="{BB962C8B-B14F-4D97-AF65-F5344CB8AC3E}">
        <p14:creationId xmlns:p14="http://schemas.microsoft.com/office/powerpoint/2010/main" val="3001266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2"/>
            <a:ext cx="9144000" cy="5683623"/>
          </a:xfrm>
          <a:prstGeom prst="rect">
            <a:avLst/>
          </a:prstGeom>
        </p:spPr>
      </p:pic>
    </p:spTree>
    <p:extLst>
      <p:ext uri="{BB962C8B-B14F-4D97-AF65-F5344CB8AC3E}">
        <p14:creationId xmlns:p14="http://schemas.microsoft.com/office/powerpoint/2010/main" val="1124990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0"/>
            <a:ext cx="9144000" cy="5593976"/>
          </a:xfrm>
          <a:prstGeom prst="rect">
            <a:avLst/>
          </a:prstGeom>
        </p:spPr>
      </p:pic>
    </p:spTree>
    <p:extLst>
      <p:ext uri="{BB962C8B-B14F-4D97-AF65-F5344CB8AC3E}">
        <p14:creationId xmlns:p14="http://schemas.microsoft.com/office/powerpoint/2010/main" val="6571990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0"/>
            <a:ext cx="9144000" cy="5611906"/>
          </a:xfrm>
          <a:prstGeom prst="rect">
            <a:avLst/>
          </a:prstGeom>
        </p:spPr>
      </p:pic>
    </p:spTree>
    <p:extLst>
      <p:ext uri="{BB962C8B-B14F-4D97-AF65-F5344CB8AC3E}">
        <p14:creationId xmlns:p14="http://schemas.microsoft.com/office/powerpoint/2010/main" val="150912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0"/>
            <a:ext cx="9144000" cy="5611906"/>
          </a:xfrm>
          <a:prstGeom prst="rect">
            <a:avLst/>
          </a:prstGeom>
        </p:spPr>
      </p:pic>
    </p:spTree>
    <p:extLst>
      <p:ext uri="{BB962C8B-B14F-4D97-AF65-F5344CB8AC3E}">
        <p14:creationId xmlns:p14="http://schemas.microsoft.com/office/powerpoint/2010/main" val="1361028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850106"/>
          </a:xfrm>
        </p:spPr>
        <p:txBody>
          <a:bodyPr>
            <a:normAutofit/>
          </a:bodyPr>
          <a:lstStyle/>
          <a:p>
            <a:pPr algn="ctr"/>
            <a:r>
              <a:rPr lang="en-GB" sz="3600" b="1" dirty="0"/>
              <a:t>Professional Behaviours</a:t>
            </a:r>
          </a:p>
        </p:txBody>
      </p:sp>
      <p:sp>
        <p:nvSpPr>
          <p:cNvPr id="4" name="Content Placeholder 3"/>
          <p:cNvSpPr>
            <a:spLocks noGrp="1"/>
          </p:cNvSpPr>
          <p:nvPr>
            <p:ph sz="half" idx="2"/>
          </p:nvPr>
        </p:nvSpPr>
        <p:spPr>
          <a:xfrm>
            <a:off x="1847528" y="1340768"/>
            <a:ext cx="8363272" cy="1108720"/>
          </a:xfrm>
        </p:spPr>
        <p:txBody>
          <a:bodyPr>
            <a:noAutofit/>
          </a:bodyPr>
          <a:lstStyle/>
          <a:p>
            <a:pPr marL="0" indent="0" algn="ctr">
              <a:buNone/>
            </a:pPr>
            <a:r>
              <a:rPr lang="en-GB" sz="3200" i="1" dirty="0"/>
              <a:t>However, can you see a problem with the previous statements?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7929" y="2665513"/>
            <a:ext cx="1070849" cy="1070849"/>
          </a:xfrm>
          <a:prstGeom prst="rect">
            <a:avLst/>
          </a:prstGeom>
        </p:spPr>
      </p:pic>
      <p:sp>
        <p:nvSpPr>
          <p:cNvPr id="7" name="TextBox 6"/>
          <p:cNvSpPr txBox="1"/>
          <p:nvPr/>
        </p:nvSpPr>
        <p:spPr>
          <a:xfrm>
            <a:off x="1847528" y="3933057"/>
            <a:ext cx="8424936" cy="209288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The issue is that these are still statements and organisations and staff need to agree and understand what they mean in practice</a:t>
            </a:r>
          </a:p>
          <a:p>
            <a:pPr marL="285750" indent="-285750">
              <a:spcBef>
                <a:spcPts val="600"/>
              </a:spcBef>
              <a:spcAft>
                <a:spcPts val="600"/>
              </a:spcAft>
              <a:buFont typeface="Arial" panose="020B0604020202020204" pitchFamily="34" charset="0"/>
              <a:buChar char="•"/>
            </a:pPr>
            <a:r>
              <a:rPr lang="en-GB" sz="2400" dirty="0"/>
              <a:t>It also increases the need to have an effective and accurate staff appraisal and CPD programme to assist staff who are not demonstrating the behaviours</a:t>
            </a:r>
          </a:p>
        </p:txBody>
      </p:sp>
      <p:sp>
        <p:nvSpPr>
          <p:cNvPr id="8" name="TextBox 7"/>
          <p:cNvSpPr txBox="1"/>
          <p:nvPr/>
        </p:nvSpPr>
        <p:spPr>
          <a:xfrm>
            <a:off x="5951984" y="6381328"/>
            <a:ext cx="4104456" cy="338554"/>
          </a:xfrm>
          <a:prstGeom prst="rect">
            <a:avLst/>
          </a:prstGeom>
          <a:noFill/>
        </p:spPr>
        <p:txBody>
          <a:bodyPr wrap="square" rtlCol="0">
            <a:spAutoFit/>
          </a:bodyPr>
          <a:lstStyle/>
          <a:p>
            <a:pPr algn="r"/>
            <a:r>
              <a:rPr lang="en-GB" sz="1600" dirty="0"/>
              <a:t>(See for example </a:t>
            </a:r>
            <a:r>
              <a:rPr lang="en-GB" sz="1600" dirty="0" err="1"/>
              <a:t>Janosik</a:t>
            </a:r>
            <a:r>
              <a:rPr lang="en-GB" sz="1600" dirty="0"/>
              <a:t>, 2007) </a:t>
            </a:r>
          </a:p>
        </p:txBody>
      </p:sp>
    </p:spTree>
    <p:extLst>
      <p:ext uri="{BB962C8B-B14F-4D97-AF65-F5344CB8AC3E}">
        <p14:creationId xmlns:p14="http://schemas.microsoft.com/office/powerpoint/2010/main" val="2238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7" grpId="0" build="p"/>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850106"/>
          </a:xfrm>
        </p:spPr>
        <p:txBody>
          <a:bodyPr>
            <a:normAutofit/>
          </a:bodyPr>
          <a:lstStyle/>
          <a:p>
            <a:pPr algn="ctr"/>
            <a:r>
              <a:rPr lang="en-GB" sz="3600" b="1" dirty="0"/>
              <a:t>Professional Behaviours</a:t>
            </a:r>
          </a:p>
        </p:txBody>
      </p:sp>
      <p:sp>
        <p:nvSpPr>
          <p:cNvPr id="4" name="Content Placeholder 3"/>
          <p:cNvSpPr>
            <a:spLocks noGrp="1"/>
          </p:cNvSpPr>
          <p:nvPr>
            <p:ph sz="half" idx="2"/>
          </p:nvPr>
        </p:nvSpPr>
        <p:spPr>
          <a:xfrm>
            <a:off x="1981200" y="1268760"/>
            <a:ext cx="8352928" cy="2376264"/>
          </a:xfrm>
        </p:spPr>
        <p:txBody>
          <a:bodyPr>
            <a:noAutofit/>
          </a:bodyPr>
          <a:lstStyle/>
          <a:p>
            <a:r>
              <a:rPr lang="en-GB" sz="3200" dirty="0"/>
              <a:t>Questions for </a:t>
            </a:r>
            <a:r>
              <a:rPr lang="en-GB" sz="3200" dirty="0" err="1"/>
              <a:t>refelective</a:t>
            </a:r>
            <a:r>
              <a:rPr lang="en-GB" sz="3200" dirty="0"/>
              <a:t> practitioners include</a:t>
            </a:r>
            <a:r>
              <a:rPr lang="en-GB" sz="3200" i="1" dirty="0"/>
              <a:t>;</a:t>
            </a:r>
          </a:p>
          <a:p>
            <a:r>
              <a:rPr lang="en-GB" sz="3200" i="1" dirty="0"/>
              <a:t>How do they provide a steer for our responses to everyday situations?</a:t>
            </a:r>
          </a:p>
          <a:p>
            <a:r>
              <a:rPr lang="en-GB" sz="3200" i="1" dirty="0"/>
              <a:t>Can we agree a set of professional behaviours? </a:t>
            </a:r>
          </a:p>
          <a:p>
            <a:r>
              <a:rPr lang="en-GB" sz="3200" i="1" dirty="0"/>
              <a:t>We can recognise them in ourselves and others?</a:t>
            </a:r>
          </a:p>
          <a:p>
            <a:r>
              <a:rPr lang="en-GB" sz="3200" i="1" dirty="0"/>
              <a:t>What do we do if we do not recognise them in ourselves and others?</a:t>
            </a:r>
          </a:p>
          <a:p>
            <a:pPr marL="0" indent="0">
              <a:buNone/>
            </a:pPr>
            <a:endParaRPr lang="en-GB" sz="3200" dirty="0"/>
          </a:p>
        </p:txBody>
      </p:sp>
      <p:sp>
        <p:nvSpPr>
          <p:cNvPr id="5" name="Rectangle 1"/>
          <p:cNvSpPr>
            <a:spLocks noChangeArrowheads="1"/>
          </p:cNvSpPr>
          <p:nvPr/>
        </p:nvSpPr>
        <p:spPr bwMode="auto">
          <a:xfrm>
            <a:off x="1524001" y="102921"/>
            <a:ext cx="65" cy="25135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48962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a:bodyPr>
          <a:lstStyle/>
          <a:p>
            <a:r>
              <a:rPr lang="en-GB" sz="3600" b="1" dirty="0"/>
              <a:t>Guided Study Activity</a:t>
            </a:r>
          </a:p>
        </p:txBody>
      </p:sp>
      <p:sp>
        <p:nvSpPr>
          <p:cNvPr id="3" name="TextBox 2"/>
          <p:cNvSpPr txBox="1"/>
          <p:nvPr/>
        </p:nvSpPr>
        <p:spPr>
          <a:xfrm>
            <a:off x="1950420" y="1052737"/>
            <a:ext cx="8208912" cy="477053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Using the Self-Evaluation sheet on Moodle, reflect on the competencies and behaviours listed there</a:t>
            </a:r>
          </a:p>
          <a:p>
            <a:pPr marL="285750" indent="-285750">
              <a:spcBef>
                <a:spcPts val="600"/>
              </a:spcBef>
              <a:spcAft>
                <a:spcPts val="600"/>
              </a:spcAft>
              <a:buFont typeface="Arial" panose="020B0604020202020204" pitchFamily="34" charset="0"/>
              <a:buChar char="•"/>
            </a:pPr>
            <a:r>
              <a:rPr lang="en-GB" sz="2400" dirty="0"/>
              <a:t>This is a </a:t>
            </a:r>
            <a:r>
              <a:rPr lang="en-GB" sz="2400" b="1" dirty="0"/>
              <a:t>self</a:t>
            </a:r>
            <a:r>
              <a:rPr lang="en-GB" sz="2400" dirty="0"/>
              <a:t>-evaluation and no-one will be checking on the results.</a:t>
            </a:r>
          </a:p>
          <a:p>
            <a:pPr marL="285750" indent="-285750">
              <a:spcBef>
                <a:spcPts val="600"/>
              </a:spcBef>
              <a:spcAft>
                <a:spcPts val="600"/>
              </a:spcAft>
              <a:buFont typeface="Arial" panose="020B0604020202020204" pitchFamily="34" charset="0"/>
              <a:buChar char="•"/>
            </a:pPr>
            <a:r>
              <a:rPr lang="en-GB" sz="2400" dirty="0"/>
              <a:t>However, for it to be effective you need to be honest with yourself</a:t>
            </a:r>
          </a:p>
          <a:p>
            <a:pPr marL="285750" indent="-285750">
              <a:spcBef>
                <a:spcPts val="600"/>
              </a:spcBef>
              <a:spcAft>
                <a:spcPts val="600"/>
              </a:spcAft>
              <a:buFont typeface="Arial" panose="020B0604020202020204" pitchFamily="34" charset="0"/>
              <a:buChar char="•"/>
            </a:pPr>
            <a:r>
              <a:rPr lang="en-GB" sz="2400" dirty="0"/>
              <a:t>For those areas where you have assessed yourself as not being competent yet then you should start to think of ways of developing these competencies</a:t>
            </a:r>
          </a:p>
          <a:p>
            <a:pPr marL="285750" indent="-285750">
              <a:spcBef>
                <a:spcPts val="600"/>
              </a:spcBef>
              <a:spcAft>
                <a:spcPts val="600"/>
              </a:spcAft>
              <a:buFont typeface="Arial" panose="020B0604020202020204" pitchFamily="34" charset="0"/>
              <a:buChar char="•"/>
            </a:pPr>
            <a:r>
              <a:rPr lang="en-GB" sz="2400" dirty="0"/>
              <a:t>You might want to us this to inform your discussions with fellow students and colleagues</a:t>
            </a:r>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93783" y="5949281"/>
            <a:ext cx="604435" cy="604435"/>
          </a:xfrm>
          <a:prstGeom prst="rect">
            <a:avLst/>
          </a:prstGeom>
        </p:spPr>
      </p:pic>
    </p:spTree>
    <p:extLst>
      <p:ext uri="{BB962C8B-B14F-4D97-AF65-F5344CB8AC3E}">
        <p14:creationId xmlns:p14="http://schemas.microsoft.com/office/powerpoint/2010/main" val="961223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778098"/>
          </a:xfrm>
        </p:spPr>
        <p:txBody>
          <a:bodyPr>
            <a:noAutofit/>
          </a:bodyPr>
          <a:lstStyle/>
          <a:p>
            <a:r>
              <a:rPr lang="en-GB" sz="3600" b="1" dirty="0">
                <a:latin typeface="Arial" panose="020B0604020202020204" pitchFamily="34" charset="0"/>
                <a:cs typeface="Arial" panose="020B0604020202020204" pitchFamily="34" charset="0"/>
              </a:rPr>
              <a:t>Professional behaviours – </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A Critical Reflection </a:t>
            </a:r>
          </a:p>
        </p:txBody>
      </p:sp>
      <p:sp>
        <p:nvSpPr>
          <p:cNvPr id="4" name="Content Placeholder 3"/>
          <p:cNvSpPr>
            <a:spLocks noGrp="1"/>
          </p:cNvSpPr>
          <p:nvPr>
            <p:ph sz="half" idx="2"/>
          </p:nvPr>
        </p:nvSpPr>
        <p:spPr>
          <a:xfrm>
            <a:off x="1991544" y="1412776"/>
            <a:ext cx="8029400" cy="4176464"/>
          </a:xfrm>
        </p:spPr>
        <p:txBody>
          <a:bodyPr>
            <a:normAutofit fontScale="92500" lnSpcReduction="10000"/>
          </a:bodyPr>
          <a:lstStyle/>
          <a:p>
            <a:pPr marL="0" indent="0" algn="ctr">
              <a:buNone/>
            </a:pPr>
            <a:r>
              <a:rPr lang="en-GB" sz="2400" i="1" dirty="0"/>
              <a:t>We will now take some time to critically reflect on </a:t>
            </a:r>
            <a:r>
              <a:rPr lang="en-GB" sz="2400" i="1" u="sng" dirty="0"/>
              <a:t>some</a:t>
            </a:r>
            <a:r>
              <a:rPr lang="en-GB" sz="2400" i="1" dirty="0"/>
              <a:t> of the behaviours listed on the Guided study sheet in the context of our every-day experience.</a:t>
            </a:r>
          </a:p>
          <a:p>
            <a:pPr marL="0" indent="0" algn="ctr">
              <a:buNone/>
            </a:pPr>
            <a:endParaRPr lang="en-GB" sz="2400" i="1" dirty="0"/>
          </a:p>
          <a:p>
            <a:pPr marL="0" indent="0" algn="ctr">
              <a:buNone/>
            </a:pPr>
            <a:r>
              <a:rPr lang="en-GB" sz="2400" i="1" dirty="0"/>
              <a:t>When we look at each behaviour try to think of examples you have seen demonstrated or experienced;</a:t>
            </a:r>
          </a:p>
          <a:p>
            <a:pPr marL="0" indent="0" algn="ctr">
              <a:buNone/>
            </a:pPr>
            <a:endParaRPr lang="en-GB" sz="2400" i="1" dirty="0"/>
          </a:p>
          <a:p>
            <a:r>
              <a:rPr lang="en-GB" sz="2400" i="1" dirty="0"/>
              <a:t>As a student</a:t>
            </a:r>
          </a:p>
          <a:p>
            <a:r>
              <a:rPr lang="en-GB" sz="2400" i="1" dirty="0"/>
              <a:t>As a customer</a:t>
            </a:r>
          </a:p>
          <a:p>
            <a:r>
              <a:rPr lang="en-GB" sz="2400" i="1" dirty="0"/>
              <a:t>As a parent</a:t>
            </a:r>
          </a:p>
          <a:p>
            <a:r>
              <a:rPr lang="en-GB" sz="2400" i="1" dirty="0"/>
              <a:t>As a patient / service user</a:t>
            </a:r>
            <a:endParaRPr lang="en-GB" i="1" dirty="0"/>
          </a:p>
        </p:txBody>
      </p:sp>
    </p:spTree>
    <p:extLst>
      <p:ext uri="{BB962C8B-B14F-4D97-AF65-F5344CB8AC3E}">
        <p14:creationId xmlns:p14="http://schemas.microsoft.com/office/powerpoint/2010/main" val="885188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778098"/>
          </a:xfrm>
        </p:spPr>
        <p:txBody>
          <a:bodyPr>
            <a:noAutofit/>
          </a:bodyPr>
          <a:lstStyle/>
          <a:p>
            <a:r>
              <a:rPr lang="en-GB" sz="3600" b="1" dirty="0">
                <a:latin typeface="Arial" panose="020B0604020202020204" pitchFamily="34" charset="0"/>
                <a:cs typeface="Arial" panose="020B0604020202020204" pitchFamily="34" charset="0"/>
              </a:rPr>
              <a:t>Professional behaviours – </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A Critical Reflection </a:t>
            </a:r>
          </a:p>
        </p:txBody>
      </p:sp>
      <p:sp>
        <p:nvSpPr>
          <p:cNvPr id="4" name="Content Placeholder 3"/>
          <p:cNvSpPr>
            <a:spLocks noGrp="1"/>
          </p:cNvSpPr>
          <p:nvPr>
            <p:ph sz="half" idx="2"/>
          </p:nvPr>
        </p:nvSpPr>
        <p:spPr>
          <a:xfrm>
            <a:off x="1991544" y="3573016"/>
            <a:ext cx="8029400" cy="2232248"/>
          </a:xfrm>
        </p:spPr>
        <p:txBody>
          <a:bodyPr>
            <a:normAutofit/>
          </a:bodyPr>
          <a:lstStyle/>
          <a:p>
            <a:pPr marL="0" indent="0" algn="ctr">
              <a:buNone/>
            </a:pPr>
            <a:r>
              <a:rPr lang="en-GB" sz="2400" i="1" dirty="0"/>
              <a:t>When have I seen these behaviours demonstrated?</a:t>
            </a:r>
          </a:p>
          <a:p>
            <a:pPr marL="0" indent="0" algn="ctr">
              <a:buNone/>
            </a:pPr>
            <a:endParaRPr lang="en-GB" sz="1200" i="1" dirty="0"/>
          </a:p>
          <a:p>
            <a:pPr marL="0" indent="0" algn="ctr">
              <a:buNone/>
            </a:pPr>
            <a:r>
              <a:rPr lang="en-GB" sz="2400" i="1" dirty="0"/>
              <a:t>When have I seen these behaviours ignored?</a:t>
            </a:r>
          </a:p>
          <a:p>
            <a:pPr marL="0" indent="0" algn="ctr">
              <a:buNone/>
            </a:pPr>
            <a:endParaRPr lang="en-GB" sz="1200" i="1" dirty="0"/>
          </a:p>
          <a:p>
            <a:pPr marL="0" indent="0" algn="ctr">
              <a:buNone/>
            </a:pPr>
            <a:r>
              <a:rPr lang="en-GB" sz="2400" i="1" dirty="0"/>
              <a:t>What do my experiences make me think about the organisation in question?</a:t>
            </a:r>
          </a:p>
        </p:txBody>
      </p:sp>
      <p:sp>
        <p:nvSpPr>
          <p:cNvPr id="5" name="TextBox 4"/>
          <p:cNvSpPr txBox="1"/>
          <p:nvPr/>
        </p:nvSpPr>
        <p:spPr>
          <a:xfrm>
            <a:off x="1847528" y="1268761"/>
            <a:ext cx="7128792" cy="461665"/>
          </a:xfrm>
          <a:prstGeom prst="rect">
            <a:avLst/>
          </a:prstGeom>
          <a:noFill/>
        </p:spPr>
        <p:txBody>
          <a:bodyPr wrap="square" rtlCol="0">
            <a:spAutoFit/>
          </a:bodyPr>
          <a:lstStyle/>
          <a:p>
            <a:r>
              <a:rPr lang="en-GB" sz="2400" b="1" dirty="0"/>
              <a:t>Competency: </a:t>
            </a:r>
            <a:r>
              <a:rPr lang="en-GB" sz="2400" dirty="0"/>
              <a:t>Integrity </a:t>
            </a:r>
            <a:r>
              <a:rPr lang="en-GB" sz="2400" b="1" dirty="0"/>
              <a:t> </a:t>
            </a:r>
          </a:p>
        </p:txBody>
      </p:sp>
      <p:sp>
        <p:nvSpPr>
          <p:cNvPr id="6" name="TextBox 5"/>
          <p:cNvSpPr txBox="1"/>
          <p:nvPr/>
        </p:nvSpPr>
        <p:spPr>
          <a:xfrm>
            <a:off x="1847528" y="1772817"/>
            <a:ext cx="8712968" cy="1200329"/>
          </a:xfrm>
          <a:prstGeom prst="rect">
            <a:avLst/>
          </a:prstGeom>
          <a:noFill/>
        </p:spPr>
        <p:txBody>
          <a:bodyPr wrap="square" rtlCol="0">
            <a:spAutoFit/>
          </a:bodyPr>
          <a:lstStyle/>
          <a:p>
            <a:r>
              <a:rPr lang="en-GB" sz="2400" b="1" dirty="0"/>
              <a:t>Behaviour(s): </a:t>
            </a:r>
            <a:r>
              <a:rPr lang="en-GB" sz="2400" dirty="0"/>
              <a:t>Consistent honesty; being able to be trusted with the property of others; can be trusted with confidential information; complete and accurate documentation of service user care  </a:t>
            </a:r>
          </a:p>
        </p:txBody>
      </p:sp>
    </p:spTree>
    <p:extLst>
      <p:ext uri="{BB962C8B-B14F-4D97-AF65-F5344CB8AC3E}">
        <p14:creationId xmlns:p14="http://schemas.microsoft.com/office/powerpoint/2010/main" val="1884764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778098"/>
          </a:xfrm>
        </p:spPr>
        <p:txBody>
          <a:bodyPr>
            <a:noAutofit/>
          </a:bodyPr>
          <a:lstStyle/>
          <a:p>
            <a:r>
              <a:rPr lang="en-GB" sz="3600" b="1" dirty="0">
                <a:latin typeface="Arial" panose="020B0604020202020204" pitchFamily="34" charset="0"/>
                <a:cs typeface="Arial" panose="020B0604020202020204" pitchFamily="34" charset="0"/>
              </a:rPr>
              <a:t>Professional behaviours – </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A Critical Reflection </a:t>
            </a:r>
          </a:p>
        </p:txBody>
      </p:sp>
      <p:sp>
        <p:nvSpPr>
          <p:cNvPr id="4" name="Content Placeholder 3"/>
          <p:cNvSpPr>
            <a:spLocks noGrp="1"/>
          </p:cNvSpPr>
          <p:nvPr>
            <p:ph sz="half" idx="2"/>
          </p:nvPr>
        </p:nvSpPr>
        <p:spPr>
          <a:xfrm>
            <a:off x="1991544" y="3861048"/>
            <a:ext cx="8029400" cy="2232248"/>
          </a:xfrm>
        </p:spPr>
        <p:txBody>
          <a:bodyPr>
            <a:normAutofit/>
          </a:bodyPr>
          <a:lstStyle/>
          <a:p>
            <a:pPr marL="0" indent="0" algn="ctr">
              <a:buNone/>
            </a:pPr>
            <a:r>
              <a:rPr lang="en-GB" sz="2400" i="1" dirty="0"/>
              <a:t>When have I seen these behaviours demonstrated?</a:t>
            </a:r>
          </a:p>
          <a:p>
            <a:pPr marL="0" indent="0" algn="ctr">
              <a:buNone/>
            </a:pPr>
            <a:endParaRPr lang="en-GB" sz="1200" i="1" dirty="0"/>
          </a:p>
          <a:p>
            <a:pPr marL="0" indent="0" algn="ctr">
              <a:buNone/>
            </a:pPr>
            <a:r>
              <a:rPr lang="en-GB" sz="2400" i="1" dirty="0"/>
              <a:t>When have I seen these behaviours ignored?</a:t>
            </a:r>
          </a:p>
          <a:p>
            <a:pPr marL="0" indent="0" algn="ctr">
              <a:buNone/>
            </a:pPr>
            <a:endParaRPr lang="en-GB" sz="1200" i="1" dirty="0"/>
          </a:p>
          <a:p>
            <a:pPr marL="0" indent="0" algn="ctr">
              <a:buNone/>
            </a:pPr>
            <a:r>
              <a:rPr lang="en-GB" sz="2400" i="1" dirty="0"/>
              <a:t>What do my experiences make me think about the organisation in question?</a:t>
            </a:r>
          </a:p>
        </p:txBody>
      </p:sp>
      <p:sp>
        <p:nvSpPr>
          <p:cNvPr id="5" name="TextBox 4"/>
          <p:cNvSpPr txBox="1"/>
          <p:nvPr/>
        </p:nvSpPr>
        <p:spPr>
          <a:xfrm>
            <a:off x="1847528" y="1268761"/>
            <a:ext cx="7128792" cy="461665"/>
          </a:xfrm>
          <a:prstGeom prst="rect">
            <a:avLst/>
          </a:prstGeom>
          <a:noFill/>
        </p:spPr>
        <p:txBody>
          <a:bodyPr wrap="square" rtlCol="0">
            <a:spAutoFit/>
          </a:bodyPr>
          <a:lstStyle/>
          <a:p>
            <a:r>
              <a:rPr lang="en-GB" sz="2400" b="1" dirty="0"/>
              <a:t>Competency: </a:t>
            </a:r>
            <a:r>
              <a:rPr lang="en-GB" sz="2400" dirty="0"/>
              <a:t>Empathy</a:t>
            </a:r>
            <a:endParaRPr lang="en-GB" sz="2400" b="1" dirty="0"/>
          </a:p>
        </p:txBody>
      </p:sp>
      <p:sp>
        <p:nvSpPr>
          <p:cNvPr id="6" name="TextBox 5"/>
          <p:cNvSpPr txBox="1"/>
          <p:nvPr/>
        </p:nvSpPr>
        <p:spPr>
          <a:xfrm>
            <a:off x="1847528" y="1772816"/>
            <a:ext cx="8568952" cy="1938992"/>
          </a:xfrm>
          <a:prstGeom prst="rect">
            <a:avLst/>
          </a:prstGeom>
          <a:noFill/>
        </p:spPr>
        <p:txBody>
          <a:bodyPr wrap="square" rtlCol="0">
            <a:spAutoFit/>
          </a:bodyPr>
          <a:lstStyle/>
          <a:p>
            <a:r>
              <a:rPr lang="en-GB" sz="2400" b="1" dirty="0"/>
              <a:t>Behaviour(s): </a:t>
            </a:r>
            <a:r>
              <a:rPr lang="en-GB" sz="2400" dirty="0"/>
              <a:t>Showing compassion for others; responding appropriately to the emotional response of service users and family members; demonstrating respect for others; demonstrating a calm, compassionate and helpful demeanour toward those in need; being supportive and reassuring to others.</a:t>
            </a:r>
            <a:r>
              <a:rPr lang="en-GB" sz="2400" b="1" dirty="0"/>
              <a:t> </a:t>
            </a:r>
          </a:p>
        </p:txBody>
      </p:sp>
    </p:spTree>
    <p:extLst>
      <p:ext uri="{BB962C8B-B14F-4D97-AF65-F5344CB8AC3E}">
        <p14:creationId xmlns:p14="http://schemas.microsoft.com/office/powerpoint/2010/main" val="2620989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778098"/>
          </a:xfrm>
        </p:spPr>
        <p:txBody>
          <a:bodyPr>
            <a:noAutofit/>
          </a:bodyPr>
          <a:lstStyle/>
          <a:p>
            <a:r>
              <a:rPr lang="en-GB" sz="3600" b="1" dirty="0">
                <a:latin typeface="Arial" panose="020B0604020202020204" pitchFamily="34" charset="0"/>
                <a:cs typeface="Arial" panose="020B0604020202020204" pitchFamily="34" charset="0"/>
              </a:rPr>
              <a:t>Professional behaviours – </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A Critical Reflection </a:t>
            </a:r>
          </a:p>
        </p:txBody>
      </p:sp>
      <p:sp>
        <p:nvSpPr>
          <p:cNvPr id="4" name="Content Placeholder 3"/>
          <p:cNvSpPr>
            <a:spLocks noGrp="1"/>
          </p:cNvSpPr>
          <p:nvPr>
            <p:ph sz="half" idx="2"/>
          </p:nvPr>
        </p:nvSpPr>
        <p:spPr>
          <a:xfrm>
            <a:off x="1991544" y="3573016"/>
            <a:ext cx="8029400" cy="2232248"/>
          </a:xfrm>
        </p:spPr>
        <p:txBody>
          <a:bodyPr>
            <a:normAutofit/>
          </a:bodyPr>
          <a:lstStyle/>
          <a:p>
            <a:pPr marL="0" indent="0" algn="ctr">
              <a:buNone/>
            </a:pPr>
            <a:r>
              <a:rPr lang="en-GB" sz="2400" i="1" dirty="0"/>
              <a:t>When have I seen these behaviours demonstrated?</a:t>
            </a:r>
          </a:p>
          <a:p>
            <a:pPr marL="0" indent="0" algn="ctr">
              <a:buNone/>
            </a:pPr>
            <a:endParaRPr lang="en-GB" sz="1200" i="1" dirty="0"/>
          </a:p>
          <a:p>
            <a:pPr marL="0" indent="0" algn="ctr">
              <a:buNone/>
            </a:pPr>
            <a:r>
              <a:rPr lang="en-GB" sz="2400" i="1" dirty="0"/>
              <a:t>When have I seen these behaviours ignored?</a:t>
            </a:r>
          </a:p>
          <a:p>
            <a:pPr marL="0" indent="0" algn="ctr">
              <a:buNone/>
            </a:pPr>
            <a:endParaRPr lang="en-GB" sz="1200" i="1" dirty="0"/>
          </a:p>
          <a:p>
            <a:pPr marL="0" indent="0" algn="ctr">
              <a:buNone/>
            </a:pPr>
            <a:r>
              <a:rPr lang="en-GB" sz="2400" i="1" dirty="0"/>
              <a:t>What do my experiences make me think about the organisation in question?</a:t>
            </a:r>
          </a:p>
        </p:txBody>
      </p:sp>
      <p:sp>
        <p:nvSpPr>
          <p:cNvPr id="5" name="TextBox 4"/>
          <p:cNvSpPr txBox="1"/>
          <p:nvPr/>
        </p:nvSpPr>
        <p:spPr>
          <a:xfrm>
            <a:off x="1847528" y="1268761"/>
            <a:ext cx="7128792" cy="461665"/>
          </a:xfrm>
          <a:prstGeom prst="rect">
            <a:avLst/>
          </a:prstGeom>
          <a:noFill/>
        </p:spPr>
        <p:txBody>
          <a:bodyPr wrap="square" rtlCol="0">
            <a:spAutoFit/>
          </a:bodyPr>
          <a:lstStyle/>
          <a:p>
            <a:r>
              <a:rPr lang="en-GB" sz="2400" b="1" dirty="0"/>
              <a:t>Competency: </a:t>
            </a:r>
            <a:r>
              <a:rPr lang="en-GB" sz="2400" dirty="0"/>
              <a:t>Respect</a:t>
            </a:r>
            <a:r>
              <a:rPr lang="en-GB" sz="2400" b="1" dirty="0"/>
              <a:t> </a:t>
            </a:r>
          </a:p>
        </p:txBody>
      </p:sp>
      <p:sp>
        <p:nvSpPr>
          <p:cNvPr id="6" name="TextBox 5"/>
          <p:cNvSpPr txBox="1"/>
          <p:nvPr/>
        </p:nvSpPr>
        <p:spPr>
          <a:xfrm>
            <a:off x="1847528" y="1772817"/>
            <a:ext cx="8568952" cy="1200329"/>
          </a:xfrm>
          <a:prstGeom prst="rect">
            <a:avLst/>
          </a:prstGeom>
          <a:noFill/>
        </p:spPr>
        <p:txBody>
          <a:bodyPr wrap="square" rtlCol="0">
            <a:spAutoFit/>
          </a:bodyPr>
          <a:lstStyle/>
          <a:p>
            <a:r>
              <a:rPr lang="en-GB" sz="2400" b="1" dirty="0"/>
              <a:t>Behaviour(s): </a:t>
            </a:r>
            <a:r>
              <a:rPr lang="en-GB" sz="2400" dirty="0"/>
              <a:t>Being polite to others; not using derogatory or demeaning terms; behaving in a manner that brings credit to the profession</a:t>
            </a:r>
            <a:r>
              <a:rPr lang="en-GB" sz="2400" b="1" dirty="0"/>
              <a:t> </a:t>
            </a:r>
          </a:p>
        </p:txBody>
      </p:sp>
    </p:spTree>
    <p:extLst>
      <p:ext uri="{BB962C8B-B14F-4D97-AF65-F5344CB8AC3E}">
        <p14:creationId xmlns:p14="http://schemas.microsoft.com/office/powerpoint/2010/main" val="765932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778098"/>
          </a:xfrm>
        </p:spPr>
        <p:txBody>
          <a:bodyPr>
            <a:noAutofit/>
          </a:bodyPr>
          <a:lstStyle/>
          <a:p>
            <a:r>
              <a:rPr lang="en-GB" sz="3600" b="1" dirty="0">
                <a:latin typeface="Arial" panose="020B0604020202020204" pitchFamily="34" charset="0"/>
                <a:cs typeface="Arial" panose="020B0604020202020204" pitchFamily="34" charset="0"/>
              </a:rPr>
              <a:t>Professional behaviours – </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A Critical Reflection </a:t>
            </a:r>
          </a:p>
        </p:txBody>
      </p:sp>
      <p:sp>
        <p:nvSpPr>
          <p:cNvPr id="4" name="Content Placeholder 3"/>
          <p:cNvSpPr>
            <a:spLocks noGrp="1"/>
          </p:cNvSpPr>
          <p:nvPr>
            <p:ph sz="half" idx="2"/>
          </p:nvPr>
        </p:nvSpPr>
        <p:spPr>
          <a:xfrm>
            <a:off x="1991544" y="3573016"/>
            <a:ext cx="8029400" cy="2232248"/>
          </a:xfrm>
        </p:spPr>
        <p:txBody>
          <a:bodyPr>
            <a:normAutofit/>
          </a:bodyPr>
          <a:lstStyle/>
          <a:p>
            <a:pPr marL="0" indent="0" algn="ctr">
              <a:buNone/>
            </a:pPr>
            <a:r>
              <a:rPr lang="en-GB" sz="2400" i="1" dirty="0"/>
              <a:t>When have I seen these behaviours demonstrated?</a:t>
            </a:r>
          </a:p>
          <a:p>
            <a:pPr marL="0" indent="0" algn="ctr">
              <a:buNone/>
            </a:pPr>
            <a:endParaRPr lang="en-GB" sz="1200" i="1" dirty="0"/>
          </a:p>
          <a:p>
            <a:pPr marL="0" indent="0" algn="ctr">
              <a:buNone/>
            </a:pPr>
            <a:r>
              <a:rPr lang="en-GB" sz="2400" i="1" dirty="0"/>
              <a:t>When have I seen these behaviours ignored?</a:t>
            </a:r>
          </a:p>
          <a:p>
            <a:pPr marL="0" indent="0" algn="ctr">
              <a:buNone/>
            </a:pPr>
            <a:endParaRPr lang="en-GB" sz="1200" i="1" dirty="0"/>
          </a:p>
          <a:p>
            <a:pPr marL="0" indent="0" algn="ctr">
              <a:buNone/>
            </a:pPr>
            <a:r>
              <a:rPr lang="en-GB" sz="2400" i="1" dirty="0"/>
              <a:t>What do my experiences make me think about the organisation in question?</a:t>
            </a:r>
          </a:p>
        </p:txBody>
      </p:sp>
      <p:sp>
        <p:nvSpPr>
          <p:cNvPr id="5" name="TextBox 4"/>
          <p:cNvSpPr txBox="1"/>
          <p:nvPr/>
        </p:nvSpPr>
        <p:spPr>
          <a:xfrm>
            <a:off x="1847528" y="1268761"/>
            <a:ext cx="7128792" cy="461665"/>
          </a:xfrm>
          <a:prstGeom prst="rect">
            <a:avLst/>
          </a:prstGeom>
          <a:noFill/>
        </p:spPr>
        <p:txBody>
          <a:bodyPr wrap="square" rtlCol="0">
            <a:spAutoFit/>
          </a:bodyPr>
          <a:lstStyle/>
          <a:p>
            <a:r>
              <a:rPr lang="en-GB" sz="2400" b="1" dirty="0"/>
              <a:t>Competency: </a:t>
            </a:r>
            <a:r>
              <a:rPr lang="en-GB" sz="2400" dirty="0"/>
              <a:t>Service user advocacy</a:t>
            </a:r>
            <a:endParaRPr lang="en-GB" sz="2400" b="1" dirty="0"/>
          </a:p>
        </p:txBody>
      </p:sp>
      <p:sp>
        <p:nvSpPr>
          <p:cNvPr id="6" name="TextBox 5"/>
          <p:cNvSpPr txBox="1"/>
          <p:nvPr/>
        </p:nvSpPr>
        <p:spPr>
          <a:xfrm>
            <a:off x="1847528" y="1772816"/>
            <a:ext cx="8496944" cy="1569660"/>
          </a:xfrm>
          <a:prstGeom prst="rect">
            <a:avLst/>
          </a:prstGeom>
          <a:noFill/>
        </p:spPr>
        <p:txBody>
          <a:bodyPr wrap="square" rtlCol="0">
            <a:spAutoFit/>
          </a:bodyPr>
          <a:lstStyle/>
          <a:p>
            <a:r>
              <a:rPr lang="en-GB" sz="2400" b="1" dirty="0"/>
              <a:t>Behaviour(s): </a:t>
            </a:r>
            <a:r>
              <a:rPr lang="en-GB" sz="2400" dirty="0"/>
              <a:t>Not allowing personal bias or feelings to interfere with service user care; placing the needs of service users above self interest; protecting and respecting service user confidentiality and dignity.</a:t>
            </a:r>
            <a:r>
              <a:rPr lang="en-GB" sz="2400" b="1" dirty="0"/>
              <a:t> </a:t>
            </a:r>
          </a:p>
        </p:txBody>
      </p:sp>
    </p:spTree>
    <p:extLst>
      <p:ext uri="{BB962C8B-B14F-4D97-AF65-F5344CB8AC3E}">
        <p14:creationId xmlns:p14="http://schemas.microsoft.com/office/powerpoint/2010/main" val="23320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778098"/>
          </a:xfrm>
        </p:spPr>
        <p:txBody>
          <a:bodyPr>
            <a:noAutofit/>
          </a:bodyPr>
          <a:lstStyle/>
          <a:p>
            <a:r>
              <a:rPr lang="en-GB" sz="3600" b="1" dirty="0">
                <a:latin typeface="Arial" panose="020B0604020202020204" pitchFamily="34" charset="0"/>
                <a:cs typeface="Arial" panose="020B0604020202020204" pitchFamily="34" charset="0"/>
              </a:rPr>
              <a:t>Professional behaviours – </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A Critical Reflection </a:t>
            </a:r>
          </a:p>
        </p:txBody>
      </p:sp>
      <p:sp>
        <p:nvSpPr>
          <p:cNvPr id="4" name="Content Placeholder 3"/>
          <p:cNvSpPr>
            <a:spLocks noGrp="1"/>
          </p:cNvSpPr>
          <p:nvPr>
            <p:ph sz="half" idx="2"/>
          </p:nvPr>
        </p:nvSpPr>
        <p:spPr>
          <a:xfrm>
            <a:off x="1991544" y="3573016"/>
            <a:ext cx="8029400" cy="2232248"/>
          </a:xfrm>
        </p:spPr>
        <p:txBody>
          <a:bodyPr>
            <a:normAutofit/>
          </a:bodyPr>
          <a:lstStyle/>
          <a:p>
            <a:pPr marL="0" indent="0" algn="ctr">
              <a:buNone/>
            </a:pPr>
            <a:r>
              <a:rPr lang="en-GB" sz="2400" i="1" dirty="0"/>
              <a:t>When have I seen these behaviours demonstrated?</a:t>
            </a:r>
          </a:p>
          <a:p>
            <a:pPr marL="0" indent="0" algn="ctr">
              <a:buNone/>
            </a:pPr>
            <a:endParaRPr lang="en-GB" sz="1200" i="1" dirty="0"/>
          </a:p>
          <a:p>
            <a:pPr marL="0" indent="0" algn="ctr">
              <a:buNone/>
            </a:pPr>
            <a:r>
              <a:rPr lang="en-GB" sz="2400" i="1" dirty="0"/>
              <a:t>When have I seen these behaviours ignored?</a:t>
            </a:r>
          </a:p>
          <a:p>
            <a:pPr marL="0" indent="0" algn="ctr">
              <a:buNone/>
            </a:pPr>
            <a:endParaRPr lang="en-GB" sz="1200" i="1" dirty="0"/>
          </a:p>
          <a:p>
            <a:pPr marL="0" indent="0" algn="ctr">
              <a:buNone/>
            </a:pPr>
            <a:r>
              <a:rPr lang="en-GB" sz="2400" i="1" dirty="0"/>
              <a:t>What do my experiences make me think about the organisation in question?</a:t>
            </a:r>
          </a:p>
        </p:txBody>
      </p:sp>
      <p:sp>
        <p:nvSpPr>
          <p:cNvPr id="5" name="TextBox 4"/>
          <p:cNvSpPr txBox="1"/>
          <p:nvPr/>
        </p:nvSpPr>
        <p:spPr>
          <a:xfrm>
            <a:off x="1847528" y="1268761"/>
            <a:ext cx="7128792" cy="461665"/>
          </a:xfrm>
          <a:prstGeom prst="rect">
            <a:avLst/>
          </a:prstGeom>
          <a:noFill/>
        </p:spPr>
        <p:txBody>
          <a:bodyPr wrap="square" rtlCol="0">
            <a:spAutoFit/>
          </a:bodyPr>
          <a:lstStyle/>
          <a:p>
            <a:r>
              <a:rPr lang="en-GB" sz="2400" b="1" dirty="0"/>
              <a:t>Competency: </a:t>
            </a:r>
            <a:r>
              <a:rPr lang="en-GB" sz="2400" dirty="0"/>
              <a:t>Careful delivery of service</a:t>
            </a:r>
            <a:endParaRPr lang="en-GB" sz="2400" b="1" dirty="0"/>
          </a:p>
        </p:txBody>
      </p:sp>
      <p:sp>
        <p:nvSpPr>
          <p:cNvPr id="6" name="TextBox 5"/>
          <p:cNvSpPr txBox="1"/>
          <p:nvPr/>
        </p:nvSpPr>
        <p:spPr>
          <a:xfrm>
            <a:off x="1847528" y="1772816"/>
            <a:ext cx="8496944" cy="1569660"/>
          </a:xfrm>
          <a:prstGeom prst="rect">
            <a:avLst/>
          </a:prstGeom>
          <a:noFill/>
        </p:spPr>
        <p:txBody>
          <a:bodyPr wrap="square" rtlCol="0">
            <a:spAutoFit/>
          </a:bodyPr>
          <a:lstStyle/>
          <a:p>
            <a:r>
              <a:rPr lang="en-GB" sz="2400" b="1" dirty="0"/>
              <a:t>Behaviour(s): </a:t>
            </a:r>
            <a:r>
              <a:rPr lang="en-GB" sz="2400" dirty="0"/>
              <a:t>Mastering and refreshing skills; performing complete equipment checks; demonstrating careful and safe ambulance operations; following policies, procedures and protocols; following orders</a:t>
            </a:r>
            <a:r>
              <a:rPr lang="en-GB" sz="2400" b="1" dirty="0"/>
              <a:t> </a:t>
            </a:r>
          </a:p>
        </p:txBody>
      </p:sp>
    </p:spTree>
    <p:extLst>
      <p:ext uri="{BB962C8B-B14F-4D97-AF65-F5344CB8AC3E}">
        <p14:creationId xmlns:p14="http://schemas.microsoft.com/office/powerpoint/2010/main" val="3152786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991544" y="116632"/>
            <a:ext cx="8229600" cy="778098"/>
          </a:xfrm>
          <a:prstGeom prst="rect">
            <a:avLst/>
          </a:prstGeom>
        </p:spPr>
        <p:txBody>
          <a:bodyPr>
            <a:normAutofit fontScale="7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a:latin typeface="Arial" panose="020B0604020202020204" pitchFamily="34" charset="0"/>
                <a:cs typeface="Arial" panose="020B0604020202020204" pitchFamily="34" charset="0"/>
              </a:rPr>
              <a:t>Professional behaviours – </a:t>
            </a:r>
            <a:br>
              <a:rPr lang="en-GB" sz="3600" b="1">
                <a:latin typeface="Arial" panose="020B0604020202020204" pitchFamily="34" charset="0"/>
                <a:cs typeface="Arial" panose="020B0604020202020204" pitchFamily="34" charset="0"/>
              </a:rPr>
            </a:br>
            <a:r>
              <a:rPr lang="en-GB" sz="3600" b="1">
                <a:latin typeface="Arial" panose="020B0604020202020204" pitchFamily="34" charset="0"/>
                <a:cs typeface="Arial" panose="020B0604020202020204" pitchFamily="34" charset="0"/>
              </a:rPr>
              <a:t>A Critical Reflection </a:t>
            </a:r>
            <a:endParaRPr lang="en-GB" sz="3600" b="1" dirty="0">
              <a:latin typeface="Arial" panose="020B0604020202020204" pitchFamily="34" charset="0"/>
              <a:cs typeface="Arial" panose="020B0604020202020204" pitchFamily="34" charset="0"/>
            </a:endParaRPr>
          </a:p>
        </p:txBody>
      </p:sp>
      <p:sp>
        <p:nvSpPr>
          <p:cNvPr id="3" name="TextBox 2"/>
          <p:cNvSpPr txBox="1"/>
          <p:nvPr/>
        </p:nvSpPr>
        <p:spPr>
          <a:xfrm>
            <a:off x="1775520" y="1124744"/>
            <a:ext cx="8784976" cy="486287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However, it is most important to note that we are all human and will make mistakes</a:t>
            </a:r>
          </a:p>
          <a:p>
            <a:pPr marL="457200" indent="-457200">
              <a:spcBef>
                <a:spcPts val="600"/>
              </a:spcBef>
              <a:spcAft>
                <a:spcPts val="600"/>
              </a:spcAft>
              <a:buFont typeface="Arial" panose="020B0604020202020204" pitchFamily="34" charset="0"/>
              <a:buChar char="•"/>
            </a:pPr>
            <a:r>
              <a:rPr lang="en-GB" sz="2800" dirty="0"/>
              <a:t>The purpose of </a:t>
            </a:r>
            <a:r>
              <a:rPr lang="en-GB" sz="2800" b="1" dirty="0"/>
              <a:t>Professional Behaviours </a:t>
            </a:r>
            <a:r>
              <a:rPr lang="en-GB" sz="2800" dirty="0"/>
              <a:t>is to use them as part of our constructive, objective </a:t>
            </a:r>
            <a:r>
              <a:rPr lang="en-GB" sz="2800" b="1" dirty="0"/>
              <a:t>Reflective Practice</a:t>
            </a:r>
            <a:endParaRPr lang="en-GB" sz="2800" dirty="0"/>
          </a:p>
          <a:p>
            <a:pPr marL="457200" indent="-457200">
              <a:spcBef>
                <a:spcPts val="600"/>
              </a:spcBef>
              <a:spcAft>
                <a:spcPts val="600"/>
              </a:spcAft>
              <a:buFont typeface="Arial" panose="020B0604020202020204" pitchFamily="34" charset="0"/>
              <a:buChar char="•"/>
            </a:pPr>
            <a:r>
              <a:rPr lang="en-GB" sz="2800" dirty="0"/>
              <a:t>It is not about thinking what we did wrong, but why the incident happened and what we can do to prevent it in the future.</a:t>
            </a:r>
          </a:p>
          <a:p>
            <a:pPr marL="457200" indent="-457200">
              <a:spcBef>
                <a:spcPts val="600"/>
              </a:spcBef>
              <a:spcAft>
                <a:spcPts val="600"/>
              </a:spcAft>
              <a:buFont typeface="Arial" panose="020B0604020202020204" pitchFamily="34" charset="0"/>
              <a:buChar char="•"/>
            </a:pPr>
            <a:r>
              <a:rPr lang="en-GB" sz="2800" dirty="0"/>
              <a:t>If your organisation has identified professional behaviours then this helps you in your reflective practice</a:t>
            </a:r>
          </a:p>
        </p:txBody>
      </p:sp>
    </p:spTree>
    <p:extLst>
      <p:ext uri="{BB962C8B-B14F-4D97-AF65-F5344CB8AC3E}">
        <p14:creationId xmlns:p14="http://schemas.microsoft.com/office/powerpoint/2010/main" val="347469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16632"/>
            <a:ext cx="8229600" cy="778098"/>
          </a:xfrm>
        </p:spPr>
        <p:txBody>
          <a:bodyPr>
            <a:noAutofit/>
          </a:bodyPr>
          <a:lstStyle/>
          <a:p>
            <a:r>
              <a:rPr lang="en-GB" sz="3600" b="1" dirty="0"/>
              <a:t>Organisational Culture &amp; Professional Behaviours</a:t>
            </a:r>
          </a:p>
        </p:txBody>
      </p:sp>
      <p:sp>
        <p:nvSpPr>
          <p:cNvPr id="3" name="TextBox 2"/>
          <p:cNvSpPr txBox="1"/>
          <p:nvPr/>
        </p:nvSpPr>
        <p:spPr>
          <a:xfrm>
            <a:off x="1775520" y="1268760"/>
            <a:ext cx="8712968" cy="360098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In Part 1 we have focused on individual behaviours.</a:t>
            </a:r>
          </a:p>
          <a:p>
            <a:pPr marL="342900" indent="-342900">
              <a:spcBef>
                <a:spcPts val="600"/>
              </a:spcBef>
              <a:spcAft>
                <a:spcPts val="600"/>
              </a:spcAft>
              <a:buFont typeface="Arial" panose="020B0604020202020204" pitchFamily="34" charset="0"/>
              <a:buChar char="•"/>
            </a:pPr>
            <a:r>
              <a:rPr lang="en-GB" sz="2200" dirty="0"/>
              <a:t>However, in our final discussion we began to discuss the role that an organisation has in promoting such behaviours</a:t>
            </a:r>
          </a:p>
          <a:p>
            <a:pPr marL="342900" indent="-342900">
              <a:spcBef>
                <a:spcPts val="600"/>
              </a:spcBef>
              <a:spcAft>
                <a:spcPts val="600"/>
              </a:spcAft>
              <a:buFont typeface="Arial" panose="020B0604020202020204" pitchFamily="34" charset="0"/>
              <a:buChar char="•"/>
            </a:pPr>
            <a:r>
              <a:rPr lang="en-GB" sz="2200" dirty="0"/>
              <a:t>It is important to note that individual staff will find it difficult to adopt and develop professional behaviours unless the </a:t>
            </a:r>
            <a:r>
              <a:rPr lang="en-GB" sz="2200" b="1" dirty="0"/>
              <a:t>culture</a:t>
            </a:r>
            <a:r>
              <a:rPr lang="en-GB" sz="2200" dirty="0"/>
              <a:t> of the organisation allows them to do this</a:t>
            </a:r>
          </a:p>
          <a:p>
            <a:pPr marL="342900" indent="-342900">
              <a:spcBef>
                <a:spcPts val="600"/>
              </a:spcBef>
              <a:spcAft>
                <a:spcPts val="600"/>
              </a:spcAft>
              <a:buFont typeface="Arial" panose="020B0604020202020204" pitchFamily="34" charset="0"/>
              <a:buChar char="•"/>
            </a:pPr>
            <a:r>
              <a:rPr lang="en-GB" sz="2200" dirty="0"/>
              <a:t>Indeed, as Mullins &amp; Christy (2013, p.3) argue; organisational ‘culture has important repercussions for the effective management of people and the study and understanding of workplace behaviour’.</a:t>
            </a:r>
          </a:p>
        </p:txBody>
      </p:sp>
    </p:spTree>
    <p:extLst>
      <p:ext uri="{BB962C8B-B14F-4D97-AF65-F5344CB8AC3E}">
        <p14:creationId xmlns:p14="http://schemas.microsoft.com/office/powerpoint/2010/main" val="355388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16632"/>
            <a:ext cx="8229600" cy="778098"/>
          </a:xfrm>
        </p:spPr>
        <p:txBody>
          <a:bodyPr/>
          <a:lstStyle/>
          <a:p>
            <a:r>
              <a:rPr lang="en-GB" b="1" dirty="0"/>
              <a:t>Organisational Culture</a:t>
            </a:r>
          </a:p>
        </p:txBody>
      </p:sp>
      <p:sp>
        <p:nvSpPr>
          <p:cNvPr id="3" name="TextBox 2"/>
          <p:cNvSpPr txBox="1"/>
          <p:nvPr/>
        </p:nvSpPr>
        <p:spPr>
          <a:xfrm>
            <a:off x="1775520" y="980729"/>
            <a:ext cx="8712968" cy="510909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It can be argued that, in order to allow staff to develop professional behaviours an organisation needs to have certain characteristics</a:t>
            </a:r>
          </a:p>
          <a:p>
            <a:pPr marL="342900" indent="-342900">
              <a:spcBef>
                <a:spcPts val="600"/>
              </a:spcBef>
              <a:spcAft>
                <a:spcPts val="600"/>
              </a:spcAft>
              <a:buFont typeface="Arial" panose="020B0604020202020204" pitchFamily="34" charset="0"/>
              <a:buChar char="•"/>
            </a:pPr>
            <a:r>
              <a:rPr lang="en-GB" sz="2200" dirty="0"/>
              <a:t>This is because ‘every organisation is made up of human relationships and human interactions’.</a:t>
            </a:r>
          </a:p>
          <a:p>
            <a:pPr marL="342900" indent="-342900">
              <a:spcBef>
                <a:spcPts val="600"/>
              </a:spcBef>
              <a:spcAft>
                <a:spcPts val="600"/>
              </a:spcAft>
              <a:buFont typeface="Arial" panose="020B0604020202020204" pitchFamily="34" charset="0"/>
              <a:buChar char="•"/>
            </a:pPr>
            <a:r>
              <a:rPr lang="en-GB" sz="2200" dirty="0"/>
              <a:t>‘Culture is therefore central to the role of the profession and must be managed and developed accordingly’. (CIPD, 2020)</a:t>
            </a:r>
          </a:p>
          <a:p>
            <a:pPr marL="342900" indent="-342900">
              <a:spcBef>
                <a:spcPts val="600"/>
              </a:spcBef>
              <a:spcAft>
                <a:spcPts val="600"/>
              </a:spcAft>
              <a:buFont typeface="Arial" panose="020B0604020202020204" pitchFamily="34" charset="0"/>
              <a:buChar char="•"/>
            </a:pPr>
            <a:r>
              <a:rPr lang="en-GB" sz="2200" dirty="0"/>
              <a:t>The culture of the organisation gives a steer to employees as to what is acceptable and what is not, what values and behaviours are expected and how much influence the employees have.</a:t>
            </a:r>
          </a:p>
          <a:p>
            <a:pPr marL="342900" indent="-342900">
              <a:spcBef>
                <a:spcPts val="600"/>
              </a:spcBef>
              <a:spcAft>
                <a:spcPts val="600"/>
              </a:spcAft>
              <a:buFont typeface="Arial" panose="020B0604020202020204" pitchFamily="34" charset="0"/>
              <a:buChar char="•"/>
            </a:pPr>
            <a:r>
              <a:rPr lang="en-GB" sz="2200" dirty="0"/>
              <a:t>It’s also important to continually assess that culture, as the organisation’s purpose and values will affect the standard of its customer service and influence the engagement and retention of its people. (CIPD, 2020)</a:t>
            </a:r>
          </a:p>
        </p:txBody>
      </p:sp>
    </p:spTree>
    <p:extLst>
      <p:ext uri="{BB962C8B-B14F-4D97-AF65-F5344CB8AC3E}">
        <p14:creationId xmlns:p14="http://schemas.microsoft.com/office/powerpoint/2010/main" val="2945306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16632"/>
            <a:ext cx="8229600" cy="778098"/>
          </a:xfrm>
        </p:spPr>
        <p:txBody>
          <a:bodyPr/>
          <a:lstStyle/>
          <a:p>
            <a:r>
              <a:rPr lang="en-GB" b="1" dirty="0"/>
              <a:t>Organisational Culture</a:t>
            </a:r>
          </a:p>
        </p:txBody>
      </p:sp>
      <p:sp>
        <p:nvSpPr>
          <p:cNvPr id="3" name="TextBox 2"/>
          <p:cNvSpPr txBox="1"/>
          <p:nvPr/>
        </p:nvSpPr>
        <p:spPr>
          <a:xfrm>
            <a:off x="1631504" y="1484784"/>
            <a:ext cx="9036496" cy="390876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Organisational culture has been described as a set of ‘beliefs, values, and norms learnt and shared by a group of people via their common experiences’ (Hofstede, 1998 </a:t>
            </a:r>
            <a:r>
              <a:rPr lang="en-GB" sz="2200" i="1" dirty="0"/>
              <a:t>cited in </a:t>
            </a:r>
            <a:r>
              <a:rPr lang="en-GB" sz="2200" dirty="0"/>
              <a:t>Ng &amp; Ng, 2014)</a:t>
            </a:r>
          </a:p>
          <a:p>
            <a:pPr marL="342900" indent="-342900">
              <a:spcBef>
                <a:spcPts val="600"/>
              </a:spcBef>
              <a:spcAft>
                <a:spcPts val="600"/>
              </a:spcAft>
              <a:buFont typeface="Arial" panose="020B0604020202020204" pitchFamily="34" charset="0"/>
              <a:buChar char="•"/>
            </a:pPr>
            <a:r>
              <a:rPr lang="en-GB" sz="2200" dirty="0"/>
              <a:t>Martin (1992) goes on to identify three distinct types of organisational culture, namely;</a:t>
            </a:r>
          </a:p>
          <a:p>
            <a:pPr marL="342900" indent="-342900">
              <a:spcBef>
                <a:spcPts val="600"/>
              </a:spcBef>
              <a:spcAft>
                <a:spcPts val="600"/>
              </a:spcAft>
              <a:buFont typeface="Arial" panose="020B0604020202020204" pitchFamily="34" charset="0"/>
              <a:buChar char="•"/>
            </a:pPr>
            <a:r>
              <a:rPr lang="en-GB" sz="2200" dirty="0"/>
              <a:t>An </a:t>
            </a:r>
            <a:r>
              <a:rPr lang="en-GB" sz="2200" b="1" dirty="0"/>
              <a:t>integrative</a:t>
            </a:r>
            <a:r>
              <a:rPr lang="en-GB" sz="2200" dirty="0"/>
              <a:t> culture</a:t>
            </a:r>
          </a:p>
          <a:p>
            <a:pPr marL="342900" indent="-342900">
              <a:spcBef>
                <a:spcPts val="600"/>
              </a:spcBef>
              <a:spcAft>
                <a:spcPts val="600"/>
              </a:spcAft>
              <a:buFont typeface="Arial" panose="020B0604020202020204" pitchFamily="34" charset="0"/>
              <a:buChar char="•"/>
            </a:pPr>
            <a:r>
              <a:rPr lang="en-GB" sz="2200" dirty="0"/>
              <a:t>A </a:t>
            </a:r>
            <a:r>
              <a:rPr lang="en-GB" sz="2200" b="1" dirty="0"/>
              <a:t>differentiated</a:t>
            </a:r>
            <a:r>
              <a:rPr lang="en-GB" sz="2200" dirty="0"/>
              <a:t> culture</a:t>
            </a:r>
          </a:p>
          <a:p>
            <a:pPr marL="342900" indent="-342900">
              <a:spcBef>
                <a:spcPts val="600"/>
              </a:spcBef>
              <a:spcAft>
                <a:spcPts val="600"/>
              </a:spcAft>
              <a:buFont typeface="Arial" panose="020B0604020202020204" pitchFamily="34" charset="0"/>
              <a:buChar char="•"/>
            </a:pPr>
            <a:r>
              <a:rPr lang="en-GB" sz="2200" dirty="0"/>
              <a:t>A </a:t>
            </a:r>
            <a:r>
              <a:rPr lang="en-GB" sz="2200" b="1" dirty="0"/>
              <a:t>fragmentation </a:t>
            </a:r>
            <a:r>
              <a:rPr lang="en-GB" sz="2200" dirty="0"/>
              <a:t>culture</a:t>
            </a:r>
          </a:p>
          <a:p>
            <a:pPr marL="342900" indent="-342900">
              <a:spcBef>
                <a:spcPts val="600"/>
              </a:spcBef>
              <a:spcAft>
                <a:spcPts val="600"/>
              </a:spcAft>
              <a:buFont typeface="Arial" panose="020B0604020202020204" pitchFamily="34" charset="0"/>
              <a:buChar char="•"/>
            </a:pPr>
            <a:r>
              <a:rPr lang="en-GB" sz="2200" dirty="0"/>
              <a:t>We will look at each of these in turn</a:t>
            </a:r>
          </a:p>
        </p:txBody>
      </p:sp>
    </p:spTree>
    <p:extLst>
      <p:ext uri="{BB962C8B-B14F-4D97-AF65-F5344CB8AC3E}">
        <p14:creationId xmlns:p14="http://schemas.microsoft.com/office/powerpoint/2010/main" val="4071204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16632"/>
            <a:ext cx="8229600" cy="778098"/>
          </a:xfrm>
        </p:spPr>
        <p:txBody>
          <a:bodyPr/>
          <a:lstStyle/>
          <a:p>
            <a:r>
              <a:rPr lang="en-GB" b="1" dirty="0"/>
              <a:t>An Integrative Culture</a:t>
            </a:r>
          </a:p>
        </p:txBody>
      </p:sp>
      <p:sp>
        <p:nvSpPr>
          <p:cNvPr id="3" name="TextBox 2"/>
          <p:cNvSpPr txBox="1"/>
          <p:nvPr/>
        </p:nvSpPr>
        <p:spPr>
          <a:xfrm>
            <a:off x="1775520" y="1268761"/>
            <a:ext cx="8712968" cy="526297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An integrative culture is one in which ‘the objective is to obtain a consensus regarding the values and basic assumptions of the organization and to produce consistent actions’. </a:t>
            </a:r>
          </a:p>
          <a:p>
            <a:pPr marL="342900" indent="-342900">
              <a:spcBef>
                <a:spcPts val="600"/>
              </a:spcBef>
              <a:spcAft>
                <a:spcPts val="600"/>
              </a:spcAft>
              <a:buFont typeface="Arial" panose="020B0604020202020204" pitchFamily="34" charset="0"/>
              <a:buChar char="•"/>
            </a:pPr>
            <a:r>
              <a:rPr lang="en-GB" sz="2200" dirty="0"/>
              <a:t>This integration brings unity, predictability, and clarity to work experiences. (Law, 2016)</a:t>
            </a:r>
          </a:p>
          <a:p>
            <a:pPr marL="342900" indent="-342900">
              <a:spcBef>
                <a:spcPts val="600"/>
              </a:spcBef>
              <a:spcAft>
                <a:spcPts val="600"/>
              </a:spcAft>
              <a:buFont typeface="Arial" panose="020B0604020202020204" pitchFamily="34" charset="0"/>
              <a:buChar char="•"/>
            </a:pPr>
            <a:r>
              <a:rPr lang="en-GB" sz="2200" dirty="0"/>
              <a:t>In an integrative organisation the management model the principles that the organisation upholds and the employees feel included in decision making</a:t>
            </a:r>
          </a:p>
          <a:p>
            <a:pPr marL="342900" indent="-342900">
              <a:spcBef>
                <a:spcPts val="600"/>
              </a:spcBef>
              <a:spcAft>
                <a:spcPts val="600"/>
              </a:spcAft>
              <a:buFont typeface="Arial" panose="020B0604020202020204" pitchFamily="34" charset="0"/>
              <a:buChar char="•"/>
            </a:pPr>
            <a:r>
              <a:rPr lang="en-GB" sz="2200" dirty="0"/>
              <a:t>The values of the organisation are integrated into its everyday practice which means that they are consistent and fully embedded</a:t>
            </a:r>
          </a:p>
          <a:p>
            <a:pPr marL="342900" indent="-342900">
              <a:spcBef>
                <a:spcPts val="600"/>
              </a:spcBef>
              <a:spcAft>
                <a:spcPts val="600"/>
              </a:spcAft>
              <a:buFont typeface="Arial" panose="020B0604020202020204" pitchFamily="34" charset="0"/>
              <a:buChar char="•"/>
            </a:pPr>
            <a:r>
              <a:rPr lang="en-GB" sz="2200" dirty="0"/>
              <a:t>An example would be the Southwest Airlines in the USA (Forbes Magazine, 2021)</a:t>
            </a:r>
          </a:p>
          <a:p>
            <a:pPr marL="342900" indent="-342900">
              <a:spcBef>
                <a:spcPts val="600"/>
              </a:spcBef>
              <a:spcAft>
                <a:spcPts val="600"/>
              </a:spcAft>
              <a:buFont typeface="Arial" panose="020B0604020202020204" pitchFamily="34" charset="0"/>
              <a:buChar char="•"/>
            </a:pPr>
            <a:endParaRPr lang="en-GB" sz="2200" dirty="0"/>
          </a:p>
        </p:txBody>
      </p:sp>
      <p:sp>
        <p:nvSpPr>
          <p:cNvPr id="4" name="TextBox 3"/>
          <p:cNvSpPr txBox="1"/>
          <p:nvPr/>
        </p:nvSpPr>
        <p:spPr>
          <a:xfrm>
            <a:off x="5355454" y="6165304"/>
            <a:ext cx="4752528" cy="369332"/>
          </a:xfrm>
          <a:prstGeom prst="rect">
            <a:avLst/>
          </a:prstGeom>
          <a:noFill/>
        </p:spPr>
        <p:txBody>
          <a:bodyPr wrap="square" rtlCol="0">
            <a:spAutoFit/>
          </a:bodyPr>
          <a:lstStyle/>
          <a:p>
            <a:pPr algn="r"/>
            <a:r>
              <a:rPr lang="en-GB" sz="1800" dirty="0"/>
              <a:t>(See for example </a:t>
            </a:r>
            <a:r>
              <a:rPr lang="en-GB" sz="1800" dirty="0">
                <a:hlinkClick r:id="rId2"/>
              </a:rPr>
              <a:t>Ng &amp; Ng</a:t>
            </a:r>
            <a:r>
              <a:rPr lang="en-GB" sz="1800" dirty="0"/>
              <a:t>, 2014) </a:t>
            </a:r>
          </a:p>
        </p:txBody>
      </p:sp>
    </p:spTree>
    <p:extLst>
      <p:ext uri="{BB962C8B-B14F-4D97-AF65-F5344CB8AC3E}">
        <p14:creationId xmlns:p14="http://schemas.microsoft.com/office/powerpoint/2010/main" val="4064339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16632"/>
            <a:ext cx="8229600" cy="778098"/>
          </a:xfrm>
        </p:spPr>
        <p:txBody>
          <a:bodyPr/>
          <a:lstStyle/>
          <a:p>
            <a:r>
              <a:rPr lang="en-GB" b="1" dirty="0"/>
              <a:t>An Differentiated Culture</a:t>
            </a:r>
          </a:p>
        </p:txBody>
      </p:sp>
      <p:sp>
        <p:nvSpPr>
          <p:cNvPr id="3" name="TextBox 2"/>
          <p:cNvSpPr txBox="1"/>
          <p:nvPr/>
        </p:nvSpPr>
        <p:spPr>
          <a:xfrm>
            <a:off x="1631504" y="894730"/>
            <a:ext cx="8712968" cy="575542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In a differentiated culture, different Departments and teams have their own consensus and internal sub-cultures</a:t>
            </a:r>
          </a:p>
          <a:p>
            <a:pPr marL="342900" indent="-342900">
              <a:spcBef>
                <a:spcPts val="600"/>
              </a:spcBef>
              <a:spcAft>
                <a:spcPts val="600"/>
              </a:spcAft>
              <a:buFont typeface="Arial" panose="020B0604020202020204" pitchFamily="34" charset="0"/>
              <a:buChar char="•"/>
            </a:pPr>
            <a:r>
              <a:rPr lang="en-GB" sz="2200" dirty="0"/>
              <a:t>Law (2016) argues values and norms can ‘differ greatly between each subculture’; </a:t>
            </a:r>
          </a:p>
          <a:p>
            <a:pPr marL="342900" indent="-342900">
              <a:spcBef>
                <a:spcPts val="600"/>
              </a:spcBef>
              <a:spcAft>
                <a:spcPts val="600"/>
              </a:spcAft>
              <a:buFont typeface="Arial" panose="020B0604020202020204" pitchFamily="34" charset="0"/>
              <a:buChar char="•"/>
            </a:pPr>
            <a:r>
              <a:rPr lang="en-GB" sz="2200" dirty="0"/>
              <a:t>‘This [in turn] produces inconsistencies throughout the organization’. (Law, 2016)</a:t>
            </a:r>
          </a:p>
          <a:p>
            <a:pPr marL="342900" indent="-342900">
              <a:spcBef>
                <a:spcPts val="600"/>
              </a:spcBef>
              <a:spcAft>
                <a:spcPts val="600"/>
              </a:spcAft>
              <a:buFont typeface="Arial" panose="020B0604020202020204" pitchFamily="34" charset="0"/>
              <a:buChar char="•"/>
            </a:pPr>
            <a:r>
              <a:rPr lang="en-GB" sz="2200" dirty="0"/>
              <a:t>This is common in very large organisations with much specialisation and where teams and departments do not mix or integrate</a:t>
            </a:r>
          </a:p>
          <a:p>
            <a:pPr marL="342900" indent="-342900">
              <a:spcBef>
                <a:spcPts val="600"/>
              </a:spcBef>
              <a:spcAft>
                <a:spcPts val="600"/>
              </a:spcAft>
              <a:buFont typeface="Arial" panose="020B0604020202020204" pitchFamily="34" charset="0"/>
              <a:buChar char="•"/>
            </a:pPr>
            <a:r>
              <a:rPr lang="en-GB" sz="2200" dirty="0"/>
              <a:t>Sub-cultures with very different goals (e.g. sales and accounts) will inevitably develop different cultures (e.g. maximising sales vs minimising overheads)</a:t>
            </a:r>
          </a:p>
          <a:p>
            <a:pPr marL="342900" indent="-342900">
              <a:spcBef>
                <a:spcPts val="600"/>
              </a:spcBef>
              <a:spcAft>
                <a:spcPts val="600"/>
              </a:spcAft>
              <a:buFont typeface="Arial" panose="020B0604020202020204" pitchFamily="34" charset="0"/>
              <a:buChar char="•"/>
            </a:pPr>
            <a:r>
              <a:rPr lang="en-GB" sz="2200" dirty="0"/>
              <a:t>The organisation may have common values but these will be interpreted differently by different sub-cultures</a:t>
            </a:r>
          </a:p>
          <a:p>
            <a:pPr marL="342900" indent="-342900">
              <a:spcBef>
                <a:spcPts val="600"/>
              </a:spcBef>
              <a:spcAft>
                <a:spcPts val="600"/>
              </a:spcAft>
              <a:buFont typeface="Arial" panose="020B0604020202020204" pitchFamily="34" charset="0"/>
              <a:buChar char="•"/>
            </a:pPr>
            <a:endParaRPr lang="en-GB" sz="2200" dirty="0"/>
          </a:p>
        </p:txBody>
      </p:sp>
      <p:sp>
        <p:nvSpPr>
          <p:cNvPr id="4" name="TextBox 3"/>
          <p:cNvSpPr txBox="1"/>
          <p:nvPr/>
        </p:nvSpPr>
        <p:spPr>
          <a:xfrm>
            <a:off x="5591944" y="6237312"/>
            <a:ext cx="4752528" cy="369332"/>
          </a:xfrm>
          <a:prstGeom prst="rect">
            <a:avLst/>
          </a:prstGeom>
          <a:noFill/>
        </p:spPr>
        <p:txBody>
          <a:bodyPr wrap="square" rtlCol="0">
            <a:spAutoFit/>
          </a:bodyPr>
          <a:lstStyle/>
          <a:p>
            <a:pPr algn="r"/>
            <a:r>
              <a:rPr lang="en-GB" sz="1800" dirty="0"/>
              <a:t>(See for example </a:t>
            </a:r>
            <a:r>
              <a:rPr lang="de-DE" sz="1800" dirty="0"/>
              <a:t>Kretschmer &amp; Puranam, 2008</a:t>
            </a:r>
            <a:r>
              <a:rPr lang="en-GB" sz="1800" dirty="0"/>
              <a:t> ) </a:t>
            </a:r>
          </a:p>
        </p:txBody>
      </p:sp>
    </p:spTree>
    <p:extLst>
      <p:ext uri="{BB962C8B-B14F-4D97-AF65-F5344CB8AC3E}">
        <p14:creationId xmlns:p14="http://schemas.microsoft.com/office/powerpoint/2010/main" val="2344754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16632"/>
            <a:ext cx="8229600" cy="778098"/>
          </a:xfrm>
        </p:spPr>
        <p:txBody>
          <a:bodyPr/>
          <a:lstStyle/>
          <a:p>
            <a:r>
              <a:rPr lang="en-GB" b="1" dirty="0"/>
              <a:t>An Fragmentation Culture</a:t>
            </a:r>
          </a:p>
        </p:txBody>
      </p:sp>
      <p:sp>
        <p:nvSpPr>
          <p:cNvPr id="4" name="TextBox 3"/>
          <p:cNvSpPr txBox="1"/>
          <p:nvPr/>
        </p:nvSpPr>
        <p:spPr>
          <a:xfrm>
            <a:off x="5591944" y="6237312"/>
            <a:ext cx="4752528" cy="369332"/>
          </a:xfrm>
          <a:prstGeom prst="rect">
            <a:avLst/>
          </a:prstGeom>
          <a:noFill/>
        </p:spPr>
        <p:txBody>
          <a:bodyPr wrap="square" rtlCol="0">
            <a:spAutoFit/>
          </a:bodyPr>
          <a:lstStyle/>
          <a:p>
            <a:pPr algn="r"/>
            <a:r>
              <a:rPr lang="en-GB" sz="1800" dirty="0"/>
              <a:t>(See for example </a:t>
            </a:r>
            <a:r>
              <a:rPr lang="en-GB" sz="1800" dirty="0">
                <a:hlinkClick r:id="rId2"/>
              </a:rPr>
              <a:t>Martin</a:t>
            </a:r>
            <a:r>
              <a:rPr lang="en-GB" sz="1800" dirty="0"/>
              <a:t> 1995 ) </a:t>
            </a:r>
          </a:p>
        </p:txBody>
      </p:sp>
      <p:sp>
        <p:nvSpPr>
          <p:cNvPr id="5" name="TextBox 4"/>
          <p:cNvSpPr txBox="1"/>
          <p:nvPr/>
        </p:nvSpPr>
        <p:spPr>
          <a:xfrm>
            <a:off x="1775520" y="908721"/>
            <a:ext cx="8496944" cy="507831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Law (2016) describes this type of culture as having ‘multiple interpretations of values and assumptions, which produce great ambiguity’. </a:t>
            </a:r>
          </a:p>
          <a:p>
            <a:pPr marL="342900" indent="-342900">
              <a:spcBef>
                <a:spcPts val="600"/>
              </a:spcBef>
              <a:spcAft>
                <a:spcPts val="600"/>
              </a:spcAft>
              <a:buFont typeface="Arial" panose="020B0604020202020204" pitchFamily="34" charset="0"/>
              <a:buChar char="•"/>
            </a:pPr>
            <a:r>
              <a:rPr lang="en-GB" sz="2200" dirty="0"/>
              <a:t>In this type of organisational culture there is no consistency of values, approach or behaviours.</a:t>
            </a:r>
          </a:p>
          <a:p>
            <a:pPr marL="342900" indent="-342900">
              <a:spcBef>
                <a:spcPts val="600"/>
              </a:spcBef>
              <a:spcAft>
                <a:spcPts val="600"/>
              </a:spcAft>
              <a:buFont typeface="Arial" panose="020B0604020202020204" pitchFamily="34" charset="0"/>
              <a:buChar char="•"/>
            </a:pPr>
            <a:r>
              <a:rPr lang="en-GB" sz="2200" dirty="0"/>
              <a:t>Law (2016) goes on to point out that this can arise from;</a:t>
            </a:r>
          </a:p>
          <a:p>
            <a:pPr marL="342900" indent="-342900">
              <a:spcBef>
                <a:spcPts val="600"/>
              </a:spcBef>
              <a:spcAft>
                <a:spcPts val="600"/>
              </a:spcAft>
              <a:buFont typeface="Arial" panose="020B0604020202020204" pitchFamily="34" charset="0"/>
              <a:buChar char="•"/>
            </a:pPr>
            <a:r>
              <a:rPr lang="en-GB" sz="2200" dirty="0"/>
              <a:t>‘fast changes within the organization,’</a:t>
            </a:r>
          </a:p>
          <a:p>
            <a:pPr marL="342900" indent="-342900">
              <a:spcBef>
                <a:spcPts val="600"/>
              </a:spcBef>
              <a:spcAft>
                <a:spcPts val="600"/>
              </a:spcAft>
              <a:buFont typeface="Arial" panose="020B0604020202020204" pitchFamily="34" charset="0"/>
              <a:buChar char="•"/>
            </a:pPr>
            <a:r>
              <a:rPr lang="en-GB" sz="2200" dirty="0"/>
              <a:t>‘the growing diversity of the workforce, and </a:t>
            </a:r>
          </a:p>
          <a:p>
            <a:pPr marL="342900" indent="-342900">
              <a:spcBef>
                <a:spcPts val="600"/>
              </a:spcBef>
              <a:spcAft>
                <a:spcPts val="600"/>
              </a:spcAft>
              <a:buFont typeface="Arial" panose="020B0604020202020204" pitchFamily="34" charset="0"/>
              <a:buChar char="•"/>
            </a:pPr>
            <a:r>
              <a:rPr lang="en-GB" sz="2200" dirty="0"/>
              <a:t>‘the increasingly global environment with which organizations are faced’.</a:t>
            </a:r>
          </a:p>
          <a:p>
            <a:pPr marL="342900" indent="-342900">
              <a:spcBef>
                <a:spcPts val="600"/>
              </a:spcBef>
              <a:spcAft>
                <a:spcPts val="600"/>
              </a:spcAft>
              <a:buFont typeface="Arial" panose="020B0604020202020204" pitchFamily="34" charset="0"/>
              <a:buChar char="•"/>
            </a:pPr>
            <a:r>
              <a:rPr lang="en-GB" sz="2200" dirty="0"/>
              <a:t>N.B. This links to the research on national and organisational cultures done by </a:t>
            </a:r>
            <a:r>
              <a:rPr lang="en-GB" sz="2200" dirty="0">
                <a:hlinkClick r:id="rId3"/>
              </a:rPr>
              <a:t>Geert Hofstede</a:t>
            </a:r>
            <a:endParaRPr lang="en-GB" sz="2200" dirty="0"/>
          </a:p>
        </p:txBody>
      </p:sp>
    </p:spTree>
    <p:extLst>
      <p:ext uri="{BB962C8B-B14F-4D97-AF65-F5344CB8AC3E}">
        <p14:creationId xmlns:p14="http://schemas.microsoft.com/office/powerpoint/2010/main" val="2558588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16632"/>
            <a:ext cx="8229600" cy="850106"/>
          </a:xfrm>
        </p:spPr>
        <p:txBody>
          <a:bodyPr>
            <a:normAutofit/>
          </a:bodyPr>
          <a:lstStyle/>
          <a:p>
            <a:r>
              <a:rPr lang="en-GB" sz="3600" b="1" dirty="0"/>
              <a:t>Discussion Point</a:t>
            </a:r>
          </a:p>
        </p:txBody>
      </p:sp>
      <p:sp>
        <p:nvSpPr>
          <p:cNvPr id="3" name="TextBox 2"/>
          <p:cNvSpPr txBox="1"/>
          <p:nvPr/>
        </p:nvSpPr>
        <p:spPr>
          <a:xfrm>
            <a:off x="2351584" y="1556792"/>
            <a:ext cx="7488832" cy="2308324"/>
          </a:xfrm>
          <a:prstGeom prst="rect">
            <a:avLst/>
          </a:prstGeom>
          <a:noFill/>
        </p:spPr>
        <p:txBody>
          <a:bodyPr wrap="square" rtlCol="0">
            <a:spAutoFit/>
          </a:bodyPr>
          <a:lstStyle/>
          <a:p>
            <a:pPr algn="ctr"/>
            <a:r>
              <a:rPr lang="en-GB" sz="2400" i="1" dirty="0"/>
              <a:t>Take a moment to think about each of these organisational cultures.</a:t>
            </a:r>
          </a:p>
          <a:p>
            <a:pPr algn="ctr"/>
            <a:endParaRPr lang="en-GB" sz="2400" i="1" dirty="0"/>
          </a:p>
          <a:p>
            <a:pPr algn="ctr"/>
            <a:r>
              <a:rPr lang="en-GB" sz="2400" i="1" dirty="0"/>
              <a:t>Which do you think is preferable?</a:t>
            </a:r>
          </a:p>
          <a:p>
            <a:pPr algn="ctr"/>
            <a:endParaRPr lang="en-GB" sz="2400" i="1" dirty="0"/>
          </a:p>
          <a:p>
            <a:pPr algn="ctr"/>
            <a:r>
              <a:rPr lang="en-GB" sz="2400" i="1" dirty="0"/>
              <a:t>Be prepared to share your reasoning.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70920" y="4293097"/>
            <a:ext cx="926833" cy="926833"/>
          </a:xfrm>
          <a:prstGeom prst="rect">
            <a:avLst/>
          </a:prstGeom>
        </p:spPr>
      </p:pic>
    </p:spTree>
    <p:extLst>
      <p:ext uri="{BB962C8B-B14F-4D97-AF65-F5344CB8AC3E}">
        <p14:creationId xmlns:p14="http://schemas.microsoft.com/office/powerpoint/2010/main" val="36940976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a:bodyPr>
          <a:lstStyle/>
          <a:p>
            <a:r>
              <a:rPr lang="en-GB" sz="3200" b="1" i="1" dirty="0">
                <a:latin typeface="Arial" panose="020B0604020202020204" pitchFamily="34" charset="0"/>
                <a:cs typeface="Arial" panose="020B0604020202020204" pitchFamily="34" charset="0"/>
              </a:rPr>
              <a:t>Characteristics of an effective workplace </a:t>
            </a:r>
          </a:p>
        </p:txBody>
      </p:sp>
      <p:sp>
        <p:nvSpPr>
          <p:cNvPr id="4" name="Content Placeholder 3"/>
          <p:cNvSpPr>
            <a:spLocks noGrp="1"/>
          </p:cNvSpPr>
          <p:nvPr>
            <p:ph sz="half" idx="2"/>
          </p:nvPr>
        </p:nvSpPr>
        <p:spPr>
          <a:xfrm>
            <a:off x="2144105" y="1196753"/>
            <a:ext cx="7903790" cy="4582079"/>
          </a:xfrm>
        </p:spPr>
        <p:txBody>
          <a:bodyPr/>
          <a:lstStyle/>
          <a:p>
            <a:pPr marL="0" indent="0" algn="ctr">
              <a:buNone/>
            </a:pPr>
            <a:r>
              <a:rPr lang="en-GB" dirty="0"/>
              <a:t>Guided Study list characteristics that you believe lead to an </a:t>
            </a:r>
            <a:r>
              <a:rPr lang="en-GB" b="1" dirty="0"/>
              <a:t>effective workplace?</a:t>
            </a:r>
          </a:p>
          <a:p>
            <a:pPr marL="0" indent="0" algn="ctr">
              <a:buNone/>
            </a:pPr>
            <a:endParaRPr lang="en-GB" b="1" dirty="0"/>
          </a:p>
          <a:p>
            <a:pPr marL="0" indent="0" algn="ctr">
              <a:buNone/>
            </a:pPr>
            <a:r>
              <a:rPr lang="en-GB" dirty="0"/>
              <a:t>Consider your past experiences  - where you have worked, volunteered or been on placement – the working environment and culture</a:t>
            </a:r>
          </a:p>
          <a:p>
            <a:pPr marL="0" indent="0" algn="ctr">
              <a:buNone/>
            </a:pPr>
            <a:r>
              <a:rPr lang="en-GB" dirty="0"/>
              <a:t>Or, research online</a:t>
            </a:r>
          </a:p>
          <a:p>
            <a:pPr marL="0" indent="0" algn="ctr">
              <a:buNone/>
            </a:pPr>
            <a:r>
              <a:rPr lang="en-GB" dirty="0"/>
              <a:t>Feedback to your Tutor</a:t>
            </a:r>
          </a:p>
          <a:p>
            <a:pPr marL="0" indent="0" algn="ctr">
              <a:buNone/>
            </a:pPr>
            <a:endParaRPr lang="en-GB" dirty="0"/>
          </a:p>
        </p:txBody>
      </p:sp>
      <p:pic>
        <p:nvPicPr>
          <p:cNvPr id="6" name="Picture 5">
            <a:hlinkClick r:id="rId3" action="ppaction://hlinkfile"/>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75921" y="5229201"/>
            <a:ext cx="1252507" cy="1252507"/>
          </a:xfrm>
          <a:prstGeom prst="rect">
            <a:avLst/>
          </a:prstGeom>
        </p:spPr>
      </p:pic>
    </p:spTree>
    <p:extLst>
      <p:ext uri="{BB962C8B-B14F-4D97-AF65-F5344CB8AC3E}">
        <p14:creationId xmlns:p14="http://schemas.microsoft.com/office/powerpoint/2010/main" val="26072512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2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2279576" y="2204864"/>
            <a:ext cx="7543750" cy="3024336"/>
          </a:xfrm>
        </p:spPr>
        <p:txBody>
          <a:bodyPr>
            <a:normAutofit lnSpcReduction="10000"/>
          </a:bodyPr>
          <a:lstStyle/>
          <a:p>
            <a:r>
              <a:rPr lang="en-GB" sz="2200" dirty="0">
                <a:latin typeface="Arial" panose="020B0604020202020204" pitchFamily="34" charset="0"/>
                <a:cs typeface="Arial" panose="020B0604020202020204" pitchFamily="34" charset="0"/>
              </a:rPr>
              <a:t>Job Challenge and Learning Opportunities</a:t>
            </a:r>
          </a:p>
          <a:p>
            <a:r>
              <a:rPr lang="en-GB" sz="2200" dirty="0">
                <a:latin typeface="Arial" panose="020B0604020202020204" pitchFamily="34" charset="0"/>
                <a:cs typeface="Arial" panose="020B0604020202020204" pitchFamily="34" charset="0"/>
              </a:rPr>
              <a:t>Supervisor Support for Job Success </a:t>
            </a:r>
          </a:p>
          <a:p>
            <a:r>
              <a:rPr lang="en-GB" sz="2200" dirty="0">
                <a:latin typeface="Arial" panose="020B0604020202020204" pitchFamily="34" charset="0"/>
                <a:cs typeface="Arial" panose="020B0604020202020204" pitchFamily="34" charset="0"/>
              </a:rPr>
              <a:t>Autonomy </a:t>
            </a:r>
          </a:p>
          <a:p>
            <a:r>
              <a:rPr lang="en-GB" sz="2200" dirty="0">
                <a:latin typeface="Arial" panose="020B0604020202020204" pitchFamily="34" charset="0"/>
                <a:cs typeface="Arial" panose="020B0604020202020204" pitchFamily="34" charset="0"/>
              </a:rPr>
              <a:t>Culture of Respect, Trust, and Belonging</a:t>
            </a:r>
          </a:p>
          <a:p>
            <a:r>
              <a:rPr lang="en-GB" sz="2200" dirty="0">
                <a:latin typeface="Arial" panose="020B0604020202020204" pitchFamily="34" charset="0"/>
                <a:cs typeface="Arial" panose="020B0604020202020204" pitchFamily="34" charset="0"/>
              </a:rPr>
              <a:t>Work-Life Fit </a:t>
            </a:r>
          </a:p>
          <a:p>
            <a:r>
              <a:rPr lang="en-GB" sz="2200" dirty="0">
                <a:latin typeface="Arial" panose="020B0604020202020204" pitchFamily="34" charset="0"/>
                <a:cs typeface="Arial" panose="020B0604020202020204" pitchFamily="34" charset="0"/>
              </a:rPr>
              <a:t>Satisfaction with Wages, Benefits, and Opportunities to Advance</a:t>
            </a:r>
          </a:p>
          <a:p>
            <a:r>
              <a:rPr lang="en-GB" sz="2200" dirty="0">
                <a:latin typeface="Arial" panose="020B0604020202020204" pitchFamily="34" charset="0"/>
                <a:cs typeface="Arial" panose="020B0604020202020204" pitchFamily="34" charset="0"/>
              </a:rPr>
              <a:t>Co-worker Support for Job Success</a:t>
            </a:r>
          </a:p>
        </p:txBody>
      </p:sp>
      <p:sp>
        <p:nvSpPr>
          <p:cNvPr id="3" name="TextBox 2"/>
          <p:cNvSpPr txBox="1"/>
          <p:nvPr/>
        </p:nvSpPr>
        <p:spPr>
          <a:xfrm>
            <a:off x="1991544" y="1196753"/>
            <a:ext cx="8335838" cy="769441"/>
          </a:xfrm>
          <a:prstGeom prst="rect">
            <a:avLst/>
          </a:prstGeom>
          <a:noFill/>
        </p:spPr>
        <p:txBody>
          <a:bodyPr wrap="square" rtlCol="0">
            <a:spAutoFit/>
          </a:bodyPr>
          <a:lstStyle/>
          <a:p>
            <a:r>
              <a:rPr lang="en-GB" sz="2200" b="1" dirty="0"/>
              <a:t>In their </a:t>
            </a:r>
            <a:r>
              <a:rPr lang="en-GB" sz="2200" b="1" i="1" dirty="0"/>
              <a:t>Effective Workplace Index 2020</a:t>
            </a:r>
            <a:r>
              <a:rPr lang="en-GB" sz="2200" b="1" dirty="0"/>
              <a:t> the FWI list 7 components of an effective workplace, namely;</a:t>
            </a:r>
            <a:endParaRPr lang="en-GB" sz="2200" b="1" i="1" dirty="0"/>
          </a:p>
        </p:txBody>
      </p:sp>
      <p:sp>
        <p:nvSpPr>
          <p:cNvPr id="5" name="TextBox 4"/>
          <p:cNvSpPr txBox="1"/>
          <p:nvPr/>
        </p:nvSpPr>
        <p:spPr>
          <a:xfrm>
            <a:off x="7320136" y="6309320"/>
            <a:ext cx="2719214" cy="369332"/>
          </a:xfrm>
          <a:prstGeom prst="rect">
            <a:avLst/>
          </a:prstGeom>
          <a:noFill/>
        </p:spPr>
        <p:txBody>
          <a:bodyPr wrap="square" rtlCol="0">
            <a:spAutoFit/>
          </a:bodyPr>
          <a:lstStyle/>
          <a:p>
            <a:pPr algn="r"/>
            <a:r>
              <a:rPr lang="en-GB" sz="1800" dirty="0"/>
              <a:t>(FWI, 2020)</a:t>
            </a:r>
          </a:p>
        </p:txBody>
      </p:sp>
      <p:sp>
        <p:nvSpPr>
          <p:cNvPr id="6" name="TextBox 5"/>
          <p:cNvSpPr txBox="1"/>
          <p:nvPr/>
        </p:nvSpPr>
        <p:spPr>
          <a:xfrm>
            <a:off x="2279576" y="5229201"/>
            <a:ext cx="8335838" cy="769441"/>
          </a:xfrm>
          <a:prstGeom prst="rect">
            <a:avLst/>
          </a:prstGeom>
          <a:noFill/>
        </p:spPr>
        <p:txBody>
          <a:bodyPr wrap="square" rtlCol="0">
            <a:spAutoFit/>
          </a:bodyPr>
          <a:lstStyle/>
          <a:p>
            <a:r>
              <a:rPr lang="en-GB" sz="2200" dirty="0"/>
              <a:t>We will now look at each of these in turn (they have much in common with other self-evaluations used in this Module)</a:t>
            </a:r>
            <a:endParaRPr lang="en-GB" sz="2200" i="1" dirty="0"/>
          </a:p>
        </p:txBody>
      </p:sp>
    </p:spTree>
    <p:extLst>
      <p:ext uri="{BB962C8B-B14F-4D97-AF65-F5344CB8AC3E}">
        <p14:creationId xmlns:p14="http://schemas.microsoft.com/office/powerpoint/2010/main" val="488128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2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2711624" y="2276872"/>
            <a:ext cx="7543750" cy="3024336"/>
          </a:xfrm>
        </p:spPr>
        <p:txBody>
          <a:bodyPr>
            <a:normAutofit lnSpcReduction="10000"/>
          </a:bodyPr>
          <a:lstStyle/>
          <a:p>
            <a:pPr>
              <a:spcBef>
                <a:spcPts val="600"/>
              </a:spcBef>
              <a:spcAft>
                <a:spcPts val="600"/>
              </a:spcAft>
            </a:pPr>
            <a:r>
              <a:rPr lang="en-GB" sz="2400" dirty="0">
                <a:latin typeface="Arial" panose="020B0604020202020204" pitchFamily="34" charset="0"/>
                <a:cs typeface="Arial" panose="020B0604020202020204" pitchFamily="34" charset="0"/>
              </a:rPr>
              <a:t>My job lets me use my skills and abilities.</a:t>
            </a:r>
          </a:p>
          <a:p>
            <a:pPr>
              <a:spcBef>
                <a:spcPts val="600"/>
              </a:spcBef>
              <a:spcAft>
                <a:spcPts val="600"/>
              </a:spcAft>
            </a:pPr>
            <a:r>
              <a:rPr lang="en-GB" sz="2400" dirty="0">
                <a:latin typeface="Arial" panose="020B0604020202020204" pitchFamily="34" charset="0"/>
                <a:cs typeface="Arial" panose="020B0604020202020204" pitchFamily="34" charset="0"/>
              </a:rPr>
              <a:t>The work I do on my job is meaningful to me.</a:t>
            </a:r>
          </a:p>
          <a:p>
            <a:pPr>
              <a:spcBef>
                <a:spcPts val="600"/>
              </a:spcBef>
              <a:spcAft>
                <a:spcPts val="600"/>
              </a:spcAft>
            </a:pPr>
            <a:r>
              <a:rPr lang="en-GB" sz="2400" dirty="0">
                <a:latin typeface="Arial" panose="020B0604020202020204" pitchFamily="34" charset="0"/>
                <a:cs typeface="Arial" panose="020B0604020202020204" pitchFamily="34" charset="0"/>
              </a:rPr>
              <a:t>My job requires that I be creative.</a:t>
            </a:r>
          </a:p>
          <a:p>
            <a:pPr>
              <a:spcBef>
                <a:spcPts val="600"/>
              </a:spcBef>
              <a:spcAft>
                <a:spcPts val="600"/>
              </a:spcAft>
            </a:pPr>
            <a:r>
              <a:rPr lang="en-GB" sz="2400" dirty="0">
                <a:latin typeface="Arial" panose="020B0604020202020204" pitchFamily="34" charset="0"/>
                <a:cs typeface="Arial" panose="020B0604020202020204" pitchFamily="34" charset="0"/>
              </a:rPr>
              <a:t>I get to do a number of different things on my job.</a:t>
            </a:r>
          </a:p>
          <a:p>
            <a:pPr>
              <a:spcBef>
                <a:spcPts val="600"/>
              </a:spcBef>
              <a:spcAft>
                <a:spcPts val="600"/>
              </a:spcAft>
            </a:pPr>
            <a:r>
              <a:rPr lang="en-GB" sz="2400" dirty="0">
                <a:latin typeface="Arial" panose="020B0604020202020204" pitchFamily="34" charset="0"/>
                <a:cs typeface="Arial" panose="020B0604020202020204" pitchFamily="34" charset="0"/>
              </a:rPr>
              <a:t>My job requires that I keep learning new things.</a:t>
            </a:r>
          </a:p>
          <a:p>
            <a:pPr>
              <a:spcBef>
                <a:spcPts val="600"/>
              </a:spcBef>
              <a:spcAft>
                <a:spcPts val="600"/>
              </a:spcAft>
            </a:pPr>
            <a:r>
              <a:rPr lang="en-GB" sz="2400" dirty="0">
                <a:latin typeface="Arial" panose="020B0604020202020204" pitchFamily="34" charset="0"/>
                <a:cs typeface="Arial" panose="020B0604020202020204" pitchFamily="34" charset="0"/>
              </a:rPr>
              <a:t>My job lets me develop new skills and abilities.</a:t>
            </a:r>
          </a:p>
        </p:txBody>
      </p:sp>
      <p:sp>
        <p:nvSpPr>
          <p:cNvPr id="3" name="TextBox 2"/>
          <p:cNvSpPr txBox="1"/>
          <p:nvPr/>
        </p:nvSpPr>
        <p:spPr>
          <a:xfrm>
            <a:off x="1991544" y="1196753"/>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Job Challenge and Learning Opportunities</a:t>
            </a:r>
          </a:p>
        </p:txBody>
      </p:sp>
      <p:sp>
        <p:nvSpPr>
          <p:cNvPr id="5" name="TextBox 4"/>
          <p:cNvSpPr txBox="1"/>
          <p:nvPr/>
        </p:nvSpPr>
        <p:spPr>
          <a:xfrm>
            <a:off x="7320136" y="6309320"/>
            <a:ext cx="2719214" cy="369332"/>
          </a:xfrm>
          <a:prstGeom prst="rect">
            <a:avLst/>
          </a:prstGeom>
          <a:noFill/>
        </p:spPr>
        <p:txBody>
          <a:bodyPr wrap="square" rtlCol="0">
            <a:spAutoFit/>
          </a:bodyPr>
          <a:lstStyle/>
          <a:p>
            <a:pPr algn="r"/>
            <a:r>
              <a:rPr lang="en-GB" sz="1800" dirty="0"/>
              <a:t>(FWI, 2020, p. 3)</a:t>
            </a:r>
          </a:p>
        </p:txBody>
      </p:sp>
    </p:spTree>
    <p:extLst>
      <p:ext uri="{BB962C8B-B14F-4D97-AF65-F5344CB8AC3E}">
        <p14:creationId xmlns:p14="http://schemas.microsoft.com/office/powerpoint/2010/main" val="682911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2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2423592" y="2060848"/>
            <a:ext cx="7543750" cy="3024336"/>
          </a:xfrm>
        </p:spPr>
        <p:txBody>
          <a:bodyPr>
            <a:noAutofit/>
          </a:bodyPr>
          <a:lstStyle/>
          <a:p>
            <a:pPr>
              <a:spcBef>
                <a:spcPts val="600"/>
              </a:spcBef>
              <a:spcAft>
                <a:spcPts val="600"/>
              </a:spcAft>
            </a:pPr>
            <a:r>
              <a:rPr lang="en-GB" sz="2400" dirty="0">
                <a:latin typeface="Arial" panose="020B0604020202020204" pitchFamily="34" charset="0"/>
                <a:cs typeface="Arial" panose="020B0604020202020204" pitchFamily="34" charset="0"/>
              </a:rPr>
              <a:t>My supervisor or manager is supportive when I have a work problem.</a:t>
            </a:r>
          </a:p>
          <a:p>
            <a:pPr>
              <a:spcBef>
                <a:spcPts val="600"/>
              </a:spcBef>
              <a:spcAft>
                <a:spcPts val="600"/>
              </a:spcAft>
            </a:pPr>
            <a:r>
              <a:rPr lang="en-GB" sz="2400" dirty="0">
                <a:latin typeface="Arial" panose="020B0604020202020204" pitchFamily="34" charset="0"/>
                <a:cs typeface="Arial" panose="020B0604020202020204" pitchFamily="34" charset="0"/>
              </a:rPr>
              <a:t>My supervisor or manager recognizes when I do a good job.</a:t>
            </a:r>
          </a:p>
          <a:p>
            <a:pPr>
              <a:spcBef>
                <a:spcPts val="600"/>
              </a:spcBef>
              <a:spcAft>
                <a:spcPts val="600"/>
              </a:spcAft>
            </a:pPr>
            <a:r>
              <a:rPr lang="en-GB" sz="2400" dirty="0">
                <a:latin typeface="Arial" panose="020B0604020202020204" pitchFamily="34" charset="0"/>
                <a:cs typeface="Arial" panose="020B0604020202020204" pitchFamily="34" charset="0"/>
              </a:rPr>
              <a:t>My supervisor or manager keeps me informed of the things I need to know to do my job well.</a:t>
            </a:r>
          </a:p>
          <a:p>
            <a:pPr>
              <a:spcBef>
                <a:spcPts val="600"/>
              </a:spcBef>
              <a:spcAft>
                <a:spcPts val="600"/>
              </a:spcAft>
            </a:pPr>
            <a:r>
              <a:rPr lang="en-GB" sz="2400" dirty="0">
                <a:latin typeface="Arial" panose="020B0604020202020204" pitchFamily="34" charset="0"/>
                <a:cs typeface="Arial" panose="020B0604020202020204" pitchFamily="34" charset="0"/>
              </a:rPr>
              <a:t>My supervisor provides me with feedback that helps me to improve my performance.</a:t>
            </a:r>
          </a:p>
        </p:txBody>
      </p:sp>
      <p:sp>
        <p:nvSpPr>
          <p:cNvPr id="3" name="TextBox 2"/>
          <p:cNvSpPr txBox="1"/>
          <p:nvPr/>
        </p:nvSpPr>
        <p:spPr>
          <a:xfrm>
            <a:off x="1991544" y="1196753"/>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Supervisor Support for Job Success </a:t>
            </a:r>
          </a:p>
        </p:txBody>
      </p:sp>
      <p:sp>
        <p:nvSpPr>
          <p:cNvPr id="5" name="TextBox 4"/>
          <p:cNvSpPr txBox="1"/>
          <p:nvPr/>
        </p:nvSpPr>
        <p:spPr>
          <a:xfrm>
            <a:off x="7320136" y="6309320"/>
            <a:ext cx="2719214" cy="369332"/>
          </a:xfrm>
          <a:prstGeom prst="rect">
            <a:avLst/>
          </a:prstGeom>
          <a:noFill/>
        </p:spPr>
        <p:txBody>
          <a:bodyPr wrap="square" rtlCol="0">
            <a:spAutoFit/>
          </a:bodyPr>
          <a:lstStyle/>
          <a:p>
            <a:pPr algn="r"/>
            <a:r>
              <a:rPr lang="en-GB" sz="1800" dirty="0"/>
              <a:t>(FWI, 2020, p. 3)</a:t>
            </a:r>
          </a:p>
        </p:txBody>
      </p:sp>
    </p:spTree>
    <p:extLst>
      <p:ext uri="{BB962C8B-B14F-4D97-AF65-F5344CB8AC3E}">
        <p14:creationId xmlns:p14="http://schemas.microsoft.com/office/powerpoint/2010/main" val="1337979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2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2423592" y="2060848"/>
            <a:ext cx="7543750" cy="3024336"/>
          </a:xfrm>
        </p:spPr>
        <p:txBody>
          <a:bodyPr>
            <a:noAutofit/>
          </a:bodyPr>
          <a:lstStyle/>
          <a:p>
            <a:pPr>
              <a:spcBef>
                <a:spcPts val="600"/>
              </a:spcBef>
              <a:spcAft>
                <a:spcPts val="600"/>
              </a:spcAft>
            </a:pPr>
            <a:r>
              <a:rPr lang="en-GB" sz="2400" dirty="0">
                <a:latin typeface="Arial" panose="020B0604020202020204" pitchFamily="34" charset="0"/>
                <a:cs typeface="Arial" panose="020B0604020202020204" pitchFamily="34" charset="0"/>
              </a:rPr>
              <a:t>I have a lot of say about what happens on my job.</a:t>
            </a:r>
          </a:p>
          <a:p>
            <a:pPr>
              <a:spcBef>
                <a:spcPts val="600"/>
              </a:spcBef>
              <a:spcAft>
                <a:spcPts val="600"/>
              </a:spcAft>
            </a:pPr>
            <a:r>
              <a:rPr lang="en-GB" sz="2400" dirty="0">
                <a:latin typeface="Arial" panose="020B0604020202020204" pitchFamily="34" charset="0"/>
                <a:cs typeface="Arial" panose="020B0604020202020204" pitchFamily="34" charset="0"/>
              </a:rPr>
              <a:t>I have the freedom to decide what I do on my job.</a:t>
            </a:r>
          </a:p>
          <a:p>
            <a:pPr>
              <a:spcBef>
                <a:spcPts val="600"/>
              </a:spcBef>
              <a:spcAft>
                <a:spcPts val="600"/>
              </a:spcAft>
            </a:pPr>
            <a:r>
              <a:rPr lang="en-GB" sz="2400" dirty="0">
                <a:latin typeface="Arial" panose="020B0604020202020204" pitchFamily="34" charset="0"/>
                <a:cs typeface="Arial" panose="020B0604020202020204" pitchFamily="34" charset="0"/>
              </a:rPr>
              <a:t>I feel I can really be myself on my job</a:t>
            </a:r>
          </a:p>
        </p:txBody>
      </p:sp>
      <p:sp>
        <p:nvSpPr>
          <p:cNvPr id="3" name="TextBox 2"/>
          <p:cNvSpPr txBox="1"/>
          <p:nvPr/>
        </p:nvSpPr>
        <p:spPr>
          <a:xfrm>
            <a:off x="1991544" y="1196753"/>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Autonomy</a:t>
            </a:r>
          </a:p>
        </p:txBody>
      </p:sp>
      <p:sp>
        <p:nvSpPr>
          <p:cNvPr id="5" name="TextBox 4"/>
          <p:cNvSpPr txBox="1"/>
          <p:nvPr/>
        </p:nvSpPr>
        <p:spPr>
          <a:xfrm>
            <a:off x="7320136" y="6309320"/>
            <a:ext cx="2719214" cy="369332"/>
          </a:xfrm>
          <a:prstGeom prst="rect">
            <a:avLst/>
          </a:prstGeom>
          <a:noFill/>
        </p:spPr>
        <p:txBody>
          <a:bodyPr wrap="square" rtlCol="0">
            <a:spAutoFit/>
          </a:bodyPr>
          <a:lstStyle/>
          <a:p>
            <a:pPr algn="r"/>
            <a:r>
              <a:rPr lang="en-GB" sz="1800" dirty="0"/>
              <a:t>(FWI, 2020, p. 3)</a:t>
            </a:r>
          </a:p>
        </p:txBody>
      </p:sp>
    </p:spTree>
    <p:extLst>
      <p:ext uri="{BB962C8B-B14F-4D97-AF65-F5344CB8AC3E}">
        <p14:creationId xmlns:p14="http://schemas.microsoft.com/office/powerpoint/2010/main" val="1476528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2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2387588" y="2060848"/>
            <a:ext cx="7543750" cy="3024336"/>
          </a:xfrm>
        </p:spPr>
        <p:txBody>
          <a:bodyPr>
            <a:noAutofit/>
          </a:bodyPr>
          <a:lstStyle/>
          <a:p>
            <a:pPr>
              <a:spcBef>
                <a:spcPts val="600"/>
              </a:spcBef>
              <a:spcAft>
                <a:spcPts val="600"/>
              </a:spcAft>
            </a:pPr>
            <a:r>
              <a:rPr lang="en-GB" sz="2200" dirty="0">
                <a:latin typeface="Arial" panose="020B0604020202020204" pitchFamily="34" charset="0"/>
                <a:cs typeface="Arial" panose="020B0604020202020204" pitchFamily="34" charset="0"/>
              </a:rPr>
              <a:t>Managers at my workplace actively seek out information and new ideas from employees at all levels of the organization to guide their decision making.</a:t>
            </a:r>
          </a:p>
          <a:p>
            <a:pPr>
              <a:spcBef>
                <a:spcPts val="600"/>
              </a:spcBef>
              <a:spcAft>
                <a:spcPts val="600"/>
              </a:spcAft>
            </a:pPr>
            <a:r>
              <a:rPr lang="en-GB" sz="2200" dirty="0">
                <a:latin typeface="Arial" panose="020B0604020202020204" pitchFamily="34" charset="0"/>
                <a:cs typeface="Arial" panose="020B0604020202020204" pitchFamily="34" charset="0"/>
              </a:rPr>
              <a:t>I can trust what managers say in my organization.</a:t>
            </a:r>
          </a:p>
          <a:p>
            <a:pPr>
              <a:spcBef>
                <a:spcPts val="600"/>
              </a:spcBef>
              <a:spcAft>
                <a:spcPts val="600"/>
              </a:spcAft>
            </a:pPr>
            <a:r>
              <a:rPr lang="en-GB" sz="2200" dirty="0">
                <a:latin typeface="Arial" panose="020B0604020202020204" pitchFamily="34" charset="0"/>
                <a:cs typeface="Arial" panose="020B0604020202020204" pitchFamily="34" charset="0"/>
              </a:rPr>
              <a:t>I can openly share my ideas and opinions with any level of management.</a:t>
            </a:r>
          </a:p>
          <a:p>
            <a:pPr>
              <a:spcBef>
                <a:spcPts val="600"/>
              </a:spcBef>
              <a:spcAft>
                <a:spcPts val="600"/>
              </a:spcAft>
            </a:pPr>
            <a:r>
              <a:rPr lang="en-GB" sz="2200" dirty="0">
                <a:latin typeface="Arial" panose="020B0604020202020204" pitchFamily="34" charset="0"/>
                <a:cs typeface="Arial" panose="020B0604020202020204" pitchFamily="34" charset="0"/>
              </a:rPr>
              <a:t>My supervisor treats me with respect.</a:t>
            </a:r>
          </a:p>
          <a:p>
            <a:pPr marL="0" indent="0" algn="r">
              <a:spcBef>
                <a:spcPts val="600"/>
              </a:spcBef>
              <a:spcAft>
                <a:spcPts val="600"/>
              </a:spcAft>
              <a:buNone/>
            </a:pPr>
            <a:r>
              <a:rPr lang="en-GB" sz="2200" dirty="0">
                <a:latin typeface="Arial" panose="020B0604020202020204" pitchFamily="34" charset="0"/>
                <a:cs typeface="Arial" panose="020B0604020202020204" pitchFamily="34" charset="0"/>
              </a:rPr>
              <a:t>Continued.</a:t>
            </a:r>
          </a:p>
        </p:txBody>
      </p:sp>
      <p:sp>
        <p:nvSpPr>
          <p:cNvPr id="3" name="TextBox 2"/>
          <p:cNvSpPr txBox="1"/>
          <p:nvPr/>
        </p:nvSpPr>
        <p:spPr>
          <a:xfrm>
            <a:off x="1991544" y="1196753"/>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Culture of Respect, Trust, and Belonging</a:t>
            </a:r>
          </a:p>
        </p:txBody>
      </p:sp>
      <p:sp>
        <p:nvSpPr>
          <p:cNvPr id="5" name="TextBox 4"/>
          <p:cNvSpPr txBox="1"/>
          <p:nvPr/>
        </p:nvSpPr>
        <p:spPr>
          <a:xfrm>
            <a:off x="7320136" y="6309320"/>
            <a:ext cx="2719214" cy="369332"/>
          </a:xfrm>
          <a:prstGeom prst="rect">
            <a:avLst/>
          </a:prstGeom>
          <a:noFill/>
        </p:spPr>
        <p:txBody>
          <a:bodyPr wrap="square" rtlCol="0">
            <a:spAutoFit/>
          </a:bodyPr>
          <a:lstStyle/>
          <a:p>
            <a:pPr algn="r"/>
            <a:r>
              <a:rPr lang="en-GB" sz="1800" dirty="0"/>
              <a:t>(FWI, 2020, p. 4)</a:t>
            </a:r>
          </a:p>
        </p:txBody>
      </p:sp>
    </p:spTree>
    <p:extLst>
      <p:ext uri="{BB962C8B-B14F-4D97-AF65-F5344CB8AC3E}">
        <p14:creationId xmlns:p14="http://schemas.microsoft.com/office/powerpoint/2010/main" val="6985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2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2387588" y="2060848"/>
            <a:ext cx="7543750" cy="3024336"/>
          </a:xfrm>
        </p:spPr>
        <p:txBody>
          <a:bodyPr>
            <a:noAutofit/>
          </a:bodyPr>
          <a:lstStyle/>
          <a:p>
            <a:pPr>
              <a:spcBef>
                <a:spcPts val="600"/>
              </a:spcBef>
              <a:spcAft>
                <a:spcPts val="600"/>
              </a:spcAft>
            </a:pPr>
            <a:r>
              <a:rPr lang="en-GB" sz="2200" dirty="0">
                <a:latin typeface="Arial" panose="020B0604020202020204" pitchFamily="34" charset="0"/>
                <a:cs typeface="Arial" panose="020B0604020202020204" pitchFamily="34" charset="0"/>
              </a:rPr>
              <a:t>I can trust what the highest level of management in my organization says.</a:t>
            </a:r>
          </a:p>
          <a:p>
            <a:pPr>
              <a:spcBef>
                <a:spcPts val="600"/>
              </a:spcBef>
              <a:spcAft>
                <a:spcPts val="600"/>
              </a:spcAft>
            </a:pPr>
            <a:r>
              <a:rPr lang="en-GB" sz="2200" dirty="0">
                <a:latin typeface="Arial" panose="020B0604020202020204" pitchFamily="34" charset="0"/>
                <a:cs typeface="Arial" panose="020B0604020202020204" pitchFamily="34" charset="0"/>
              </a:rPr>
              <a:t>I can trust what my immediate supervisor says.</a:t>
            </a:r>
          </a:p>
          <a:p>
            <a:pPr>
              <a:spcBef>
                <a:spcPts val="600"/>
              </a:spcBef>
              <a:spcAft>
                <a:spcPts val="600"/>
              </a:spcAft>
            </a:pPr>
            <a:r>
              <a:rPr lang="en-GB" sz="2200" dirty="0">
                <a:latin typeface="Arial" panose="020B0604020202020204" pitchFamily="34" charset="0"/>
                <a:cs typeface="Arial" panose="020B0604020202020204" pitchFamily="34" charset="0"/>
              </a:rPr>
              <a:t>I can trust what my co-workers say.</a:t>
            </a:r>
          </a:p>
          <a:p>
            <a:pPr>
              <a:spcBef>
                <a:spcPts val="600"/>
              </a:spcBef>
              <a:spcAft>
                <a:spcPts val="600"/>
              </a:spcAft>
            </a:pPr>
            <a:r>
              <a:rPr lang="en-GB" sz="2200" dirty="0">
                <a:latin typeface="Arial" panose="020B0604020202020204" pitchFamily="34" charset="0"/>
                <a:cs typeface="Arial" panose="020B0604020202020204" pitchFamily="34" charset="0"/>
              </a:rPr>
              <a:t>I feel I am really a part of the group of people I work with.</a:t>
            </a:r>
          </a:p>
        </p:txBody>
      </p:sp>
      <p:sp>
        <p:nvSpPr>
          <p:cNvPr id="3" name="TextBox 2"/>
          <p:cNvSpPr txBox="1"/>
          <p:nvPr/>
        </p:nvSpPr>
        <p:spPr>
          <a:xfrm>
            <a:off x="1991544" y="1196753"/>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Culture of Respect, Trust, and Belonging (contd.)</a:t>
            </a:r>
          </a:p>
        </p:txBody>
      </p:sp>
      <p:sp>
        <p:nvSpPr>
          <p:cNvPr id="5" name="TextBox 4"/>
          <p:cNvSpPr txBox="1"/>
          <p:nvPr/>
        </p:nvSpPr>
        <p:spPr>
          <a:xfrm>
            <a:off x="7320136" y="6309320"/>
            <a:ext cx="2719214" cy="369332"/>
          </a:xfrm>
          <a:prstGeom prst="rect">
            <a:avLst/>
          </a:prstGeom>
          <a:noFill/>
        </p:spPr>
        <p:txBody>
          <a:bodyPr wrap="square" rtlCol="0">
            <a:spAutoFit/>
          </a:bodyPr>
          <a:lstStyle/>
          <a:p>
            <a:pPr algn="r"/>
            <a:r>
              <a:rPr lang="en-GB" sz="1800" dirty="0"/>
              <a:t>(FWI, 2020, p. 4)</a:t>
            </a:r>
          </a:p>
        </p:txBody>
      </p:sp>
    </p:spTree>
    <p:extLst>
      <p:ext uri="{BB962C8B-B14F-4D97-AF65-F5344CB8AC3E}">
        <p14:creationId xmlns:p14="http://schemas.microsoft.com/office/powerpoint/2010/main" val="486491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2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2387588" y="2060848"/>
            <a:ext cx="7543750" cy="3024336"/>
          </a:xfrm>
        </p:spPr>
        <p:txBody>
          <a:bodyPr>
            <a:noAutofit/>
          </a:bodyPr>
          <a:lstStyle/>
          <a:p>
            <a:pPr>
              <a:spcBef>
                <a:spcPts val="600"/>
              </a:spcBef>
              <a:spcAft>
                <a:spcPts val="600"/>
              </a:spcAft>
            </a:pPr>
            <a:r>
              <a:rPr lang="en-GB" sz="2200" dirty="0">
                <a:latin typeface="Arial" panose="020B0604020202020204" pitchFamily="34" charset="0"/>
                <a:cs typeface="Arial" panose="020B0604020202020204" pitchFamily="34" charset="0"/>
              </a:rPr>
              <a:t>My supervisor or manager really cares about the effects that work demands have on my personal and family life.</a:t>
            </a:r>
          </a:p>
          <a:p>
            <a:pPr>
              <a:spcBef>
                <a:spcPts val="600"/>
              </a:spcBef>
              <a:spcAft>
                <a:spcPts val="600"/>
              </a:spcAft>
            </a:pPr>
            <a:r>
              <a:rPr lang="en-GB" sz="2200" dirty="0">
                <a:latin typeface="Arial" panose="020B0604020202020204" pitchFamily="34" charset="0"/>
                <a:cs typeface="Arial" panose="020B0604020202020204" pitchFamily="34" charset="0"/>
              </a:rPr>
              <a:t>My supervisor or manager is responsive to my needs when I have family or personal business to take care of.</a:t>
            </a:r>
          </a:p>
          <a:p>
            <a:pPr>
              <a:spcBef>
                <a:spcPts val="600"/>
              </a:spcBef>
              <a:spcAft>
                <a:spcPts val="600"/>
              </a:spcAft>
            </a:pPr>
            <a:r>
              <a:rPr lang="en-GB" sz="2200" dirty="0">
                <a:latin typeface="Arial" panose="020B0604020202020204" pitchFamily="34" charset="0"/>
                <a:cs typeface="Arial" panose="020B0604020202020204" pitchFamily="34" charset="0"/>
              </a:rPr>
              <a:t>I have support from co-workers that helps me to manage my work and personal or family life.</a:t>
            </a:r>
          </a:p>
          <a:p>
            <a:pPr marL="0" indent="0" algn="r">
              <a:spcBef>
                <a:spcPts val="600"/>
              </a:spcBef>
              <a:spcAft>
                <a:spcPts val="600"/>
              </a:spcAft>
              <a:buNone/>
            </a:pPr>
            <a:r>
              <a:rPr lang="en-GB" sz="2200" dirty="0">
                <a:latin typeface="Arial" panose="020B0604020202020204" pitchFamily="34" charset="0"/>
                <a:cs typeface="Arial" panose="020B0604020202020204" pitchFamily="34" charset="0"/>
              </a:rPr>
              <a:t>Continued.</a:t>
            </a:r>
          </a:p>
        </p:txBody>
      </p:sp>
      <p:sp>
        <p:nvSpPr>
          <p:cNvPr id="3" name="TextBox 2"/>
          <p:cNvSpPr txBox="1"/>
          <p:nvPr/>
        </p:nvSpPr>
        <p:spPr>
          <a:xfrm>
            <a:off x="1991544" y="1196753"/>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Work-Life Fit</a:t>
            </a:r>
          </a:p>
        </p:txBody>
      </p:sp>
      <p:sp>
        <p:nvSpPr>
          <p:cNvPr id="5" name="TextBox 4"/>
          <p:cNvSpPr txBox="1"/>
          <p:nvPr/>
        </p:nvSpPr>
        <p:spPr>
          <a:xfrm>
            <a:off x="7320136" y="6309320"/>
            <a:ext cx="2719214" cy="369332"/>
          </a:xfrm>
          <a:prstGeom prst="rect">
            <a:avLst/>
          </a:prstGeom>
          <a:noFill/>
        </p:spPr>
        <p:txBody>
          <a:bodyPr wrap="square" rtlCol="0">
            <a:spAutoFit/>
          </a:bodyPr>
          <a:lstStyle/>
          <a:p>
            <a:pPr algn="r"/>
            <a:r>
              <a:rPr lang="en-GB" sz="1800" dirty="0"/>
              <a:t>(FWI, 2020, p. 4)</a:t>
            </a:r>
          </a:p>
        </p:txBody>
      </p:sp>
    </p:spTree>
    <p:extLst>
      <p:ext uri="{BB962C8B-B14F-4D97-AF65-F5344CB8AC3E}">
        <p14:creationId xmlns:p14="http://schemas.microsoft.com/office/powerpoint/2010/main" val="765859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2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2387588" y="2060848"/>
            <a:ext cx="7543750" cy="3024336"/>
          </a:xfrm>
        </p:spPr>
        <p:txBody>
          <a:bodyPr>
            <a:noAutofit/>
          </a:bodyPr>
          <a:lstStyle/>
          <a:p>
            <a:pPr>
              <a:spcBef>
                <a:spcPts val="600"/>
              </a:spcBef>
              <a:spcAft>
                <a:spcPts val="600"/>
              </a:spcAft>
            </a:pPr>
            <a:r>
              <a:rPr lang="en-GB" sz="2200" dirty="0">
                <a:latin typeface="Arial" panose="020B0604020202020204" pitchFamily="34" charset="0"/>
                <a:cs typeface="Arial" panose="020B0604020202020204" pitchFamily="34" charset="0"/>
              </a:rPr>
              <a:t>I have the schedule flexibility I need at work to manage my personal and family responsibilities.</a:t>
            </a:r>
          </a:p>
          <a:p>
            <a:pPr>
              <a:spcBef>
                <a:spcPts val="600"/>
              </a:spcBef>
              <a:spcAft>
                <a:spcPts val="600"/>
              </a:spcAft>
            </a:pPr>
            <a:r>
              <a:rPr lang="en-GB" sz="2200" dirty="0">
                <a:latin typeface="Arial" panose="020B0604020202020204" pitchFamily="34" charset="0"/>
                <a:cs typeface="Arial" panose="020B0604020202020204" pitchFamily="34" charset="0"/>
              </a:rPr>
              <a:t>My work schedule or shift meets my needs.</a:t>
            </a:r>
          </a:p>
          <a:p>
            <a:pPr>
              <a:spcBef>
                <a:spcPts val="600"/>
              </a:spcBef>
              <a:spcAft>
                <a:spcPts val="600"/>
              </a:spcAft>
            </a:pPr>
            <a:r>
              <a:rPr lang="en-GB" sz="2200" dirty="0">
                <a:latin typeface="Arial" panose="020B0604020202020204" pitchFamily="34" charset="0"/>
                <a:cs typeface="Arial" panose="020B0604020202020204" pitchFamily="34" charset="0"/>
              </a:rPr>
              <a:t>My job lets me do the things in my personal life that I find meaningful.</a:t>
            </a:r>
          </a:p>
          <a:p>
            <a:pPr>
              <a:spcBef>
                <a:spcPts val="600"/>
              </a:spcBef>
              <a:spcAft>
                <a:spcPts val="600"/>
              </a:spcAft>
            </a:pPr>
            <a:r>
              <a:rPr lang="en-GB" sz="2200" dirty="0">
                <a:latin typeface="Arial" panose="020B0604020202020204" pitchFamily="34" charset="0"/>
                <a:cs typeface="Arial" panose="020B0604020202020204" pitchFamily="34" charset="0"/>
              </a:rPr>
              <a:t>I consider my immediate supervisor a role model for how to manage work and personal life.</a:t>
            </a:r>
          </a:p>
          <a:p>
            <a:pPr marL="0" indent="0" algn="r">
              <a:spcBef>
                <a:spcPts val="600"/>
              </a:spcBef>
              <a:spcAft>
                <a:spcPts val="600"/>
              </a:spcAft>
              <a:buNone/>
            </a:pPr>
            <a:r>
              <a:rPr lang="en-GB" sz="2200" dirty="0">
                <a:latin typeface="Arial" panose="020B0604020202020204" pitchFamily="34" charset="0"/>
                <a:cs typeface="Arial" panose="020B0604020202020204" pitchFamily="34" charset="0"/>
              </a:rPr>
              <a:t>Continued.</a:t>
            </a:r>
          </a:p>
        </p:txBody>
      </p:sp>
      <p:sp>
        <p:nvSpPr>
          <p:cNvPr id="3" name="TextBox 2"/>
          <p:cNvSpPr txBox="1"/>
          <p:nvPr/>
        </p:nvSpPr>
        <p:spPr>
          <a:xfrm>
            <a:off x="1991544" y="1196753"/>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Work-Life Fit (contd.)</a:t>
            </a:r>
          </a:p>
        </p:txBody>
      </p:sp>
      <p:sp>
        <p:nvSpPr>
          <p:cNvPr id="5" name="TextBox 4"/>
          <p:cNvSpPr txBox="1"/>
          <p:nvPr/>
        </p:nvSpPr>
        <p:spPr>
          <a:xfrm>
            <a:off x="7320136" y="6309320"/>
            <a:ext cx="2719214" cy="369332"/>
          </a:xfrm>
          <a:prstGeom prst="rect">
            <a:avLst/>
          </a:prstGeom>
          <a:noFill/>
        </p:spPr>
        <p:txBody>
          <a:bodyPr wrap="square" rtlCol="0">
            <a:spAutoFit/>
          </a:bodyPr>
          <a:lstStyle/>
          <a:p>
            <a:pPr algn="r"/>
            <a:r>
              <a:rPr lang="en-GB" sz="1800" dirty="0"/>
              <a:t>(FWI, 2020, p. 4)</a:t>
            </a:r>
          </a:p>
        </p:txBody>
      </p:sp>
    </p:spTree>
    <p:extLst>
      <p:ext uri="{BB962C8B-B14F-4D97-AF65-F5344CB8AC3E}">
        <p14:creationId xmlns:p14="http://schemas.microsoft.com/office/powerpoint/2010/main" val="4118441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2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2423592" y="2564904"/>
            <a:ext cx="7543750" cy="1728192"/>
          </a:xfrm>
        </p:spPr>
        <p:txBody>
          <a:bodyPr>
            <a:noAutofit/>
          </a:bodyPr>
          <a:lstStyle/>
          <a:p>
            <a:pPr>
              <a:spcBef>
                <a:spcPts val="600"/>
              </a:spcBef>
              <a:spcAft>
                <a:spcPts val="600"/>
              </a:spcAft>
            </a:pPr>
            <a:r>
              <a:rPr lang="en-GB" sz="2200" dirty="0">
                <a:latin typeface="Arial" panose="020B0604020202020204" pitchFamily="34" charset="0"/>
                <a:cs typeface="Arial" panose="020B0604020202020204" pitchFamily="34" charset="0"/>
              </a:rPr>
              <a:t>I am satisfied with how much I earn in my job.</a:t>
            </a:r>
          </a:p>
          <a:p>
            <a:pPr>
              <a:spcBef>
                <a:spcPts val="600"/>
              </a:spcBef>
              <a:spcAft>
                <a:spcPts val="600"/>
              </a:spcAft>
            </a:pPr>
            <a:r>
              <a:rPr lang="en-GB" sz="2200" dirty="0">
                <a:latin typeface="Arial" panose="020B0604020202020204" pitchFamily="34" charset="0"/>
                <a:cs typeface="Arial" panose="020B0604020202020204" pitchFamily="34" charset="0"/>
              </a:rPr>
              <a:t>I am satisfied with the benefits my job provides.</a:t>
            </a:r>
          </a:p>
          <a:p>
            <a:pPr>
              <a:spcBef>
                <a:spcPts val="600"/>
              </a:spcBef>
              <a:spcAft>
                <a:spcPts val="600"/>
              </a:spcAft>
            </a:pPr>
            <a:r>
              <a:rPr lang="en-GB" sz="2200" dirty="0">
                <a:latin typeface="Arial" panose="020B0604020202020204" pitchFamily="34" charset="0"/>
                <a:cs typeface="Arial" panose="020B0604020202020204" pitchFamily="34" charset="0"/>
              </a:rPr>
              <a:t>I am satisfied with my opportunities for advancement.</a:t>
            </a:r>
          </a:p>
        </p:txBody>
      </p:sp>
      <p:sp>
        <p:nvSpPr>
          <p:cNvPr id="3" name="TextBox 2"/>
          <p:cNvSpPr txBox="1"/>
          <p:nvPr/>
        </p:nvSpPr>
        <p:spPr>
          <a:xfrm>
            <a:off x="1991544" y="1196753"/>
            <a:ext cx="8335838" cy="830997"/>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Satisfaction with Wages, Benefits, and Opportunities to Advance</a:t>
            </a:r>
          </a:p>
        </p:txBody>
      </p:sp>
      <p:sp>
        <p:nvSpPr>
          <p:cNvPr id="5" name="TextBox 4"/>
          <p:cNvSpPr txBox="1"/>
          <p:nvPr/>
        </p:nvSpPr>
        <p:spPr>
          <a:xfrm>
            <a:off x="7320136" y="6309320"/>
            <a:ext cx="2719214" cy="369332"/>
          </a:xfrm>
          <a:prstGeom prst="rect">
            <a:avLst/>
          </a:prstGeom>
          <a:noFill/>
        </p:spPr>
        <p:txBody>
          <a:bodyPr wrap="square" rtlCol="0">
            <a:spAutoFit/>
          </a:bodyPr>
          <a:lstStyle/>
          <a:p>
            <a:pPr algn="r"/>
            <a:r>
              <a:rPr lang="en-GB" sz="1800" dirty="0"/>
              <a:t>(FWI, 2020, p. 5)</a:t>
            </a:r>
          </a:p>
        </p:txBody>
      </p:sp>
    </p:spTree>
    <p:extLst>
      <p:ext uri="{BB962C8B-B14F-4D97-AF65-F5344CB8AC3E}">
        <p14:creationId xmlns:p14="http://schemas.microsoft.com/office/powerpoint/2010/main" val="698506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2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2495600" y="1844824"/>
            <a:ext cx="7543750" cy="1728192"/>
          </a:xfrm>
        </p:spPr>
        <p:txBody>
          <a:bodyPr>
            <a:noAutofit/>
          </a:bodyPr>
          <a:lstStyle/>
          <a:p>
            <a:pPr>
              <a:spcBef>
                <a:spcPts val="600"/>
              </a:spcBef>
              <a:spcAft>
                <a:spcPts val="600"/>
              </a:spcAft>
            </a:pPr>
            <a:r>
              <a:rPr lang="en-GB" sz="2200" dirty="0">
                <a:latin typeface="Arial" panose="020B0604020202020204" pitchFamily="34" charset="0"/>
                <a:cs typeface="Arial" panose="020B0604020202020204" pitchFamily="34" charset="0"/>
              </a:rPr>
              <a:t>I have the support from co-workers that I need to do a good job.</a:t>
            </a:r>
          </a:p>
          <a:p>
            <a:pPr>
              <a:spcBef>
                <a:spcPts val="600"/>
              </a:spcBef>
              <a:spcAft>
                <a:spcPts val="600"/>
              </a:spcAft>
            </a:pPr>
            <a:r>
              <a:rPr lang="en-GB" sz="2200" dirty="0">
                <a:latin typeface="Arial" panose="020B0604020202020204" pitchFamily="34" charset="0"/>
                <a:cs typeface="Arial" panose="020B0604020202020204" pitchFamily="34" charset="0"/>
              </a:rPr>
              <a:t>My co-workers and I work well together.</a:t>
            </a:r>
          </a:p>
          <a:p>
            <a:pPr>
              <a:spcBef>
                <a:spcPts val="600"/>
              </a:spcBef>
              <a:spcAft>
                <a:spcPts val="600"/>
              </a:spcAft>
            </a:pPr>
            <a:r>
              <a:rPr lang="en-GB" sz="2200" dirty="0">
                <a:latin typeface="Arial" panose="020B0604020202020204" pitchFamily="34" charset="0"/>
                <a:cs typeface="Arial" panose="020B0604020202020204" pitchFamily="34" charset="0"/>
              </a:rPr>
              <a:t>My co-workers and I appropriately share credit for success and responsibility for shortcomings.</a:t>
            </a:r>
          </a:p>
          <a:p>
            <a:pPr>
              <a:spcBef>
                <a:spcPts val="600"/>
              </a:spcBef>
              <a:spcAft>
                <a:spcPts val="600"/>
              </a:spcAft>
            </a:pPr>
            <a:r>
              <a:rPr lang="en-GB" sz="2200" dirty="0">
                <a:latin typeface="Arial" panose="020B0604020202020204" pitchFamily="34" charset="0"/>
                <a:cs typeface="Arial" panose="020B0604020202020204" pitchFamily="34" charset="0"/>
              </a:rPr>
              <a:t>My co-workers and I generally resolve conflicts with respect and attention to everyone’s needs.</a:t>
            </a:r>
          </a:p>
        </p:txBody>
      </p:sp>
      <p:sp>
        <p:nvSpPr>
          <p:cNvPr id="3" name="TextBox 2"/>
          <p:cNvSpPr txBox="1"/>
          <p:nvPr/>
        </p:nvSpPr>
        <p:spPr>
          <a:xfrm>
            <a:off x="1991544" y="1196753"/>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Co-worker Support for Job Success</a:t>
            </a:r>
          </a:p>
        </p:txBody>
      </p:sp>
      <p:sp>
        <p:nvSpPr>
          <p:cNvPr id="5" name="TextBox 4"/>
          <p:cNvSpPr txBox="1"/>
          <p:nvPr/>
        </p:nvSpPr>
        <p:spPr>
          <a:xfrm>
            <a:off x="7320136" y="6309320"/>
            <a:ext cx="2719214" cy="369332"/>
          </a:xfrm>
          <a:prstGeom prst="rect">
            <a:avLst/>
          </a:prstGeom>
          <a:noFill/>
        </p:spPr>
        <p:txBody>
          <a:bodyPr wrap="square" rtlCol="0">
            <a:spAutoFit/>
          </a:bodyPr>
          <a:lstStyle/>
          <a:p>
            <a:pPr algn="r"/>
            <a:r>
              <a:rPr lang="en-GB" sz="1800" dirty="0"/>
              <a:t>(FWI, 2020, p. 5)</a:t>
            </a:r>
          </a:p>
        </p:txBody>
      </p:sp>
      <p:sp>
        <p:nvSpPr>
          <p:cNvPr id="6" name="TextBox 5"/>
          <p:cNvSpPr txBox="1"/>
          <p:nvPr/>
        </p:nvSpPr>
        <p:spPr>
          <a:xfrm>
            <a:off x="2135560" y="5085185"/>
            <a:ext cx="8191822" cy="646331"/>
          </a:xfrm>
          <a:prstGeom prst="rect">
            <a:avLst/>
          </a:prstGeom>
          <a:noFill/>
        </p:spPr>
        <p:txBody>
          <a:bodyPr wrap="square" rtlCol="0">
            <a:spAutoFit/>
          </a:bodyPr>
          <a:lstStyle/>
          <a:p>
            <a:pPr algn="ctr"/>
            <a:r>
              <a:rPr lang="en-GB" sz="1800" i="1" dirty="0"/>
              <a:t>N.B. This seventh component is a relatively recent addition. Why do you think it was added?</a:t>
            </a:r>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12071" y="5848223"/>
            <a:ext cx="638801" cy="638801"/>
          </a:xfrm>
          <a:prstGeom prst="rect">
            <a:avLst/>
          </a:prstGeom>
        </p:spPr>
      </p:pic>
    </p:spTree>
    <p:extLst>
      <p:ext uri="{BB962C8B-B14F-4D97-AF65-F5344CB8AC3E}">
        <p14:creationId xmlns:p14="http://schemas.microsoft.com/office/powerpoint/2010/main" val="267395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P spid="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a:bodyPr>
          <a:lstStyle/>
          <a:p>
            <a:r>
              <a:rPr lang="en-GB" sz="3600" b="1" dirty="0"/>
              <a:t>OECD Guidelines</a:t>
            </a:r>
          </a:p>
        </p:txBody>
      </p:sp>
      <p:sp>
        <p:nvSpPr>
          <p:cNvPr id="4" name="TextBox 3"/>
          <p:cNvSpPr txBox="1"/>
          <p:nvPr/>
        </p:nvSpPr>
        <p:spPr>
          <a:xfrm>
            <a:off x="2063552" y="1124745"/>
            <a:ext cx="8280920" cy="769441"/>
          </a:xfrm>
          <a:prstGeom prst="rect">
            <a:avLst/>
          </a:prstGeom>
          <a:noFill/>
        </p:spPr>
        <p:txBody>
          <a:bodyPr wrap="square" rtlCol="0">
            <a:spAutoFit/>
          </a:bodyPr>
          <a:lstStyle/>
          <a:p>
            <a:pPr marL="285750" indent="-285750">
              <a:buFont typeface="Arial" panose="020B0604020202020204" pitchFamily="34" charset="0"/>
              <a:buChar char="•"/>
            </a:pPr>
            <a:r>
              <a:rPr lang="en-GB" sz="2200" dirty="0"/>
              <a:t>Another model for measuring the characteristics of an effective workplace has been produced by the OECD</a:t>
            </a:r>
          </a:p>
        </p:txBody>
      </p:sp>
      <p:sp>
        <p:nvSpPr>
          <p:cNvPr id="5" name="TextBox 4"/>
          <p:cNvSpPr txBox="1"/>
          <p:nvPr/>
        </p:nvSpPr>
        <p:spPr>
          <a:xfrm>
            <a:off x="2351584" y="2492896"/>
            <a:ext cx="7488832" cy="1938992"/>
          </a:xfrm>
          <a:prstGeom prst="rect">
            <a:avLst/>
          </a:prstGeom>
          <a:noFill/>
        </p:spPr>
        <p:txBody>
          <a:bodyPr wrap="square" rtlCol="0">
            <a:spAutoFit/>
          </a:bodyPr>
          <a:lstStyle/>
          <a:p>
            <a:pPr algn="ctr"/>
            <a:r>
              <a:rPr lang="en-GB" sz="2400" i="1" dirty="0"/>
              <a:t>We have come across the OECD before in our studies.</a:t>
            </a:r>
          </a:p>
          <a:p>
            <a:pPr algn="ctr"/>
            <a:endParaRPr lang="en-GB" sz="2400" i="1" dirty="0"/>
          </a:p>
          <a:p>
            <a:pPr algn="ctr"/>
            <a:r>
              <a:rPr lang="en-GB" sz="2400" i="1" dirty="0"/>
              <a:t>Why do you think they are being used as a source here?</a:t>
            </a:r>
          </a:p>
          <a:p>
            <a:pPr algn="ctr"/>
            <a:endParaRPr lang="en-GB" sz="2400" i="1" dirty="0"/>
          </a:p>
          <a:p>
            <a:pPr algn="ctr"/>
            <a:r>
              <a:rPr lang="en-GB" sz="2400" i="1" dirty="0"/>
              <a:t>Be prepared to share your reasoning.</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70920" y="5229201"/>
            <a:ext cx="926833" cy="926833"/>
          </a:xfrm>
          <a:prstGeom prst="rect">
            <a:avLst/>
          </a:prstGeom>
        </p:spPr>
      </p:pic>
    </p:spTree>
    <p:extLst>
      <p:ext uri="{BB962C8B-B14F-4D97-AF65-F5344CB8AC3E}">
        <p14:creationId xmlns:p14="http://schemas.microsoft.com/office/powerpoint/2010/main" val="25501472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a:bodyPr>
          <a:lstStyle/>
          <a:p>
            <a:r>
              <a:rPr lang="en-GB" sz="3600" b="1" dirty="0"/>
              <a:t>OECD Guidelines</a:t>
            </a:r>
          </a:p>
        </p:txBody>
      </p:sp>
      <p:sp>
        <p:nvSpPr>
          <p:cNvPr id="3" name="TextBox 2"/>
          <p:cNvSpPr txBox="1"/>
          <p:nvPr/>
        </p:nvSpPr>
        <p:spPr>
          <a:xfrm>
            <a:off x="1919536" y="1052737"/>
            <a:ext cx="8424936" cy="406265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The OECD Guidelines on Measuring the Quality of the Working Environment (2017) lists six ‘job characteristics’  to measure the effectiveness of the workplace culture, namely;</a:t>
            </a:r>
          </a:p>
          <a:p>
            <a:pPr marL="342900" indent="-342900">
              <a:spcBef>
                <a:spcPts val="600"/>
              </a:spcBef>
              <a:spcAft>
                <a:spcPts val="600"/>
              </a:spcAft>
              <a:buFont typeface="Arial" panose="020B0604020202020204" pitchFamily="34" charset="0"/>
              <a:buChar char="•"/>
            </a:pPr>
            <a:r>
              <a:rPr lang="en-GB" sz="2200" dirty="0"/>
              <a:t>the physical and social environment of work</a:t>
            </a:r>
          </a:p>
          <a:p>
            <a:pPr marL="342900" indent="-342900">
              <a:spcBef>
                <a:spcPts val="600"/>
              </a:spcBef>
              <a:spcAft>
                <a:spcPts val="600"/>
              </a:spcAft>
              <a:buFont typeface="Arial" panose="020B0604020202020204" pitchFamily="34" charset="0"/>
              <a:buChar char="•"/>
            </a:pPr>
            <a:r>
              <a:rPr lang="en-GB" sz="2200" dirty="0"/>
              <a:t>job tasks</a:t>
            </a:r>
          </a:p>
          <a:p>
            <a:pPr marL="342900" indent="-342900">
              <a:spcBef>
                <a:spcPts val="600"/>
              </a:spcBef>
              <a:spcAft>
                <a:spcPts val="600"/>
              </a:spcAft>
              <a:buFont typeface="Arial" panose="020B0604020202020204" pitchFamily="34" charset="0"/>
              <a:buChar char="•"/>
            </a:pPr>
            <a:r>
              <a:rPr lang="en-GB" sz="2200" dirty="0"/>
              <a:t>organisational characteristics</a:t>
            </a:r>
          </a:p>
          <a:p>
            <a:pPr marL="342900" indent="-342900">
              <a:spcBef>
                <a:spcPts val="600"/>
              </a:spcBef>
              <a:spcAft>
                <a:spcPts val="600"/>
              </a:spcAft>
              <a:buFont typeface="Arial" panose="020B0604020202020204" pitchFamily="34" charset="0"/>
              <a:buChar char="•"/>
            </a:pPr>
            <a:r>
              <a:rPr lang="en-GB" sz="2200" dirty="0"/>
              <a:t>working-time arrangements</a:t>
            </a:r>
          </a:p>
          <a:p>
            <a:pPr marL="342900" indent="-342900">
              <a:spcBef>
                <a:spcPts val="600"/>
              </a:spcBef>
              <a:spcAft>
                <a:spcPts val="600"/>
              </a:spcAft>
              <a:buFont typeface="Arial" panose="020B0604020202020204" pitchFamily="34" charset="0"/>
              <a:buChar char="•"/>
            </a:pPr>
            <a:r>
              <a:rPr lang="en-GB" sz="2200" dirty="0"/>
              <a:t>job prospects</a:t>
            </a:r>
          </a:p>
          <a:p>
            <a:pPr marL="342900" indent="-342900">
              <a:spcBef>
                <a:spcPts val="600"/>
              </a:spcBef>
              <a:spcAft>
                <a:spcPts val="600"/>
              </a:spcAft>
              <a:buFont typeface="Arial" panose="020B0604020202020204" pitchFamily="34" charset="0"/>
              <a:buChar char="•"/>
            </a:pPr>
            <a:r>
              <a:rPr lang="en-GB" sz="2200" dirty="0"/>
              <a:t>the intrinsic aspects of the job.</a:t>
            </a:r>
          </a:p>
        </p:txBody>
      </p:sp>
      <p:sp>
        <p:nvSpPr>
          <p:cNvPr id="4" name="TextBox 3"/>
          <p:cNvSpPr txBox="1"/>
          <p:nvPr/>
        </p:nvSpPr>
        <p:spPr>
          <a:xfrm>
            <a:off x="1847528" y="5445225"/>
            <a:ext cx="8280920" cy="430887"/>
          </a:xfrm>
          <a:prstGeom prst="rect">
            <a:avLst/>
          </a:prstGeom>
          <a:noFill/>
        </p:spPr>
        <p:txBody>
          <a:bodyPr wrap="square" rtlCol="0">
            <a:spAutoFit/>
          </a:bodyPr>
          <a:lstStyle/>
          <a:p>
            <a:r>
              <a:rPr lang="en-GB" sz="2200" dirty="0"/>
              <a:t>These can be seen in the table on the next slide:</a:t>
            </a:r>
          </a:p>
        </p:txBody>
      </p:sp>
    </p:spTree>
    <p:extLst>
      <p:ext uri="{BB962C8B-B14F-4D97-AF65-F5344CB8AC3E}">
        <p14:creationId xmlns:p14="http://schemas.microsoft.com/office/powerpoint/2010/main" val="3136161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a:bodyPr>
          <a:lstStyle/>
          <a:p>
            <a:r>
              <a:rPr lang="en-GB" sz="3600" b="1" dirty="0"/>
              <a:t>OECD Guidelines</a:t>
            </a:r>
          </a:p>
        </p:txBody>
      </p:sp>
      <p:pic>
        <p:nvPicPr>
          <p:cNvPr id="6" name="Picture 5"/>
          <p:cNvPicPr>
            <a:picLocks noChangeAspect="1"/>
          </p:cNvPicPr>
          <p:nvPr/>
        </p:nvPicPr>
        <p:blipFill>
          <a:blip r:embed="rId2"/>
          <a:stretch>
            <a:fillRect/>
          </a:stretch>
        </p:blipFill>
        <p:spPr>
          <a:xfrm>
            <a:off x="1518448" y="980728"/>
            <a:ext cx="9126611" cy="4714734"/>
          </a:xfrm>
          <a:prstGeom prst="rect">
            <a:avLst/>
          </a:prstGeom>
        </p:spPr>
      </p:pic>
      <p:sp>
        <p:nvSpPr>
          <p:cNvPr id="7" name="TextBox 6"/>
          <p:cNvSpPr txBox="1"/>
          <p:nvPr/>
        </p:nvSpPr>
        <p:spPr>
          <a:xfrm>
            <a:off x="7176120" y="6237312"/>
            <a:ext cx="2448272" cy="369332"/>
          </a:xfrm>
          <a:prstGeom prst="rect">
            <a:avLst/>
          </a:prstGeom>
          <a:noFill/>
        </p:spPr>
        <p:txBody>
          <a:bodyPr wrap="square" rtlCol="0">
            <a:spAutoFit/>
          </a:bodyPr>
          <a:lstStyle/>
          <a:p>
            <a:pPr algn="r"/>
            <a:r>
              <a:rPr lang="en-GB" sz="1800" dirty="0"/>
              <a:t>(OECD, 2017, p. 97)</a:t>
            </a:r>
          </a:p>
        </p:txBody>
      </p:sp>
    </p:spTree>
    <p:extLst>
      <p:ext uri="{BB962C8B-B14F-4D97-AF65-F5344CB8AC3E}">
        <p14:creationId xmlns:p14="http://schemas.microsoft.com/office/powerpoint/2010/main" val="38964083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44624"/>
            <a:ext cx="8229600" cy="864096"/>
          </a:xfrm>
        </p:spPr>
        <p:txBody>
          <a:bodyPr>
            <a:normAutofit/>
          </a:bodyPr>
          <a:lstStyle/>
          <a:p>
            <a:r>
              <a:rPr lang="en-GB" sz="3600" b="1" dirty="0"/>
              <a:t>Developing Organisational Culture</a:t>
            </a:r>
          </a:p>
        </p:txBody>
      </p:sp>
      <p:sp>
        <p:nvSpPr>
          <p:cNvPr id="3" name="TextBox 2"/>
          <p:cNvSpPr txBox="1"/>
          <p:nvPr/>
        </p:nvSpPr>
        <p:spPr>
          <a:xfrm>
            <a:off x="1919536" y="1052737"/>
            <a:ext cx="8424936" cy="443198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We have seen how the culture and characteristics of an organisation can positively and negatively affect the behaviours of its workforce</a:t>
            </a:r>
          </a:p>
          <a:p>
            <a:pPr marL="342900" indent="-342900">
              <a:spcBef>
                <a:spcPts val="600"/>
              </a:spcBef>
              <a:spcAft>
                <a:spcPts val="600"/>
              </a:spcAft>
              <a:buFont typeface="Arial" panose="020B0604020202020204" pitchFamily="34" charset="0"/>
              <a:buChar char="•"/>
            </a:pPr>
            <a:r>
              <a:rPr lang="en-GB" sz="2800" dirty="0"/>
              <a:t>Much work has also been done on the steps an organisation needs to take to effectively change its culture</a:t>
            </a:r>
          </a:p>
          <a:p>
            <a:pPr marL="342900" indent="-342900">
              <a:spcBef>
                <a:spcPts val="600"/>
              </a:spcBef>
              <a:spcAft>
                <a:spcPts val="600"/>
              </a:spcAft>
              <a:buFont typeface="Arial" panose="020B0604020202020204" pitchFamily="34" charset="0"/>
              <a:buChar char="•"/>
            </a:pPr>
            <a:r>
              <a:rPr lang="en-GB" sz="2800" dirty="0"/>
              <a:t>For example, in the CIPD (2011) publication </a:t>
            </a:r>
            <a:r>
              <a:rPr lang="en-GB" sz="2800" i="1" dirty="0"/>
              <a:t>Developing organisation culture: six case studies</a:t>
            </a:r>
            <a:r>
              <a:rPr lang="en-GB" sz="2800" dirty="0"/>
              <a:t> </a:t>
            </a:r>
          </a:p>
          <a:p>
            <a:pPr marL="342900" indent="-342900">
              <a:spcBef>
                <a:spcPts val="600"/>
              </a:spcBef>
              <a:spcAft>
                <a:spcPts val="600"/>
              </a:spcAft>
              <a:buFont typeface="Arial" panose="020B0604020202020204" pitchFamily="34" charset="0"/>
              <a:buChar char="•"/>
            </a:pPr>
            <a:endParaRPr lang="en-GB" sz="2800" dirty="0"/>
          </a:p>
        </p:txBody>
      </p:sp>
    </p:spTree>
    <p:extLst>
      <p:ext uri="{BB962C8B-B14F-4D97-AF65-F5344CB8AC3E}">
        <p14:creationId xmlns:p14="http://schemas.microsoft.com/office/powerpoint/2010/main" val="34113757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44624"/>
            <a:ext cx="8229600" cy="864096"/>
          </a:xfrm>
        </p:spPr>
        <p:txBody>
          <a:bodyPr>
            <a:normAutofit/>
          </a:bodyPr>
          <a:lstStyle/>
          <a:p>
            <a:r>
              <a:rPr lang="en-GB" sz="3600" b="1" dirty="0"/>
              <a:t>Developing Organisational Culture</a:t>
            </a:r>
          </a:p>
        </p:txBody>
      </p:sp>
      <p:sp>
        <p:nvSpPr>
          <p:cNvPr id="3" name="TextBox 2"/>
          <p:cNvSpPr txBox="1"/>
          <p:nvPr/>
        </p:nvSpPr>
        <p:spPr>
          <a:xfrm>
            <a:off x="1703512" y="1052736"/>
            <a:ext cx="8856984" cy="486287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its ‘Culture Change Checklist’ the CIPD (2017 pp. 32-33) highlights the following;</a:t>
            </a:r>
          </a:p>
          <a:p>
            <a:pPr marL="342900" indent="-342900">
              <a:spcBef>
                <a:spcPts val="600"/>
              </a:spcBef>
              <a:spcAft>
                <a:spcPts val="600"/>
              </a:spcAft>
              <a:buFont typeface="Arial" panose="020B0604020202020204" pitchFamily="34" charset="0"/>
              <a:buChar char="•"/>
            </a:pPr>
            <a:r>
              <a:rPr lang="en-GB" sz="2400" dirty="0"/>
              <a:t>Planning the culture change</a:t>
            </a:r>
          </a:p>
          <a:p>
            <a:pPr marL="342900" indent="-342900">
              <a:spcBef>
                <a:spcPts val="600"/>
              </a:spcBef>
              <a:spcAft>
                <a:spcPts val="600"/>
              </a:spcAft>
              <a:buFont typeface="Arial" panose="020B0604020202020204" pitchFamily="34" charset="0"/>
              <a:buChar char="•"/>
            </a:pPr>
            <a:r>
              <a:rPr lang="en-GB" sz="2400" dirty="0"/>
              <a:t>Who needs to be involved in the culture change and to what extent</a:t>
            </a:r>
          </a:p>
          <a:p>
            <a:pPr marL="342900" indent="-342900">
              <a:spcBef>
                <a:spcPts val="600"/>
              </a:spcBef>
              <a:spcAft>
                <a:spcPts val="600"/>
              </a:spcAft>
              <a:buFont typeface="Arial" panose="020B0604020202020204" pitchFamily="34" charset="0"/>
              <a:buChar char="•"/>
            </a:pPr>
            <a:r>
              <a:rPr lang="en-GB" sz="2400" dirty="0"/>
              <a:t>The role of leadership</a:t>
            </a:r>
          </a:p>
          <a:p>
            <a:pPr marL="342900" indent="-342900">
              <a:spcBef>
                <a:spcPts val="600"/>
              </a:spcBef>
              <a:spcAft>
                <a:spcPts val="600"/>
              </a:spcAft>
              <a:buFont typeface="Arial" panose="020B0604020202020204" pitchFamily="34" charset="0"/>
              <a:buChar char="•"/>
            </a:pPr>
            <a:r>
              <a:rPr lang="en-GB" sz="2400" dirty="0"/>
              <a:t>Encouraging employee buy-in to the new culture</a:t>
            </a:r>
          </a:p>
          <a:p>
            <a:pPr marL="342900" indent="-342900">
              <a:spcBef>
                <a:spcPts val="600"/>
              </a:spcBef>
              <a:spcAft>
                <a:spcPts val="600"/>
              </a:spcAft>
              <a:buFont typeface="Arial" panose="020B0604020202020204" pitchFamily="34" charset="0"/>
              <a:buChar char="•"/>
            </a:pPr>
            <a:r>
              <a:rPr lang="en-GB" sz="2400" dirty="0"/>
              <a:t>Enabling culture change through the organisation’s infrastructure</a:t>
            </a:r>
          </a:p>
          <a:p>
            <a:pPr marL="342900" indent="-342900">
              <a:spcBef>
                <a:spcPts val="600"/>
              </a:spcBef>
              <a:spcAft>
                <a:spcPts val="600"/>
              </a:spcAft>
              <a:buFont typeface="Arial" panose="020B0604020202020204" pitchFamily="34" charset="0"/>
              <a:buChar char="•"/>
            </a:pPr>
            <a:r>
              <a:rPr lang="en-GB" sz="2400" dirty="0"/>
              <a:t>Developing the capabilities needed for the new way of working, and</a:t>
            </a:r>
          </a:p>
          <a:p>
            <a:pPr marL="342900" indent="-342900">
              <a:spcBef>
                <a:spcPts val="600"/>
              </a:spcBef>
              <a:spcAft>
                <a:spcPts val="600"/>
              </a:spcAft>
              <a:buFont typeface="Arial" panose="020B0604020202020204" pitchFamily="34" charset="0"/>
              <a:buChar char="•"/>
            </a:pPr>
            <a:r>
              <a:rPr lang="en-GB" sz="2400" dirty="0"/>
              <a:t>Measuring the impact of culture change</a:t>
            </a:r>
          </a:p>
        </p:txBody>
      </p:sp>
      <p:sp>
        <p:nvSpPr>
          <p:cNvPr id="4" name="TextBox 3"/>
          <p:cNvSpPr txBox="1"/>
          <p:nvPr/>
        </p:nvSpPr>
        <p:spPr>
          <a:xfrm>
            <a:off x="4151784" y="5915607"/>
            <a:ext cx="4824536" cy="830997"/>
          </a:xfrm>
          <a:prstGeom prst="rect">
            <a:avLst/>
          </a:prstGeom>
          <a:noFill/>
        </p:spPr>
        <p:txBody>
          <a:bodyPr wrap="square" rtlCol="0">
            <a:spAutoFit/>
          </a:bodyPr>
          <a:lstStyle/>
          <a:p>
            <a:pPr algn="ctr"/>
            <a:r>
              <a:rPr lang="en-GB" sz="2400" i="1" dirty="0"/>
              <a:t>Why do you think each of these is important?</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61663" y="5958552"/>
            <a:ext cx="782817" cy="782817"/>
          </a:xfrm>
          <a:prstGeom prst="rect">
            <a:avLst/>
          </a:prstGeom>
        </p:spPr>
      </p:pic>
    </p:spTree>
    <p:extLst>
      <p:ext uri="{BB962C8B-B14F-4D97-AF65-F5344CB8AC3E}">
        <p14:creationId xmlns:p14="http://schemas.microsoft.com/office/powerpoint/2010/main" val="3306899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274638"/>
            <a:ext cx="8928992" cy="778098"/>
          </a:xfrm>
        </p:spPr>
        <p:txBody>
          <a:bodyPr>
            <a:noAutofit/>
          </a:bodyPr>
          <a:lstStyle/>
          <a:p>
            <a:r>
              <a:rPr lang="en-GB" sz="2800" b="1" dirty="0"/>
              <a:t>That’s all very well, but what does it have to do with us?</a:t>
            </a:r>
          </a:p>
        </p:txBody>
      </p:sp>
      <p:sp>
        <p:nvSpPr>
          <p:cNvPr id="3" name="TextBox 2"/>
          <p:cNvSpPr txBox="1"/>
          <p:nvPr/>
        </p:nvSpPr>
        <p:spPr>
          <a:xfrm>
            <a:off x="1775520" y="1196753"/>
            <a:ext cx="8280920" cy="440120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The Aim of this module is to;</a:t>
            </a:r>
          </a:p>
          <a:p>
            <a:pPr algn="ctr">
              <a:spcBef>
                <a:spcPts val="600"/>
              </a:spcBef>
              <a:spcAft>
                <a:spcPts val="600"/>
              </a:spcAft>
            </a:pPr>
            <a:r>
              <a:rPr lang="en-GB" sz="2400" i="1" dirty="0"/>
              <a:t>foster a range of behaviours, attitudes and competencies which develop enterprising thinking and an employability </a:t>
            </a:r>
            <a:r>
              <a:rPr lang="en-GB" sz="2400" i="1" dirty="0" err="1"/>
              <a:t>mindset</a:t>
            </a:r>
            <a:r>
              <a:rPr lang="en-GB" sz="2400" i="1" dirty="0"/>
              <a:t> and enhance students’ ability to critically reflect on their own development needs</a:t>
            </a:r>
          </a:p>
          <a:p>
            <a:pPr marL="342900" indent="-342900">
              <a:spcBef>
                <a:spcPts val="600"/>
              </a:spcBef>
              <a:spcAft>
                <a:spcPts val="600"/>
              </a:spcAft>
              <a:buFont typeface="Arial" panose="020B0604020202020204" pitchFamily="34" charset="0"/>
              <a:buChar char="•"/>
            </a:pPr>
            <a:r>
              <a:rPr lang="en-GB" sz="2400" dirty="0"/>
              <a:t>And one of the Learning Outcomes is that students will be able to;</a:t>
            </a:r>
          </a:p>
          <a:p>
            <a:pPr algn="ctr">
              <a:spcBef>
                <a:spcPts val="600"/>
              </a:spcBef>
              <a:spcAft>
                <a:spcPts val="600"/>
              </a:spcAft>
            </a:pPr>
            <a:r>
              <a:rPr lang="en-GB" sz="2400" i="1" dirty="0"/>
              <a:t>critically reflect on the importance of continual learning and future thinking for  own personal development and employability;</a:t>
            </a:r>
          </a:p>
          <a:p>
            <a:pPr marL="342900" indent="-342900">
              <a:spcBef>
                <a:spcPts val="600"/>
              </a:spcBef>
              <a:spcAft>
                <a:spcPts val="600"/>
              </a:spcAft>
              <a:buFont typeface="Arial" panose="020B0604020202020204" pitchFamily="34" charset="0"/>
              <a:buChar char="•"/>
            </a:pPr>
            <a:r>
              <a:rPr lang="en-GB" sz="2400" dirty="0"/>
              <a:t>Therefore……….</a:t>
            </a:r>
          </a:p>
        </p:txBody>
      </p:sp>
    </p:spTree>
    <p:extLst>
      <p:ext uri="{BB962C8B-B14F-4D97-AF65-F5344CB8AC3E}">
        <p14:creationId xmlns:p14="http://schemas.microsoft.com/office/powerpoint/2010/main" val="3497030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274638"/>
            <a:ext cx="8928992" cy="778098"/>
          </a:xfrm>
        </p:spPr>
        <p:txBody>
          <a:bodyPr>
            <a:noAutofit/>
          </a:bodyPr>
          <a:lstStyle/>
          <a:p>
            <a:r>
              <a:rPr lang="en-GB" sz="2800" b="1" dirty="0"/>
              <a:t>That’s all very well, but what does it have to do with us?</a:t>
            </a:r>
          </a:p>
        </p:txBody>
      </p:sp>
      <p:sp>
        <p:nvSpPr>
          <p:cNvPr id="3" name="TextBox 2"/>
          <p:cNvSpPr txBox="1"/>
          <p:nvPr/>
        </p:nvSpPr>
        <p:spPr>
          <a:xfrm>
            <a:off x="1775520" y="1196752"/>
            <a:ext cx="8280920" cy="409342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If you are in an organisation with an </a:t>
            </a:r>
            <a:r>
              <a:rPr lang="en-GB" sz="2400" b="1" dirty="0"/>
              <a:t>integrative culture</a:t>
            </a:r>
            <a:r>
              <a:rPr lang="en-GB" sz="2400" dirty="0"/>
              <a:t> then you should ensure that you use this to support your own reflective practice</a:t>
            </a:r>
          </a:p>
          <a:p>
            <a:pPr marL="285750" indent="-285750">
              <a:spcBef>
                <a:spcPts val="600"/>
              </a:spcBef>
              <a:spcAft>
                <a:spcPts val="600"/>
              </a:spcAft>
              <a:buFont typeface="Arial" panose="020B0604020202020204" pitchFamily="34" charset="0"/>
              <a:buChar char="•"/>
            </a:pPr>
            <a:r>
              <a:rPr lang="en-GB" sz="2400" dirty="0"/>
              <a:t>If you are in an organisation with a </a:t>
            </a:r>
            <a:r>
              <a:rPr lang="en-GB" sz="2400" b="1" dirty="0"/>
              <a:t>differentiated</a:t>
            </a:r>
            <a:r>
              <a:rPr lang="en-GB" sz="2400" dirty="0"/>
              <a:t> or </a:t>
            </a:r>
            <a:r>
              <a:rPr lang="en-GB" sz="2400" b="1" dirty="0"/>
              <a:t>fragmentation culture</a:t>
            </a:r>
            <a:r>
              <a:rPr lang="en-GB" sz="2400" dirty="0"/>
              <a:t> then you are unlikely to be experiencing self-realisation and should use this knowledge to be proactive in planning what you will do to change this, and</a:t>
            </a:r>
          </a:p>
          <a:p>
            <a:pPr marL="285750" indent="-285750">
              <a:spcBef>
                <a:spcPts val="600"/>
              </a:spcBef>
              <a:spcAft>
                <a:spcPts val="600"/>
              </a:spcAft>
              <a:buFont typeface="Arial" panose="020B0604020202020204" pitchFamily="34" charset="0"/>
              <a:buChar char="•"/>
            </a:pPr>
            <a:r>
              <a:rPr lang="en-GB" sz="2400" dirty="0"/>
              <a:t>If you are in a Supervisory or Management role then you should use this knowledge to ensure that you are contributing to a positive culture</a:t>
            </a:r>
          </a:p>
        </p:txBody>
      </p:sp>
    </p:spTree>
    <p:extLst>
      <p:ext uri="{BB962C8B-B14F-4D97-AF65-F5344CB8AC3E}">
        <p14:creationId xmlns:p14="http://schemas.microsoft.com/office/powerpoint/2010/main" val="4185923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048" y="116632"/>
            <a:ext cx="8229600" cy="706090"/>
          </a:xfrm>
        </p:spPr>
        <p:txBody>
          <a:bodyPr>
            <a:normAutofit fontScale="90000"/>
          </a:bodyPr>
          <a:lstStyle/>
          <a:p>
            <a:r>
              <a:rPr lang="en-GB" b="1" dirty="0"/>
              <a:t>References</a:t>
            </a:r>
          </a:p>
        </p:txBody>
      </p:sp>
      <p:sp>
        <p:nvSpPr>
          <p:cNvPr id="3" name="TextBox 2"/>
          <p:cNvSpPr txBox="1"/>
          <p:nvPr/>
        </p:nvSpPr>
        <p:spPr>
          <a:xfrm>
            <a:off x="1780296" y="2492897"/>
            <a:ext cx="8352928" cy="830997"/>
          </a:xfrm>
          <a:prstGeom prst="rect">
            <a:avLst/>
          </a:prstGeom>
          <a:noFill/>
        </p:spPr>
        <p:txBody>
          <a:bodyPr wrap="square" rtlCol="0">
            <a:spAutoFit/>
          </a:bodyPr>
          <a:lstStyle/>
          <a:p>
            <a:r>
              <a:rPr lang="en-GB" sz="1600" dirty="0"/>
              <a:t>Families and Work Institute (2020) </a:t>
            </a:r>
            <a:r>
              <a:rPr lang="en-GB" sz="1600" i="1" dirty="0"/>
              <a:t>Effective Workplace Index 2020</a:t>
            </a:r>
            <a:r>
              <a:rPr lang="en-GB" sz="1600" dirty="0"/>
              <a:t> Available at: </a:t>
            </a:r>
            <a:r>
              <a:rPr lang="en-GB" sz="1600" dirty="0">
                <a:hlinkClick r:id="rId2"/>
              </a:rPr>
              <a:t>https://cdn.sanity.io/files/ow8usu72/production/52e947bc1875eb9be0707cb980e7f33370aa6027.pdf</a:t>
            </a:r>
            <a:r>
              <a:rPr lang="en-GB" sz="1600" dirty="0"/>
              <a:t> [Accessed 22/03/2021]</a:t>
            </a:r>
          </a:p>
        </p:txBody>
      </p:sp>
      <p:sp>
        <p:nvSpPr>
          <p:cNvPr id="6" name="TextBox 5"/>
          <p:cNvSpPr txBox="1"/>
          <p:nvPr/>
        </p:nvSpPr>
        <p:spPr>
          <a:xfrm>
            <a:off x="1775520" y="812282"/>
            <a:ext cx="8712968" cy="830997"/>
          </a:xfrm>
          <a:prstGeom prst="rect">
            <a:avLst/>
          </a:prstGeom>
          <a:noFill/>
        </p:spPr>
        <p:txBody>
          <a:bodyPr wrap="square" rtlCol="0">
            <a:spAutoFit/>
          </a:bodyPr>
          <a:lstStyle/>
          <a:p>
            <a:r>
              <a:rPr lang="en-GB" sz="1600" dirty="0"/>
              <a:t>CIPD (2020) </a:t>
            </a:r>
            <a:r>
              <a:rPr lang="fr-FR" sz="1600" i="1" dirty="0" err="1"/>
              <a:t>Organisational</a:t>
            </a:r>
            <a:r>
              <a:rPr lang="fr-FR" sz="1600" i="1" dirty="0"/>
              <a:t> culture and cultural change</a:t>
            </a:r>
            <a:r>
              <a:rPr lang="en-GB" sz="1600" i="1" dirty="0"/>
              <a:t> </a:t>
            </a:r>
            <a:r>
              <a:rPr lang="en-GB" sz="1600" dirty="0"/>
              <a:t>Available at: </a:t>
            </a:r>
            <a:r>
              <a:rPr lang="en-GB" sz="1600" dirty="0">
                <a:hlinkClick r:id="rId3"/>
              </a:rPr>
              <a:t>https://www.cipd.co.uk/knowledge/culture/working-environment/organisation-culture-change-factsheet#gref</a:t>
            </a:r>
            <a:r>
              <a:rPr lang="en-GB" sz="1600" dirty="0"/>
              <a:t> [Accessed 30/03/2021]</a:t>
            </a:r>
          </a:p>
        </p:txBody>
      </p:sp>
      <p:sp>
        <p:nvSpPr>
          <p:cNvPr id="8" name="TextBox 7"/>
          <p:cNvSpPr txBox="1"/>
          <p:nvPr/>
        </p:nvSpPr>
        <p:spPr>
          <a:xfrm>
            <a:off x="1775520" y="3453432"/>
            <a:ext cx="8640960" cy="584775"/>
          </a:xfrm>
          <a:prstGeom prst="rect">
            <a:avLst/>
          </a:prstGeom>
          <a:noFill/>
        </p:spPr>
        <p:txBody>
          <a:bodyPr wrap="square" rtlCol="0">
            <a:spAutoFit/>
          </a:bodyPr>
          <a:lstStyle/>
          <a:p>
            <a:r>
              <a:rPr lang="en-GB" sz="1600" dirty="0"/>
              <a:t>Forbes Magazine (2021) </a:t>
            </a:r>
            <a:r>
              <a:rPr lang="en-GB" sz="1600" i="1" dirty="0"/>
              <a:t>Southwest Airlines</a:t>
            </a:r>
            <a:r>
              <a:rPr lang="en-GB" sz="1600" dirty="0"/>
              <a:t> Available at: </a:t>
            </a:r>
            <a:r>
              <a:rPr lang="en-GB" sz="1600" dirty="0">
                <a:hlinkClick r:id="rId4"/>
              </a:rPr>
              <a:t>https://www.forbes.com/companies/southwest-airlines/?sh=646393fa4c2a</a:t>
            </a:r>
            <a:r>
              <a:rPr lang="en-GB" sz="1600" dirty="0"/>
              <a:t> [Accessed 30/03/2021]</a:t>
            </a:r>
          </a:p>
        </p:txBody>
      </p:sp>
      <p:sp>
        <p:nvSpPr>
          <p:cNvPr id="5" name="TextBox 4"/>
          <p:cNvSpPr txBox="1"/>
          <p:nvPr/>
        </p:nvSpPr>
        <p:spPr>
          <a:xfrm>
            <a:off x="1775520" y="1754153"/>
            <a:ext cx="8280920" cy="584775"/>
          </a:xfrm>
          <a:prstGeom prst="rect">
            <a:avLst/>
          </a:prstGeom>
          <a:noFill/>
        </p:spPr>
        <p:txBody>
          <a:bodyPr wrap="square" rtlCol="0">
            <a:spAutoFit/>
          </a:bodyPr>
          <a:lstStyle/>
          <a:p>
            <a:r>
              <a:rPr lang="en-GB" sz="1600" dirty="0"/>
              <a:t>CIPD (2011) </a:t>
            </a:r>
            <a:r>
              <a:rPr lang="en-GB" sz="1600" i="1" dirty="0"/>
              <a:t>Developing organisation culture: six case studies  </a:t>
            </a:r>
            <a:r>
              <a:rPr lang="en-GB" sz="1600" dirty="0"/>
              <a:t>Available at: </a:t>
            </a:r>
            <a:r>
              <a:rPr lang="en-GB" sz="1600" dirty="0">
                <a:hlinkClick r:id="rId5"/>
              </a:rPr>
              <a:t>https://www.cipd.co.uk/knowledge/culture/working-environment/organisational-culture-report</a:t>
            </a:r>
            <a:r>
              <a:rPr lang="en-GB" sz="1600" dirty="0"/>
              <a:t> </a:t>
            </a:r>
          </a:p>
        </p:txBody>
      </p:sp>
      <p:sp>
        <p:nvSpPr>
          <p:cNvPr id="7" name="TextBox 6"/>
          <p:cNvSpPr txBox="1"/>
          <p:nvPr/>
        </p:nvSpPr>
        <p:spPr>
          <a:xfrm>
            <a:off x="1775520" y="4221089"/>
            <a:ext cx="8208912" cy="1323439"/>
          </a:xfrm>
          <a:prstGeom prst="rect">
            <a:avLst/>
          </a:prstGeom>
          <a:noFill/>
        </p:spPr>
        <p:txBody>
          <a:bodyPr wrap="square" rtlCol="0">
            <a:spAutoFit/>
          </a:bodyPr>
          <a:lstStyle/>
          <a:p>
            <a:r>
              <a:rPr lang="en-GB" sz="1600" dirty="0" err="1"/>
              <a:t>Kretschmer</a:t>
            </a:r>
            <a:r>
              <a:rPr lang="en-GB" sz="1600" dirty="0"/>
              <a:t>, T. &amp; </a:t>
            </a:r>
            <a:r>
              <a:rPr lang="en-GB" sz="1600" dirty="0" err="1"/>
              <a:t>Puranam</a:t>
            </a:r>
            <a:r>
              <a:rPr lang="en-GB" sz="1600" dirty="0"/>
              <a:t>, P. (2008) ‘Integration Through Incentives Within Differentiated Organizations’. </a:t>
            </a:r>
            <a:r>
              <a:rPr lang="en-GB" sz="1600" i="1" dirty="0"/>
              <a:t>Organization science </a:t>
            </a:r>
            <a:r>
              <a:rPr lang="en-GB" sz="1600" dirty="0"/>
              <a:t>(Providence, R.I.), 19(6), pp.860–875. Available at: </a:t>
            </a:r>
            <a:r>
              <a:rPr lang="en-GB" sz="1600" dirty="0">
                <a:hlinkClick r:id="rId6"/>
              </a:rPr>
              <a:t>https://www-jstor-org.ezproxy.uwtsd.ac.uk/stable/25146225?seq=1#metadata_info_tab_contents</a:t>
            </a:r>
            <a:r>
              <a:rPr lang="en-GB" sz="1600" dirty="0"/>
              <a:t> [Accessed 30/03/2021]</a:t>
            </a:r>
          </a:p>
        </p:txBody>
      </p:sp>
    </p:spTree>
    <p:extLst>
      <p:ext uri="{BB962C8B-B14F-4D97-AF65-F5344CB8AC3E}">
        <p14:creationId xmlns:p14="http://schemas.microsoft.com/office/powerpoint/2010/main" val="396866933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048" y="116632"/>
            <a:ext cx="8229600" cy="706090"/>
          </a:xfrm>
        </p:spPr>
        <p:txBody>
          <a:bodyPr>
            <a:normAutofit fontScale="90000"/>
          </a:bodyPr>
          <a:lstStyle/>
          <a:p>
            <a:r>
              <a:rPr lang="en-GB" b="1" dirty="0"/>
              <a:t>References</a:t>
            </a:r>
          </a:p>
        </p:txBody>
      </p:sp>
      <p:sp>
        <p:nvSpPr>
          <p:cNvPr id="4" name="TextBox 3"/>
          <p:cNvSpPr txBox="1"/>
          <p:nvPr/>
        </p:nvSpPr>
        <p:spPr>
          <a:xfrm>
            <a:off x="1847528" y="980728"/>
            <a:ext cx="8003232" cy="1077218"/>
          </a:xfrm>
          <a:prstGeom prst="rect">
            <a:avLst/>
          </a:prstGeom>
          <a:noFill/>
        </p:spPr>
        <p:txBody>
          <a:bodyPr wrap="square" rtlCol="0">
            <a:spAutoFit/>
          </a:bodyPr>
          <a:lstStyle/>
          <a:p>
            <a:r>
              <a:rPr lang="en-GB" sz="1600" dirty="0" err="1"/>
              <a:t>Kundu</a:t>
            </a:r>
            <a:r>
              <a:rPr lang="en-GB" sz="1600" dirty="0"/>
              <a:t>, </a:t>
            </a:r>
            <a:r>
              <a:rPr lang="en-GB" sz="1600" dirty="0" err="1"/>
              <a:t>Subhash</a:t>
            </a:r>
            <a:r>
              <a:rPr lang="en-GB" sz="1600" dirty="0"/>
              <a:t> C et al., 2016. Impact of workplace characteristics on work-family conflict of dual-career couples. </a:t>
            </a:r>
            <a:r>
              <a:rPr lang="en-GB" sz="1600" i="1" dirty="0"/>
              <a:t>International journal of organizational analysis (2005)</a:t>
            </a:r>
            <a:r>
              <a:rPr lang="en-GB" sz="1600" dirty="0"/>
              <a:t>, 24(5), pp.883–907. </a:t>
            </a:r>
            <a:r>
              <a:rPr lang="en-GB" sz="1600" dirty="0">
                <a:hlinkClick r:id="rId2"/>
              </a:rPr>
              <a:t>https://search-proquest-com.ezproxy.uwtsd.ac.uk/docview/1844293452?accountid=130472&amp;pq-origsite=primo</a:t>
            </a:r>
            <a:r>
              <a:rPr lang="en-GB" sz="1600" dirty="0"/>
              <a:t> </a:t>
            </a:r>
          </a:p>
        </p:txBody>
      </p:sp>
      <p:sp>
        <p:nvSpPr>
          <p:cNvPr id="5" name="TextBox 4"/>
          <p:cNvSpPr txBox="1"/>
          <p:nvPr/>
        </p:nvSpPr>
        <p:spPr>
          <a:xfrm>
            <a:off x="1845318" y="2155360"/>
            <a:ext cx="8712968" cy="1077218"/>
          </a:xfrm>
          <a:prstGeom prst="rect">
            <a:avLst/>
          </a:prstGeom>
          <a:noFill/>
        </p:spPr>
        <p:txBody>
          <a:bodyPr wrap="square" rtlCol="0">
            <a:spAutoFit/>
          </a:bodyPr>
          <a:lstStyle/>
          <a:p>
            <a:r>
              <a:rPr lang="en-GB" sz="1600" dirty="0"/>
              <a:t>Law, J. (2016) </a:t>
            </a:r>
            <a:r>
              <a:rPr lang="en-GB" sz="1600" i="1" dirty="0"/>
              <a:t>A Dictionary of Business and Management</a:t>
            </a:r>
            <a:r>
              <a:rPr lang="en-GB" sz="1600" dirty="0"/>
              <a:t>, Oxford: Oxford University Press, Incorporated. Available at: </a:t>
            </a:r>
            <a:r>
              <a:rPr lang="en-GB" sz="1600" dirty="0">
                <a:hlinkClick r:id="rId3"/>
              </a:rPr>
              <a:t>https://www.oxfordreference.com/view/10.1093/acref/9780199684984.001.0001/acref-9780199684984</a:t>
            </a:r>
            <a:r>
              <a:rPr lang="en-GB" sz="1600" dirty="0"/>
              <a:t> [Accessed 30/03/2021]</a:t>
            </a:r>
          </a:p>
        </p:txBody>
      </p:sp>
      <p:sp>
        <p:nvSpPr>
          <p:cNvPr id="6" name="TextBox 5"/>
          <p:cNvSpPr txBox="1"/>
          <p:nvPr/>
        </p:nvSpPr>
        <p:spPr>
          <a:xfrm>
            <a:off x="1846706" y="3385640"/>
            <a:ext cx="8784976" cy="338554"/>
          </a:xfrm>
          <a:prstGeom prst="rect">
            <a:avLst/>
          </a:prstGeom>
          <a:noFill/>
        </p:spPr>
        <p:txBody>
          <a:bodyPr wrap="square" rtlCol="0">
            <a:spAutoFit/>
          </a:bodyPr>
          <a:lstStyle/>
          <a:p>
            <a:r>
              <a:rPr lang="en-GB" sz="1600" dirty="0"/>
              <a:t>Martin, J. (1992). Cultures in organizations: Three perspectives. Oxford, UK: Oxford University Press.</a:t>
            </a:r>
          </a:p>
        </p:txBody>
      </p:sp>
      <p:sp>
        <p:nvSpPr>
          <p:cNvPr id="7" name="TextBox 6"/>
          <p:cNvSpPr txBox="1"/>
          <p:nvPr/>
        </p:nvSpPr>
        <p:spPr>
          <a:xfrm>
            <a:off x="1847974" y="3789040"/>
            <a:ext cx="8208912" cy="1077218"/>
          </a:xfrm>
          <a:prstGeom prst="rect">
            <a:avLst/>
          </a:prstGeom>
          <a:noFill/>
        </p:spPr>
        <p:txBody>
          <a:bodyPr wrap="square" rtlCol="0">
            <a:spAutoFit/>
          </a:bodyPr>
          <a:lstStyle/>
          <a:p>
            <a:r>
              <a:rPr lang="en-GB" sz="1600" dirty="0"/>
              <a:t>Martin, J. 1995. ‘The Style and Structure of Cultures in Organizations: Three Perspectives’. </a:t>
            </a:r>
            <a:r>
              <a:rPr lang="en-GB" sz="1600" i="1" dirty="0"/>
              <a:t>Organization science </a:t>
            </a:r>
            <a:r>
              <a:rPr lang="en-GB" sz="1600" dirty="0"/>
              <a:t>(Providence, R.I.), 6(2), pp.230–232. Available at: </a:t>
            </a:r>
            <a:r>
              <a:rPr lang="en-GB" sz="1600" dirty="0">
                <a:hlinkClick r:id="rId4"/>
              </a:rPr>
              <a:t>https://www-jstor-org.ezproxy.uwtsd.ac.uk/stable/2635127?sid=primo&amp;seq=2#metadata_info_tab_contents</a:t>
            </a:r>
            <a:r>
              <a:rPr lang="en-GB" sz="1600" dirty="0"/>
              <a:t> [Accessed 30/03/2021]</a:t>
            </a:r>
          </a:p>
        </p:txBody>
      </p:sp>
      <p:sp>
        <p:nvSpPr>
          <p:cNvPr id="8" name="TextBox 7"/>
          <p:cNvSpPr txBox="1"/>
          <p:nvPr/>
        </p:nvSpPr>
        <p:spPr>
          <a:xfrm>
            <a:off x="1876202" y="5013177"/>
            <a:ext cx="7992888" cy="584775"/>
          </a:xfrm>
          <a:prstGeom prst="rect">
            <a:avLst/>
          </a:prstGeom>
          <a:noFill/>
        </p:spPr>
        <p:txBody>
          <a:bodyPr wrap="square" rtlCol="0">
            <a:spAutoFit/>
          </a:bodyPr>
          <a:lstStyle/>
          <a:p>
            <a:r>
              <a:rPr lang="en-GB" sz="1600" dirty="0"/>
              <a:t>Mullins, L. J. &amp; Christy, G. (2013) </a:t>
            </a:r>
            <a:r>
              <a:rPr lang="en-GB" sz="1600" i="1" dirty="0"/>
              <a:t>Management and organisational behaviour </a:t>
            </a:r>
            <a:r>
              <a:rPr lang="en-GB" sz="1600" dirty="0"/>
              <a:t>(Tenth ed.) Available at: </a:t>
            </a:r>
            <a:r>
              <a:rPr lang="en-GB" sz="1600" dirty="0">
                <a:hlinkClick r:id="rId5"/>
              </a:rPr>
              <a:t>https://r1.vlereader.com/Reader?ean=9780273792734</a:t>
            </a:r>
            <a:r>
              <a:rPr lang="en-GB" sz="1600" dirty="0"/>
              <a:t> [Accessed 31/03/2021]</a:t>
            </a:r>
          </a:p>
        </p:txBody>
      </p:sp>
    </p:spTree>
    <p:extLst>
      <p:ext uri="{BB962C8B-B14F-4D97-AF65-F5344CB8AC3E}">
        <p14:creationId xmlns:p14="http://schemas.microsoft.com/office/powerpoint/2010/main" val="35728905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048" y="116632"/>
            <a:ext cx="8229600" cy="706090"/>
          </a:xfrm>
        </p:spPr>
        <p:txBody>
          <a:bodyPr>
            <a:normAutofit fontScale="90000"/>
          </a:bodyPr>
          <a:lstStyle/>
          <a:p>
            <a:r>
              <a:rPr lang="en-GB" b="1" dirty="0"/>
              <a:t>References</a:t>
            </a:r>
          </a:p>
        </p:txBody>
      </p:sp>
      <p:sp>
        <p:nvSpPr>
          <p:cNvPr id="5" name="TextBox 4"/>
          <p:cNvSpPr txBox="1"/>
          <p:nvPr/>
        </p:nvSpPr>
        <p:spPr>
          <a:xfrm>
            <a:off x="1919536" y="2268312"/>
            <a:ext cx="8208912" cy="1077218"/>
          </a:xfrm>
          <a:prstGeom prst="rect">
            <a:avLst/>
          </a:prstGeom>
          <a:noFill/>
        </p:spPr>
        <p:txBody>
          <a:bodyPr wrap="square" rtlCol="0">
            <a:spAutoFit/>
          </a:bodyPr>
          <a:lstStyle/>
          <a:p>
            <a:r>
              <a:rPr lang="en-GB" sz="1600" dirty="0"/>
              <a:t>OECD (2017) </a:t>
            </a:r>
            <a:r>
              <a:rPr lang="en-GB" sz="1600" i="1" dirty="0"/>
              <a:t>OECD Guidelines on Measuring the Quality of the Working Environment  </a:t>
            </a:r>
            <a:r>
              <a:rPr lang="en-GB" sz="1600" dirty="0"/>
              <a:t>Available at: </a:t>
            </a:r>
            <a:r>
              <a:rPr lang="en-GB" sz="1600" dirty="0">
                <a:hlinkClick r:id="rId2"/>
              </a:rPr>
              <a:t>https://www.oecd-ilibrary.org/docserver/9789264278240-en.pdf?expires=1616445750&amp;id=id&amp;accname=guest&amp;checksum=D01A93D78C86FB07EF9A7CE5671E0B03</a:t>
            </a:r>
            <a:r>
              <a:rPr lang="en-GB" sz="1600" dirty="0"/>
              <a:t> </a:t>
            </a:r>
          </a:p>
        </p:txBody>
      </p:sp>
      <p:sp>
        <p:nvSpPr>
          <p:cNvPr id="8" name="TextBox 7"/>
          <p:cNvSpPr txBox="1"/>
          <p:nvPr/>
        </p:nvSpPr>
        <p:spPr>
          <a:xfrm>
            <a:off x="1919536" y="980728"/>
            <a:ext cx="8496944" cy="1077218"/>
          </a:xfrm>
          <a:prstGeom prst="rect">
            <a:avLst/>
          </a:prstGeom>
          <a:noFill/>
        </p:spPr>
        <p:txBody>
          <a:bodyPr wrap="square" rtlCol="0">
            <a:spAutoFit/>
          </a:bodyPr>
          <a:lstStyle/>
          <a:p>
            <a:r>
              <a:rPr lang="en-GB" sz="1600" dirty="0"/>
              <a:t>Ng, J. C. Y &amp; Ng, K. Y. N. (2014) ‘Culture, organisational culture and organisational climate: an integrative approach’. </a:t>
            </a:r>
            <a:r>
              <a:rPr lang="en-GB" sz="1600" i="1" dirty="0"/>
              <a:t>Indian journal of commerce and management studies</a:t>
            </a:r>
            <a:r>
              <a:rPr lang="en-GB" sz="1600" dirty="0"/>
              <a:t>, 5(2), p.18. Available at: </a:t>
            </a:r>
            <a:r>
              <a:rPr lang="en-GB" sz="1600" dirty="0">
                <a:hlinkClick r:id="rId3"/>
              </a:rPr>
              <a:t>https://search-proquest-com.ezproxy.uwtsd.ac.uk/docview/1539798840?pq-origsite=primo&amp;accountid=130472</a:t>
            </a:r>
            <a:r>
              <a:rPr lang="en-GB" sz="1600" dirty="0"/>
              <a:t> [Accessed 30/03/2021]</a:t>
            </a:r>
          </a:p>
        </p:txBody>
      </p:sp>
    </p:spTree>
    <p:extLst>
      <p:ext uri="{BB962C8B-B14F-4D97-AF65-F5344CB8AC3E}">
        <p14:creationId xmlns:p14="http://schemas.microsoft.com/office/powerpoint/2010/main" val="12702695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850106"/>
          </a:xfrm>
        </p:spPr>
        <p:txBody>
          <a:bodyPr>
            <a:normAutofit/>
          </a:bodyPr>
          <a:lstStyle/>
          <a:p>
            <a:r>
              <a:rPr lang="en-GB" sz="3600" b="1" dirty="0"/>
              <a:t>References</a:t>
            </a:r>
          </a:p>
        </p:txBody>
      </p:sp>
      <p:sp>
        <p:nvSpPr>
          <p:cNvPr id="3" name="TextBox 2"/>
          <p:cNvSpPr txBox="1"/>
          <p:nvPr/>
        </p:nvSpPr>
        <p:spPr>
          <a:xfrm>
            <a:off x="1847528" y="1196753"/>
            <a:ext cx="8424936" cy="830997"/>
          </a:xfrm>
          <a:prstGeom prst="rect">
            <a:avLst/>
          </a:prstGeom>
          <a:noFill/>
        </p:spPr>
        <p:txBody>
          <a:bodyPr wrap="square" rtlCol="0">
            <a:spAutoFit/>
          </a:bodyPr>
          <a:lstStyle/>
          <a:p>
            <a:r>
              <a:rPr lang="en-GB" sz="1600" dirty="0"/>
              <a:t>CIPD (2020) </a:t>
            </a:r>
            <a:r>
              <a:rPr lang="en-GB" sz="1600" i="1" dirty="0"/>
              <a:t>Competence and competency frameworks </a:t>
            </a:r>
            <a:r>
              <a:rPr lang="en-GB" sz="1600" dirty="0"/>
              <a:t>Available at: </a:t>
            </a:r>
            <a:r>
              <a:rPr lang="en-GB" sz="1600" dirty="0">
                <a:hlinkClick r:id="rId2"/>
              </a:rPr>
              <a:t>https://www.cipd.co.uk/knowledge/fundamentals/people/performance/competency-factsheet#gref</a:t>
            </a:r>
            <a:r>
              <a:rPr lang="en-GB" sz="1600" dirty="0"/>
              <a:t> [Accessed 22/03/2021]</a:t>
            </a:r>
            <a:endParaRPr lang="en-GB" sz="1600" i="1" dirty="0"/>
          </a:p>
        </p:txBody>
      </p:sp>
      <p:sp>
        <p:nvSpPr>
          <p:cNvPr id="4" name="TextBox 3"/>
          <p:cNvSpPr txBox="1"/>
          <p:nvPr/>
        </p:nvSpPr>
        <p:spPr>
          <a:xfrm>
            <a:off x="1872650" y="2492897"/>
            <a:ext cx="7931224" cy="584775"/>
          </a:xfrm>
          <a:prstGeom prst="rect">
            <a:avLst/>
          </a:prstGeom>
          <a:noFill/>
        </p:spPr>
        <p:txBody>
          <a:bodyPr wrap="square" rtlCol="0">
            <a:spAutoFit/>
          </a:bodyPr>
          <a:lstStyle/>
          <a:p>
            <a:r>
              <a:rPr lang="en-GB" sz="1600" dirty="0" err="1"/>
              <a:t>Janosik</a:t>
            </a:r>
            <a:r>
              <a:rPr lang="en-GB" sz="1600" dirty="0"/>
              <a:t>, S. M. (2007) </a:t>
            </a:r>
            <a:r>
              <a:rPr lang="en-GB" sz="1600" i="1" dirty="0"/>
              <a:t>Common Issues in Professional </a:t>
            </a:r>
            <a:r>
              <a:rPr lang="en-GB" sz="1600" i="1" dirty="0" err="1"/>
              <a:t>Behavior</a:t>
            </a:r>
            <a:r>
              <a:rPr lang="en-GB" sz="1600" dirty="0"/>
              <a:t>. NASPA journal, 44(2), </a:t>
            </a:r>
            <a:r>
              <a:rPr lang="en-GB" sz="1600" dirty="0" err="1"/>
              <a:t>pp.NASPA</a:t>
            </a:r>
            <a:r>
              <a:rPr lang="en-GB" sz="1600" dirty="0"/>
              <a:t> journal, 2007–01-12, Vol.44 (2). </a:t>
            </a:r>
          </a:p>
        </p:txBody>
      </p:sp>
      <p:sp>
        <p:nvSpPr>
          <p:cNvPr id="5" name="TextBox 4"/>
          <p:cNvSpPr txBox="1"/>
          <p:nvPr/>
        </p:nvSpPr>
        <p:spPr>
          <a:xfrm>
            <a:off x="1847528" y="3429001"/>
            <a:ext cx="8363272" cy="584775"/>
          </a:xfrm>
          <a:prstGeom prst="rect">
            <a:avLst/>
          </a:prstGeom>
          <a:noFill/>
        </p:spPr>
        <p:txBody>
          <a:bodyPr wrap="square" rtlCol="0">
            <a:spAutoFit/>
          </a:bodyPr>
          <a:lstStyle/>
          <a:p>
            <a:r>
              <a:rPr lang="en-GB" sz="1600" dirty="0"/>
              <a:t>Kowalski, K. (2016) ‘Professional </a:t>
            </a:r>
            <a:r>
              <a:rPr lang="en-GB" sz="1600" dirty="0" err="1"/>
              <a:t>Behavior</a:t>
            </a:r>
            <a:r>
              <a:rPr lang="en-GB" sz="1600" dirty="0"/>
              <a:t> in Nursing’. </a:t>
            </a:r>
            <a:r>
              <a:rPr lang="en-GB" sz="1600" i="1" dirty="0"/>
              <a:t>Journal of Continuing Education in Nursing</a:t>
            </a:r>
            <a:r>
              <a:rPr lang="en-GB" sz="1600" dirty="0"/>
              <a:t>.  Vol. 47 Issue (4) pp.158-9 </a:t>
            </a:r>
            <a:r>
              <a:rPr lang="en-GB" sz="1600" dirty="0">
                <a:hlinkClick r:id="rId3"/>
              </a:rPr>
              <a:t>https://pubmed.ncbi.nlm.nih.gov/27031029/</a:t>
            </a:r>
            <a:r>
              <a:rPr lang="en-GB" sz="1600" dirty="0"/>
              <a:t> [Accessed 21/03/2021]</a:t>
            </a:r>
          </a:p>
        </p:txBody>
      </p:sp>
    </p:spTree>
    <p:extLst>
      <p:ext uri="{BB962C8B-B14F-4D97-AF65-F5344CB8AC3E}">
        <p14:creationId xmlns:p14="http://schemas.microsoft.com/office/powerpoint/2010/main" val="2455921784"/>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15</TotalTime>
  <Words>6910</Words>
  <Application>Microsoft Office PowerPoint</Application>
  <PresentationFormat>Widescreen</PresentationFormat>
  <Paragraphs>623</Paragraphs>
  <Slides>53</Slides>
  <Notes>29</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53</vt:i4>
      </vt:variant>
    </vt:vector>
  </HeadingPairs>
  <TitlesOfParts>
    <vt:vector size="57" baseType="lpstr">
      <vt:lpstr>Arial</vt:lpstr>
      <vt:lpstr>Calibri</vt:lpstr>
      <vt:lpstr>UWTSD PPT Template</vt:lpstr>
      <vt:lpstr>UWTSD blue background</vt:lpstr>
      <vt:lpstr>HPGC7002 Empowerment &amp; Leadership Theme 7: Professional Behaviours &amp; Organisational Culture</vt:lpstr>
      <vt:lpstr>In this Theme…</vt:lpstr>
      <vt:lpstr>What is a competency?</vt:lpstr>
      <vt:lpstr>Why competencies?</vt:lpstr>
      <vt:lpstr> Professional Behaviours </vt:lpstr>
      <vt:lpstr>Professional behaviours </vt:lpstr>
      <vt:lpstr>PowerPoint Presentation</vt:lpstr>
      <vt:lpstr> Professional Behaviours </vt:lpstr>
      <vt:lpstr>PowerPoint Presentation</vt:lpstr>
      <vt:lpstr>PowerPoint Presentation</vt:lpstr>
      <vt:lpstr>PowerPoint Presentation</vt:lpstr>
      <vt:lpstr>PowerPoint Presentation</vt:lpstr>
      <vt:lpstr>PowerPoint Presentation</vt:lpstr>
      <vt:lpstr>PowerPoint Presentation</vt:lpstr>
      <vt:lpstr>Professional Behaviours</vt:lpstr>
      <vt:lpstr>Professional Behaviours</vt:lpstr>
      <vt:lpstr>Guided Study Activity</vt:lpstr>
      <vt:lpstr>Professional behaviours –  A Critical Reflection </vt:lpstr>
      <vt:lpstr>Professional behaviours –  A Critical Reflection </vt:lpstr>
      <vt:lpstr>Professional behaviours –  A Critical Reflection </vt:lpstr>
      <vt:lpstr>Professional behaviours –  A Critical Reflection </vt:lpstr>
      <vt:lpstr>Professional behaviours –  A Critical Reflection </vt:lpstr>
      <vt:lpstr>Professional behaviours –  A Critical Reflection </vt:lpstr>
      <vt:lpstr>PowerPoint Presentation</vt:lpstr>
      <vt:lpstr>Organisational Culture &amp; Professional Behaviours</vt:lpstr>
      <vt:lpstr>Organisational Culture</vt:lpstr>
      <vt:lpstr>Organisational Culture</vt:lpstr>
      <vt:lpstr>An Integrative Culture</vt:lpstr>
      <vt:lpstr>An Differentiated Culture</vt:lpstr>
      <vt:lpstr>An Fragmentation Culture</vt:lpstr>
      <vt:lpstr>Discussion Point</vt:lpstr>
      <vt:lpstr>Characteristics of an effective workplace </vt:lpstr>
      <vt:lpstr>Families and Work Institute (FWI)</vt:lpstr>
      <vt:lpstr>Families and Work Institute (FWI)</vt:lpstr>
      <vt:lpstr>Families and Work Institute (FWI)</vt:lpstr>
      <vt:lpstr>Families and Work Institute (FWI)</vt:lpstr>
      <vt:lpstr>Families and Work Institute (FWI)</vt:lpstr>
      <vt:lpstr>Families and Work Institute (FWI)</vt:lpstr>
      <vt:lpstr>Families and Work Institute (FWI)</vt:lpstr>
      <vt:lpstr>Families and Work Institute (FWI)</vt:lpstr>
      <vt:lpstr>Families and Work Institute (FWI)</vt:lpstr>
      <vt:lpstr>Families and Work Institute (FWI)</vt:lpstr>
      <vt:lpstr>OECD Guidelines</vt:lpstr>
      <vt:lpstr>OECD Guidelines</vt:lpstr>
      <vt:lpstr>OECD Guidelines</vt:lpstr>
      <vt:lpstr>Developing Organisational Culture</vt:lpstr>
      <vt:lpstr>Developing Organisational Culture</vt:lpstr>
      <vt:lpstr>That’s all very well, but what does it have to do with us?</vt:lpstr>
      <vt:lpstr>That’s all very well, but what does it have to do with us?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113</cp:revision>
  <dcterms:created xsi:type="dcterms:W3CDTF">2016-09-29T11:33:04Z</dcterms:created>
  <dcterms:modified xsi:type="dcterms:W3CDTF">2022-11-01T10:24:32Z</dcterms:modified>
</cp:coreProperties>
</file>