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63" r:id="rId3"/>
    <p:sldId id="258" r:id="rId4"/>
    <p:sldId id="278" r:id="rId5"/>
    <p:sldId id="821" r:id="rId6"/>
    <p:sldId id="261" r:id="rId7"/>
    <p:sldId id="275" r:id="rId8"/>
    <p:sldId id="294" r:id="rId9"/>
    <p:sldId id="259" r:id="rId10"/>
    <p:sldId id="295" r:id="rId11"/>
    <p:sldId id="296" r:id="rId12"/>
    <p:sldId id="281" r:id="rId13"/>
    <p:sldId id="298" r:id="rId14"/>
    <p:sldId id="299" r:id="rId15"/>
    <p:sldId id="822" r:id="rId16"/>
    <p:sldId id="300" r:id="rId17"/>
    <p:sldId id="301" r:id="rId18"/>
    <p:sldId id="302" r:id="rId19"/>
    <p:sldId id="303" r:id="rId20"/>
    <p:sldId id="280" r:id="rId21"/>
    <p:sldId id="283" r:id="rId22"/>
    <p:sldId id="824" r:id="rId23"/>
    <p:sldId id="825" r:id="rId24"/>
    <p:sldId id="829" r:id="rId25"/>
    <p:sldId id="826" r:id="rId26"/>
    <p:sldId id="830" r:id="rId27"/>
    <p:sldId id="827" r:id="rId28"/>
    <p:sldId id="82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3247" autoAdjust="0"/>
  </p:normalViewPr>
  <p:slideViewPr>
    <p:cSldViewPr snapToGrid="0">
      <p:cViewPr varScale="1">
        <p:scale>
          <a:sx n="96" d="100"/>
          <a:sy n="96" d="100"/>
        </p:scale>
        <p:origin x="59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F6CC32-FAFF-4EC8-9F97-1C787ECD14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2BA2A0D-169E-4993-849D-7725FB2140DB}">
      <dgm:prSet/>
      <dgm:spPr/>
      <dgm:t>
        <a:bodyPr/>
        <a:lstStyle/>
        <a:p>
          <a:r>
            <a:rPr lang="en-GB"/>
            <a:t>Websites </a:t>
          </a:r>
          <a:endParaRPr lang="en-US"/>
        </a:p>
      </dgm:t>
    </dgm:pt>
    <dgm:pt modelId="{F6436575-70FE-4C8E-B73B-145CB3FBDA1F}" type="parTrans" cxnId="{ACD7AE1B-A222-4363-BF73-D6CF6BDFFEAE}">
      <dgm:prSet/>
      <dgm:spPr/>
      <dgm:t>
        <a:bodyPr/>
        <a:lstStyle/>
        <a:p>
          <a:endParaRPr lang="en-US"/>
        </a:p>
      </dgm:t>
    </dgm:pt>
    <dgm:pt modelId="{476C7D92-C1FD-4826-9525-01820F1BAEBE}" type="sibTrans" cxnId="{ACD7AE1B-A222-4363-BF73-D6CF6BDFFEAE}">
      <dgm:prSet/>
      <dgm:spPr/>
      <dgm:t>
        <a:bodyPr/>
        <a:lstStyle/>
        <a:p>
          <a:endParaRPr lang="en-US"/>
        </a:p>
      </dgm:t>
    </dgm:pt>
    <dgm:pt modelId="{0694FBDE-17EF-4F62-9BE7-3EED0F7F5E32}">
      <dgm:prSet/>
      <dgm:spPr/>
      <dgm:t>
        <a:bodyPr/>
        <a:lstStyle/>
        <a:p>
          <a:r>
            <a:rPr lang="en-GB"/>
            <a:t>Mobile Apps </a:t>
          </a:r>
          <a:endParaRPr lang="en-US"/>
        </a:p>
      </dgm:t>
    </dgm:pt>
    <dgm:pt modelId="{A6E4D1CA-5326-4AEF-8869-8DDEFF0FFC81}" type="parTrans" cxnId="{18CD58F5-24D4-4872-BA93-54B585C2659B}">
      <dgm:prSet/>
      <dgm:spPr/>
      <dgm:t>
        <a:bodyPr/>
        <a:lstStyle/>
        <a:p>
          <a:endParaRPr lang="en-US"/>
        </a:p>
      </dgm:t>
    </dgm:pt>
    <dgm:pt modelId="{68A1C2B4-13BC-4608-ADB9-ABE7EB7237B1}" type="sibTrans" cxnId="{18CD58F5-24D4-4872-BA93-54B585C2659B}">
      <dgm:prSet/>
      <dgm:spPr/>
      <dgm:t>
        <a:bodyPr/>
        <a:lstStyle/>
        <a:p>
          <a:endParaRPr lang="en-US"/>
        </a:p>
      </dgm:t>
    </dgm:pt>
    <dgm:pt modelId="{E085360D-5B74-4C24-B39A-F9A63233ECA7}">
      <dgm:prSet/>
      <dgm:spPr/>
      <dgm:t>
        <a:bodyPr/>
        <a:lstStyle/>
        <a:p>
          <a:r>
            <a:rPr lang="en-GB"/>
            <a:t>Search engine optimisation (SEO) </a:t>
          </a:r>
          <a:endParaRPr lang="en-US"/>
        </a:p>
      </dgm:t>
    </dgm:pt>
    <dgm:pt modelId="{F4EE877E-FA88-475F-81DA-C790CE6A85E7}" type="parTrans" cxnId="{3206253B-33D1-456A-9B83-636E2470CE2E}">
      <dgm:prSet/>
      <dgm:spPr/>
      <dgm:t>
        <a:bodyPr/>
        <a:lstStyle/>
        <a:p>
          <a:endParaRPr lang="en-US"/>
        </a:p>
      </dgm:t>
    </dgm:pt>
    <dgm:pt modelId="{E64A4ED4-38D1-43E6-BC21-C792F42FE690}" type="sibTrans" cxnId="{3206253B-33D1-456A-9B83-636E2470CE2E}">
      <dgm:prSet/>
      <dgm:spPr/>
      <dgm:t>
        <a:bodyPr/>
        <a:lstStyle/>
        <a:p>
          <a:endParaRPr lang="en-US"/>
        </a:p>
      </dgm:t>
    </dgm:pt>
    <dgm:pt modelId="{0996FFEC-4CEB-49EF-B820-5B2CE1BC57F5}">
      <dgm:prSet/>
      <dgm:spPr/>
      <dgm:t>
        <a:bodyPr/>
        <a:lstStyle/>
        <a:p>
          <a:r>
            <a:rPr lang="en-GB"/>
            <a:t>Paid search marketing </a:t>
          </a:r>
          <a:endParaRPr lang="en-US"/>
        </a:p>
      </dgm:t>
    </dgm:pt>
    <dgm:pt modelId="{5D3D1A83-4C07-48AE-AD36-4CE578F0BE7B}" type="parTrans" cxnId="{B30BA6FE-0F20-4733-9811-B477C444AC3D}">
      <dgm:prSet/>
      <dgm:spPr/>
      <dgm:t>
        <a:bodyPr/>
        <a:lstStyle/>
        <a:p>
          <a:endParaRPr lang="en-US"/>
        </a:p>
      </dgm:t>
    </dgm:pt>
    <dgm:pt modelId="{3EE27FB0-1074-4DD1-9E1E-7C87CAC02522}" type="sibTrans" cxnId="{B30BA6FE-0F20-4733-9811-B477C444AC3D}">
      <dgm:prSet/>
      <dgm:spPr/>
      <dgm:t>
        <a:bodyPr/>
        <a:lstStyle/>
        <a:p>
          <a:endParaRPr lang="en-US"/>
        </a:p>
      </dgm:t>
    </dgm:pt>
    <dgm:pt modelId="{524FAAEF-1CDA-42E9-884C-CCA031C20E5F}">
      <dgm:prSet/>
      <dgm:spPr/>
      <dgm:t>
        <a:bodyPr/>
        <a:lstStyle/>
        <a:p>
          <a:r>
            <a:rPr lang="en-GB"/>
            <a:t>Display advertising (banner ads) </a:t>
          </a:r>
          <a:endParaRPr lang="en-US"/>
        </a:p>
      </dgm:t>
    </dgm:pt>
    <dgm:pt modelId="{D4BE4E75-62B7-4232-B178-9A269FD4A34A}" type="parTrans" cxnId="{E3DE2330-DF15-4656-85D0-BB71B30DCD3F}">
      <dgm:prSet/>
      <dgm:spPr/>
      <dgm:t>
        <a:bodyPr/>
        <a:lstStyle/>
        <a:p>
          <a:endParaRPr lang="en-US"/>
        </a:p>
      </dgm:t>
    </dgm:pt>
    <dgm:pt modelId="{1CD6391F-9DF1-4778-A33F-2A426197A98B}" type="sibTrans" cxnId="{E3DE2330-DF15-4656-85D0-BB71B30DCD3F}">
      <dgm:prSet/>
      <dgm:spPr/>
      <dgm:t>
        <a:bodyPr/>
        <a:lstStyle/>
        <a:p>
          <a:endParaRPr lang="en-US"/>
        </a:p>
      </dgm:t>
    </dgm:pt>
    <dgm:pt modelId="{F3E774EA-A596-4900-9A94-0E226DF1C6C1}">
      <dgm:prSet/>
      <dgm:spPr/>
      <dgm:t>
        <a:bodyPr/>
        <a:lstStyle/>
        <a:p>
          <a:r>
            <a:rPr lang="en-GB"/>
            <a:t>Affiliate marketing </a:t>
          </a:r>
          <a:endParaRPr lang="en-US"/>
        </a:p>
      </dgm:t>
    </dgm:pt>
    <dgm:pt modelId="{6D29FCE6-77FC-4DFC-AA74-C085E5C7DF38}" type="parTrans" cxnId="{BABB73C1-10E1-40BE-88F5-78BB3ABDF320}">
      <dgm:prSet/>
      <dgm:spPr/>
      <dgm:t>
        <a:bodyPr/>
        <a:lstStyle/>
        <a:p>
          <a:endParaRPr lang="en-US"/>
        </a:p>
      </dgm:t>
    </dgm:pt>
    <dgm:pt modelId="{2081756C-49E0-48F8-A520-64224D028EC1}" type="sibTrans" cxnId="{BABB73C1-10E1-40BE-88F5-78BB3ABDF320}">
      <dgm:prSet/>
      <dgm:spPr/>
      <dgm:t>
        <a:bodyPr/>
        <a:lstStyle/>
        <a:p>
          <a:endParaRPr lang="en-US"/>
        </a:p>
      </dgm:t>
    </dgm:pt>
    <dgm:pt modelId="{EBEDE401-F26D-4D07-8072-D6D88B965E34}">
      <dgm:prSet/>
      <dgm:spPr/>
      <dgm:t>
        <a:bodyPr/>
        <a:lstStyle/>
        <a:p>
          <a:r>
            <a:rPr lang="en-GB"/>
            <a:t>Social media marketing (organic and paid) </a:t>
          </a:r>
          <a:endParaRPr lang="en-US"/>
        </a:p>
      </dgm:t>
    </dgm:pt>
    <dgm:pt modelId="{AABCDD6F-85A5-4B14-806B-64088142E235}" type="parTrans" cxnId="{3DC292E8-C214-44FD-AEFE-321534B67B0B}">
      <dgm:prSet/>
      <dgm:spPr/>
      <dgm:t>
        <a:bodyPr/>
        <a:lstStyle/>
        <a:p>
          <a:endParaRPr lang="en-US"/>
        </a:p>
      </dgm:t>
    </dgm:pt>
    <dgm:pt modelId="{7DF85481-C253-4E38-AC79-07C83CC1CCBA}" type="sibTrans" cxnId="{3DC292E8-C214-44FD-AEFE-321534B67B0B}">
      <dgm:prSet/>
      <dgm:spPr/>
      <dgm:t>
        <a:bodyPr/>
        <a:lstStyle/>
        <a:p>
          <a:endParaRPr lang="en-US"/>
        </a:p>
      </dgm:t>
    </dgm:pt>
    <dgm:pt modelId="{4C6D7BE4-9093-4A55-9295-C4CF91FEBB78}">
      <dgm:prSet/>
      <dgm:spPr/>
      <dgm:t>
        <a:bodyPr/>
        <a:lstStyle/>
        <a:p>
          <a:r>
            <a:rPr lang="en-GB"/>
            <a:t>Video on Demand (VoD) </a:t>
          </a:r>
          <a:endParaRPr lang="en-US"/>
        </a:p>
      </dgm:t>
    </dgm:pt>
    <dgm:pt modelId="{8A731ACF-047E-409D-9ADD-365D456F68B5}" type="parTrans" cxnId="{978B0CF7-34C2-4B4F-8935-602484881D58}">
      <dgm:prSet/>
      <dgm:spPr/>
      <dgm:t>
        <a:bodyPr/>
        <a:lstStyle/>
        <a:p>
          <a:endParaRPr lang="en-US"/>
        </a:p>
      </dgm:t>
    </dgm:pt>
    <dgm:pt modelId="{051483DF-F2CE-4E4D-BAB7-19E8C2B0059F}" type="sibTrans" cxnId="{978B0CF7-34C2-4B4F-8935-602484881D58}">
      <dgm:prSet/>
      <dgm:spPr/>
      <dgm:t>
        <a:bodyPr/>
        <a:lstStyle/>
        <a:p>
          <a:endParaRPr lang="en-US"/>
        </a:p>
      </dgm:t>
    </dgm:pt>
    <dgm:pt modelId="{155C8497-E7CA-494A-B480-A71F226A516D}">
      <dgm:prSet/>
      <dgm:spPr/>
      <dgm:t>
        <a:bodyPr/>
        <a:lstStyle/>
        <a:p>
          <a:r>
            <a:rPr lang="en-GB"/>
            <a:t>Influencer marketing </a:t>
          </a:r>
          <a:endParaRPr lang="en-US"/>
        </a:p>
      </dgm:t>
    </dgm:pt>
    <dgm:pt modelId="{0787EEC5-182C-4AAE-BCAE-99C135955240}" type="parTrans" cxnId="{1B2D2719-DDDC-4B49-B67D-FFA85E99CFD2}">
      <dgm:prSet/>
      <dgm:spPr/>
      <dgm:t>
        <a:bodyPr/>
        <a:lstStyle/>
        <a:p>
          <a:endParaRPr lang="en-US"/>
        </a:p>
      </dgm:t>
    </dgm:pt>
    <dgm:pt modelId="{6BDAB402-988E-4745-9F36-E5485AD0DCAE}" type="sibTrans" cxnId="{1B2D2719-DDDC-4B49-B67D-FFA85E99CFD2}">
      <dgm:prSet/>
      <dgm:spPr/>
      <dgm:t>
        <a:bodyPr/>
        <a:lstStyle/>
        <a:p>
          <a:endParaRPr lang="en-US"/>
        </a:p>
      </dgm:t>
    </dgm:pt>
    <dgm:pt modelId="{412BB72B-2654-4CF0-B0BE-7427DF375CBC}">
      <dgm:prSet/>
      <dgm:spPr/>
      <dgm:t>
        <a:bodyPr/>
        <a:lstStyle/>
        <a:p>
          <a:r>
            <a:rPr lang="en-GB" dirty="0"/>
            <a:t>Email marketing </a:t>
          </a:r>
          <a:endParaRPr lang="en-US" dirty="0"/>
        </a:p>
      </dgm:t>
    </dgm:pt>
    <dgm:pt modelId="{17F98A9E-563B-44D5-94C4-4D94DC25782A}" type="sibTrans" cxnId="{D981F68C-3E82-4517-96E5-B5C1EE374184}">
      <dgm:prSet/>
      <dgm:spPr/>
      <dgm:t>
        <a:bodyPr/>
        <a:lstStyle/>
        <a:p>
          <a:endParaRPr lang="en-US"/>
        </a:p>
      </dgm:t>
    </dgm:pt>
    <dgm:pt modelId="{A5F953EC-9B74-4823-82BC-77994945AC3C}" type="parTrans" cxnId="{D981F68C-3E82-4517-96E5-B5C1EE374184}">
      <dgm:prSet/>
      <dgm:spPr/>
      <dgm:t>
        <a:bodyPr/>
        <a:lstStyle/>
        <a:p>
          <a:endParaRPr lang="en-US"/>
        </a:p>
      </dgm:t>
    </dgm:pt>
    <dgm:pt modelId="{AC38EEF2-B654-4611-A0FD-B2FEF60AA11A}" type="pres">
      <dgm:prSet presAssocID="{05F6CC32-FAFF-4EC8-9F97-1C787ECD14A8}" presName="diagram" presStyleCnt="0">
        <dgm:presLayoutVars>
          <dgm:dir/>
          <dgm:resizeHandles val="exact"/>
        </dgm:presLayoutVars>
      </dgm:prSet>
      <dgm:spPr/>
    </dgm:pt>
    <dgm:pt modelId="{24C5698C-979A-4494-8464-EB2F417FF68B}" type="pres">
      <dgm:prSet presAssocID="{52BA2A0D-169E-4993-849D-7725FB2140DB}" presName="node" presStyleLbl="node1" presStyleIdx="0" presStyleCnt="10">
        <dgm:presLayoutVars>
          <dgm:bulletEnabled val="1"/>
        </dgm:presLayoutVars>
      </dgm:prSet>
      <dgm:spPr/>
    </dgm:pt>
    <dgm:pt modelId="{BD62FBCF-53E8-4A43-B609-02D456CC9430}" type="pres">
      <dgm:prSet presAssocID="{476C7D92-C1FD-4826-9525-01820F1BAEBE}" presName="sibTrans" presStyleCnt="0"/>
      <dgm:spPr/>
    </dgm:pt>
    <dgm:pt modelId="{7CCE8303-979E-4771-BB94-50B89D7F9C2F}" type="pres">
      <dgm:prSet presAssocID="{0694FBDE-17EF-4F62-9BE7-3EED0F7F5E32}" presName="node" presStyleLbl="node1" presStyleIdx="1" presStyleCnt="10">
        <dgm:presLayoutVars>
          <dgm:bulletEnabled val="1"/>
        </dgm:presLayoutVars>
      </dgm:prSet>
      <dgm:spPr/>
    </dgm:pt>
    <dgm:pt modelId="{C82CB212-559C-435B-BB31-55EBA84F9772}" type="pres">
      <dgm:prSet presAssocID="{68A1C2B4-13BC-4608-ADB9-ABE7EB7237B1}" presName="sibTrans" presStyleCnt="0"/>
      <dgm:spPr/>
    </dgm:pt>
    <dgm:pt modelId="{8F910C0E-5768-4E33-B36B-11324CA92682}" type="pres">
      <dgm:prSet presAssocID="{E085360D-5B74-4C24-B39A-F9A63233ECA7}" presName="node" presStyleLbl="node1" presStyleIdx="2" presStyleCnt="10">
        <dgm:presLayoutVars>
          <dgm:bulletEnabled val="1"/>
        </dgm:presLayoutVars>
      </dgm:prSet>
      <dgm:spPr/>
    </dgm:pt>
    <dgm:pt modelId="{00B685D9-9F87-41D5-99F0-957812DEB341}" type="pres">
      <dgm:prSet presAssocID="{E64A4ED4-38D1-43E6-BC21-C792F42FE690}" presName="sibTrans" presStyleCnt="0"/>
      <dgm:spPr/>
    </dgm:pt>
    <dgm:pt modelId="{818EB92B-F82F-4214-951A-2672107B2E45}" type="pres">
      <dgm:prSet presAssocID="{0996FFEC-4CEB-49EF-B820-5B2CE1BC57F5}" presName="node" presStyleLbl="node1" presStyleIdx="3" presStyleCnt="10">
        <dgm:presLayoutVars>
          <dgm:bulletEnabled val="1"/>
        </dgm:presLayoutVars>
      </dgm:prSet>
      <dgm:spPr/>
    </dgm:pt>
    <dgm:pt modelId="{1FDA7F8E-DB69-4F0B-A8E7-322C54EBE951}" type="pres">
      <dgm:prSet presAssocID="{3EE27FB0-1074-4DD1-9E1E-7C87CAC02522}" presName="sibTrans" presStyleCnt="0"/>
      <dgm:spPr/>
    </dgm:pt>
    <dgm:pt modelId="{2B7590BC-5538-4129-B1E7-5E878ADBE3E6}" type="pres">
      <dgm:prSet presAssocID="{524FAAEF-1CDA-42E9-884C-CCA031C20E5F}" presName="node" presStyleLbl="node1" presStyleIdx="4" presStyleCnt="10">
        <dgm:presLayoutVars>
          <dgm:bulletEnabled val="1"/>
        </dgm:presLayoutVars>
      </dgm:prSet>
      <dgm:spPr/>
    </dgm:pt>
    <dgm:pt modelId="{5D432388-82B4-43C0-8846-5DB90A53ACBD}" type="pres">
      <dgm:prSet presAssocID="{1CD6391F-9DF1-4778-A33F-2A426197A98B}" presName="sibTrans" presStyleCnt="0"/>
      <dgm:spPr/>
    </dgm:pt>
    <dgm:pt modelId="{F807AE9C-A69B-4254-8C25-23875E01EC33}" type="pres">
      <dgm:prSet presAssocID="{F3E774EA-A596-4900-9A94-0E226DF1C6C1}" presName="node" presStyleLbl="node1" presStyleIdx="5" presStyleCnt="10">
        <dgm:presLayoutVars>
          <dgm:bulletEnabled val="1"/>
        </dgm:presLayoutVars>
      </dgm:prSet>
      <dgm:spPr/>
    </dgm:pt>
    <dgm:pt modelId="{9E0C1ACC-ED23-4193-BC85-9D604407E8D1}" type="pres">
      <dgm:prSet presAssocID="{2081756C-49E0-48F8-A520-64224D028EC1}" presName="sibTrans" presStyleCnt="0"/>
      <dgm:spPr/>
    </dgm:pt>
    <dgm:pt modelId="{25E02495-F4B5-4D4A-BA1D-D230EEADE3CC}" type="pres">
      <dgm:prSet presAssocID="{EBEDE401-F26D-4D07-8072-D6D88B965E34}" presName="node" presStyleLbl="node1" presStyleIdx="6" presStyleCnt="10">
        <dgm:presLayoutVars>
          <dgm:bulletEnabled val="1"/>
        </dgm:presLayoutVars>
      </dgm:prSet>
      <dgm:spPr/>
    </dgm:pt>
    <dgm:pt modelId="{DF46EE87-FFDE-4FD0-B8FD-BB22AABD9D51}" type="pres">
      <dgm:prSet presAssocID="{7DF85481-C253-4E38-AC79-07C83CC1CCBA}" presName="sibTrans" presStyleCnt="0"/>
      <dgm:spPr/>
    </dgm:pt>
    <dgm:pt modelId="{BE33AFF0-4539-4029-B405-FC955377C033}" type="pres">
      <dgm:prSet presAssocID="{4C6D7BE4-9093-4A55-9295-C4CF91FEBB78}" presName="node" presStyleLbl="node1" presStyleIdx="7" presStyleCnt="10">
        <dgm:presLayoutVars>
          <dgm:bulletEnabled val="1"/>
        </dgm:presLayoutVars>
      </dgm:prSet>
      <dgm:spPr/>
    </dgm:pt>
    <dgm:pt modelId="{60A14D25-148D-4A7E-BA7F-0E46CCDD96C9}" type="pres">
      <dgm:prSet presAssocID="{051483DF-F2CE-4E4D-BAB7-19E8C2B0059F}" presName="sibTrans" presStyleCnt="0"/>
      <dgm:spPr/>
    </dgm:pt>
    <dgm:pt modelId="{9B4DA83B-580B-4E74-A25F-FE8CD7DAA47E}" type="pres">
      <dgm:prSet presAssocID="{155C8497-E7CA-494A-B480-A71F226A516D}" presName="node" presStyleLbl="node1" presStyleIdx="8" presStyleCnt="10">
        <dgm:presLayoutVars>
          <dgm:bulletEnabled val="1"/>
        </dgm:presLayoutVars>
      </dgm:prSet>
      <dgm:spPr/>
    </dgm:pt>
    <dgm:pt modelId="{C9EF3C2B-56B1-43F5-8615-9E65F65C0C27}" type="pres">
      <dgm:prSet presAssocID="{6BDAB402-988E-4745-9F36-E5485AD0DCAE}" presName="sibTrans" presStyleCnt="0"/>
      <dgm:spPr/>
    </dgm:pt>
    <dgm:pt modelId="{149FCEE3-3306-4F02-B7F1-ECEC1D2D6DEC}" type="pres">
      <dgm:prSet presAssocID="{412BB72B-2654-4CF0-B0BE-7427DF375CBC}" presName="node" presStyleLbl="node1" presStyleIdx="9" presStyleCnt="10">
        <dgm:presLayoutVars>
          <dgm:bulletEnabled val="1"/>
        </dgm:presLayoutVars>
      </dgm:prSet>
      <dgm:spPr/>
    </dgm:pt>
  </dgm:ptLst>
  <dgm:cxnLst>
    <dgm:cxn modelId="{4EAEA701-DFBC-4994-839F-C822C1FB87C1}" type="presOf" srcId="{F3E774EA-A596-4900-9A94-0E226DF1C6C1}" destId="{F807AE9C-A69B-4254-8C25-23875E01EC33}" srcOrd="0" destOrd="0" presId="urn:microsoft.com/office/officeart/2005/8/layout/default"/>
    <dgm:cxn modelId="{1B2D2719-DDDC-4B49-B67D-FFA85E99CFD2}" srcId="{05F6CC32-FAFF-4EC8-9F97-1C787ECD14A8}" destId="{155C8497-E7CA-494A-B480-A71F226A516D}" srcOrd="8" destOrd="0" parTransId="{0787EEC5-182C-4AAE-BCAE-99C135955240}" sibTransId="{6BDAB402-988E-4745-9F36-E5485AD0DCAE}"/>
    <dgm:cxn modelId="{ACD7AE1B-A222-4363-BF73-D6CF6BDFFEAE}" srcId="{05F6CC32-FAFF-4EC8-9F97-1C787ECD14A8}" destId="{52BA2A0D-169E-4993-849D-7725FB2140DB}" srcOrd="0" destOrd="0" parTransId="{F6436575-70FE-4C8E-B73B-145CB3FBDA1F}" sibTransId="{476C7D92-C1FD-4826-9525-01820F1BAEBE}"/>
    <dgm:cxn modelId="{E3DE2330-DF15-4656-85D0-BB71B30DCD3F}" srcId="{05F6CC32-FAFF-4EC8-9F97-1C787ECD14A8}" destId="{524FAAEF-1CDA-42E9-884C-CCA031C20E5F}" srcOrd="4" destOrd="0" parTransId="{D4BE4E75-62B7-4232-B178-9A269FD4A34A}" sibTransId="{1CD6391F-9DF1-4778-A33F-2A426197A98B}"/>
    <dgm:cxn modelId="{5B3E193A-F23C-4A45-8904-A752234CA92C}" type="presOf" srcId="{05F6CC32-FAFF-4EC8-9F97-1C787ECD14A8}" destId="{AC38EEF2-B654-4611-A0FD-B2FEF60AA11A}" srcOrd="0" destOrd="0" presId="urn:microsoft.com/office/officeart/2005/8/layout/default"/>
    <dgm:cxn modelId="{3206253B-33D1-456A-9B83-636E2470CE2E}" srcId="{05F6CC32-FAFF-4EC8-9F97-1C787ECD14A8}" destId="{E085360D-5B74-4C24-B39A-F9A63233ECA7}" srcOrd="2" destOrd="0" parTransId="{F4EE877E-FA88-475F-81DA-C790CE6A85E7}" sibTransId="{E64A4ED4-38D1-43E6-BC21-C792F42FE690}"/>
    <dgm:cxn modelId="{01FC473B-2535-49A1-8222-6FDEAE44F911}" type="presOf" srcId="{0694FBDE-17EF-4F62-9BE7-3EED0F7F5E32}" destId="{7CCE8303-979E-4771-BB94-50B89D7F9C2F}" srcOrd="0" destOrd="0" presId="urn:microsoft.com/office/officeart/2005/8/layout/default"/>
    <dgm:cxn modelId="{B3F9225D-00F1-4FA4-83DD-4F504C7F41FC}" type="presOf" srcId="{52BA2A0D-169E-4993-849D-7725FB2140DB}" destId="{24C5698C-979A-4494-8464-EB2F417FF68B}" srcOrd="0" destOrd="0" presId="urn:microsoft.com/office/officeart/2005/8/layout/default"/>
    <dgm:cxn modelId="{38717B49-DD0A-4571-B91E-945BFA71A7F5}" type="presOf" srcId="{524FAAEF-1CDA-42E9-884C-CCA031C20E5F}" destId="{2B7590BC-5538-4129-B1E7-5E878ADBE3E6}" srcOrd="0" destOrd="0" presId="urn:microsoft.com/office/officeart/2005/8/layout/default"/>
    <dgm:cxn modelId="{F971536C-F63F-4156-AE3F-10CB500FAC41}" type="presOf" srcId="{155C8497-E7CA-494A-B480-A71F226A516D}" destId="{9B4DA83B-580B-4E74-A25F-FE8CD7DAA47E}" srcOrd="0" destOrd="0" presId="urn:microsoft.com/office/officeart/2005/8/layout/default"/>
    <dgm:cxn modelId="{D469BC4D-F085-49A6-A7A4-497F6EEFB9E2}" type="presOf" srcId="{E085360D-5B74-4C24-B39A-F9A63233ECA7}" destId="{8F910C0E-5768-4E33-B36B-11324CA92682}" srcOrd="0" destOrd="0" presId="urn:microsoft.com/office/officeart/2005/8/layout/default"/>
    <dgm:cxn modelId="{D7983D73-47AA-4AC4-9201-1C79A3DC74F3}" type="presOf" srcId="{0996FFEC-4CEB-49EF-B820-5B2CE1BC57F5}" destId="{818EB92B-F82F-4214-951A-2672107B2E45}" srcOrd="0" destOrd="0" presId="urn:microsoft.com/office/officeart/2005/8/layout/default"/>
    <dgm:cxn modelId="{C57F7F80-3FD2-43D4-8BBF-A6448C5A3745}" type="presOf" srcId="{412BB72B-2654-4CF0-B0BE-7427DF375CBC}" destId="{149FCEE3-3306-4F02-B7F1-ECEC1D2D6DEC}" srcOrd="0" destOrd="0" presId="urn:microsoft.com/office/officeart/2005/8/layout/default"/>
    <dgm:cxn modelId="{D981F68C-3E82-4517-96E5-B5C1EE374184}" srcId="{05F6CC32-FAFF-4EC8-9F97-1C787ECD14A8}" destId="{412BB72B-2654-4CF0-B0BE-7427DF375CBC}" srcOrd="9" destOrd="0" parTransId="{A5F953EC-9B74-4823-82BC-77994945AC3C}" sibTransId="{17F98A9E-563B-44D5-94C4-4D94DC25782A}"/>
    <dgm:cxn modelId="{04A259AF-D2C2-41BC-AA26-9D35BE49C95A}" type="presOf" srcId="{4C6D7BE4-9093-4A55-9295-C4CF91FEBB78}" destId="{BE33AFF0-4539-4029-B405-FC955377C033}" srcOrd="0" destOrd="0" presId="urn:microsoft.com/office/officeart/2005/8/layout/default"/>
    <dgm:cxn modelId="{BABB73C1-10E1-40BE-88F5-78BB3ABDF320}" srcId="{05F6CC32-FAFF-4EC8-9F97-1C787ECD14A8}" destId="{F3E774EA-A596-4900-9A94-0E226DF1C6C1}" srcOrd="5" destOrd="0" parTransId="{6D29FCE6-77FC-4DFC-AA74-C085E5C7DF38}" sibTransId="{2081756C-49E0-48F8-A520-64224D028EC1}"/>
    <dgm:cxn modelId="{3DC292E8-C214-44FD-AEFE-321534B67B0B}" srcId="{05F6CC32-FAFF-4EC8-9F97-1C787ECD14A8}" destId="{EBEDE401-F26D-4D07-8072-D6D88B965E34}" srcOrd="6" destOrd="0" parTransId="{AABCDD6F-85A5-4B14-806B-64088142E235}" sibTransId="{7DF85481-C253-4E38-AC79-07C83CC1CCBA}"/>
    <dgm:cxn modelId="{EA6AEDEB-C5B4-4143-AF38-F6EF6739650B}" type="presOf" srcId="{EBEDE401-F26D-4D07-8072-D6D88B965E34}" destId="{25E02495-F4B5-4D4A-BA1D-D230EEADE3CC}" srcOrd="0" destOrd="0" presId="urn:microsoft.com/office/officeart/2005/8/layout/default"/>
    <dgm:cxn modelId="{18CD58F5-24D4-4872-BA93-54B585C2659B}" srcId="{05F6CC32-FAFF-4EC8-9F97-1C787ECD14A8}" destId="{0694FBDE-17EF-4F62-9BE7-3EED0F7F5E32}" srcOrd="1" destOrd="0" parTransId="{A6E4D1CA-5326-4AEF-8869-8DDEFF0FFC81}" sibTransId="{68A1C2B4-13BC-4608-ADB9-ABE7EB7237B1}"/>
    <dgm:cxn modelId="{978B0CF7-34C2-4B4F-8935-602484881D58}" srcId="{05F6CC32-FAFF-4EC8-9F97-1C787ECD14A8}" destId="{4C6D7BE4-9093-4A55-9295-C4CF91FEBB78}" srcOrd="7" destOrd="0" parTransId="{8A731ACF-047E-409D-9ADD-365D456F68B5}" sibTransId="{051483DF-F2CE-4E4D-BAB7-19E8C2B0059F}"/>
    <dgm:cxn modelId="{B30BA6FE-0F20-4733-9811-B477C444AC3D}" srcId="{05F6CC32-FAFF-4EC8-9F97-1C787ECD14A8}" destId="{0996FFEC-4CEB-49EF-B820-5B2CE1BC57F5}" srcOrd="3" destOrd="0" parTransId="{5D3D1A83-4C07-48AE-AD36-4CE578F0BE7B}" sibTransId="{3EE27FB0-1074-4DD1-9E1E-7C87CAC02522}"/>
    <dgm:cxn modelId="{8BFC7D37-EFB7-4E73-8761-55C0084F912F}" type="presParOf" srcId="{AC38EEF2-B654-4611-A0FD-B2FEF60AA11A}" destId="{24C5698C-979A-4494-8464-EB2F417FF68B}" srcOrd="0" destOrd="0" presId="urn:microsoft.com/office/officeart/2005/8/layout/default"/>
    <dgm:cxn modelId="{3E231CB3-1E15-44C7-BE39-988500DB8B00}" type="presParOf" srcId="{AC38EEF2-B654-4611-A0FD-B2FEF60AA11A}" destId="{BD62FBCF-53E8-4A43-B609-02D456CC9430}" srcOrd="1" destOrd="0" presId="urn:microsoft.com/office/officeart/2005/8/layout/default"/>
    <dgm:cxn modelId="{37414E14-8F0A-47A8-9F09-69ACC6833402}" type="presParOf" srcId="{AC38EEF2-B654-4611-A0FD-B2FEF60AA11A}" destId="{7CCE8303-979E-4771-BB94-50B89D7F9C2F}" srcOrd="2" destOrd="0" presId="urn:microsoft.com/office/officeart/2005/8/layout/default"/>
    <dgm:cxn modelId="{6F6FA1A2-EE83-42BA-B4E3-ACF17827E879}" type="presParOf" srcId="{AC38EEF2-B654-4611-A0FD-B2FEF60AA11A}" destId="{C82CB212-559C-435B-BB31-55EBA84F9772}" srcOrd="3" destOrd="0" presId="urn:microsoft.com/office/officeart/2005/8/layout/default"/>
    <dgm:cxn modelId="{51E68A31-AA33-448C-896C-FBDEC0C433E1}" type="presParOf" srcId="{AC38EEF2-B654-4611-A0FD-B2FEF60AA11A}" destId="{8F910C0E-5768-4E33-B36B-11324CA92682}" srcOrd="4" destOrd="0" presId="urn:microsoft.com/office/officeart/2005/8/layout/default"/>
    <dgm:cxn modelId="{7EAE9EEE-74A3-4B65-AE91-681F6EDBBBC1}" type="presParOf" srcId="{AC38EEF2-B654-4611-A0FD-B2FEF60AA11A}" destId="{00B685D9-9F87-41D5-99F0-957812DEB341}" srcOrd="5" destOrd="0" presId="urn:microsoft.com/office/officeart/2005/8/layout/default"/>
    <dgm:cxn modelId="{4DEF1CB0-ACA2-43AC-87D6-820FB4798A74}" type="presParOf" srcId="{AC38EEF2-B654-4611-A0FD-B2FEF60AA11A}" destId="{818EB92B-F82F-4214-951A-2672107B2E45}" srcOrd="6" destOrd="0" presId="urn:microsoft.com/office/officeart/2005/8/layout/default"/>
    <dgm:cxn modelId="{84FAEB07-7733-448F-9CD9-9180FA7E3CBC}" type="presParOf" srcId="{AC38EEF2-B654-4611-A0FD-B2FEF60AA11A}" destId="{1FDA7F8E-DB69-4F0B-A8E7-322C54EBE951}" srcOrd="7" destOrd="0" presId="urn:microsoft.com/office/officeart/2005/8/layout/default"/>
    <dgm:cxn modelId="{80846C4D-B680-45AC-B3C0-82C79158654E}" type="presParOf" srcId="{AC38EEF2-B654-4611-A0FD-B2FEF60AA11A}" destId="{2B7590BC-5538-4129-B1E7-5E878ADBE3E6}" srcOrd="8" destOrd="0" presId="urn:microsoft.com/office/officeart/2005/8/layout/default"/>
    <dgm:cxn modelId="{30D25ECC-F7E1-43AF-8AC6-2B2B1B53D86A}" type="presParOf" srcId="{AC38EEF2-B654-4611-A0FD-B2FEF60AA11A}" destId="{5D432388-82B4-43C0-8846-5DB90A53ACBD}" srcOrd="9" destOrd="0" presId="urn:microsoft.com/office/officeart/2005/8/layout/default"/>
    <dgm:cxn modelId="{A8EA0E99-87B7-4718-85CF-7E95306B2D3C}" type="presParOf" srcId="{AC38EEF2-B654-4611-A0FD-B2FEF60AA11A}" destId="{F807AE9C-A69B-4254-8C25-23875E01EC33}" srcOrd="10" destOrd="0" presId="urn:microsoft.com/office/officeart/2005/8/layout/default"/>
    <dgm:cxn modelId="{EE282430-A002-4C09-809F-363683B59C5E}" type="presParOf" srcId="{AC38EEF2-B654-4611-A0FD-B2FEF60AA11A}" destId="{9E0C1ACC-ED23-4193-BC85-9D604407E8D1}" srcOrd="11" destOrd="0" presId="urn:microsoft.com/office/officeart/2005/8/layout/default"/>
    <dgm:cxn modelId="{ED6DE08A-D9F4-4D41-ABE4-A2EF75967A5E}" type="presParOf" srcId="{AC38EEF2-B654-4611-A0FD-B2FEF60AA11A}" destId="{25E02495-F4B5-4D4A-BA1D-D230EEADE3CC}" srcOrd="12" destOrd="0" presId="urn:microsoft.com/office/officeart/2005/8/layout/default"/>
    <dgm:cxn modelId="{58D2DC88-CA98-4384-B139-5D6293E3DA28}" type="presParOf" srcId="{AC38EEF2-B654-4611-A0FD-B2FEF60AA11A}" destId="{DF46EE87-FFDE-4FD0-B8FD-BB22AABD9D51}" srcOrd="13" destOrd="0" presId="urn:microsoft.com/office/officeart/2005/8/layout/default"/>
    <dgm:cxn modelId="{169B9338-7317-4295-A274-1D7122D4D5C8}" type="presParOf" srcId="{AC38EEF2-B654-4611-A0FD-B2FEF60AA11A}" destId="{BE33AFF0-4539-4029-B405-FC955377C033}" srcOrd="14" destOrd="0" presId="urn:microsoft.com/office/officeart/2005/8/layout/default"/>
    <dgm:cxn modelId="{10D77F98-3169-4626-A54E-246D27B2C490}" type="presParOf" srcId="{AC38EEF2-B654-4611-A0FD-B2FEF60AA11A}" destId="{60A14D25-148D-4A7E-BA7F-0E46CCDD96C9}" srcOrd="15" destOrd="0" presId="urn:microsoft.com/office/officeart/2005/8/layout/default"/>
    <dgm:cxn modelId="{D288036A-425E-4FC4-B8EC-EC9D1E3ABD87}" type="presParOf" srcId="{AC38EEF2-B654-4611-A0FD-B2FEF60AA11A}" destId="{9B4DA83B-580B-4E74-A25F-FE8CD7DAA47E}" srcOrd="16" destOrd="0" presId="urn:microsoft.com/office/officeart/2005/8/layout/default"/>
    <dgm:cxn modelId="{806350E9-2718-4D79-8454-2662FC00670A}" type="presParOf" srcId="{AC38EEF2-B654-4611-A0FD-B2FEF60AA11A}" destId="{C9EF3C2B-56B1-43F5-8615-9E65F65C0C27}" srcOrd="17" destOrd="0" presId="urn:microsoft.com/office/officeart/2005/8/layout/default"/>
    <dgm:cxn modelId="{E4253F00-4C0F-49F6-85B5-0943D1632FF4}" type="presParOf" srcId="{AC38EEF2-B654-4611-A0FD-B2FEF60AA11A}" destId="{149FCEE3-3306-4F02-B7F1-ECEC1D2D6DEC}"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66F810-00DE-4AE5-B8C2-AB775F32083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9E3BA7D9-52B1-4FC1-986F-1084EB964675}">
      <dgm:prSet/>
      <dgm:spPr/>
      <dgm:t>
        <a:bodyPr/>
        <a:lstStyle/>
        <a:p>
          <a:r>
            <a:rPr lang="en-GB"/>
            <a:t>Discuss in small groups how social media has changed the way consumers behave?</a:t>
          </a:r>
          <a:endParaRPr lang="en-US"/>
        </a:p>
      </dgm:t>
    </dgm:pt>
    <dgm:pt modelId="{18D7D698-D126-4884-B335-F67907E12B94}" type="parTrans" cxnId="{9763E8B9-5C0E-44A8-BFBF-E96B428A563E}">
      <dgm:prSet/>
      <dgm:spPr/>
      <dgm:t>
        <a:bodyPr/>
        <a:lstStyle/>
        <a:p>
          <a:endParaRPr lang="en-US"/>
        </a:p>
      </dgm:t>
    </dgm:pt>
    <dgm:pt modelId="{EAC80199-C16B-4BF2-9996-64E488565176}" type="sibTrans" cxnId="{9763E8B9-5C0E-44A8-BFBF-E96B428A563E}">
      <dgm:prSet/>
      <dgm:spPr/>
      <dgm:t>
        <a:bodyPr/>
        <a:lstStyle/>
        <a:p>
          <a:endParaRPr lang="en-US"/>
        </a:p>
      </dgm:t>
    </dgm:pt>
    <dgm:pt modelId="{6FEAE337-C2E2-4976-A6B6-5B905CEE3C90}">
      <dgm:prSet/>
      <dgm:spPr/>
      <dgm:t>
        <a:bodyPr/>
        <a:lstStyle/>
        <a:p>
          <a:r>
            <a:rPr lang="en-GB"/>
            <a:t>Make a list of points and feed back to the class</a:t>
          </a:r>
          <a:endParaRPr lang="en-US"/>
        </a:p>
      </dgm:t>
    </dgm:pt>
    <dgm:pt modelId="{7A24160D-7F0E-45E8-85B9-D5E8CAF79881}" type="parTrans" cxnId="{981D9AB5-D0A5-4E54-B901-9BCA9FEDC47F}">
      <dgm:prSet/>
      <dgm:spPr/>
      <dgm:t>
        <a:bodyPr/>
        <a:lstStyle/>
        <a:p>
          <a:endParaRPr lang="en-US"/>
        </a:p>
      </dgm:t>
    </dgm:pt>
    <dgm:pt modelId="{0A752BAC-10B5-416D-A1B4-A02B7161013F}" type="sibTrans" cxnId="{981D9AB5-D0A5-4E54-B901-9BCA9FEDC47F}">
      <dgm:prSet/>
      <dgm:spPr/>
      <dgm:t>
        <a:bodyPr/>
        <a:lstStyle/>
        <a:p>
          <a:endParaRPr lang="en-US"/>
        </a:p>
      </dgm:t>
    </dgm:pt>
    <dgm:pt modelId="{D0EDD7A3-B67D-4C07-854D-0B75710F2AE9}" type="pres">
      <dgm:prSet presAssocID="{B766F810-00DE-4AE5-B8C2-AB775F32083D}" presName="hierChild1" presStyleCnt="0">
        <dgm:presLayoutVars>
          <dgm:chPref val="1"/>
          <dgm:dir/>
          <dgm:animOne val="branch"/>
          <dgm:animLvl val="lvl"/>
          <dgm:resizeHandles/>
        </dgm:presLayoutVars>
      </dgm:prSet>
      <dgm:spPr/>
    </dgm:pt>
    <dgm:pt modelId="{3D457513-7E13-4D82-A5A8-41412AA5BCC5}" type="pres">
      <dgm:prSet presAssocID="{9E3BA7D9-52B1-4FC1-986F-1084EB964675}" presName="hierRoot1" presStyleCnt="0"/>
      <dgm:spPr/>
    </dgm:pt>
    <dgm:pt modelId="{E595E407-51B9-440E-80E9-1D7B1993768C}" type="pres">
      <dgm:prSet presAssocID="{9E3BA7D9-52B1-4FC1-986F-1084EB964675}" presName="composite" presStyleCnt="0"/>
      <dgm:spPr/>
    </dgm:pt>
    <dgm:pt modelId="{DE537AB8-AED7-4D31-B211-9E42966820CD}" type="pres">
      <dgm:prSet presAssocID="{9E3BA7D9-52B1-4FC1-986F-1084EB964675}" presName="background" presStyleLbl="node0" presStyleIdx="0" presStyleCnt="2"/>
      <dgm:spPr/>
    </dgm:pt>
    <dgm:pt modelId="{361B65E7-99E3-474E-9972-1E940AABA4E3}" type="pres">
      <dgm:prSet presAssocID="{9E3BA7D9-52B1-4FC1-986F-1084EB964675}" presName="text" presStyleLbl="fgAcc0" presStyleIdx="0" presStyleCnt="2">
        <dgm:presLayoutVars>
          <dgm:chPref val="3"/>
        </dgm:presLayoutVars>
      </dgm:prSet>
      <dgm:spPr/>
    </dgm:pt>
    <dgm:pt modelId="{67DD08BC-F593-46AE-80E0-4285D88074E4}" type="pres">
      <dgm:prSet presAssocID="{9E3BA7D9-52B1-4FC1-986F-1084EB964675}" presName="hierChild2" presStyleCnt="0"/>
      <dgm:spPr/>
    </dgm:pt>
    <dgm:pt modelId="{F9295D72-663C-4BA2-857E-56F333D22E7E}" type="pres">
      <dgm:prSet presAssocID="{6FEAE337-C2E2-4976-A6B6-5B905CEE3C90}" presName="hierRoot1" presStyleCnt="0"/>
      <dgm:spPr/>
    </dgm:pt>
    <dgm:pt modelId="{A0C3A35B-0F4E-4CD5-BC7B-AB4BF9EED5FE}" type="pres">
      <dgm:prSet presAssocID="{6FEAE337-C2E2-4976-A6B6-5B905CEE3C90}" presName="composite" presStyleCnt="0"/>
      <dgm:spPr/>
    </dgm:pt>
    <dgm:pt modelId="{1D813770-D4B3-4B5A-82F7-DAF43321C10A}" type="pres">
      <dgm:prSet presAssocID="{6FEAE337-C2E2-4976-A6B6-5B905CEE3C90}" presName="background" presStyleLbl="node0" presStyleIdx="1" presStyleCnt="2"/>
      <dgm:spPr/>
    </dgm:pt>
    <dgm:pt modelId="{403C11C8-D221-47BB-B9D2-6DDC2959F55F}" type="pres">
      <dgm:prSet presAssocID="{6FEAE337-C2E2-4976-A6B6-5B905CEE3C90}" presName="text" presStyleLbl="fgAcc0" presStyleIdx="1" presStyleCnt="2">
        <dgm:presLayoutVars>
          <dgm:chPref val="3"/>
        </dgm:presLayoutVars>
      </dgm:prSet>
      <dgm:spPr/>
    </dgm:pt>
    <dgm:pt modelId="{CFB85618-1EEB-4D3F-83E9-2DF2A23EB623}" type="pres">
      <dgm:prSet presAssocID="{6FEAE337-C2E2-4976-A6B6-5B905CEE3C90}" presName="hierChild2" presStyleCnt="0"/>
      <dgm:spPr/>
    </dgm:pt>
  </dgm:ptLst>
  <dgm:cxnLst>
    <dgm:cxn modelId="{38769A0B-67E5-4A8B-A4ED-AA647D1EA4A0}" type="presOf" srcId="{B766F810-00DE-4AE5-B8C2-AB775F32083D}" destId="{D0EDD7A3-B67D-4C07-854D-0B75710F2AE9}" srcOrd="0" destOrd="0" presId="urn:microsoft.com/office/officeart/2005/8/layout/hierarchy1"/>
    <dgm:cxn modelId="{F0E76246-23F3-488D-8BE3-752B0FBF8FF8}" type="presOf" srcId="{6FEAE337-C2E2-4976-A6B6-5B905CEE3C90}" destId="{403C11C8-D221-47BB-B9D2-6DDC2959F55F}" srcOrd="0" destOrd="0" presId="urn:microsoft.com/office/officeart/2005/8/layout/hierarchy1"/>
    <dgm:cxn modelId="{981D9AB5-D0A5-4E54-B901-9BCA9FEDC47F}" srcId="{B766F810-00DE-4AE5-B8C2-AB775F32083D}" destId="{6FEAE337-C2E2-4976-A6B6-5B905CEE3C90}" srcOrd="1" destOrd="0" parTransId="{7A24160D-7F0E-45E8-85B9-D5E8CAF79881}" sibTransId="{0A752BAC-10B5-416D-A1B4-A02B7161013F}"/>
    <dgm:cxn modelId="{9763E8B9-5C0E-44A8-BFBF-E96B428A563E}" srcId="{B766F810-00DE-4AE5-B8C2-AB775F32083D}" destId="{9E3BA7D9-52B1-4FC1-986F-1084EB964675}" srcOrd="0" destOrd="0" parTransId="{18D7D698-D126-4884-B335-F67907E12B94}" sibTransId="{EAC80199-C16B-4BF2-9996-64E488565176}"/>
    <dgm:cxn modelId="{B164F9E1-82EF-4EE5-AAFF-6EFE0850386A}" type="presOf" srcId="{9E3BA7D9-52B1-4FC1-986F-1084EB964675}" destId="{361B65E7-99E3-474E-9972-1E940AABA4E3}" srcOrd="0" destOrd="0" presId="urn:microsoft.com/office/officeart/2005/8/layout/hierarchy1"/>
    <dgm:cxn modelId="{8BA7D4BD-CE56-409D-A51C-83A9799D47FB}" type="presParOf" srcId="{D0EDD7A3-B67D-4C07-854D-0B75710F2AE9}" destId="{3D457513-7E13-4D82-A5A8-41412AA5BCC5}" srcOrd="0" destOrd="0" presId="urn:microsoft.com/office/officeart/2005/8/layout/hierarchy1"/>
    <dgm:cxn modelId="{61C98EA4-410A-4235-9A1F-73C8D935B881}" type="presParOf" srcId="{3D457513-7E13-4D82-A5A8-41412AA5BCC5}" destId="{E595E407-51B9-440E-80E9-1D7B1993768C}" srcOrd="0" destOrd="0" presId="urn:microsoft.com/office/officeart/2005/8/layout/hierarchy1"/>
    <dgm:cxn modelId="{D01E49EC-3B5C-4EB3-B154-D1A9CCF84F25}" type="presParOf" srcId="{E595E407-51B9-440E-80E9-1D7B1993768C}" destId="{DE537AB8-AED7-4D31-B211-9E42966820CD}" srcOrd="0" destOrd="0" presId="urn:microsoft.com/office/officeart/2005/8/layout/hierarchy1"/>
    <dgm:cxn modelId="{07FEC777-E19C-4C80-8009-564B5D91FDAF}" type="presParOf" srcId="{E595E407-51B9-440E-80E9-1D7B1993768C}" destId="{361B65E7-99E3-474E-9972-1E940AABA4E3}" srcOrd="1" destOrd="0" presId="urn:microsoft.com/office/officeart/2005/8/layout/hierarchy1"/>
    <dgm:cxn modelId="{3C645051-4D4D-46A1-AD73-ABA5194021F1}" type="presParOf" srcId="{3D457513-7E13-4D82-A5A8-41412AA5BCC5}" destId="{67DD08BC-F593-46AE-80E0-4285D88074E4}" srcOrd="1" destOrd="0" presId="urn:microsoft.com/office/officeart/2005/8/layout/hierarchy1"/>
    <dgm:cxn modelId="{AE8BCDE3-0D2D-4789-90F7-2E434AADF6E9}" type="presParOf" srcId="{D0EDD7A3-B67D-4C07-854D-0B75710F2AE9}" destId="{F9295D72-663C-4BA2-857E-56F333D22E7E}" srcOrd="1" destOrd="0" presId="urn:microsoft.com/office/officeart/2005/8/layout/hierarchy1"/>
    <dgm:cxn modelId="{0F571CA1-5D57-4795-9B88-6C6FBA315885}" type="presParOf" srcId="{F9295D72-663C-4BA2-857E-56F333D22E7E}" destId="{A0C3A35B-0F4E-4CD5-BC7B-AB4BF9EED5FE}" srcOrd="0" destOrd="0" presId="urn:microsoft.com/office/officeart/2005/8/layout/hierarchy1"/>
    <dgm:cxn modelId="{104A593A-24D7-4761-9362-043F3D3DDA46}" type="presParOf" srcId="{A0C3A35B-0F4E-4CD5-BC7B-AB4BF9EED5FE}" destId="{1D813770-D4B3-4B5A-82F7-DAF43321C10A}" srcOrd="0" destOrd="0" presId="urn:microsoft.com/office/officeart/2005/8/layout/hierarchy1"/>
    <dgm:cxn modelId="{8AE0707E-685C-471A-BE1C-6393B8D07CF1}" type="presParOf" srcId="{A0C3A35B-0F4E-4CD5-BC7B-AB4BF9EED5FE}" destId="{403C11C8-D221-47BB-B9D2-6DDC2959F55F}" srcOrd="1" destOrd="0" presId="urn:microsoft.com/office/officeart/2005/8/layout/hierarchy1"/>
    <dgm:cxn modelId="{7A090F0D-D8E4-4458-99F4-D16419ED6129}" type="presParOf" srcId="{F9295D72-663C-4BA2-857E-56F333D22E7E}" destId="{CFB85618-1EEB-4D3F-83E9-2DF2A23EB62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66F810-00DE-4AE5-B8C2-AB775F32083D}"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9E3BA7D9-52B1-4FC1-986F-1084EB964675}">
      <dgm:prSet/>
      <dgm:spPr/>
      <dgm:t>
        <a:bodyPr/>
        <a:lstStyle/>
        <a:p>
          <a:r>
            <a:rPr lang="en-GB" dirty="0"/>
            <a:t>Discuss in small groups how businesses try to build relationships with consumers on </a:t>
          </a:r>
          <a:r>
            <a:rPr lang="en-GB"/>
            <a:t>social media</a:t>
          </a:r>
          <a:endParaRPr lang="en-US" dirty="0"/>
        </a:p>
      </dgm:t>
    </dgm:pt>
    <dgm:pt modelId="{18D7D698-D126-4884-B335-F67907E12B94}" type="parTrans" cxnId="{9763E8B9-5C0E-44A8-BFBF-E96B428A563E}">
      <dgm:prSet/>
      <dgm:spPr/>
      <dgm:t>
        <a:bodyPr/>
        <a:lstStyle/>
        <a:p>
          <a:endParaRPr lang="en-US"/>
        </a:p>
      </dgm:t>
    </dgm:pt>
    <dgm:pt modelId="{EAC80199-C16B-4BF2-9996-64E488565176}" type="sibTrans" cxnId="{9763E8B9-5C0E-44A8-BFBF-E96B428A563E}">
      <dgm:prSet/>
      <dgm:spPr/>
      <dgm:t>
        <a:bodyPr/>
        <a:lstStyle/>
        <a:p>
          <a:endParaRPr lang="en-US"/>
        </a:p>
      </dgm:t>
    </dgm:pt>
    <dgm:pt modelId="{6FEAE337-C2E2-4976-A6B6-5B905CEE3C90}">
      <dgm:prSet/>
      <dgm:spPr/>
      <dgm:t>
        <a:bodyPr/>
        <a:lstStyle/>
        <a:p>
          <a:r>
            <a:rPr lang="en-GB"/>
            <a:t>Make a list of points and feed back to the class</a:t>
          </a:r>
          <a:endParaRPr lang="en-US"/>
        </a:p>
      </dgm:t>
    </dgm:pt>
    <dgm:pt modelId="{7A24160D-7F0E-45E8-85B9-D5E8CAF79881}" type="parTrans" cxnId="{981D9AB5-D0A5-4E54-B901-9BCA9FEDC47F}">
      <dgm:prSet/>
      <dgm:spPr/>
      <dgm:t>
        <a:bodyPr/>
        <a:lstStyle/>
        <a:p>
          <a:endParaRPr lang="en-US"/>
        </a:p>
      </dgm:t>
    </dgm:pt>
    <dgm:pt modelId="{0A752BAC-10B5-416D-A1B4-A02B7161013F}" type="sibTrans" cxnId="{981D9AB5-D0A5-4E54-B901-9BCA9FEDC47F}">
      <dgm:prSet/>
      <dgm:spPr/>
      <dgm:t>
        <a:bodyPr/>
        <a:lstStyle/>
        <a:p>
          <a:endParaRPr lang="en-US"/>
        </a:p>
      </dgm:t>
    </dgm:pt>
    <dgm:pt modelId="{D0EDD7A3-B67D-4C07-854D-0B75710F2AE9}" type="pres">
      <dgm:prSet presAssocID="{B766F810-00DE-4AE5-B8C2-AB775F32083D}" presName="hierChild1" presStyleCnt="0">
        <dgm:presLayoutVars>
          <dgm:chPref val="1"/>
          <dgm:dir/>
          <dgm:animOne val="branch"/>
          <dgm:animLvl val="lvl"/>
          <dgm:resizeHandles/>
        </dgm:presLayoutVars>
      </dgm:prSet>
      <dgm:spPr/>
    </dgm:pt>
    <dgm:pt modelId="{3D457513-7E13-4D82-A5A8-41412AA5BCC5}" type="pres">
      <dgm:prSet presAssocID="{9E3BA7D9-52B1-4FC1-986F-1084EB964675}" presName="hierRoot1" presStyleCnt="0"/>
      <dgm:spPr/>
    </dgm:pt>
    <dgm:pt modelId="{E595E407-51B9-440E-80E9-1D7B1993768C}" type="pres">
      <dgm:prSet presAssocID="{9E3BA7D9-52B1-4FC1-986F-1084EB964675}" presName="composite" presStyleCnt="0"/>
      <dgm:spPr/>
    </dgm:pt>
    <dgm:pt modelId="{DE537AB8-AED7-4D31-B211-9E42966820CD}" type="pres">
      <dgm:prSet presAssocID="{9E3BA7D9-52B1-4FC1-986F-1084EB964675}" presName="background" presStyleLbl="node0" presStyleIdx="0" presStyleCnt="2"/>
      <dgm:spPr/>
    </dgm:pt>
    <dgm:pt modelId="{361B65E7-99E3-474E-9972-1E940AABA4E3}" type="pres">
      <dgm:prSet presAssocID="{9E3BA7D9-52B1-4FC1-986F-1084EB964675}" presName="text" presStyleLbl="fgAcc0" presStyleIdx="0" presStyleCnt="2">
        <dgm:presLayoutVars>
          <dgm:chPref val="3"/>
        </dgm:presLayoutVars>
      </dgm:prSet>
      <dgm:spPr/>
    </dgm:pt>
    <dgm:pt modelId="{67DD08BC-F593-46AE-80E0-4285D88074E4}" type="pres">
      <dgm:prSet presAssocID="{9E3BA7D9-52B1-4FC1-986F-1084EB964675}" presName="hierChild2" presStyleCnt="0"/>
      <dgm:spPr/>
    </dgm:pt>
    <dgm:pt modelId="{F9295D72-663C-4BA2-857E-56F333D22E7E}" type="pres">
      <dgm:prSet presAssocID="{6FEAE337-C2E2-4976-A6B6-5B905CEE3C90}" presName="hierRoot1" presStyleCnt="0"/>
      <dgm:spPr/>
    </dgm:pt>
    <dgm:pt modelId="{A0C3A35B-0F4E-4CD5-BC7B-AB4BF9EED5FE}" type="pres">
      <dgm:prSet presAssocID="{6FEAE337-C2E2-4976-A6B6-5B905CEE3C90}" presName="composite" presStyleCnt="0"/>
      <dgm:spPr/>
    </dgm:pt>
    <dgm:pt modelId="{1D813770-D4B3-4B5A-82F7-DAF43321C10A}" type="pres">
      <dgm:prSet presAssocID="{6FEAE337-C2E2-4976-A6B6-5B905CEE3C90}" presName="background" presStyleLbl="node0" presStyleIdx="1" presStyleCnt="2"/>
      <dgm:spPr/>
    </dgm:pt>
    <dgm:pt modelId="{403C11C8-D221-47BB-B9D2-6DDC2959F55F}" type="pres">
      <dgm:prSet presAssocID="{6FEAE337-C2E2-4976-A6B6-5B905CEE3C90}" presName="text" presStyleLbl="fgAcc0" presStyleIdx="1" presStyleCnt="2">
        <dgm:presLayoutVars>
          <dgm:chPref val="3"/>
        </dgm:presLayoutVars>
      </dgm:prSet>
      <dgm:spPr/>
    </dgm:pt>
    <dgm:pt modelId="{CFB85618-1EEB-4D3F-83E9-2DF2A23EB623}" type="pres">
      <dgm:prSet presAssocID="{6FEAE337-C2E2-4976-A6B6-5B905CEE3C90}" presName="hierChild2" presStyleCnt="0"/>
      <dgm:spPr/>
    </dgm:pt>
  </dgm:ptLst>
  <dgm:cxnLst>
    <dgm:cxn modelId="{38769A0B-67E5-4A8B-A4ED-AA647D1EA4A0}" type="presOf" srcId="{B766F810-00DE-4AE5-B8C2-AB775F32083D}" destId="{D0EDD7A3-B67D-4C07-854D-0B75710F2AE9}" srcOrd="0" destOrd="0" presId="urn:microsoft.com/office/officeart/2005/8/layout/hierarchy1"/>
    <dgm:cxn modelId="{F0E76246-23F3-488D-8BE3-752B0FBF8FF8}" type="presOf" srcId="{6FEAE337-C2E2-4976-A6B6-5B905CEE3C90}" destId="{403C11C8-D221-47BB-B9D2-6DDC2959F55F}" srcOrd="0" destOrd="0" presId="urn:microsoft.com/office/officeart/2005/8/layout/hierarchy1"/>
    <dgm:cxn modelId="{981D9AB5-D0A5-4E54-B901-9BCA9FEDC47F}" srcId="{B766F810-00DE-4AE5-B8C2-AB775F32083D}" destId="{6FEAE337-C2E2-4976-A6B6-5B905CEE3C90}" srcOrd="1" destOrd="0" parTransId="{7A24160D-7F0E-45E8-85B9-D5E8CAF79881}" sibTransId="{0A752BAC-10B5-416D-A1B4-A02B7161013F}"/>
    <dgm:cxn modelId="{9763E8B9-5C0E-44A8-BFBF-E96B428A563E}" srcId="{B766F810-00DE-4AE5-B8C2-AB775F32083D}" destId="{9E3BA7D9-52B1-4FC1-986F-1084EB964675}" srcOrd="0" destOrd="0" parTransId="{18D7D698-D126-4884-B335-F67907E12B94}" sibTransId="{EAC80199-C16B-4BF2-9996-64E488565176}"/>
    <dgm:cxn modelId="{B164F9E1-82EF-4EE5-AAFF-6EFE0850386A}" type="presOf" srcId="{9E3BA7D9-52B1-4FC1-986F-1084EB964675}" destId="{361B65E7-99E3-474E-9972-1E940AABA4E3}" srcOrd="0" destOrd="0" presId="urn:microsoft.com/office/officeart/2005/8/layout/hierarchy1"/>
    <dgm:cxn modelId="{8BA7D4BD-CE56-409D-A51C-83A9799D47FB}" type="presParOf" srcId="{D0EDD7A3-B67D-4C07-854D-0B75710F2AE9}" destId="{3D457513-7E13-4D82-A5A8-41412AA5BCC5}" srcOrd="0" destOrd="0" presId="urn:microsoft.com/office/officeart/2005/8/layout/hierarchy1"/>
    <dgm:cxn modelId="{61C98EA4-410A-4235-9A1F-73C8D935B881}" type="presParOf" srcId="{3D457513-7E13-4D82-A5A8-41412AA5BCC5}" destId="{E595E407-51B9-440E-80E9-1D7B1993768C}" srcOrd="0" destOrd="0" presId="urn:microsoft.com/office/officeart/2005/8/layout/hierarchy1"/>
    <dgm:cxn modelId="{D01E49EC-3B5C-4EB3-B154-D1A9CCF84F25}" type="presParOf" srcId="{E595E407-51B9-440E-80E9-1D7B1993768C}" destId="{DE537AB8-AED7-4D31-B211-9E42966820CD}" srcOrd="0" destOrd="0" presId="urn:microsoft.com/office/officeart/2005/8/layout/hierarchy1"/>
    <dgm:cxn modelId="{07FEC777-E19C-4C80-8009-564B5D91FDAF}" type="presParOf" srcId="{E595E407-51B9-440E-80E9-1D7B1993768C}" destId="{361B65E7-99E3-474E-9972-1E940AABA4E3}" srcOrd="1" destOrd="0" presId="urn:microsoft.com/office/officeart/2005/8/layout/hierarchy1"/>
    <dgm:cxn modelId="{3C645051-4D4D-46A1-AD73-ABA5194021F1}" type="presParOf" srcId="{3D457513-7E13-4D82-A5A8-41412AA5BCC5}" destId="{67DD08BC-F593-46AE-80E0-4285D88074E4}" srcOrd="1" destOrd="0" presId="urn:microsoft.com/office/officeart/2005/8/layout/hierarchy1"/>
    <dgm:cxn modelId="{AE8BCDE3-0D2D-4789-90F7-2E434AADF6E9}" type="presParOf" srcId="{D0EDD7A3-B67D-4C07-854D-0B75710F2AE9}" destId="{F9295D72-663C-4BA2-857E-56F333D22E7E}" srcOrd="1" destOrd="0" presId="urn:microsoft.com/office/officeart/2005/8/layout/hierarchy1"/>
    <dgm:cxn modelId="{0F571CA1-5D57-4795-9B88-6C6FBA315885}" type="presParOf" srcId="{F9295D72-663C-4BA2-857E-56F333D22E7E}" destId="{A0C3A35B-0F4E-4CD5-BC7B-AB4BF9EED5FE}" srcOrd="0" destOrd="0" presId="urn:microsoft.com/office/officeart/2005/8/layout/hierarchy1"/>
    <dgm:cxn modelId="{104A593A-24D7-4761-9362-043F3D3DDA46}" type="presParOf" srcId="{A0C3A35B-0F4E-4CD5-BC7B-AB4BF9EED5FE}" destId="{1D813770-D4B3-4B5A-82F7-DAF43321C10A}" srcOrd="0" destOrd="0" presId="urn:microsoft.com/office/officeart/2005/8/layout/hierarchy1"/>
    <dgm:cxn modelId="{8AE0707E-685C-471A-BE1C-6393B8D07CF1}" type="presParOf" srcId="{A0C3A35B-0F4E-4CD5-BC7B-AB4BF9EED5FE}" destId="{403C11C8-D221-47BB-B9D2-6DDC2959F55F}" srcOrd="1" destOrd="0" presId="urn:microsoft.com/office/officeart/2005/8/layout/hierarchy1"/>
    <dgm:cxn modelId="{7A090F0D-D8E4-4458-99F4-D16419ED6129}" type="presParOf" srcId="{F9295D72-663C-4BA2-857E-56F333D22E7E}" destId="{CFB85618-1EEB-4D3F-83E9-2DF2A23EB62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5698C-979A-4494-8464-EB2F417FF68B}">
      <dsp:nvSpPr>
        <dsp:cNvPr id="0" name=""/>
        <dsp:cNvSpPr/>
      </dsp:nvSpPr>
      <dsp:spPr>
        <a:xfrm>
          <a:off x="909549" y="655"/>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Websites </a:t>
          </a:r>
          <a:endParaRPr lang="en-US" sz="2200" kern="1200"/>
        </a:p>
      </dsp:txBody>
      <dsp:txXfrm>
        <a:off x="909549" y="655"/>
        <a:ext cx="2218413" cy="1331047"/>
      </dsp:txXfrm>
    </dsp:sp>
    <dsp:sp modelId="{7CCE8303-979E-4771-BB94-50B89D7F9C2F}">
      <dsp:nvSpPr>
        <dsp:cNvPr id="0" name=""/>
        <dsp:cNvSpPr/>
      </dsp:nvSpPr>
      <dsp:spPr>
        <a:xfrm>
          <a:off x="3349804" y="655"/>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Mobile Apps </a:t>
          </a:r>
          <a:endParaRPr lang="en-US" sz="2200" kern="1200"/>
        </a:p>
      </dsp:txBody>
      <dsp:txXfrm>
        <a:off x="3349804" y="655"/>
        <a:ext cx="2218413" cy="1331047"/>
      </dsp:txXfrm>
    </dsp:sp>
    <dsp:sp modelId="{8F910C0E-5768-4E33-B36B-11324CA92682}">
      <dsp:nvSpPr>
        <dsp:cNvPr id="0" name=""/>
        <dsp:cNvSpPr/>
      </dsp:nvSpPr>
      <dsp:spPr>
        <a:xfrm>
          <a:off x="5790058" y="655"/>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 engine optimisation (SEO) </a:t>
          </a:r>
          <a:endParaRPr lang="en-US" sz="2200" kern="1200"/>
        </a:p>
      </dsp:txBody>
      <dsp:txXfrm>
        <a:off x="5790058" y="655"/>
        <a:ext cx="2218413" cy="1331047"/>
      </dsp:txXfrm>
    </dsp:sp>
    <dsp:sp modelId="{818EB92B-F82F-4214-951A-2672107B2E45}">
      <dsp:nvSpPr>
        <dsp:cNvPr id="0" name=""/>
        <dsp:cNvSpPr/>
      </dsp:nvSpPr>
      <dsp:spPr>
        <a:xfrm>
          <a:off x="8230313" y="655"/>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Paid search marketing </a:t>
          </a:r>
          <a:endParaRPr lang="en-US" sz="2200" kern="1200"/>
        </a:p>
      </dsp:txBody>
      <dsp:txXfrm>
        <a:off x="8230313" y="655"/>
        <a:ext cx="2218413" cy="1331047"/>
      </dsp:txXfrm>
    </dsp:sp>
    <dsp:sp modelId="{2B7590BC-5538-4129-B1E7-5E878ADBE3E6}">
      <dsp:nvSpPr>
        <dsp:cNvPr id="0" name=""/>
        <dsp:cNvSpPr/>
      </dsp:nvSpPr>
      <dsp:spPr>
        <a:xfrm>
          <a:off x="909549" y="1553544"/>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Display advertising (banner ads) </a:t>
          </a:r>
          <a:endParaRPr lang="en-US" sz="2200" kern="1200"/>
        </a:p>
      </dsp:txBody>
      <dsp:txXfrm>
        <a:off x="909549" y="1553544"/>
        <a:ext cx="2218413" cy="1331047"/>
      </dsp:txXfrm>
    </dsp:sp>
    <dsp:sp modelId="{F807AE9C-A69B-4254-8C25-23875E01EC33}">
      <dsp:nvSpPr>
        <dsp:cNvPr id="0" name=""/>
        <dsp:cNvSpPr/>
      </dsp:nvSpPr>
      <dsp:spPr>
        <a:xfrm>
          <a:off x="3349804" y="1553544"/>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Affiliate marketing </a:t>
          </a:r>
          <a:endParaRPr lang="en-US" sz="2200" kern="1200"/>
        </a:p>
      </dsp:txBody>
      <dsp:txXfrm>
        <a:off x="3349804" y="1553544"/>
        <a:ext cx="2218413" cy="1331047"/>
      </dsp:txXfrm>
    </dsp:sp>
    <dsp:sp modelId="{25E02495-F4B5-4D4A-BA1D-D230EEADE3CC}">
      <dsp:nvSpPr>
        <dsp:cNvPr id="0" name=""/>
        <dsp:cNvSpPr/>
      </dsp:nvSpPr>
      <dsp:spPr>
        <a:xfrm>
          <a:off x="5790058" y="1553544"/>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Social media marketing (organic and paid) </a:t>
          </a:r>
          <a:endParaRPr lang="en-US" sz="2200" kern="1200"/>
        </a:p>
      </dsp:txBody>
      <dsp:txXfrm>
        <a:off x="5790058" y="1553544"/>
        <a:ext cx="2218413" cy="1331047"/>
      </dsp:txXfrm>
    </dsp:sp>
    <dsp:sp modelId="{BE33AFF0-4539-4029-B405-FC955377C033}">
      <dsp:nvSpPr>
        <dsp:cNvPr id="0" name=""/>
        <dsp:cNvSpPr/>
      </dsp:nvSpPr>
      <dsp:spPr>
        <a:xfrm>
          <a:off x="8230313" y="1553544"/>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Video on Demand (VoD) </a:t>
          </a:r>
          <a:endParaRPr lang="en-US" sz="2200" kern="1200"/>
        </a:p>
      </dsp:txBody>
      <dsp:txXfrm>
        <a:off x="8230313" y="1553544"/>
        <a:ext cx="2218413" cy="1331047"/>
      </dsp:txXfrm>
    </dsp:sp>
    <dsp:sp modelId="{9B4DA83B-580B-4E74-A25F-FE8CD7DAA47E}">
      <dsp:nvSpPr>
        <dsp:cNvPr id="0" name=""/>
        <dsp:cNvSpPr/>
      </dsp:nvSpPr>
      <dsp:spPr>
        <a:xfrm>
          <a:off x="3349804" y="3106433"/>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Influencer marketing </a:t>
          </a:r>
          <a:endParaRPr lang="en-US" sz="2200" kern="1200"/>
        </a:p>
      </dsp:txBody>
      <dsp:txXfrm>
        <a:off x="3349804" y="3106433"/>
        <a:ext cx="2218413" cy="1331047"/>
      </dsp:txXfrm>
    </dsp:sp>
    <dsp:sp modelId="{149FCEE3-3306-4F02-B7F1-ECEC1D2D6DEC}">
      <dsp:nvSpPr>
        <dsp:cNvPr id="0" name=""/>
        <dsp:cNvSpPr/>
      </dsp:nvSpPr>
      <dsp:spPr>
        <a:xfrm>
          <a:off x="5790058" y="3106433"/>
          <a:ext cx="2218413" cy="13310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Email marketing </a:t>
          </a:r>
          <a:endParaRPr lang="en-US" sz="2200" kern="1200" dirty="0"/>
        </a:p>
      </dsp:txBody>
      <dsp:txXfrm>
        <a:off x="5790058" y="3106433"/>
        <a:ext cx="2218413" cy="13310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37AB8-AED7-4D31-B211-9E42966820CD}">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B65E7-99E3-474E-9972-1E940AABA4E3}">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Discuss in small groups how social media has changed the way consumers behave?</a:t>
          </a:r>
          <a:endParaRPr lang="en-US" sz="3300" kern="1200"/>
        </a:p>
      </dsp:txBody>
      <dsp:txXfrm>
        <a:off x="696297" y="538547"/>
        <a:ext cx="4171627" cy="2590157"/>
      </dsp:txXfrm>
    </dsp:sp>
    <dsp:sp modelId="{1D813770-D4B3-4B5A-82F7-DAF43321C10A}">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C11C8-D221-47BB-B9D2-6DDC2959F55F}">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Make a list of points and feed back to the class</a:t>
          </a:r>
          <a:endParaRPr lang="en-US" sz="33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37AB8-AED7-4D31-B211-9E42966820CD}">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B65E7-99E3-474E-9972-1E940AABA4E3}">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Discuss in small groups how businesses try to build relationships with consumers on </a:t>
          </a:r>
          <a:r>
            <a:rPr lang="en-GB" sz="3300" kern="1200"/>
            <a:t>social media</a:t>
          </a:r>
          <a:endParaRPr lang="en-US" sz="3300" kern="1200" dirty="0"/>
        </a:p>
      </dsp:txBody>
      <dsp:txXfrm>
        <a:off x="696297" y="538547"/>
        <a:ext cx="4171627" cy="2590157"/>
      </dsp:txXfrm>
    </dsp:sp>
    <dsp:sp modelId="{1D813770-D4B3-4B5A-82F7-DAF43321C10A}">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C11C8-D221-47BB-B9D2-6DDC2959F55F}">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Make a list of points and feed back to the class</a:t>
          </a:r>
          <a:endParaRPr lang="en-US" sz="33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89C35-2EBA-4EE6-81CB-7DC9AB7E4D42}" type="datetimeFigureOut">
              <a:rPr lang="en-GB" smtClean="0"/>
              <a:t>19/11/2025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BF376-9640-4F38-BC5F-6679C3904CB9}" type="slidenum">
              <a:rPr lang="en-GB" smtClean="0"/>
              <a:t>‹#›</a:t>
            </a:fld>
            <a:endParaRPr lang="en-GB"/>
          </a:p>
        </p:txBody>
      </p:sp>
    </p:spTree>
    <p:extLst>
      <p:ext uri="{BB962C8B-B14F-4D97-AF65-F5344CB8AC3E}">
        <p14:creationId xmlns:p14="http://schemas.microsoft.com/office/powerpoint/2010/main" val="932083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BF376-9640-4F38-BC5F-6679C3904CB9}" type="slidenum">
              <a:rPr lang="en-GB" smtClean="0"/>
              <a:t>6</a:t>
            </a:fld>
            <a:endParaRPr lang="en-GB"/>
          </a:p>
        </p:txBody>
      </p:sp>
    </p:spTree>
    <p:extLst>
      <p:ext uri="{BB962C8B-B14F-4D97-AF65-F5344CB8AC3E}">
        <p14:creationId xmlns:p14="http://schemas.microsoft.com/office/powerpoint/2010/main" val="3049221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0DFF9-D8E3-5E8A-82A2-314C1EBE84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5B7491-1F4C-BF6B-39B9-D994FE433D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A15739-E4F0-1EE8-FEE8-57BCDC84B1B1}"/>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5" name="Footer Placeholder 4">
            <a:extLst>
              <a:ext uri="{FF2B5EF4-FFF2-40B4-BE49-F238E27FC236}">
                <a16:creationId xmlns:a16="http://schemas.microsoft.com/office/drawing/2014/main" id="{562492FD-1E7E-2793-2C58-3E3834903C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91CB78-0C29-154E-543C-0AAC25988A57}"/>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4165852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976CC-3C0B-5123-F1E0-4C5D20C7EE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F37B5A-DE41-1F86-FE15-76BEEB4966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E5AE0A-F42F-D812-B46C-F123938B3B5D}"/>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5" name="Footer Placeholder 4">
            <a:extLst>
              <a:ext uri="{FF2B5EF4-FFF2-40B4-BE49-F238E27FC236}">
                <a16:creationId xmlns:a16="http://schemas.microsoft.com/office/drawing/2014/main" id="{CBE9D321-6C33-F3F3-0374-E902FBB0E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AAE67A-F303-DD8F-B1E9-8492F0E6FA0B}"/>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02490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AA423-CB70-A46F-E94F-94DFC25095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7A8BDC-67C1-4764-1E37-0A10074A56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B2B419-97D6-6B89-A390-E98D463C6345}"/>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5" name="Footer Placeholder 4">
            <a:extLst>
              <a:ext uri="{FF2B5EF4-FFF2-40B4-BE49-F238E27FC236}">
                <a16:creationId xmlns:a16="http://schemas.microsoft.com/office/drawing/2014/main" id="{9E3463CA-FF41-7644-9179-C8B4A2F6B0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BD138E-08BB-711C-FF48-C5E0A970E651}"/>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464759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C8D38-80C4-B719-44CE-BDB918B7B7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894CB-D34C-1B0F-049F-0B70D0233A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735567-C4CC-3C16-B004-4CB86AACF4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E9380C-2961-8D29-CECE-7520F9C94899}"/>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6" name="Footer Placeholder 5">
            <a:extLst>
              <a:ext uri="{FF2B5EF4-FFF2-40B4-BE49-F238E27FC236}">
                <a16:creationId xmlns:a16="http://schemas.microsoft.com/office/drawing/2014/main" id="{6DACA80D-0D0A-0F47-D583-C02354363F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776D21-C414-1411-4FBD-03BE6C19D301}"/>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2088444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4F6C4-8FFB-9315-89AE-24CB73C55C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7781E-BC25-0821-1CF6-5F77C856B9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6E55ED-93C3-9433-01CC-E5B59E2D85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1C7C24-5547-3FCF-2B36-69A2FF1A05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ABCEE7-FE69-9015-09C0-204D65FAD6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FDE034-F6B2-53AC-311A-FD7DBC646B33}"/>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8" name="Footer Placeholder 7">
            <a:extLst>
              <a:ext uri="{FF2B5EF4-FFF2-40B4-BE49-F238E27FC236}">
                <a16:creationId xmlns:a16="http://schemas.microsoft.com/office/drawing/2014/main" id="{C32D1D6A-1251-BE39-346E-1575D275D7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491B1D-D2AC-0C1D-B1E6-7030546D66D5}"/>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3949527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611AC-D68A-7D1E-FC13-00118CB022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EE3AD0-B833-B4C2-A744-1A53CED52A63}"/>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4" name="Footer Placeholder 3">
            <a:extLst>
              <a:ext uri="{FF2B5EF4-FFF2-40B4-BE49-F238E27FC236}">
                <a16:creationId xmlns:a16="http://schemas.microsoft.com/office/drawing/2014/main" id="{30FBAC2E-B621-2AE5-FE94-4E6831268B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97AE73-D9EB-7F64-09B4-FBD17E69438A}"/>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225213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692C24-7EBC-059B-431A-7CC292873316}"/>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3" name="Footer Placeholder 2">
            <a:extLst>
              <a:ext uri="{FF2B5EF4-FFF2-40B4-BE49-F238E27FC236}">
                <a16:creationId xmlns:a16="http://schemas.microsoft.com/office/drawing/2014/main" id="{FA1C372E-46DC-ED0C-2FBD-564C78E9B9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1AF835-1FD2-62E6-F3C7-40ED55F38F9C}"/>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2015835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200C8-CA4D-4F67-F5B5-74E50D7BA9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D15AFA-6AA5-DE3A-0CFE-BEB12003C8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F62D68-B66E-ED95-264C-0CBAFED86E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701EA6-B747-55B6-7A09-0EC762E2911A}"/>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6" name="Footer Placeholder 5">
            <a:extLst>
              <a:ext uri="{FF2B5EF4-FFF2-40B4-BE49-F238E27FC236}">
                <a16:creationId xmlns:a16="http://schemas.microsoft.com/office/drawing/2014/main" id="{6FF695D9-C27D-4EF5-EED9-DDF97C47A3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40A85-AF1C-B194-F1A4-B5EC62A06AC3}"/>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66436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248E-67AE-92E0-2A42-3744B843DC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33B6AA-0E46-B82C-DBC2-D55E499180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6AB2C-D624-777E-9874-4009936C68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DA4405-F783-5CC0-F187-CEB7933EC25B}"/>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6" name="Footer Placeholder 5">
            <a:extLst>
              <a:ext uri="{FF2B5EF4-FFF2-40B4-BE49-F238E27FC236}">
                <a16:creationId xmlns:a16="http://schemas.microsoft.com/office/drawing/2014/main" id="{ACB3F180-B9C4-28B0-6347-022D5D9750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6BFB4A-9A99-DBDE-0BB7-58EFB1ADAA11}"/>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583131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8B8F-7D81-31A2-60CA-58DB5B903A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2ABE93-4483-61D5-37DF-6759724FEC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9E1C83-0378-2C4F-2165-514AD57FA748}"/>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5" name="Footer Placeholder 4">
            <a:extLst>
              <a:ext uri="{FF2B5EF4-FFF2-40B4-BE49-F238E27FC236}">
                <a16:creationId xmlns:a16="http://schemas.microsoft.com/office/drawing/2014/main" id="{5FEC2BD0-6C78-65DB-D161-D6BD46529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094F5-342E-3943-EA00-B9440DBEE9E2}"/>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096770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A7757C-24E3-CC65-ED93-1F3835EEC2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128364-CB9E-3978-5532-C5B0D4F33B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4EB9B0-DF57-5CF6-8D8D-345779F6E4F3}"/>
              </a:ext>
            </a:extLst>
          </p:cNvPr>
          <p:cNvSpPr>
            <a:spLocks noGrp="1"/>
          </p:cNvSpPr>
          <p:nvPr>
            <p:ph type="dt" sz="half" idx="10"/>
          </p:nvPr>
        </p:nvSpPr>
        <p:spPr/>
        <p:txBody>
          <a:bodyPr/>
          <a:lstStyle/>
          <a:p>
            <a:fld id="{B6C87300-8AB9-4A55-AE02-829A6DC2C457}" type="datetimeFigureOut">
              <a:rPr lang="en-GB" smtClean="0"/>
              <a:t>19/11/2025</a:t>
            </a:fld>
            <a:endParaRPr lang="en-GB"/>
          </a:p>
        </p:txBody>
      </p:sp>
      <p:sp>
        <p:nvSpPr>
          <p:cNvPr id="5" name="Footer Placeholder 4">
            <a:extLst>
              <a:ext uri="{FF2B5EF4-FFF2-40B4-BE49-F238E27FC236}">
                <a16:creationId xmlns:a16="http://schemas.microsoft.com/office/drawing/2014/main" id="{CD1FC91E-6B1D-0060-B747-3F5616CAB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F5167A-D84D-7BE9-D417-E79FACFBC824}"/>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94628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84C9D8-50FA-F4F6-B973-A99CCE5232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091E25-D168-A67C-9264-0D176D2672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4247B8-02DF-05F6-8601-F73488D97C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C87300-8AB9-4A55-AE02-829A6DC2C457}" type="datetimeFigureOut">
              <a:rPr lang="en-GB" smtClean="0"/>
              <a:t>19/11/2025</a:t>
            </a:fld>
            <a:endParaRPr lang="en-GB"/>
          </a:p>
        </p:txBody>
      </p:sp>
      <p:sp>
        <p:nvSpPr>
          <p:cNvPr id="5" name="Footer Placeholder 4">
            <a:extLst>
              <a:ext uri="{FF2B5EF4-FFF2-40B4-BE49-F238E27FC236}">
                <a16:creationId xmlns:a16="http://schemas.microsoft.com/office/drawing/2014/main" id="{C1177433-B782-F62F-62A7-3AD7CAB480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CCEC7B-FFB3-ADDF-B3CE-0120C55AA3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CB9257-7811-423F-8A46-239400F081BD}" type="slidenum">
              <a:rPr lang="en-GB" smtClean="0"/>
              <a:t>‹#›</a:t>
            </a:fld>
            <a:endParaRPr lang="en-GB"/>
          </a:p>
        </p:txBody>
      </p:sp>
    </p:spTree>
    <p:extLst>
      <p:ext uri="{BB962C8B-B14F-4D97-AF65-F5344CB8AC3E}">
        <p14:creationId xmlns:p14="http://schemas.microsoft.com/office/powerpoint/2010/main" val="2638184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268E10-7F31-3035-A084-0215BA7F81DD}"/>
              </a:ext>
            </a:extLst>
          </p:cNvPr>
          <p:cNvSpPr>
            <a:spLocks noGrp="1"/>
          </p:cNvSpPr>
          <p:nvPr>
            <p:ph type="title"/>
          </p:nvPr>
        </p:nvSpPr>
        <p:spPr>
          <a:xfrm>
            <a:off x="427791" y="586855"/>
            <a:ext cx="4628705" cy="3180075"/>
          </a:xfrm>
        </p:spPr>
        <p:txBody>
          <a:bodyPr anchor="b">
            <a:normAutofit/>
          </a:bodyPr>
          <a:lstStyle/>
          <a:p>
            <a:pPr algn="ctr"/>
            <a:r>
              <a:rPr lang="en-GB" sz="4000" b="1" dirty="0">
                <a:solidFill>
                  <a:srgbClr val="FFFFFF"/>
                </a:solidFill>
                <a:effectLst>
                  <a:outerShdw blurRad="38100" dist="38100" dir="2700000" algn="tl">
                    <a:srgbClr val="000000">
                      <a:alpha val="43137"/>
                    </a:srgbClr>
                  </a:outerShdw>
                </a:effectLst>
                <a:latin typeface="+mn-lt"/>
              </a:rPr>
              <a:t>LECTURE 8:</a:t>
            </a:r>
            <a:br>
              <a:rPr lang="en-GB" sz="4000" b="1" dirty="0">
                <a:solidFill>
                  <a:srgbClr val="FFFFFF"/>
                </a:solidFill>
                <a:effectLst>
                  <a:outerShdw blurRad="38100" dist="38100" dir="2700000" algn="tl">
                    <a:srgbClr val="000000">
                      <a:alpha val="43137"/>
                    </a:srgbClr>
                  </a:outerShdw>
                </a:effectLst>
                <a:latin typeface="+mn-lt"/>
              </a:rPr>
            </a:br>
            <a:r>
              <a:rPr lang="en-GB" sz="4000" b="1" dirty="0">
                <a:solidFill>
                  <a:srgbClr val="FFFFFF"/>
                </a:solidFill>
                <a:effectLst>
                  <a:outerShdw blurRad="38100" dist="38100" dir="2700000" algn="tl">
                    <a:srgbClr val="000000">
                      <a:alpha val="43137"/>
                    </a:srgbClr>
                  </a:outerShdw>
                </a:effectLst>
                <a:latin typeface="+mn-lt"/>
              </a:rPr>
              <a:t>DIGITAL MARKETING</a:t>
            </a:r>
          </a:p>
        </p:txBody>
      </p:sp>
      <p:sp>
        <p:nvSpPr>
          <p:cNvPr id="3" name="Content Placeholder 2">
            <a:extLst>
              <a:ext uri="{FF2B5EF4-FFF2-40B4-BE49-F238E27FC236}">
                <a16:creationId xmlns:a16="http://schemas.microsoft.com/office/drawing/2014/main" id="{CA668B53-65DA-08D4-7F03-ECBA8059FFF2}"/>
              </a:ext>
            </a:extLst>
          </p:cNvPr>
          <p:cNvSpPr>
            <a:spLocks noGrp="1"/>
          </p:cNvSpPr>
          <p:nvPr>
            <p:ph idx="1"/>
          </p:nvPr>
        </p:nvSpPr>
        <p:spPr>
          <a:xfrm>
            <a:off x="5717894" y="335666"/>
            <a:ext cx="6250329" cy="6157731"/>
          </a:xfrm>
        </p:spPr>
        <p:txBody>
          <a:bodyPr anchor="ctr">
            <a:normAutofit lnSpcReduction="10000"/>
          </a:bodyPr>
          <a:lstStyle/>
          <a:p>
            <a:pPr marL="0" indent="0">
              <a:buNone/>
            </a:pPr>
            <a:r>
              <a:rPr lang="en-GB" sz="2600" b="1" dirty="0"/>
              <a:t>What Is Digital Marketing?</a:t>
            </a:r>
          </a:p>
          <a:p>
            <a:pPr marL="0" indent="0">
              <a:buNone/>
            </a:pPr>
            <a:r>
              <a:rPr lang="en-GB" sz="2600" dirty="0"/>
              <a:t>Digital marketing refers to the use of digital channels, technology, and data to reach and engage audiences. </a:t>
            </a:r>
          </a:p>
          <a:p>
            <a:pPr marL="0" indent="0">
              <a:buNone/>
            </a:pPr>
            <a:r>
              <a:rPr lang="en-GB" sz="2600" dirty="0"/>
              <a:t>Unlike traditional marketing, it allows real-time measurement, personalisation, and the ability to engage directly with users.</a:t>
            </a:r>
          </a:p>
          <a:p>
            <a:pPr marL="0" indent="0">
              <a:buNone/>
            </a:pPr>
            <a:endParaRPr lang="en-GB" sz="2400" b="1" dirty="0"/>
          </a:p>
          <a:p>
            <a:pPr marL="0" indent="0">
              <a:buNone/>
            </a:pPr>
            <a:r>
              <a:rPr lang="en-GB" sz="2400" b="1" dirty="0"/>
              <a:t>Key characteristics:</a:t>
            </a:r>
            <a:endParaRPr lang="en-GB" sz="2400" dirty="0"/>
          </a:p>
          <a:p>
            <a:r>
              <a:rPr lang="en-GB" sz="2400" dirty="0"/>
              <a:t>Data-driven and measurable</a:t>
            </a:r>
          </a:p>
          <a:p>
            <a:r>
              <a:rPr lang="en-GB" sz="2400" dirty="0"/>
              <a:t>Interactive and two-way</a:t>
            </a:r>
          </a:p>
          <a:p>
            <a:r>
              <a:rPr lang="en-GB" sz="2400" dirty="0"/>
              <a:t>Accessible across multiple devices and platforms</a:t>
            </a:r>
          </a:p>
          <a:p>
            <a:r>
              <a:rPr lang="en-GB" sz="2400" dirty="0"/>
              <a:t>Targeted and often personalised</a:t>
            </a:r>
          </a:p>
          <a:p>
            <a:r>
              <a:rPr lang="en-GB" sz="2400" dirty="0"/>
              <a:t>Fast-moving and continually evolving</a:t>
            </a:r>
          </a:p>
        </p:txBody>
      </p:sp>
    </p:spTree>
    <p:extLst>
      <p:ext uri="{BB962C8B-B14F-4D97-AF65-F5344CB8AC3E}">
        <p14:creationId xmlns:p14="http://schemas.microsoft.com/office/powerpoint/2010/main" val="3971101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68E10-7F31-3035-A084-0215BA7F81DD}"/>
              </a:ext>
            </a:extLst>
          </p:cNvPr>
          <p:cNvSpPr>
            <a:spLocks noGrp="1"/>
          </p:cNvSpPr>
          <p:nvPr>
            <p:ph type="title"/>
          </p:nvPr>
        </p:nvSpPr>
        <p:spPr>
          <a:xfrm>
            <a:off x="459346" y="294538"/>
            <a:ext cx="11273303" cy="1033669"/>
          </a:xfrm>
        </p:spPr>
        <p:txBody>
          <a:bodyPr>
            <a:normAutofit/>
          </a:bodyPr>
          <a:lstStyle/>
          <a:p>
            <a:r>
              <a:rPr lang="en-GB" sz="3400" b="1" dirty="0">
                <a:solidFill>
                  <a:srgbClr val="FFFFFF"/>
                </a:solidFill>
                <a:effectLst>
                  <a:outerShdw blurRad="38100" dist="38100" dir="2700000" algn="tl">
                    <a:srgbClr val="000000">
                      <a:alpha val="43137"/>
                    </a:srgbClr>
                  </a:outerShdw>
                </a:effectLst>
                <a:latin typeface="+mn-lt"/>
              </a:rPr>
              <a:t>Why Digital Marketing Matters </a:t>
            </a:r>
          </a:p>
        </p:txBody>
      </p:sp>
      <p:sp>
        <p:nvSpPr>
          <p:cNvPr id="3" name="Content Placeholder 2">
            <a:extLst>
              <a:ext uri="{FF2B5EF4-FFF2-40B4-BE49-F238E27FC236}">
                <a16:creationId xmlns:a16="http://schemas.microsoft.com/office/drawing/2014/main" id="{CA668B53-65DA-08D4-7F03-ECBA8059FFF2}"/>
              </a:ext>
            </a:extLst>
          </p:cNvPr>
          <p:cNvSpPr>
            <a:spLocks noGrp="1"/>
          </p:cNvSpPr>
          <p:nvPr>
            <p:ph idx="1"/>
          </p:nvPr>
        </p:nvSpPr>
        <p:spPr>
          <a:xfrm>
            <a:off x="357810" y="1769166"/>
            <a:ext cx="11159000" cy="4458014"/>
          </a:xfrm>
        </p:spPr>
        <p:txBody>
          <a:bodyPr anchor="ctr">
            <a:normAutofit/>
          </a:bodyPr>
          <a:lstStyle/>
          <a:p>
            <a:r>
              <a:rPr lang="en-GB" sz="2400" b="1" dirty="0"/>
              <a:t>Consumer behaviour has shifted online</a:t>
            </a:r>
            <a:r>
              <a:rPr lang="en-GB" sz="2400" dirty="0"/>
              <a:t> – consumers research, browse, and purchase via digital devices.</a:t>
            </a:r>
          </a:p>
          <a:p>
            <a:r>
              <a:rPr lang="en-GB" sz="2400" b="1" dirty="0"/>
              <a:t>Brands must meet customers where they are</a:t>
            </a:r>
            <a:r>
              <a:rPr lang="en-GB" sz="2400" dirty="0"/>
              <a:t> – often across multiple touchpoints (web, social, search, apps).</a:t>
            </a:r>
          </a:p>
          <a:p>
            <a:r>
              <a:rPr lang="en-GB" sz="2400" b="1" dirty="0"/>
              <a:t>Cost-effective</a:t>
            </a:r>
            <a:r>
              <a:rPr lang="en-GB" sz="2400" dirty="0"/>
              <a:t> compared to many traditional methods.</a:t>
            </a:r>
          </a:p>
          <a:p>
            <a:r>
              <a:rPr lang="en-GB" sz="2400" b="1" dirty="0"/>
              <a:t>Precise targeting</a:t>
            </a:r>
            <a:r>
              <a:rPr lang="en-GB" sz="2400" dirty="0"/>
              <a:t> based on interests, demographics, behaviour, and intent.</a:t>
            </a:r>
          </a:p>
          <a:p>
            <a:r>
              <a:rPr lang="en-GB" sz="2400" b="1" dirty="0"/>
              <a:t>Real-time analytics</a:t>
            </a:r>
            <a:r>
              <a:rPr lang="en-GB" sz="2400" dirty="0"/>
              <a:t> allow rapid optimisation of campaigns.</a:t>
            </a:r>
          </a:p>
          <a:p>
            <a:pPr marL="0" indent="0">
              <a:buNone/>
            </a:pPr>
            <a:endParaRPr lang="en-GB" sz="2400" b="1" dirty="0"/>
          </a:p>
          <a:p>
            <a:pPr marL="0" indent="0">
              <a:buNone/>
            </a:pPr>
            <a:r>
              <a:rPr lang="en-GB" b="1" dirty="0"/>
              <a:t>Class Discussion:</a:t>
            </a:r>
            <a:r>
              <a:rPr lang="en-GB" dirty="0"/>
              <a:t> How has digital marketing influenced your own purchasing decisions?</a:t>
            </a:r>
          </a:p>
          <a:p>
            <a:endParaRPr lang="en-GB" sz="1700" dirty="0"/>
          </a:p>
        </p:txBody>
      </p:sp>
    </p:spTree>
    <p:extLst>
      <p:ext uri="{BB962C8B-B14F-4D97-AF65-F5344CB8AC3E}">
        <p14:creationId xmlns:p14="http://schemas.microsoft.com/office/powerpoint/2010/main" val="2873006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E9036-D861-946A-DFE8-C2288FAF15A8}"/>
              </a:ext>
            </a:extLst>
          </p:cNvPr>
          <p:cNvSpPr>
            <a:spLocks noGrp="1"/>
          </p:cNvSpPr>
          <p:nvPr>
            <p:ph type="title"/>
          </p:nvPr>
        </p:nvSpPr>
        <p:spPr>
          <a:xfrm>
            <a:off x="613459" y="294538"/>
            <a:ext cx="10654092" cy="1033669"/>
          </a:xfrm>
        </p:spPr>
        <p:txBody>
          <a:bodyPr>
            <a:normAutofit/>
          </a:bodyPr>
          <a:lstStyle/>
          <a:p>
            <a:r>
              <a:rPr lang="en-GB" sz="3400" b="1" dirty="0">
                <a:solidFill>
                  <a:srgbClr val="FFFFFF"/>
                </a:solidFill>
                <a:effectLst>
                  <a:outerShdw blurRad="38100" dist="38100" dir="2700000" algn="tl">
                    <a:srgbClr val="000000">
                      <a:alpha val="43137"/>
                    </a:srgbClr>
                  </a:outerShdw>
                </a:effectLst>
                <a:latin typeface="+mn-lt"/>
              </a:rPr>
              <a:t>The Digital Marketing Funnel</a:t>
            </a:r>
          </a:p>
        </p:txBody>
      </p:sp>
      <p:sp>
        <p:nvSpPr>
          <p:cNvPr id="3" name="Content Placeholder 2">
            <a:extLst>
              <a:ext uri="{FF2B5EF4-FFF2-40B4-BE49-F238E27FC236}">
                <a16:creationId xmlns:a16="http://schemas.microsoft.com/office/drawing/2014/main" id="{547E5739-7B54-170D-69CE-C34D977D2A8C}"/>
              </a:ext>
            </a:extLst>
          </p:cNvPr>
          <p:cNvSpPr>
            <a:spLocks noGrp="1"/>
          </p:cNvSpPr>
          <p:nvPr>
            <p:ph idx="1"/>
          </p:nvPr>
        </p:nvSpPr>
        <p:spPr>
          <a:xfrm>
            <a:off x="459351" y="2013995"/>
            <a:ext cx="10636280" cy="3987560"/>
          </a:xfrm>
        </p:spPr>
        <p:txBody>
          <a:bodyPr anchor="ctr">
            <a:normAutofit/>
          </a:bodyPr>
          <a:lstStyle/>
          <a:p>
            <a:pPr marL="0" indent="0">
              <a:buNone/>
            </a:pPr>
            <a:r>
              <a:rPr lang="en-GB" sz="2400" dirty="0"/>
              <a:t>The Digital Marketing Funnel is a simplified model describing the customer journey:</a:t>
            </a:r>
          </a:p>
          <a:p>
            <a:r>
              <a:rPr lang="en-GB" sz="2400" b="1" dirty="0"/>
              <a:t>Awareness</a:t>
            </a:r>
            <a:r>
              <a:rPr lang="en-GB" sz="2400" dirty="0"/>
              <a:t> – reaching new audiences</a:t>
            </a:r>
          </a:p>
          <a:p>
            <a:r>
              <a:rPr lang="en-GB" sz="2400" b="1" dirty="0"/>
              <a:t>Consideration</a:t>
            </a:r>
            <a:r>
              <a:rPr lang="en-GB" sz="2400" dirty="0"/>
              <a:t> – encouraging research and engagement</a:t>
            </a:r>
          </a:p>
          <a:p>
            <a:r>
              <a:rPr lang="en-GB" sz="2400" b="1" dirty="0"/>
              <a:t>Conversion</a:t>
            </a:r>
            <a:r>
              <a:rPr lang="en-GB" sz="2400" dirty="0"/>
              <a:t> – moments that drive action (purchase, signup, booking)</a:t>
            </a:r>
          </a:p>
          <a:p>
            <a:r>
              <a:rPr lang="en-GB" sz="2400" b="1" dirty="0"/>
              <a:t>Loyalty</a:t>
            </a:r>
            <a:r>
              <a:rPr lang="en-GB" sz="2400" dirty="0"/>
              <a:t> – building ongoing relationships</a:t>
            </a:r>
          </a:p>
          <a:p>
            <a:r>
              <a:rPr lang="en-GB" sz="2400" b="1" dirty="0"/>
              <a:t>Advocacy</a:t>
            </a:r>
            <a:r>
              <a:rPr lang="en-GB" sz="2400" dirty="0"/>
              <a:t> – customers recommend and promote the brand</a:t>
            </a:r>
          </a:p>
          <a:p>
            <a:pPr marL="0" indent="0">
              <a:buNone/>
            </a:pPr>
            <a:endParaRPr lang="en-GB" sz="2400" dirty="0"/>
          </a:p>
          <a:p>
            <a:pPr marL="0" indent="0">
              <a:buNone/>
            </a:pPr>
            <a:r>
              <a:rPr lang="en-GB" sz="2400" dirty="0"/>
              <a:t>The funnel helps marketers select the right channels and messages at each stage.</a:t>
            </a:r>
          </a:p>
          <a:p>
            <a:endParaRPr lang="en-GB" sz="2000" dirty="0"/>
          </a:p>
        </p:txBody>
      </p:sp>
    </p:spTree>
    <p:extLst>
      <p:ext uri="{BB962C8B-B14F-4D97-AF65-F5344CB8AC3E}">
        <p14:creationId xmlns:p14="http://schemas.microsoft.com/office/powerpoint/2010/main" val="313260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943CC93-45ED-E60E-4173-2567ADB4EE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6" b="3482"/>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85988-B622-BCD5-1236-1400915125F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a:solidFill>
                  <a:schemeClr val="tx1">
                    <a:lumMod val="85000"/>
                    <a:lumOff val="15000"/>
                  </a:schemeClr>
                </a:solidFill>
                <a:effectLst>
                  <a:outerShdw blurRad="38100" dist="38100" dir="2700000" algn="tl">
                    <a:srgbClr val="000000">
                      <a:alpha val="43137"/>
                    </a:srgbClr>
                  </a:outerShdw>
                </a:effectLst>
              </a:rPr>
              <a:t>Customer Journey Map</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0869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0E86FE-78EB-E277-3880-AEA49604DB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CCCD-A325-C278-9109-6A06ACFB3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C5C0F8-8E57-652F-E57E-1F2213B3F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9105415-6CBA-DBA1-9F9F-645E593CD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A60FAC3-D14D-2D4B-0F01-7D19B8442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6F33F76-D53F-01B8-0E5D-0FEDA9FF9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525AE-FE9E-8261-D1E9-17D8DF26D24D}"/>
              </a:ext>
            </a:extLst>
          </p:cNvPr>
          <p:cNvSpPr>
            <a:spLocks noGrp="1"/>
          </p:cNvSpPr>
          <p:nvPr>
            <p:ph type="title"/>
          </p:nvPr>
        </p:nvSpPr>
        <p:spPr>
          <a:xfrm>
            <a:off x="567159" y="294538"/>
            <a:ext cx="10700391"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DIGITAL MARKETING MEDIA CATEGORIES</a:t>
            </a:r>
          </a:p>
        </p:txBody>
      </p:sp>
      <p:sp>
        <p:nvSpPr>
          <p:cNvPr id="3" name="Content Placeholder 2">
            <a:extLst>
              <a:ext uri="{FF2B5EF4-FFF2-40B4-BE49-F238E27FC236}">
                <a16:creationId xmlns:a16="http://schemas.microsoft.com/office/drawing/2014/main" id="{1CDFEB7F-1629-039E-7FE6-BC09FE91D3F8}"/>
              </a:ext>
            </a:extLst>
          </p:cNvPr>
          <p:cNvSpPr>
            <a:spLocks noGrp="1"/>
          </p:cNvSpPr>
          <p:nvPr>
            <p:ph idx="1"/>
          </p:nvPr>
        </p:nvSpPr>
        <p:spPr>
          <a:xfrm>
            <a:off x="567159" y="1885279"/>
            <a:ext cx="10528471" cy="4116276"/>
          </a:xfrm>
        </p:spPr>
        <p:txBody>
          <a:bodyPr anchor="ctr">
            <a:normAutofit lnSpcReduction="10000"/>
          </a:bodyPr>
          <a:lstStyle/>
          <a:p>
            <a:r>
              <a:rPr lang="en-GB" sz="2400" dirty="0">
                <a:solidFill>
                  <a:srgbClr val="000000"/>
                </a:solidFill>
                <a:latin typeface="Arial" panose="020B0604020202020204" pitchFamily="34" charset="0"/>
                <a:ea typeface="DengXian" panose="02010600030101010101" pitchFamily="2" charset="-122"/>
                <a:cs typeface="Arial" panose="020B0604020202020204" pitchFamily="34" charset="0"/>
              </a:rPr>
              <a:t>Digital marketing can be split into three categories:</a:t>
            </a:r>
          </a:p>
          <a:p>
            <a:endParaRPr lang="en-GB" sz="24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2400" dirty="0">
                <a:solidFill>
                  <a:srgbClr val="111111"/>
                </a:solidFill>
                <a:latin typeface="Arial" panose="020B0604020202020204" pitchFamily="34" charset="0"/>
                <a:ea typeface="DengXian" panose="02010600030101010101" pitchFamily="2" charset="-122"/>
                <a:cs typeface="Arial" panose="020B0604020202020204" pitchFamily="34" charset="0"/>
              </a:rPr>
              <a:t>PAID - </a:t>
            </a:r>
            <a:r>
              <a:rPr lang="en-GB" sz="2400" dirty="0">
                <a:solidFill>
                  <a:srgbClr val="111111"/>
                </a:solidFill>
                <a:latin typeface="Arial" panose="020B0604020202020204" pitchFamily="34" charset="0"/>
                <a:cs typeface="Arial" panose="020B0604020202020204" pitchFamily="34" charset="0"/>
              </a:rPr>
              <a:t> Media exposure you pay for on a platform or space owned by another business. E.g. Online banner adverts, paid social media adverts.</a:t>
            </a:r>
          </a:p>
          <a:p>
            <a:pPr marL="0" indent="0">
              <a:buNone/>
            </a:pPr>
            <a:endParaRPr lang="en-GB" sz="2400" dirty="0">
              <a:solidFill>
                <a:srgbClr val="111111"/>
              </a:solidFill>
              <a:latin typeface="Arial" panose="020B0604020202020204" pitchFamily="34" charset="0"/>
              <a:cs typeface="Arial" panose="020B0604020202020204" pitchFamily="34" charset="0"/>
            </a:endParaRPr>
          </a:p>
          <a:p>
            <a:r>
              <a:rPr lang="en-GB" sz="2400" dirty="0">
                <a:solidFill>
                  <a:srgbClr val="111111"/>
                </a:solidFill>
                <a:latin typeface="Arial" panose="020B0604020202020204" pitchFamily="34" charset="0"/>
                <a:cs typeface="Arial" panose="020B0604020202020204" pitchFamily="34" charset="0"/>
              </a:rPr>
              <a:t>OWNED – Content on media that you own E.g. websites, blogs, newsletters, social media accounts.</a:t>
            </a:r>
          </a:p>
          <a:p>
            <a:endParaRPr lang="en-GB" sz="2400" dirty="0">
              <a:solidFill>
                <a:srgbClr val="111111"/>
              </a:solidFill>
              <a:latin typeface="Arial" panose="020B0604020202020204" pitchFamily="34" charset="0"/>
              <a:cs typeface="Arial" panose="020B0604020202020204" pitchFamily="34" charset="0"/>
            </a:endParaRPr>
          </a:p>
          <a:p>
            <a:r>
              <a:rPr lang="en-GB" sz="2400" dirty="0">
                <a:solidFill>
                  <a:srgbClr val="111111"/>
                </a:solidFill>
                <a:latin typeface="Arial" panose="020B0604020202020204" pitchFamily="34" charset="0"/>
                <a:cs typeface="Arial" panose="020B0604020202020204" pitchFamily="34" charset="0"/>
              </a:rPr>
              <a:t>EARNED – When third parties mention your brand. E.g. Web sites, review sites, social posts and blogs.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5192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A51AE-76AC-F30C-EA59-8EB3AB6FC9EC}"/>
              </a:ext>
            </a:extLst>
          </p:cNvPr>
          <p:cNvSpPr>
            <a:spLocks noGrp="1"/>
          </p:cNvSpPr>
          <p:nvPr>
            <p:ph type="title"/>
          </p:nvPr>
        </p:nvSpPr>
        <p:spPr>
          <a:xfrm>
            <a:off x="659757" y="294538"/>
            <a:ext cx="10607793"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PAID, OWNED AND EARNED DIGITAL MEDIA</a:t>
            </a:r>
          </a:p>
        </p:txBody>
      </p:sp>
      <p:graphicFrame>
        <p:nvGraphicFramePr>
          <p:cNvPr id="4" name="Content Placeholder 3">
            <a:extLst>
              <a:ext uri="{FF2B5EF4-FFF2-40B4-BE49-F238E27FC236}">
                <a16:creationId xmlns:a16="http://schemas.microsoft.com/office/drawing/2014/main" id="{50F893DC-9776-75A5-F690-DCB07113F32B}"/>
              </a:ext>
            </a:extLst>
          </p:cNvPr>
          <p:cNvGraphicFramePr>
            <a:graphicFrameLocks noGrp="1"/>
          </p:cNvGraphicFramePr>
          <p:nvPr>
            <p:ph idx="1"/>
            <p:extLst>
              <p:ext uri="{D42A27DB-BD31-4B8C-83A1-F6EECF244321}">
                <p14:modId xmlns:p14="http://schemas.microsoft.com/office/powerpoint/2010/main" val="2547358361"/>
              </p:ext>
            </p:extLst>
          </p:nvPr>
        </p:nvGraphicFramePr>
        <p:xfrm>
          <a:off x="0" y="1622745"/>
          <a:ext cx="12191997" cy="5235255"/>
        </p:xfrm>
        <a:graphic>
          <a:graphicData uri="http://schemas.openxmlformats.org/drawingml/2006/table">
            <a:tbl>
              <a:tblPr firstRow="1" bandRow="1">
                <a:tableStyleId>{5C22544A-7EE6-4342-B048-85BDC9FD1C3A}</a:tableStyleId>
              </a:tblPr>
              <a:tblGrid>
                <a:gridCol w="4063999">
                  <a:extLst>
                    <a:ext uri="{9D8B030D-6E8A-4147-A177-3AD203B41FA5}">
                      <a16:colId xmlns:a16="http://schemas.microsoft.com/office/drawing/2014/main" val="362278611"/>
                    </a:ext>
                  </a:extLst>
                </a:gridCol>
                <a:gridCol w="4063999">
                  <a:extLst>
                    <a:ext uri="{9D8B030D-6E8A-4147-A177-3AD203B41FA5}">
                      <a16:colId xmlns:a16="http://schemas.microsoft.com/office/drawing/2014/main" val="3681935105"/>
                    </a:ext>
                  </a:extLst>
                </a:gridCol>
                <a:gridCol w="4063999">
                  <a:extLst>
                    <a:ext uri="{9D8B030D-6E8A-4147-A177-3AD203B41FA5}">
                      <a16:colId xmlns:a16="http://schemas.microsoft.com/office/drawing/2014/main" val="3281625978"/>
                    </a:ext>
                  </a:extLst>
                </a:gridCol>
              </a:tblGrid>
              <a:tr h="556246">
                <a:tc>
                  <a:txBody>
                    <a:bodyPr/>
                    <a:lstStyle/>
                    <a:p>
                      <a:r>
                        <a:rPr lang="en-GB" sz="2800" dirty="0"/>
                        <a:t>PAID MEDIA</a:t>
                      </a:r>
                    </a:p>
                  </a:txBody>
                  <a:tcPr/>
                </a:tc>
                <a:tc>
                  <a:txBody>
                    <a:bodyPr/>
                    <a:lstStyle/>
                    <a:p>
                      <a:r>
                        <a:rPr lang="en-GB" sz="2800" dirty="0"/>
                        <a:t>OWNED MEDIA</a:t>
                      </a:r>
                    </a:p>
                  </a:txBody>
                  <a:tcPr/>
                </a:tc>
                <a:tc>
                  <a:txBody>
                    <a:bodyPr/>
                    <a:lstStyle/>
                    <a:p>
                      <a:r>
                        <a:rPr lang="en-GB" sz="2800" dirty="0"/>
                        <a:t>EARNED MEDIA</a:t>
                      </a:r>
                    </a:p>
                  </a:txBody>
                  <a:tcPr/>
                </a:tc>
                <a:extLst>
                  <a:ext uri="{0D108BD9-81ED-4DB2-BD59-A6C34878D82A}">
                    <a16:rowId xmlns:a16="http://schemas.microsoft.com/office/drawing/2014/main" val="328027783"/>
                  </a:ext>
                </a:extLst>
              </a:tr>
              <a:tr h="4679009">
                <a:tc>
                  <a:txBody>
                    <a:bodyPr/>
                    <a:lstStyle/>
                    <a:p>
                      <a:pPr marL="0" indent="0">
                        <a:buNone/>
                      </a:pPr>
                      <a:r>
                        <a:rPr lang="en-GB" sz="2800" dirty="0"/>
                        <a:t>Advertising the brand pays for, e.g.:</a:t>
                      </a:r>
                    </a:p>
                    <a:p>
                      <a:pPr marL="285750" indent="-285750">
                        <a:buFont typeface="Arial" panose="020B0604020202020204" pitchFamily="34" charset="0"/>
                        <a:buChar char="•"/>
                      </a:pPr>
                      <a:r>
                        <a:rPr lang="en-GB" sz="2800" dirty="0"/>
                        <a:t>Search Advertising </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Pay Per Click</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Social media ads</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Display banners</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Influencer partnerships</a:t>
                      </a:r>
                    </a:p>
                    <a:p>
                      <a:endParaRPr lang="en-GB" dirty="0"/>
                    </a:p>
                  </a:txBody>
                  <a:tcPr/>
                </a:tc>
                <a:tc>
                  <a:txBody>
                    <a:bodyPr/>
                    <a:lstStyle/>
                    <a:p>
                      <a:r>
                        <a:rPr lang="en-GB" sz="2800" dirty="0"/>
                        <a:t>Channels the brand controls:</a:t>
                      </a:r>
                    </a:p>
                    <a:p>
                      <a:pPr marL="285750" indent="-285750">
                        <a:buFont typeface="Arial" panose="020B0604020202020204" pitchFamily="34" charset="0"/>
                        <a:buChar char="•"/>
                      </a:pPr>
                      <a:r>
                        <a:rPr lang="en-GB" sz="2800" dirty="0"/>
                        <a:t>Website</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Organic search (SEO)</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Blog</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Email newsletters</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Mobile apps</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Social media profiles</a:t>
                      </a:r>
                    </a:p>
                    <a:p>
                      <a:endParaRPr lang="en-GB" sz="2800" dirty="0"/>
                    </a:p>
                  </a:txBody>
                  <a:tcPr/>
                </a:tc>
                <a:tc>
                  <a:txBody>
                    <a:bodyPr/>
                    <a:lstStyle/>
                    <a:p>
                      <a:r>
                        <a:rPr lang="en-GB" sz="2800" dirty="0"/>
                        <a:t>Publicity gained through audience engagement:</a:t>
                      </a:r>
                    </a:p>
                    <a:p>
                      <a:pPr marL="285750" indent="-285750">
                        <a:buFont typeface="Arial" panose="020B0604020202020204" pitchFamily="34" charset="0"/>
                        <a:buChar char="•"/>
                      </a:pPr>
                      <a:r>
                        <a:rPr lang="en-GB" sz="2800" dirty="0"/>
                        <a:t>Shares, mentions, reviews</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Word of mouth</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Press coverage</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800" dirty="0"/>
                        <a:t>Organic influencer endorsements</a:t>
                      </a:r>
                    </a:p>
                    <a:p>
                      <a:endParaRPr lang="en-GB" sz="2800" dirty="0"/>
                    </a:p>
                  </a:txBody>
                  <a:tcPr/>
                </a:tc>
                <a:extLst>
                  <a:ext uri="{0D108BD9-81ED-4DB2-BD59-A6C34878D82A}">
                    <a16:rowId xmlns:a16="http://schemas.microsoft.com/office/drawing/2014/main" val="3534599579"/>
                  </a:ext>
                </a:extLst>
              </a:tr>
            </a:tbl>
          </a:graphicData>
        </a:graphic>
      </p:graphicFrame>
    </p:spTree>
    <p:extLst>
      <p:ext uri="{BB962C8B-B14F-4D97-AF65-F5344CB8AC3E}">
        <p14:creationId xmlns:p14="http://schemas.microsoft.com/office/powerpoint/2010/main" val="1464168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53820-942B-F559-0F3B-DC749EA1A41D}"/>
              </a:ext>
            </a:extLst>
          </p:cNvPr>
          <p:cNvSpPr>
            <a:spLocks noGrp="1"/>
          </p:cNvSpPr>
          <p:nvPr>
            <p:ph type="title"/>
          </p:nvPr>
        </p:nvSpPr>
        <p:spPr>
          <a:xfrm>
            <a:off x="706057" y="294538"/>
            <a:ext cx="10561494"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Digital Marketing Tools</a:t>
            </a:r>
          </a:p>
        </p:txBody>
      </p:sp>
      <p:graphicFrame>
        <p:nvGraphicFramePr>
          <p:cNvPr id="30" name="Content Placeholder 2">
            <a:extLst>
              <a:ext uri="{FF2B5EF4-FFF2-40B4-BE49-F238E27FC236}">
                <a16:creationId xmlns:a16="http://schemas.microsoft.com/office/drawing/2014/main" id="{085CCF0C-D768-F31E-B839-EE216AE5B02B}"/>
              </a:ext>
            </a:extLst>
          </p:cNvPr>
          <p:cNvGraphicFramePr>
            <a:graphicFrameLocks noGrp="1"/>
          </p:cNvGraphicFramePr>
          <p:nvPr>
            <p:ph idx="1"/>
            <p:extLst>
              <p:ext uri="{D42A27DB-BD31-4B8C-83A1-F6EECF244321}">
                <p14:modId xmlns:p14="http://schemas.microsoft.com/office/powerpoint/2010/main" val="2377870983"/>
              </p:ext>
            </p:extLst>
          </p:nvPr>
        </p:nvGraphicFramePr>
        <p:xfrm>
          <a:off x="459351" y="2002420"/>
          <a:ext cx="11358276" cy="4438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8895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61F42A-462D-4CA7-BEA3-A7380B1B1F9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47D36E-E77E-37A5-4A98-55105F74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072C6A-2140-7D4D-1A77-63E1105FF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C16169-466F-3B71-C314-765AE961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31B3A47-7EDB-90F9-13C0-726D075F2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8444F7-1F9B-6825-C486-669CC8F1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E45E5-B5D5-49B1-3034-C4A93E4F5DBA}"/>
              </a:ext>
            </a:extLst>
          </p:cNvPr>
          <p:cNvSpPr>
            <a:spLocks noGrp="1"/>
          </p:cNvSpPr>
          <p:nvPr>
            <p:ph type="title"/>
          </p:nvPr>
        </p:nvSpPr>
        <p:spPr>
          <a:xfrm>
            <a:off x="567159" y="294538"/>
            <a:ext cx="10700391"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Web Sites</a:t>
            </a:r>
          </a:p>
        </p:txBody>
      </p:sp>
      <p:sp>
        <p:nvSpPr>
          <p:cNvPr id="3" name="Content Placeholder 2">
            <a:extLst>
              <a:ext uri="{FF2B5EF4-FFF2-40B4-BE49-F238E27FC236}">
                <a16:creationId xmlns:a16="http://schemas.microsoft.com/office/drawing/2014/main" id="{14C59FFE-E025-F092-569D-0B2DC016682C}"/>
              </a:ext>
            </a:extLst>
          </p:cNvPr>
          <p:cNvSpPr>
            <a:spLocks noGrp="1"/>
          </p:cNvSpPr>
          <p:nvPr>
            <p:ph idx="1"/>
          </p:nvPr>
        </p:nvSpPr>
        <p:spPr>
          <a:xfrm>
            <a:off x="567159" y="1885279"/>
            <a:ext cx="10528471" cy="4116276"/>
          </a:xfrm>
        </p:spPr>
        <p:txBody>
          <a:bodyPr anchor="ctr">
            <a:normAutofit/>
          </a:bodyPr>
          <a:lstStyle/>
          <a:p>
            <a:pPr marL="0" indent="0">
              <a:buNone/>
            </a:pPr>
            <a:r>
              <a:rPr lang="en-GB" sz="2400" dirty="0"/>
              <a:t>In many ways, an organisation’s website is the most crucial part of its digital marketing strategy (Paunovic, 2019): </a:t>
            </a:r>
          </a:p>
          <a:p>
            <a:r>
              <a:rPr lang="en-GB" sz="2400" dirty="0"/>
              <a:t>Most other direct and digital tactics will ultimately direct target customers to the website to generate conversions. </a:t>
            </a:r>
          </a:p>
          <a:p>
            <a:r>
              <a:rPr lang="en-GB" sz="2400" dirty="0"/>
              <a:t>Conversion on-site may involve the customer purchasing a product/service, sending an enquiry, signing up to a mailing list, downloading a resource, etc. </a:t>
            </a:r>
          </a:p>
          <a:p>
            <a:r>
              <a:rPr lang="en-GB" sz="2400" dirty="0"/>
              <a:t>An organisation’s website must therefore offer a superior user experience (</a:t>
            </a:r>
            <a:r>
              <a:rPr lang="en-GB" sz="2400" dirty="0" err="1"/>
              <a:t>UX</a:t>
            </a:r>
            <a:r>
              <a:rPr lang="en-GB" sz="2400" dirty="0"/>
              <a:t>) and be optimised to make conversion as easy as possible for the customer……this will include ensuring the site is responsive (meaning the elements of the page will adjust and resize to suit the screen size of the device the user is using to access the site) </a:t>
            </a:r>
          </a:p>
        </p:txBody>
      </p:sp>
    </p:spTree>
    <p:extLst>
      <p:ext uri="{BB962C8B-B14F-4D97-AF65-F5344CB8AC3E}">
        <p14:creationId xmlns:p14="http://schemas.microsoft.com/office/powerpoint/2010/main" val="643855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85988-B622-BCD5-1236-1400915125F1}"/>
              </a:ext>
            </a:extLst>
          </p:cNvPr>
          <p:cNvSpPr>
            <a:spLocks noGrp="1"/>
          </p:cNvSpPr>
          <p:nvPr>
            <p:ph type="title"/>
          </p:nvPr>
        </p:nvSpPr>
        <p:spPr>
          <a:xfrm>
            <a:off x="567159" y="294538"/>
            <a:ext cx="10700391"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Web Sites</a:t>
            </a:r>
          </a:p>
        </p:txBody>
      </p:sp>
      <p:sp>
        <p:nvSpPr>
          <p:cNvPr id="3" name="Content Placeholder 2">
            <a:extLst>
              <a:ext uri="{FF2B5EF4-FFF2-40B4-BE49-F238E27FC236}">
                <a16:creationId xmlns:a16="http://schemas.microsoft.com/office/drawing/2014/main" id="{23A38285-1913-2A84-EE7D-C6662D65A2BB}"/>
              </a:ext>
            </a:extLst>
          </p:cNvPr>
          <p:cNvSpPr>
            <a:spLocks noGrp="1"/>
          </p:cNvSpPr>
          <p:nvPr>
            <p:ph idx="1"/>
          </p:nvPr>
        </p:nvSpPr>
        <p:spPr>
          <a:xfrm>
            <a:off x="567159" y="1885279"/>
            <a:ext cx="10528471" cy="4116276"/>
          </a:xfrm>
        </p:spPr>
        <p:txBody>
          <a:bodyPr anchor="ctr">
            <a:normAutofit/>
          </a:bodyPr>
          <a:lstStyle/>
          <a:p>
            <a:r>
              <a:rPr lang="en-GB" sz="2400" dirty="0"/>
              <a:t>As many channels will drive website traffic, it’s important to consider the landing page: </a:t>
            </a:r>
          </a:p>
          <a:p>
            <a:endParaRPr lang="en-GB" sz="1000" dirty="0"/>
          </a:p>
          <a:p>
            <a:r>
              <a:rPr lang="en-GB" sz="2400" dirty="0"/>
              <a:t>It is often not suitable to lead users directly to a site’s homepage from other marketing channels, as the user may be expecting some specific content (and won’t want to go looking for this within the website) </a:t>
            </a:r>
          </a:p>
          <a:p>
            <a:endParaRPr lang="en-GB" sz="1000" dirty="0"/>
          </a:p>
          <a:p>
            <a:r>
              <a:rPr lang="en-GB" sz="2400" dirty="0"/>
              <a:t>In contrast, a landing page should have a clear focus and targeted message that matches the visitor’s expectations </a:t>
            </a:r>
          </a:p>
          <a:p>
            <a:endParaRPr lang="en-GB" sz="1000" dirty="0"/>
          </a:p>
          <a:p>
            <a:r>
              <a:rPr lang="en-GB" sz="2400" dirty="0"/>
              <a:t>This will likely include a single CTA</a:t>
            </a:r>
          </a:p>
        </p:txBody>
      </p:sp>
    </p:spTree>
    <p:extLst>
      <p:ext uri="{BB962C8B-B14F-4D97-AF65-F5344CB8AC3E}">
        <p14:creationId xmlns:p14="http://schemas.microsoft.com/office/powerpoint/2010/main" val="2354147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7BAEFE-A901-B8E8-7B18-67BC20EACD9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8613653-9598-2FDF-0023-4861533CE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B14180-1025-7093-42C4-B3C34D98A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13A9675-79F3-AC12-A3A4-6702A39EF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0AD48EF-A058-9035-3C26-1E6D23B51B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ACCB6F5-657A-63D7-4950-E2E9A49A9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C4D4F-3053-B505-4EE0-EF4AAF3DDEE1}"/>
              </a:ext>
            </a:extLst>
          </p:cNvPr>
          <p:cNvSpPr>
            <a:spLocks noGrp="1"/>
          </p:cNvSpPr>
          <p:nvPr>
            <p:ph type="title"/>
          </p:nvPr>
        </p:nvSpPr>
        <p:spPr>
          <a:xfrm>
            <a:off x="567159" y="294538"/>
            <a:ext cx="10700391"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Apps</a:t>
            </a:r>
          </a:p>
        </p:txBody>
      </p:sp>
      <p:sp>
        <p:nvSpPr>
          <p:cNvPr id="3" name="Content Placeholder 2">
            <a:extLst>
              <a:ext uri="{FF2B5EF4-FFF2-40B4-BE49-F238E27FC236}">
                <a16:creationId xmlns:a16="http://schemas.microsoft.com/office/drawing/2014/main" id="{3EB28A79-17CD-AACF-9E26-F86F725C2C68}"/>
              </a:ext>
            </a:extLst>
          </p:cNvPr>
          <p:cNvSpPr>
            <a:spLocks noGrp="1"/>
          </p:cNvSpPr>
          <p:nvPr>
            <p:ph idx="1"/>
          </p:nvPr>
        </p:nvSpPr>
        <p:spPr>
          <a:xfrm>
            <a:off x="238539" y="1885279"/>
            <a:ext cx="7609097" cy="4873330"/>
          </a:xfrm>
        </p:spPr>
        <p:txBody>
          <a:bodyPr anchor="ctr">
            <a:normAutofit fontScale="92500" lnSpcReduction="20000"/>
          </a:bodyPr>
          <a:lstStyle/>
          <a:p>
            <a:r>
              <a:rPr lang="en-GB" sz="2400" dirty="0"/>
              <a:t>Much like websites, many direct and digital marketing communications may aim to prompt users to download or engage with an organisation’s mobile app. However, there are some key dimensions for an organisation to consider (Smart Insights, 2025): </a:t>
            </a:r>
          </a:p>
          <a:p>
            <a:r>
              <a:rPr lang="en-GB" sz="2400" dirty="0"/>
              <a:t>Must determine the type of app to create (e.g. a tool for customers, a game, an ecommerce sales platform, etc.) </a:t>
            </a:r>
          </a:p>
          <a:p>
            <a:r>
              <a:rPr lang="en-GB" sz="2400" dirty="0"/>
              <a:t>The development of a bespoke mobile app can be expensive</a:t>
            </a:r>
          </a:p>
          <a:p>
            <a:r>
              <a:rPr lang="en-GB" sz="2400" dirty="0"/>
              <a:t>Some users may prefer to engage with an organisation via a web application (accessed in-browser) rather than by having to install a piece of software on their own personal device… …therefore, there might be a need to incentivise downloading and using an app (such as by offering rewards or vouchers, or a superior </a:t>
            </a:r>
            <a:r>
              <a:rPr lang="en-GB" sz="2400" dirty="0" err="1"/>
              <a:t>UX</a:t>
            </a:r>
            <a:r>
              <a:rPr lang="en-GB" sz="2400" dirty="0"/>
              <a:t>) </a:t>
            </a:r>
          </a:p>
          <a:p>
            <a:r>
              <a:rPr lang="en-GB" sz="2400" dirty="0"/>
              <a:t>An organisation can gather vast amounts of data about users through its mobile app, thereby shaping future marketing communications.</a:t>
            </a:r>
          </a:p>
        </p:txBody>
      </p:sp>
      <p:pic>
        <p:nvPicPr>
          <p:cNvPr id="5" name="Picture 4">
            <a:extLst>
              <a:ext uri="{FF2B5EF4-FFF2-40B4-BE49-F238E27FC236}">
                <a16:creationId xmlns:a16="http://schemas.microsoft.com/office/drawing/2014/main" id="{D7539863-8277-3030-1B9F-DABE1B07ABD6}"/>
              </a:ext>
            </a:extLst>
          </p:cNvPr>
          <p:cNvPicPr>
            <a:picLocks noChangeAspect="1"/>
          </p:cNvPicPr>
          <p:nvPr/>
        </p:nvPicPr>
        <p:blipFill>
          <a:blip r:embed="rId2"/>
          <a:stretch>
            <a:fillRect/>
          </a:stretch>
        </p:blipFill>
        <p:spPr>
          <a:xfrm>
            <a:off x="7962896" y="2143697"/>
            <a:ext cx="4229100" cy="4076700"/>
          </a:xfrm>
          <a:prstGeom prst="rect">
            <a:avLst/>
          </a:prstGeom>
        </p:spPr>
      </p:pic>
    </p:spTree>
    <p:extLst>
      <p:ext uri="{BB962C8B-B14F-4D97-AF65-F5344CB8AC3E}">
        <p14:creationId xmlns:p14="http://schemas.microsoft.com/office/powerpoint/2010/main" val="3871683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09210E-82CE-6F4E-EDAB-34782A0052B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EC8101-C41D-1AD9-E305-8B77EAF43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7678C8D-C71D-76F6-6740-BC864A215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7D070C6-0072-9278-27C0-63956C52A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901959-F593-67D5-652D-53C9A39B2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A79F528-EB9E-7269-BD66-61F7787E7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8B65B1-6AED-2E22-90B7-013D0C5FA501}"/>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SEARCH ENGINE OPTIMISATION (SEO)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68638032-8E8D-0671-22CC-16B47D54D016}"/>
              </a:ext>
            </a:extLst>
          </p:cNvPr>
          <p:cNvSpPr>
            <a:spLocks noGrp="1"/>
          </p:cNvSpPr>
          <p:nvPr>
            <p:ph idx="1"/>
          </p:nvPr>
        </p:nvSpPr>
        <p:spPr>
          <a:xfrm>
            <a:off x="567159" y="1885279"/>
            <a:ext cx="7374205" cy="4346556"/>
          </a:xfrm>
        </p:spPr>
        <p:txBody>
          <a:bodyPr anchor="ctr">
            <a:normAutofit fontScale="92500" lnSpcReduction="20000"/>
          </a:bodyPr>
          <a:lstStyle/>
          <a:p>
            <a:r>
              <a:rPr lang="en-GB" sz="2400" dirty="0"/>
              <a:t>SEO is a common digital marketing tactic that is used to drive website traffic (or app downloads). (Thomas &amp; Housden, 2017, pp. 294-296): This involves:</a:t>
            </a:r>
          </a:p>
          <a:p>
            <a:r>
              <a:rPr lang="en-GB" sz="2400" dirty="0"/>
              <a:t>Using tactics to improve the ranking of an organisation’s website so that is appears higher on a search engine results page (“SERP”) for a given search term </a:t>
            </a:r>
          </a:p>
          <a:p>
            <a:r>
              <a:rPr lang="en-GB" sz="2400" dirty="0"/>
              <a:t>This is important as the vast majority of search engine users are more likely to click on listings that rank higher on a the SERP </a:t>
            </a:r>
          </a:p>
          <a:p>
            <a:r>
              <a:rPr lang="en-GB" sz="2400" dirty="0"/>
              <a:t>To achieve this, an organisation must first investigate what keywords its target audience is searching for……and then use/embed these words and phrases in significant places on a given webpage. </a:t>
            </a:r>
          </a:p>
          <a:p>
            <a:r>
              <a:rPr lang="en-GB" sz="2400" dirty="0"/>
              <a:t>Search ranking must be actively maintained, and the website’s content must be regularly updated .</a:t>
            </a:r>
          </a:p>
        </p:txBody>
      </p:sp>
      <p:pic>
        <p:nvPicPr>
          <p:cNvPr id="5" name="Picture 4">
            <a:extLst>
              <a:ext uri="{FF2B5EF4-FFF2-40B4-BE49-F238E27FC236}">
                <a16:creationId xmlns:a16="http://schemas.microsoft.com/office/drawing/2014/main" id="{209A7A37-1EE8-14B4-8A13-410D498D93B7}"/>
              </a:ext>
            </a:extLst>
          </p:cNvPr>
          <p:cNvPicPr>
            <a:picLocks noChangeAspect="1"/>
          </p:cNvPicPr>
          <p:nvPr/>
        </p:nvPicPr>
        <p:blipFill>
          <a:blip r:embed="rId2"/>
          <a:stretch>
            <a:fillRect/>
          </a:stretch>
        </p:blipFill>
        <p:spPr>
          <a:xfrm>
            <a:off x="8667746" y="1622745"/>
            <a:ext cx="3524250" cy="4914900"/>
          </a:xfrm>
          <a:prstGeom prst="rect">
            <a:avLst/>
          </a:prstGeom>
        </p:spPr>
      </p:pic>
    </p:spTree>
    <p:extLst>
      <p:ext uri="{BB962C8B-B14F-4D97-AF65-F5344CB8AC3E}">
        <p14:creationId xmlns:p14="http://schemas.microsoft.com/office/powerpoint/2010/main" val="3781364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42311F-96C5-9C02-6E71-C7B5C3ED208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0BAE4E-90D8-F603-AD5C-AAD904FB3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69B781-3D89-1F3E-232B-F5508A4A8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17C5A00-F774-71EE-0EE5-548C9B43E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3BBE5FF-2BCB-F635-CA74-257D27C31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BEA1155-3E98-DD7B-81DE-3F5B8E72E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F972F-4F71-635F-C2E9-C9E112EA13FC}"/>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PAID SEARCH ADVERTISING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1C7B5F48-399A-F5B6-E3AC-F8A9A8A5FE7C}"/>
              </a:ext>
            </a:extLst>
          </p:cNvPr>
          <p:cNvSpPr>
            <a:spLocks noGrp="1"/>
          </p:cNvSpPr>
          <p:nvPr>
            <p:ph idx="1"/>
          </p:nvPr>
        </p:nvSpPr>
        <p:spPr>
          <a:xfrm>
            <a:off x="567159" y="1885279"/>
            <a:ext cx="10256554" cy="4346556"/>
          </a:xfrm>
        </p:spPr>
        <p:txBody>
          <a:bodyPr anchor="ctr">
            <a:normAutofit/>
          </a:bodyPr>
          <a:lstStyle/>
          <a:p>
            <a:r>
              <a:rPr lang="en-GB" sz="2400" dirty="0"/>
              <a:t>Paid search marketing involves an organisation paying for a search engine operator to display its listing at the top of a SERP that is generated for a given keyword. As such, this is often called simply “PPC” (pay-per-click), as the organisation will be charged each time a user clicks on its listing. It is important for marketers to consider the following (Thomas &amp; Housden, 2017, pp. 294-296): </a:t>
            </a:r>
          </a:p>
          <a:p>
            <a:r>
              <a:rPr lang="en-GB" sz="2400" dirty="0"/>
              <a:t>PPC listings give the organisation instant visibility on a SERP  However, the user needs to actually search for the advertiser’s keyword in order for the PPC listing to be displayed (therefore, as with SEO, keyword research is vital) </a:t>
            </a:r>
          </a:p>
          <a:p>
            <a:r>
              <a:rPr lang="en-GB" sz="2400" dirty="0"/>
              <a:t>The cost per click can be highly competitive in certain industries, and therefore may be expensive </a:t>
            </a:r>
          </a:p>
        </p:txBody>
      </p:sp>
    </p:spTree>
    <p:extLst>
      <p:ext uri="{BB962C8B-B14F-4D97-AF65-F5344CB8AC3E}">
        <p14:creationId xmlns:p14="http://schemas.microsoft.com/office/powerpoint/2010/main" val="2230153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D35745-7A85-118A-9928-BFD67ABCAE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AFF200-0EEA-16D7-D67F-F20DA39F5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CC8822-9300-D0A9-C0D2-BEBC7B640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1CCC51-A4E1-D198-A623-1BE204849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C67C82C-735C-8269-F366-AF7B0ADFF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DEA29C9-6EED-E1F6-BABD-50639E7F1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9AE0D-EA64-DB51-C351-5FAB156BBF6B}"/>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DISPLAY ADVERTISING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C20AC240-D54B-F61A-EDF7-AAA110A8BE0F}"/>
              </a:ext>
            </a:extLst>
          </p:cNvPr>
          <p:cNvSpPr>
            <a:spLocks noGrp="1"/>
          </p:cNvSpPr>
          <p:nvPr>
            <p:ph idx="1"/>
          </p:nvPr>
        </p:nvSpPr>
        <p:spPr>
          <a:xfrm>
            <a:off x="1" y="1590741"/>
            <a:ext cx="7199440" cy="5346772"/>
          </a:xfrm>
        </p:spPr>
        <p:txBody>
          <a:bodyPr anchor="ctr">
            <a:normAutofit fontScale="92500" lnSpcReduction="20000"/>
          </a:bodyPr>
          <a:lstStyle/>
          <a:p>
            <a:r>
              <a:rPr lang="en-GB" sz="2400" dirty="0"/>
              <a:t>Display advertising involves the organisation placing an advert (often called a “banner” ad) onto another website, with the goal of encouraging viewers to click through to visit the organisation’s website (Thomas &amp; Housden, 2017, pp. 302-304):  </a:t>
            </a:r>
          </a:p>
          <a:p>
            <a:r>
              <a:rPr lang="en-GB" sz="2400" dirty="0"/>
              <a:t>The advertising space is usually managed by a third-party platform (such as the Google Ad Network), with the organisation placing the ad having the freedom to choose what type of website the ad appears on and the type of audience the ad will be shown to. </a:t>
            </a:r>
          </a:p>
          <a:p>
            <a:r>
              <a:rPr lang="en-GB" sz="2400" dirty="0"/>
              <a:t>The advertiser may be required to pay every time their ad is clicked or each time it is displayed to users </a:t>
            </a:r>
          </a:p>
          <a:p>
            <a:r>
              <a:rPr lang="en-GB" sz="2400" dirty="0"/>
              <a:t>Display ads may contain static images and text, however those with animations are more likely to be noticed  </a:t>
            </a:r>
          </a:p>
          <a:p>
            <a:r>
              <a:rPr lang="en-GB" sz="2400" dirty="0"/>
              <a:t>The most effective display ads are those that are targeted at users who have already visited the advertiser's website (and so already have an interest in the advertiser’s products and services) – this is known as retargeting</a:t>
            </a:r>
          </a:p>
        </p:txBody>
      </p:sp>
      <p:pic>
        <p:nvPicPr>
          <p:cNvPr id="4" name="Picture 3" descr="A screenshot of a computer screen&#10;&#10;AI-generated content may be incorrect.">
            <a:extLst>
              <a:ext uri="{FF2B5EF4-FFF2-40B4-BE49-F238E27FC236}">
                <a16:creationId xmlns:a16="http://schemas.microsoft.com/office/drawing/2014/main" id="{FE41A9CA-ECA8-9132-2509-A69C90E33C63}"/>
              </a:ext>
            </a:extLst>
          </p:cNvPr>
          <p:cNvPicPr>
            <a:picLocks noChangeAspect="1"/>
          </p:cNvPicPr>
          <p:nvPr/>
        </p:nvPicPr>
        <p:blipFill>
          <a:blip r:embed="rId2"/>
          <a:srcRect t="68" r="3" b="3"/>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941161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77E0EE-0E4B-45FC-F014-E645FEBFFF8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E2B66E-15CC-9EA5-F6F6-32FB51662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1E7C790-54E4-F669-DFCC-4BA897D93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D0E3DE-E3D9-F483-E081-373C33A32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976B1DA-A23F-3EC8-0B0E-656221865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4746A4A-F7D7-5586-FE4C-10F688346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82220-C616-CF05-2BD2-B14B60632CA5}"/>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AFFILIATE ADVERTISING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014860C5-9BB1-3874-2831-C5B17EE08A61}"/>
              </a:ext>
            </a:extLst>
          </p:cNvPr>
          <p:cNvSpPr>
            <a:spLocks noGrp="1"/>
          </p:cNvSpPr>
          <p:nvPr>
            <p:ph idx="1"/>
          </p:nvPr>
        </p:nvSpPr>
        <p:spPr>
          <a:xfrm>
            <a:off x="451927" y="1770185"/>
            <a:ext cx="11098617" cy="1863969"/>
          </a:xfrm>
        </p:spPr>
        <p:txBody>
          <a:bodyPr anchor="ctr">
            <a:normAutofit/>
          </a:bodyPr>
          <a:lstStyle/>
          <a:p>
            <a:r>
              <a:rPr lang="en-GB" sz="2400" dirty="0"/>
              <a:t>Similar to display advertising, affiliate marketing involves a relationship between the advertiser (the organisation who is seeking to sell its products and services) and an “affiliate” (a website or other organisation that is trusted by the target audience and has the power to drive sales). The relationship works as follows (Thomas &amp; Housden, 2017, p. 301)</a:t>
            </a:r>
          </a:p>
          <a:p>
            <a:endParaRPr lang="en-GB" sz="2400" dirty="0"/>
          </a:p>
        </p:txBody>
      </p:sp>
      <p:pic>
        <p:nvPicPr>
          <p:cNvPr id="5" name="Picture 4">
            <a:extLst>
              <a:ext uri="{FF2B5EF4-FFF2-40B4-BE49-F238E27FC236}">
                <a16:creationId xmlns:a16="http://schemas.microsoft.com/office/drawing/2014/main" id="{9821CF94-F93D-A44B-346A-D8047390869D}"/>
              </a:ext>
            </a:extLst>
          </p:cNvPr>
          <p:cNvPicPr>
            <a:picLocks noChangeAspect="1"/>
          </p:cNvPicPr>
          <p:nvPr/>
        </p:nvPicPr>
        <p:blipFill>
          <a:blip r:embed="rId2"/>
          <a:stretch>
            <a:fillRect/>
          </a:stretch>
        </p:blipFill>
        <p:spPr>
          <a:xfrm>
            <a:off x="567160" y="3428999"/>
            <a:ext cx="11172914" cy="3409439"/>
          </a:xfrm>
          <a:prstGeom prst="rect">
            <a:avLst/>
          </a:prstGeom>
        </p:spPr>
      </p:pic>
    </p:spTree>
    <p:extLst>
      <p:ext uri="{BB962C8B-B14F-4D97-AF65-F5344CB8AC3E}">
        <p14:creationId xmlns:p14="http://schemas.microsoft.com/office/powerpoint/2010/main" val="4239514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67F7FC-505B-6BB6-506E-5DFA8CC0E476}"/>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D4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687094-1A24-5219-CAFD-411EB103A9D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mj-lt"/>
                <a:ea typeface="+mj-ea"/>
                <a:cs typeface="+mj-cs"/>
              </a:rPr>
              <a:t>SOCIAL MEDIA MARKETING </a:t>
            </a:r>
            <a:endParaRPr lang="en-US" sz="2600" b="1" kern="1200">
              <a:solidFill>
                <a:srgbClr val="FFFFFF"/>
              </a:solidFill>
              <a:effectLst>
                <a:outerShdw blurRad="38100" dist="38100" dir="2700000" algn="tl">
                  <a:srgbClr val="000000">
                    <a:alpha val="43137"/>
                  </a:srgbClr>
                </a:outerShdw>
              </a:effectLst>
              <a:latin typeface="+mj-lt"/>
              <a:ea typeface="+mj-ea"/>
              <a:cs typeface="+mj-cs"/>
            </a:endParaRPr>
          </a:p>
        </p:txBody>
      </p:sp>
      <p:pic>
        <p:nvPicPr>
          <p:cNvPr id="2050" name="Picture 2" descr="Social media - Wikipedia">
            <a:extLst>
              <a:ext uri="{FF2B5EF4-FFF2-40B4-BE49-F238E27FC236}">
                <a16:creationId xmlns:a16="http://schemas.microsoft.com/office/drawing/2014/main" id="{77C081F0-89C4-69D0-EBAF-BEBB222BD67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86572" y="914400"/>
            <a:ext cx="8229600" cy="5064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9222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BE08EC-8431-F60E-79E7-079DBE96DE0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5BF398-6E1D-F251-4E56-861D6BF8A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4BD90E-E031-C2C2-2321-CC4F86CC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EEB01A-A9FB-B625-E033-E10C170F4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C1DE7D-AD89-F5F3-82FF-440539DE0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14F2CA6-95E5-E2B4-B8B1-8275702AE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8EFCD-4EE1-F522-7D9F-AEE486BA91B9}"/>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SOCIAL MEDIA MARKETING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7E3CD1BD-23A1-BFFC-DD49-314E79499DD2}"/>
              </a:ext>
            </a:extLst>
          </p:cNvPr>
          <p:cNvSpPr>
            <a:spLocks noGrp="1"/>
          </p:cNvSpPr>
          <p:nvPr>
            <p:ph idx="1"/>
          </p:nvPr>
        </p:nvSpPr>
        <p:spPr>
          <a:xfrm>
            <a:off x="459350" y="1885278"/>
            <a:ext cx="11199249" cy="4678183"/>
          </a:xfrm>
        </p:spPr>
        <p:txBody>
          <a:bodyPr anchor="ctr">
            <a:normAutofit/>
          </a:bodyPr>
          <a:lstStyle/>
          <a:p>
            <a:r>
              <a:rPr lang="en-GB" sz="2400" dirty="0"/>
              <a:t>Social media marketing is an incredibly broad field that encompasses a range of different tactics (Hayes, 2024): </a:t>
            </a:r>
          </a:p>
          <a:p>
            <a:r>
              <a:rPr lang="en-GB" sz="2400" dirty="0"/>
              <a:t>A variety of social media platforms exist, so it’s vital for an organisation to first determine which social media platform is most commonly used by target customers </a:t>
            </a:r>
          </a:p>
          <a:p>
            <a:r>
              <a:rPr lang="en-GB" sz="2400" dirty="0"/>
              <a:t>The organisation then needs to determine the optimal combination of:  </a:t>
            </a:r>
          </a:p>
          <a:p>
            <a:pPr lvl="1"/>
            <a:r>
              <a:rPr lang="en-GB" sz="2000" dirty="0"/>
              <a:t>Organic social (involving posting content that will appeal to existing followers) </a:t>
            </a:r>
          </a:p>
          <a:p>
            <a:pPr lvl="1"/>
            <a:r>
              <a:rPr lang="en-GB" sz="2000" dirty="0"/>
              <a:t>Paid social (involving paying to “boost” social media posts so that they appear for both new and existing followers, potentially including some kind of CTA) </a:t>
            </a:r>
          </a:p>
          <a:p>
            <a:r>
              <a:rPr lang="en-GB" sz="2400" dirty="0"/>
              <a:t>Whatever combination is used, it is vital that the organisation posts content regularly and responds to users </a:t>
            </a:r>
          </a:p>
          <a:p>
            <a:r>
              <a:rPr lang="en-GB" sz="2400" dirty="0"/>
              <a:t>Ultimately, the strengths of social media marketing don’t lie with building brand awareness, but rather with fostering a sense of community and customer interaction</a:t>
            </a:r>
          </a:p>
        </p:txBody>
      </p:sp>
    </p:spTree>
    <p:extLst>
      <p:ext uri="{BB962C8B-B14F-4D97-AF65-F5344CB8AC3E}">
        <p14:creationId xmlns:p14="http://schemas.microsoft.com/office/powerpoint/2010/main" val="1194210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B03F9B-337A-6A70-5C7D-E3AEB654B48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4C53DD-D741-5BFE-A8BF-8C9DC40372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FDE280-C2AF-8BD8-B065-61041C877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92D08F-033A-E2D3-7CB4-CFCA511EA0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5110C8-23D0-5180-7A0D-8E95AF56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7CC57CA-871C-1DFD-D2A8-1D9083A83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B3F22-3EA4-5A3E-9AC3-D4A10CD3C698}"/>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VIDEO ON DEMAND MARKETING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FF8EC527-FB43-2CA4-DC91-E439EBDC574C}"/>
              </a:ext>
            </a:extLst>
          </p:cNvPr>
          <p:cNvSpPr>
            <a:spLocks noGrp="1"/>
          </p:cNvSpPr>
          <p:nvPr>
            <p:ph idx="1"/>
          </p:nvPr>
        </p:nvSpPr>
        <p:spPr>
          <a:xfrm>
            <a:off x="567159" y="1885279"/>
            <a:ext cx="10256554" cy="4346556"/>
          </a:xfrm>
        </p:spPr>
        <p:txBody>
          <a:bodyPr anchor="ctr">
            <a:normAutofit/>
          </a:bodyPr>
          <a:lstStyle/>
          <a:p>
            <a:r>
              <a:rPr lang="en-GB" sz="2400" dirty="0"/>
              <a:t>Video on Demand (VoD) is a continually evolving form of marketing, which includes adverts on streaming services as well as YouTube. Oetting (2024) outlines the various forms that YouTube ads can take: </a:t>
            </a:r>
          </a:p>
          <a:p>
            <a:r>
              <a:rPr lang="en-GB" sz="2400" dirty="0"/>
              <a:t>In-feed video ads appear on the YouTube homepage as well as SERPs within YouTube (these behave similarly to PPC ads on regular search engines) </a:t>
            </a:r>
          </a:p>
          <a:p>
            <a:r>
              <a:rPr lang="en-GB" sz="2400" dirty="0"/>
              <a:t>In-stream ads appear before and during videos; these can be skippable or non-skippable, the latter of which are better suited to including some form of CTA </a:t>
            </a:r>
          </a:p>
          <a:p>
            <a:r>
              <a:rPr lang="en-GB" sz="2400" dirty="0"/>
              <a:t>Bumper ads are a special form of non-skippable ad; these are just 6-seconds long and appear before a viewer’s chosen video (so are ideal if a compelling message can be conveyed in a short timeframe) </a:t>
            </a:r>
          </a:p>
          <a:p>
            <a:r>
              <a:rPr lang="en-GB" sz="2400" dirty="0"/>
              <a:t>Overlay ads are a form of banner ad that hovers over the bottom of a video </a:t>
            </a:r>
          </a:p>
        </p:txBody>
      </p:sp>
    </p:spTree>
    <p:extLst>
      <p:ext uri="{BB962C8B-B14F-4D97-AF65-F5344CB8AC3E}">
        <p14:creationId xmlns:p14="http://schemas.microsoft.com/office/powerpoint/2010/main" val="2206356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C781EB-914A-CBDC-7F07-1905C07E904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DF5A890-DA3E-5A7F-B8C0-C06308B61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B23232-5760-9C8E-995D-D7B6D7B0F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2CAC8B-C7A6-436C-DE15-D4E0C7D25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56C9220-9977-4BAB-C267-E20E5A739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6288249-CF70-38F2-7D17-9F5053BBF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DC126-B3B6-5704-C372-2065894D52DD}"/>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INFLUENCER MARKETING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ED8CD6C3-C0CD-71C8-C560-C85CB1E8A51B}"/>
              </a:ext>
            </a:extLst>
          </p:cNvPr>
          <p:cNvSpPr>
            <a:spLocks noGrp="1"/>
          </p:cNvSpPr>
          <p:nvPr>
            <p:ph idx="1"/>
          </p:nvPr>
        </p:nvSpPr>
        <p:spPr>
          <a:xfrm>
            <a:off x="567158" y="1885279"/>
            <a:ext cx="10912537" cy="4595034"/>
          </a:xfrm>
        </p:spPr>
        <p:txBody>
          <a:bodyPr anchor="ctr">
            <a:normAutofit lnSpcReduction="10000"/>
          </a:bodyPr>
          <a:lstStyle/>
          <a:p>
            <a:r>
              <a:rPr lang="en-GB" sz="2400" dirty="0"/>
              <a:t>Influencer marketing is a collaboration between popular social media users known as “influencers” and organisations, whereby the influencer promotes the organisation’s products and services (McKinsey, 2023): </a:t>
            </a:r>
          </a:p>
          <a:p>
            <a:r>
              <a:rPr lang="en-GB" sz="2400" dirty="0"/>
              <a:t>Influencers will typically have a sizable following and will specialise in a particular area (e.g. fitness, nutrition, videogaming, cosmetics, etc.)</a:t>
            </a:r>
          </a:p>
          <a:p>
            <a:r>
              <a:rPr lang="en-GB" sz="2400" dirty="0"/>
              <a:t>Partnerships between influencers and an organisation’s brand typically come in two forms: </a:t>
            </a:r>
          </a:p>
          <a:p>
            <a:pPr lvl="1"/>
            <a:r>
              <a:rPr lang="en-GB" sz="2000" dirty="0"/>
              <a:t>The influencer is paid a flat rate (per post) to feature a product or service </a:t>
            </a:r>
          </a:p>
          <a:p>
            <a:pPr lvl="1"/>
            <a:r>
              <a:rPr lang="en-GB" sz="2000" dirty="0"/>
              <a:t>The influencer posts about a product or service, with a link to a purchase gateway (and they will receive a commission) </a:t>
            </a:r>
          </a:p>
          <a:p>
            <a:r>
              <a:rPr lang="en-GB" sz="2400" dirty="0"/>
              <a:t>As influencers are trusted by their followers, this form of marketing can significantly drive sales. However, organisations must choose their influencers carefully and know when to cut ties. </a:t>
            </a:r>
          </a:p>
        </p:txBody>
      </p:sp>
    </p:spTree>
    <p:extLst>
      <p:ext uri="{BB962C8B-B14F-4D97-AF65-F5344CB8AC3E}">
        <p14:creationId xmlns:p14="http://schemas.microsoft.com/office/powerpoint/2010/main" val="1682828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2C8A08-46BA-C4CF-D109-57152BC353A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42B086-69F9-ACC1-2272-02A635C14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01D135A-C8AE-D283-4F34-AA22E2E8B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F0257BB-8908-6E30-8C8D-6074D3CB2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8670A67-5BF1-73BF-35EF-27FAD569D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D7B433C-26C1-079B-126F-B80695FE8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EF4B9-5413-C774-0D88-1452100A4F69}"/>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E MAIL MARKETING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331EEE5A-0744-8F46-1771-6D6F6657D695}"/>
              </a:ext>
            </a:extLst>
          </p:cNvPr>
          <p:cNvSpPr>
            <a:spLocks noGrp="1"/>
          </p:cNvSpPr>
          <p:nvPr>
            <p:ph idx="1"/>
          </p:nvPr>
        </p:nvSpPr>
        <p:spPr>
          <a:xfrm>
            <a:off x="567158" y="1885279"/>
            <a:ext cx="10912537" cy="4595034"/>
          </a:xfrm>
        </p:spPr>
        <p:txBody>
          <a:bodyPr anchor="ctr">
            <a:normAutofit lnSpcReduction="10000"/>
          </a:bodyPr>
          <a:lstStyle/>
          <a:p>
            <a:r>
              <a:rPr lang="en-GB" sz="2400" dirty="0"/>
              <a:t>Email marketing is the process of sending targeted messages to a group of people via email to build relationships, promote products or services, or provide valuable information. It’s a direct, cost-effective, and measurable form of digital marketing used to engage customers and drive conversions.</a:t>
            </a:r>
          </a:p>
          <a:p>
            <a:pPr marL="0" indent="0">
              <a:buNone/>
            </a:pPr>
            <a:endParaRPr lang="en-GB" sz="1050" dirty="0"/>
          </a:p>
          <a:p>
            <a:r>
              <a:rPr lang="en-GB" sz="2400" dirty="0"/>
              <a:t>Building trust and engagement – regularly sending valuable personalised content helps customers feel connected, keeps your brand in the consumers mind and builds trust and strong relationships. </a:t>
            </a:r>
          </a:p>
          <a:p>
            <a:endParaRPr lang="en-GB" sz="1050" dirty="0"/>
          </a:p>
          <a:p>
            <a:r>
              <a:rPr lang="en-GB" sz="2400" dirty="0"/>
              <a:t>Email works well with loyalty programmes and helps strengthen connections and retain customers. </a:t>
            </a:r>
          </a:p>
          <a:p>
            <a:endParaRPr lang="en-GB" sz="1050" dirty="0"/>
          </a:p>
          <a:p>
            <a:r>
              <a:rPr lang="en-GB" sz="2400" dirty="0"/>
              <a:t>Email is cost effective compared to other digital tools and can be managed effectively with automation using CRM data but must be compliant with GDPR.</a:t>
            </a:r>
          </a:p>
        </p:txBody>
      </p:sp>
    </p:spTree>
    <p:extLst>
      <p:ext uri="{BB962C8B-B14F-4D97-AF65-F5344CB8AC3E}">
        <p14:creationId xmlns:p14="http://schemas.microsoft.com/office/powerpoint/2010/main" val="441773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Wood human figure">
            <a:extLst>
              <a:ext uri="{FF2B5EF4-FFF2-40B4-BE49-F238E27FC236}">
                <a16:creationId xmlns:a16="http://schemas.microsoft.com/office/drawing/2014/main" id="{C128225A-4A90-612C-6070-5A76F247DBDF}"/>
              </a:ext>
            </a:extLst>
          </p:cNvPr>
          <p:cNvPicPr>
            <a:picLocks noChangeAspect="1"/>
          </p:cNvPicPr>
          <p:nvPr/>
        </p:nvPicPr>
        <p:blipFill>
          <a:blip r:embed="rId2"/>
          <a:srcRect r="20783"/>
          <a:stretch>
            <a:fillRect/>
          </a:stretch>
        </p:blipFill>
        <p:spPr>
          <a:xfrm>
            <a:off x="4038599" y="10"/>
            <a:ext cx="8160026" cy="6875809"/>
          </a:xfrm>
          <a:prstGeom prst="rect">
            <a:avLst/>
          </a:prstGeom>
        </p:spPr>
      </p:pic>
      <p:sp>
        <p:nvSpPr>
          <p:cNvPr id="40" name="Freeform: Shape 39">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59C8167-7692-5225-0FC8-6AC52DE346EF}"/>
              </a:ext>
            </a:extLst>
          </p:cNvPr>
          <p:cNvSpPr>
            <a:spLocks noGrp="1"/>
          </p:cNvSpPr>
          <p:nvPr>
            <p:ph type="title"/>
          </p:nvPr>
        </p:nvSpPr>
        <p:spPr>
          <a:xfrm>
            <a:off x="168965" y="1321904"/>
            <a:ext cx="3417801" cy="5159887"/>
          </a:xfrm>
        </p:spPr>
        <p:txBody>
          <a:bodyPr vert="horz" lIns="91440" tIns="45720" rIns="91440" bIns="45720" rtlCol="0" anchor="t">
            <a:normAutofit/>
          </a:bodyPr>
          <a:lstStyle/>
          <a:p>
            <a:pPr algn="ctr"/>
            <a:r>
              <a:rPr lang="en-US" b="1" dirty="0">
                <a:solidFill>
                  <a:srgbClr val="FFFFFF"/>
                </a:solidFill>
                <a:latin typeface="+mn-lt"/>
              </a:rPr>
              <a:t>ANY QUESTIONS? </a:t>
            </a:r>
          </a:p>
        </p:txBody>
      </p:sp>
    </p:spTree>
    <p:extLst>
      <p:ext uri="{BB962C8B-B14F-4D97-AF65-F5344CB8AC3E}">
        <p14:creationId xmlns:p14="http://schemas.microsoft.com/office/powerpoint/2010/main" val="2760794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C86E30-0757-5E13-18FE-FE92122B136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7B9DBDC-063C-B89D-BF1A-128EA1397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458327A-9A97-39AF-4F7E-CDA3875C8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7AE2BAB-BEBC-954F-E92B-088BC2DF0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FCCA3D2-A7D2-16D3-A638-F228C1BA2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44FACB-6A5B-FD45-8103-94CF4FEC3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B9C1A-D6E0-1A66-CD09-F978733B5E42}"/>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Assignment 2 – Part 3</a:t>
            </a:r>
          </a:p>
        </p:txBody>
      </p:sp>
      <p:sp>
        <p:nvSpPr>
          <p:cNvPr id="3" name="Content Placeholder 2">
            <a:extLst>
              <a:ext uri="{FF2B5EF4-FFF2-40B4-BE49-F238E27FC236}">
                <a16:creationId xmlns:a16="http://schemas.microsoft.com/office/drawing/2014/main" id="{B9B7CEF6-49EC-3908-1293-829D48FC572F}"/>
              </a:ext>
            </a:extLst>
          </p:cNvPr>
          <p:cNvSpPr>
            <a:spLocks noGrp="1"/>
          </p:cNvSpPr>
          <p:nvPr>
            <p:ph idx="1"/>
          </p:nvPr>
        </p:nvSpPr>
        <p:spPr>
          <a:xfrm>
            <a:off x="567159" y="1885279"/>
            <a:ext cx="10972171" cy="4346556"/>
          </a:xfrm>
        </p:spPr>
        <p:txBody>
          <a:bodyPr anchor="ctr">
            <a:normAutofit/>
          </a:bodyPr>
          <a:lstStyle/>
          <a:p>
            <a:pPr marL="0" indent="0">
              <a:buNone/>
            </a:pPr>
            <a:r>
              <a:rPr lang="en-GB" sz="2400" dirty="0"/>
              <a:t>Critically analyse how organisations must adapt their marketing approaches in response to the ongoing digital transformation. </a:t>
            </a:r>
          </a:p>
          <a:p>
            <a:pPr marL="0" indent="0">
              <a:buNone/>
            </a:pPr>
            <a:endParaRPr lang="en-GB" sz="2400" dirty="0"/>
          </a:p>
          <a:p>
            <a:pPr marL="0" indent="0">
              <a:buNone/>
            </a:pPr>
            <a:r>
              <a:rPr lang="en-GB" sz="2400" dirty="0"/>
              <a:t>Focus particularly on the rise and impact of social media as a marketing platform, including how it has changed consumer behaviour, brand communication, and engagement strategies.</a:t>
            </a:r>
          </a:p>
        </p:txBody>
      </p:sp>
    </p:spTree>
    <p:extLst>
      <p:ext uri="{BB962C8B-B14F-4D97-AF65-F5344CB8AC3E}">
        <p14:creationId xmlns:p14="http://schemas.microsoft.com/office/powerpoint/2010/main" val="11839824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E7C9EC-D32C-3EE7-263D-BFCD257C24D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FC1B61-A221-CBB6-1C06-AE5915738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C318ECA-183D-2E2A-51B6-51EC62492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D53B22-2510-1AFB-FE77-984F1A3FC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D76F981-1C72-9036-7BAF-AD60A7831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1D35A7F-196A-5BE3-2089-570672D2B6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04F4E-504B-B7BD-7351-2DFC45B2E857}"/>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What is Digital Transformation</a:t>
            </a:r>
          </a:p>
        </p:txBody>
      </p:sp>
      <p:sp>
        <p:nvSpPr>
          <p:cNvPr id="3" name="Content Placeholder 2">
            <a:extLst>
              <a:ext uri="{FF2B5EF4-FFF2-40B4-BE49-F238E27FC236}">
                <a16:creationId xmlns:a16="http://schemas.microsoft.com/office/drawing/2014/main" id="{8B021A45-4434-72FD-DC30-0124E3A661F1}"/>
              </a:ext>
            </a:extLst>
          </p:cNvPr>
          <p:cNvSpPr>
            <a:spLocks noGrp="1"/>
          </p:cNvSpPr>
          <p:nvPr>
            <p:ph idx="1"/>
          </p:nvPr>
        </p:nvSpPr>
        <p:spPr>
          <a:xfrm>
            <a:off x="567159" y="1885279"/>
            <a:ext cx="10972171" cy="4346556"/>
          </a:xfrm>
        </p:spPr>
        <p:txBody>
          <a:bodyPr anchor="ctr">
            <a:normAutofit/>
          </a:bodyPr>
          <a:lstStyle/>
          <a:p>
            <a:pPr marL="0" indent="0">
              <a:buNone/>
            </a:pPr>
            <a:r>
              <a:rPr lang="en-GB" sz="2400" dirty="0"/>
              <a:t>Digital transformation is </a:t>
            </a:r>
            <a:r>
              <a:rPr lang="en-GB" sz="2400" b="1" dirty="0"/>
              <a:t>the integration of digital technology into all areas of a business</a:t>
            </a:r>
            <a:r>
              <a:rPr lang="en-GB" sz="2400" dirty="0"/>
              <a:t>, leading to </a:t>
            </a:r>
            <a:r>
              <a:rPr lang="en-GB" sz="2400" b="1" dirty="0"/>
              <a:t>fundamental changes in how the business works and how it interacts with customers</a:t>
            </a:r>
            <a:r>
              <a:rPr lang="en-GB" sz="2400" dirty="0"/>
              <a:t>.</a:t>
            </a:r>
          </a:p>
          <a:p>
            <a:pPr marL="0" indent="0">
              <a:buNone/>
            </a:pPr>
            <a:endParaRPr lang="en-GB" sz="1200" dirty="0"/>
          </a:p>
          <a:p>
            <a:pPr marL="0" indent="0">
              <a:buNone/>
            </a:pPr>
            <a:r>
              <a:rPr lang="en-GB" sz="2400" dirty="0"/>
              <a:t>Digital transformation allows organisations to:</a:t>
            </a:r>
          </a:p>
          <a:p>
            <a:r>
              <a:rPr lang="en-GB" sz="2400" dirty="0"/>
              <a:t>Stay competitive</a:t>
            </a:r>
          </a:p>
          <a:p>
            <a:r>
              <a:rPr lang="en-GB" sz="2400" dirty="0"/>
              <a:t>Respond to changes in consumer behaviour</a:t>
            </a:r>
          </a:p>
          <a:p>
            <a:r>
              <a:rPr lang="en-GB" sz="2400" dirty="0"/>
              <a:t>Improve efficiency</a:t>
            </a:r>
          </a:p>
          <a:p>
            <a:r>
              <a:rPr lang="en-GB" sz="2400" dirty="0"/>
              <a:t>Create new revenue opportunities</a:t>
            </a:r>
          </a:p>
          <a:p>
            <a:endParaRPr lang="en-GB" sz="2400" dirty="0"/>
          </a:p>
        </p:txBody>
      </p:sp>
    </p:spTree>
    <p:extLst>
      <p:ext uri="{BB962C8B-B14F-4D97-AF65-F5344CB8AC3E}">
        <p14:creationId xmlns:p14="http://schemas.microsoft.com/office/powerpoint/2010/main" val="4291926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AC0E18-155C-5881-DCDE-E8A83B8A71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16BC7FE-38D0-4BA6-A712-D62A92EE86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779289-E9A7-65CA-CE7A-25175CADA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4E40968-9201-88DF-2E4F-FFF3AF75E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9FF33C0-4834-4223-AFFE-CDED49735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F9E8C9-D9C5-FC17-8800-CACE6BD67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0D6C4E-04E4-A76B-C978-B522CEA0EAF5}"/>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Examples of Digital Transformation</a:t>
            </a:r>
          </a:p>
        </p:txBody>
      </p:sp>
      <p:sp>
        <p:nvSpPr>
          <p:cNvPr id="3" name="Content Placeholder 2">
            <a:extLst>
              <a:ext uri="{FF2B5EF4-FFF2-40B4-BE49-F238E27FC236}">
                <a16:creationId xmlns:a16="http://schemas.microsoft.com/office/drawing/2014/main" id="{6AAA5AAE-9C75-1EEC-D81B-EE1CA429D3C5}"/>
              </a:ext>
            </a:extLst>
          </p:cNvPr>
          <p:cNvSpPr>
            <a:spLocks noGrp="1"/>
          </p:cNvSpPr>
          <p:nvPr>
            <p:ph idx="1"/>
          </p:nvPr>
        </p:nvSpPr>
        <p:spPr>
          <a:xfrm>
            <a:off x="567159" y="1885279"/>
            <a:ext cx="10972171" cy="4346556"/>
          </a:xfrm>
        </p:spPr>
        <p:txBody>
          <a:bodyPr anchor="ctr">
            <a:normAutofit/>
          </a:bodyPr>
          <a:lstStyle/>
          <a:p>
            <a:pPr marL="0" indent="0">
              <a:buNone/>
            </a:pPr>
            <a:endParaRPr lang="en-GB" sz="2400" b="1" dirty="0"/>
          </a:p>
          <a:p>
            <a:r>
              <a:rPr lang="en-GB" sz="2400" dirty="0"/>
              <a:t>Banks moving from branch-based services to mobile apps</a:t>
            </a:r>
          </a:p>
          <a:p>
            <a:endParaRPr lang="en-GB" sz="2400" dirty="0"/>
          </a:p>
          <a:p>
            <a:r>
              <a:rPr lang="en-GB" sz="2400" dirty="0"/>
              <a:t>Retailers adopting e-commerce and click-and-collect</a:t>
            </a:r>
          </a:p>
          <a:p>
            <a:endParaRPr lang="en-GB" sz="2400" dirty="0"/>
          </a:p>
          <a:p>
            <a:r>
              <a:rPr lang="en-GB" sz="2400" dirty="0"/>
              <a:t>Restaurants using digital ordering and delivery platforms</a:t>
            </a:r>
          </a:p>
          <a:p>
            <a:endParaRPr lang="en-GB" sz="2400" dirty="0"/>
          </a:p>
          <a:p>
            <a:r>
              <a:rPr lang="en-GB" sz="2400" dirty="0"/>
              <a:t>Brands using social media to engage with customers in real time</a:t>
            </a:r>
          </a:p>
          <a:p>
            <a:endParaRPr lang="en-GB" sz="2400" dirty="0"/>
          </a:p>
        </p:txBody>
      </p:sp>
    </p:spTree>
    <p:extLst>
      <p:ext uri="{BB962C8B-B14F-4D97-AF65-F5344CB8AC3E}">
        <p14:creationId xmlns:p14="http://schemas.microsoft.com/office/powerpoint/2010/main" val="227386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CF00E6-739E-1224-7680-87F4D0201A89}"/>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CB55B-D5EE-C815-B007-A9BF0FB7A26A}"/>
              </a:ext>
            </a:extLst>
          </p:cNvPr>
          <p:cNvSpPr>
            <a:spLocks noGrp="1"/>
          </p:cNvSpPr>
          <p:nvPr>
            <p:ph type="title"/>
          </p:nvPr>
        </p:nvSpPr>
        <p:spPr>
          <a:xfrm>
            <a:off x="1043631" y="809898"/>
            <a:ext cx="10173010" cy="1554480"/>
          </a:xfrm>
        </p:spPr>
        <p:txBody>
          <a:bodyPr anchor="ctr">
            <a:normAutofit/>
          </a:bodyPr>
          <a:lstStyle/>
          <a:p>
            <a:r>
              <a:rPr lang="en-GB" sz="4800" b="1">
                <a:effectLst>
                  <a:outerShdw blurRad="38100" dist="38100" dir="2700000" algn="tl">
                    <a:srgbClr val="000000">
                      <a:alpha val="43137"/>
                    </a:srgbClr>
                  </a:outerShdw>
                </a:effectLst>
                <a:latin typeface="+mn-lt"/>
              </a:rPr>
              <a:t>Task</a:t>
            </a:r>
          </a:p>
        </p:txBody>
      </p:sp>
      <p:cxnSp>
        <p:nvCxnSpPr>
          <p:cNvPr id="31" name="Straight Connector 3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DA74FFE0-B8FB-DAEE-C2F4-F79FD4DADD43}"/>
              </a:ext>
            </a:extLst>
          </p:cNvPr>
          <p:cNvGraphicFramePr>
            <a:graphicFrameLocks noGrp="1"/>
          </p:cNvGraphicFramePr>
          <p:nvPr>
            <p:ph idx="1"/>
            <p:extLst>
              <p:ext uri="{D42A27DB-BD31-4B8C-83A1-F6EECF244321}">
                <p14:modId xmlns:p14="http://schemas.microsoft.com/office/powerpoint/2010/main" val="14544305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3476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86D2CF-B687-AECC-3330-1F242C4FE60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3A8A46-FA86-5509-5223-0C3554B24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62D582-B4D6-A66B-AEE3-4BED4880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14341B-78D3-05D3-A8C9-E36EEC41B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793FE09-FEE4-7496-86C4-4B7E0B01B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3679A58-F40C-1E8D-6AFD-1526CDD9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426C2-47E0-FB60-0114-44EBE1F0EB4D}"/>
              </a:ext>
            </a:extLst>
          </p:cNvPr>
          <p:cNvSpPr>
            <a:spLocks noGrp="1"/>
          </p:cNvSpPr>
          <p:nvPr>
            <p:ph type="title"/>
          </p:nvPr>
        </p:nvSpPr>
        <p:spPr>
          <a:xfrm>
            <a:off x="567159" y="294538"/>
            <a:ext cx="10700391" cy="1033669"/>
          </a:xfrm>
        </p:spPr>
        <p:txBody>
          <a:bodyPr>
            <a:normAutofit fontScale="90000"/>
          </a:bodyPr>
          <a:lstStyle/>
          <a:p>
            <a:r>
              <a:rPr lang="en-GB" sz="4000" b="1" dirty="0">
                <a:solidFill>
                  <a:schemeClr val="bg1"/>
                </a:solidFill>
                <a:effectLst>
                  <a:outerShdw blurRad="38100" dist="38100" dir="2700000" algn="tl">
                    <a:srgbClr val="000000">
                      <a:alpha val="43137"/>
                    </a:srgbClr>
                  </a:outerShdw>
                </a:effectLst>
                <a:latin typeface="+mn-lt"/>
              </a:rPr>
              <a:t>How Has Social Media Changed Consumer Behaviour?</a:t>
            </a:r>
          </a:p>
        </p:txBody>
      </p:sp>
      <p:sp>
        <p:nvSpPr>
          <p:cNvPr id="3" name="Content Placeholder 2">
            <a:extLst>
              <a:ext uri="{FF2B5EF4-FFF2-40B4-BE49-F238E27FC236}">
                <a16:creationId xmlns:a16="http://schemas.microsoft.com/office/drawing/2014/main" id="{11C23E99-F612-6A95-1086-B2BAE7908BBF}"/>
              </a:ext>
            </a:extLst>
          </p:cNvPr>
          <p:cNvSpPr>
            <a:spLocks noGrp="1"/>
          </p:cNvSpPr>
          <p:nvPr>
            <p:ph idx="1"/>
          </p:nvPr>
        </p:nvSpPr>
        <p:spPr>
          <a:xfrm>
            <a:off x="567159" y="1885279"/>
            <a:ext cx="10972171" cy="4346556"/>
          </a:xfrm>
        </p:spPr>
        <p:txBody>
          <a:bodyPr anchor="ctr">
            <a:normAutofit fontScale="92500" lnSpcReduction="20000"/>
          </a:bodyPr>
          <a:lstStyle/>
          <a:p>
            <a:pPr marL="0" indent="0">
              <a:buNone/>
            </a:pPr>
            <a:endParaRPr lang="en-GB" sz="2400" b="1" dirty="0"/>
          </a:p>
          <a:p>
            <a:pPr marL="0" indent="0">
              <a:buNone/>
            </a:pPr>
            <a:r>
              <a:rPr lang="en-GB" sz="2400" dirty="0"/>
              <a:t>Social media has changed how consumers discover, evaluate, and interact with brands. Key changes include:</a:t>
            </a:r>
          </a:p>
          <a:p>
            <a:pPr marL="457200" indent="-457200">
              <a:buFont typeface="+mj-lt"/>
              <a:buAutoNum type="arabicPeriod"/>
            </a:pPr>
            <a:r>
              <a:rPr lang="en-GB" sz="2400" b="1" dirty="0"/>
              <a:t>More empowered and informed consumers</a:t>
            </a:r>
          </a:p>
          <a:p>
            <a:pPr lvl="1"/>
            <a:r>
              <a:rPr lang="en-GB" sz="2000" dirty="0"/>
              <a:t>Consumers now have instant access to reviews, user-generated content, and peer opinions. This shifts power away from brands and towards the audience.</a:t>
            </a:r>
          </a:p>
          <a:p>
            <a:pPr marL="457200" indent="-457200">
              <a:buFont typeface="+mj-lt"/>
              <a:buAutoNum type="arabicPeriod"/>
            </a:pPr>
            <a:r>
              <a:rPr lang="en-GB" sz="2400" b="1" dirty="0"/>
              <a:t>Seeking authenticity and transparency</a:t>
            </a:r>
          </a:p>
          <a:p>
            <a:pPr lvl="1"/>
            <a:r>
              <a:rPr lang="en-GB" sz="2000" dirty="0"/>
              <a:t>Consumers respond more to real experiences, behind-the-scenes content, and genuine brand voices—rather than traditional advertising.</a:t>
            </a:r>
          </a:p>
          <a:p>
            <a:pPr marL="457200" indent="-457200">
              <a:buFont typeface="+mj-lt"/>
              <a:buAutoNum type="arabicPeriod"/>
            </a:pPr>
            <a:r>
              <a:rPr lang="en-GB" sz="2400" b="1" dirty="0"/>
              <a:t> Increase in participatory behaviour</a:t>
            </a:r>
          </a:p>
          <a:p>
            <a:pPr lvl="1"/>
            <a:r>
              <a:rPr lang="en-GB" sz="2000" dirty="0"/>
              <a:t>Consumers co-create content by commenting, sharing, reviewing, and remixing posts. They help build the brand narrative.</a:t>
            </a:r>
          </a:p>
          <a:p>
            <a:pPr marL="457200" indent="-457200">
              <a:buFont typeface="+mj-lt"/>
              <a:buAutoNum type="arabicPeriod"/>
            </a:pPr>
            <a:r>
              <a:rPr lang="en-GB" sz="2400" b="1" dirty="0"/>
              <a:t>Faster decision-making through mobile use</a:t>
            </a:r>
          </a:p>
          <a:p>
            <a:pPr lvl="1"/>
            <a:r>
              <a:rPr lang="en-GB" sz="2000" dirty="0"/>
              <a:t>Short-form video trends and social shopping tools (e.g., TikTok Shop, Instagram Shopping) streamline purchase journeys.</a:t>
            </a:r>
          </a:p>
          <a:p>
            <a:endParaRPr lang="en-GB" sz="2400" dirty="0"/>
          </a:p>
        </p:txBody>
      </p:sp>
    </p:spTree>
    <p:extLst>
      <p:ext uri="{BB962C8B-B14F-4D97-AF65-F5344CB8AC3E}">
        <p14:creationId xmlns:p14="http://schemas.microsoft.com/office/powerpoint/2010/main" val="2227078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A75B82-F001-4606-F5C1-4C821DA8EAFE}"/>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E5E710-B4FB-1B26-F9D2-661992C2F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617DC5EA-74CF-5BB6-C363-CFD9A9AF3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E21EF62F-474C-509B-D1E9-96C5A2CBF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67DFAA8-F96A-E4B3-5F91-848221A1F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3709664-1FC4-F9B2-04A1-34B9CFD2B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3DBA922F-0688-BCF1-6CEE-D8A24C69A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DA45C-78D3-FCF2-F692-1A3B0CC5C598}"/>
              </a:ext>
            </a:extLst>
          </p:cNvPr>
          <p:cNvSpPr>
            <a:spLocks noGrp="1"/>
          </p:cNvSpPr>
          <p:nvPr>
            <p:ph type="title"/>
          </p:nvPr>
        </p:nvSpPr>
        <p:spPr>
          <a:xfrm>
            <a:off x="1043631" y="809898"/>
            <a:ext cx="10173010" cy="1554480"/>
          </a:xfrm>
        </p:spPr>
        <p:txBody>
          <a:bodyPr anchor="ctr">
            <a:normAutofit/>
          </a:bodyPr>
          <a:lstStyle/>
          <a:p>
            <a:r>
              <a:rPr lang="en-GB" sz="4800" b="1">
                <a:effectLst>
                  <a:outerShdw blurRad="38100" dist="38100" dir="2700000" algn="tl">
                    <a:srgbClr val="000000">
                      <a:alpha val="43137"/>
                    </a:srgbClr>
                  </a:outerShdw>
                </a:effectLst>
                <a:latin typeface="+mn-lt"/>
              </a:rPr>
              <a:t>Task</a:t>
            </a:r>
          </a:p>
        </p:txBody>
      </p:sp>
      <p:cxnSp>
        <p:nvCxnSpPr>
          <p:cNvPr id="31" name="Straight Connector 30">
            <a:extLst>
              <a:ext uri="{FF2B5EF4-FFF2-40B4-BE49-F238E27FC236}">
                <a16:creationId xmlns:a16="http://schemas.microsoft.com/office/drawing/2014/main" id="{6BE22736-3231-E30C-998B-122B81DAC0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FE79C521-9F7A-1B4C-8B0C-1F1FA8F32D53}"/>
              </a:ext>
            </a:extLst>
          </p:cNvPr>
          <p:cNvGraphicFramePr>
            <a:graphicFrameLocks noGrp="1"/>
          </p:cNvGraphicFramePr>
          <p:nvPr>
            <p:ph idx="1"/>
            <p:extLst>
              <p:ext uri="{D42A27DB-BD31-4B8C-83A1-F6EECF244321}">
                <p14:modId xmlns:p14="http://schemas.microsoft.com/office/powerpoint/2010/main" val="141748903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382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252ECD-F802-CEBD-CF27-A7DC28C6418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36AF18-40CE-21E2-7B83-9576863A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EAFC28-6250-20CC-B46D-14C8BFF9C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52978FD-88AD-4F98-B034-CA133FA5F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31D1EB-D135-3770-87E1-C2A9F2044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E2744E-3171-EDE6-05A8-4948673AF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E6833C-7CB2-FE33-1B43-E03D51DF9B9B}"/>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How Do Brands Communicate with Consumers?</a:t>
            </a:r>
          </a:p>
        </p:txBody>
      </p:sp>
      <p:sp>
        <p:nvSpPr>
          <p:cNvPr id="3" name="Content Placeholder 2">
            <a:extLst>
              <a:ext uri="{FF2B5EF4-FFF2-40B4-BE49-F238E27FC236}">
                <a16:creationId xmlns:a16="http://schemas.microsoft.com/office/drawing/2014/main" id="{C300A19A-61FE-7959-2732-83F069DCF30F}"/>
              </a:ext>
            </a:extLst>
          </p:cNvPr>
          <p:cNvSpPr>
            <a:spLocks noGrp="1"/>
          </p:cNvSpPr>
          <p:nvPr>
            <p:ph idx="1"/>
          </p:nvPr>
        </p:nvSpPr>
        <p:spPr>
          <a:xfrm>
            <a:off x="567159" y="1885279"/>
            <a:ext cx="10972171" cy="4346556"/>
          </a:xfrm>
        </p:spPr>
        <p:txBody>
          <a:bodyPr anchor="ctr">
            <a:normAutofit fontScale="92500" lnSpcReduction="10000"/>
          </a:bodyPr>
          <a:lstStyle/>
          <a:p>
            <a:pPr marL="0" indent="0">
              <a:buNone/>
            </a:pPr>
            <a:endParaRPr lang="en-GB" sz="2400" b="1" dirty="0"/>
          </a:p>
          <a:p>
            <a:pPr marL="457200" indent="-457200">
              <a:buFont typeface="+mj-lt"/>
              <a:buAutoNum type="arabicPeriod"/>
            </a:pPr>
            <a:r>
              <a:rPr lang="en-GB" sz="2400" b="1" dirty="0"/>
              <a:t>More personal communications</a:t>
            </a:r>
          </a:p>
          <a:p>
            <a:pPr lvl="1"/>
            <a:r>
              <a:rPr lang="en-GB" sz="2000" dirty="0"/>
              <a:t>Brands often use humour and personality to connect emotionally with audiences.</a:t>
            </a:r>
          </a:p>
          <a:p>
            <a:pPr marL="457200" indent="-457200">
              <a:buFont typeface="+mj-lt"/>
              <a:buAutoNum type="arabicPeriod"/>
            </a:pPr>
            <a:r>
              <a:rPr lang="en-GB" sz="2400" b="1" dirty="0"/>
              <a:t>From one-way to two-way communication</a:t>
            </a:r>
          </a:p>
          <a:p>
            <a:pPr lvl="1"/>
            <a:r>
              <a:rPr lang="en-GB" sz="2000" dirty="0"/>
              <a:t>Traditional marketing pushed messages outward. Social media requires </a:t>
            </a:r>
            <a:r>
              <a:rPr lang="en-GB" sz="2000" b="1" dirty="0"/>
              <a:t>dialogue</a:t>
            </a:r>
            <a:r>
              <a:rPr lang="en-GB" sz="2000" dirty="0"/>
              <a:t>—comments, DMs, real-time responses, and community interactions.</a:t>
            </a:r>
          </a:p>
          <a:p>
            <a:pPr marL="457200" indent="-457200">
              <a:buFont typeface="+mj-lt"/>
              <a:buAutoNum type="arabicPeriod"/>
            </a:pPr>
            <a:r>
              <a:rPr lang="en-GB" sz="2400" b="1" dirty="0"/>
              <a:t>Real-time communication</a:t>
            </a:r>
          </a:p>
          <a:p>
            <a:pPr lvl="1"/>
            <a:r>
              <a:rPr lang="en-GB" sz="2000" dirty="0"/>
              <a:t>Brands respond quickly to trends, news, and customer concerns. </a:t>
            </a:r>
          </a:p>
          <a:p>
            <a:pPr marL="457200" indent="-457200">
              <a:buFont typeface="+mj-lt"/>
              <a:buAutoNum type="arabicPeriod"/>
            </a:pPr>
            <a:r>
              <a:rPr lang="en-GB" sz="2400" b="1" dirty="0"/>
              <a:t>More Open and Honest Approach</a:t>
            </a:r>
          </a:p>
          <a:p>
            <a:pPr lvl="1"/>
            <a:r>
              <a:rPr lang="en-GB" sz="2000" dirty="0"/>
              <a:t>Modern audiences reward honesty, especially when brands admit mistakes or share authentic stories.</a:t>
            </a:r>
          </a:p>
          <a:p>
            <a:pPr marL="457200" indent="-457200">
              <a:buFont typeface="+mj-lt"/>
              <a:buAutoNum type="arabicPeriod"/>
            </a:pPr>
            <a:r>
              <a:rPr lang="en-GB" sz="2400" b="1" dirty="0"/>
              <a:t> Social responsibility</a:t>
            </a:r>
          </a:p>
          <a:p>
            <a:pPr lvl="1"/>
            <a:r>
              <a:rPr lang="en-GB" sz="2000" dirty="0"/>
              <a:t>Consumers expect brands to take a stance on issues like sustainability, equality, and ethics. </a:t>
            </a:r>
          </a:p>
          <a:p>
            <a:endParaRPr lang="en-GB" sz="2400" dirty="0"/>
          </a:p>
        </p:txBody>
      </p:sp>
    </p:spTree>
    <p:extLst>
      <p:ext uri="{BB962C8B-B14F-4D97-AF65-F5344CB8AC3E}">
        <p14:creationId xmlns:p14="http://schemas.microsoft.com/office/powerpoint/2010/main" val="34683645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D267E5-22CA-7E39-075B-60ABDE19703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372271-8DD4-4581-5884-7A7BEADEE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4C9197-AFA6-B4AE-5CDC-4F144875A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8D3637-CA41-5CC5-6EED-D370F4C8A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513C2B-649E-DF83-ED32-B35F4C5A3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9F2329B-78BE-5933-5BAF-7C3454ECC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B91171-1661-7590-08E7-6DF90D0E4375}"/>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How Do Brands Engage with Consumers?</a:t>
            </a:r>
          </a:p>
        </p:txBody>
      </p:sp>
      <p:sp>
        <p:nvSpPr>
          <p:cNvPr id="3" name="Content Placeholder 2">
            <a:extLst>
              <a:ext uri="{FF2B5EF4-FFF2-40B4-BE49-F238E27FC236}">
                <a16:creationId xmlns:a16="http://schemas.microsoft.com/office/drawing/2014/main" id="{E6E7E658-972B-07DD-E9E1-5249E8CFEACA}"/>
              </a:ext>
            </a:extLst>
          </p:cNvPr>
          <p:cNvSpPr>
            <a:spLocks noGrp="1"/>
          </p:cNvSpPr>
          <p:nvPr>
            <p:ph idx="1"/>
          </p:nvPr>
        </p:nvSpPr>
        <p:spPr>
          <a:xfrm>
            <a:off x="567159" y="1885279"/>
            <a:ext cx="10972171" cy="4346556"/>
          </a:xfrm>
        </p:spPr>
        <p:txBody>
          <a:bodyPr anchor="ctr">
            <a:normAutofit fontScale="85000" lnSpcReduction="20000"/>
          </a:bodyPr>
          <a:lstStyle/>
          <a:p>
            <a:pPr marL="0" indent="0">
              <a:buNone/>
            </a:pPr>
            <a:endParaRPr lang="en-GB" sz="2400" b="1" dirty="0"/>
          </a:p>
          <a:p>
            <a:pPr marL="0" indent="0">
              <a:buNone/>
            </a:pPr>
            <a:r>
              <a:rPr lang="en-GB" sz="2400" dirty="0"/>
              <a:t>Engagement has shifted from simply attracting attention to </a:t>
            </a:r>
            <a:r>
              <a:rPr lang="en-GB" sz="2400" i="1" dirty="0"/>
              <a:t>building community and ongoing interaction</a:t>
            </a:r>
            <a:r>
              <a:rPr lang="en-GB" sz="2400" dirty="0"/>
              <a:t>. Relationship building is key to developing emotional connections between brands and consumers that can lead to long term customer loyalty</a:t>
            </a:r>
          </a:p>
          <a:p>
            <a:pPr marL="0" indent="0">
              <a:buNone/>
            </a:pPr>
            <a:endParaRPr lang="en-GB" sz="1400" dirty="0"/>
          </a:p>
          <a:p>
            <a:pPr marL="457200" indent="-457200">
              <a:buFont typeface="+mj-lt"/>
              <a:buAutoNum type="arabicPeriod"/>
            </a:pPr>
            <a:r>
              <a:rPr lang="en-GB" sz="2400" b="1" dirty="0"/>
              <a:t>Personalised, targeted content</a:t>
            </a:r>
          </a:p>
          <a:p>
            <a:pPr lvl="1"/>
            <a:r>
              <a:rPr lang="en-GB" sz="2000" dirty="0"/>
              <a:t>Platforms provide detailed data, allowing brands to tailor messages to specific interests and behaviours.</a:t>
            </a:r>
          </a:p>
          <a:p>
            <a:pPr marL="457200" indent="-457200">
              <a:buFont typeface="+mj-lt"/>
              <a:buAutoNum type="arabicPeriod"/>
            </a:pPr>
            <a:endParaRPr lang="en-GB" sz="1300" b="1" dirty="0"/>
          </a:p>
          <a:p>
            <a:pPr marL="457200" indent="-457200">
              <a:buFont typeface="+mj-lt"/>
              <a:buAutoNum type="arabicPeriod"/>
            </a:pPr>
            <a:r>
              <a:rPr lang="en-GB" sz="2400" b="1" dirty="0"/>
              <a:t>Community Building and interactive content</a:t>
            </a:r>
          </a:p>
          <a:p>
            <a:pPr lvl="1"/>
            <a:r>
              <a:rPr lang="en-GB" sz="2000" b="1" dirty="0"/>
              <a:t>Communities, interactions, comments</a:t>
            </a:r>
          </a:p>
          <a:p>
            <a:pPr lvl="1"/>
            <a:r>
              <a:rPr lang="en-GB" sz="2000" dirty="0"/>
              <a:t>polls, quizzes, AR filters, livestreams, and challenges drive participation—not just views.</a:t>
            </a:r>
          </a:p>
          <a:p>
            <a:pPr marL="457200" lvl="1" indent="0">
              <a:buNone/>
            </a:pPr>
            <a:endParaRPr lang="en-GB" sz="2000" dirty="0"/>
          </a:p>
          <a:p>
            <a:pPr marL="457200" indent="-457200">
              <a:buFont typeface="+mj-lt"/>
              <a:buAutoNum type="arabicPeriod"/>
            </a:pPr>
            <a:r>
              <a:rPr lang="en-GB" sz="2400" b="1" dirty="0"/>
              <a:t>Social and sales </a:t>
            </a:r>
          </a:p>
          <a:p>
            <a:pPr lvl="1"/>
            <a:r>
              <a:rPr lang="en-GB" sz="2000" dirty="0"/>
              <a:t>Seamless shopping experiences (e.g., in-app checkout - TikTok Shop) blur the lines between discovery and purchase.</a:t>
            </a:r>
          </a:p>
          <a:p>
            <a:endParaRPr lang="en-GB" sz="2400" dirty="0"/>
          </a:p>
        </p:txBody>
      </p:sp>
    </p:spTree>
    <p:extLst>
      <p:ext uri="{BB962C8B-B14F-4D97-AF65-F5344CB8AC3E}">
        <p14:creationId xmlns:p14="http://schemas.microsoft.com/office/powerpoint/2010/main" val="2487903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2471</Words>
  <Application>Microsoft Office PowerPoint</Application>
  <PresentationFormat>Widescreen</PresentationFormat>
  <Paragraphs>214</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Arial</vt:lpstr>
      <vt:lpstr>Calibri</vt:lpstr>
      <vt:lpstr>Calibri Light</vt:lpstr>
      <vt:lpstr>Office Theme</vt:lpstr>
      <vt:lpstr>LECTURE 8: DIGITAL MARKETING</vt:lpstr>
      <vt:lpstr>Why Digital Marketing Matters </vt:lpstr>
      <vt:lpstr>The Digital Marketing Funnel</vt:lpstr>
      <vt:lpstr>Customer Journey Map</vt:lpstr>
      <vt:lpstr>DIGITAL MARKETING MEDIA CATEGORIES</vt:lpstr>
      <vt:lpstr>PAID, OWNED AND EARNED DIGITAL MEDIA</vt:lpstr>
      <vt:lpstr>Digital Marketing Tools</vt:lpstr>
      <vt:lpstr>Web Sites</vt:lpstr>
      <vt:lpstr>Web Sites</vt:lpstr>
      <vt:lpstr>Apps</vt:lpstr>
      <vt:lpstr>SEARCH ENGINE OPTIMISATION (SEO) </vt:lpstr>
      <vt:lpstr>PAID SEARCH ADVERTISING </vt:lpstr>
      <vt:lpstr>DISPLAY ADVERTISING </vt:lpstr>
      <vt:lpstr>AFFILIATE ADVERTISING </vt:lpstr>
      <vt:lpstr>SOCIAL MEDIA MARKETING </vt:lpstr>
      <vt:lpstr>SOCIAL MEDIA MARKETING </vt:lpstr>
      <vt:lpstr>VIDEO ON DEMAND MARKETING </vt:lpstr>
      <vt:lpstr>INFLUENCER MARKETING </vt:lpstr>
      <vt:lpstr>E MAIL MARKETING </vt:lpstr>
      <vt:lpstr>ANY QUESTIONS? </vt:lpstr>
      <vt:lpstr>Assignment 2 – Part 3</vt:lpstr>
      <vt:lpstr>What is Digital Transformation</vt:lpstr>
      <vt:lpstr>Examples of Digital Transformation</vt:lpstr>
      <vt:lpstr>Task</vt:lpstr>
      <vt:lpstr>How Has Social Media Changed Consumer Behaviour?</vt:lpstr>
      <vt:lpstr>Task</vt:lpstr>
      <vt:lpstr>How Do Brands Communicate with Consumers?</vt:lpstr>
      <vt:lpstr>How Do Brands Engage with Consumers?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Notes for Presentation</dc:title>
  <dc:creator>Maria Heffernan</dc:creator>
  <cp:lastModifiedBy>Gwyneth Jones</cp:lastModifiedBy>
  <cp:revision>47</cp:revision>
  <dcterms:created xsi:type="dcterms:W3CDTF">2022-11-29T08:41:22Z</dcterms:created>
  <dcterms:modified xsi:type="dcterms:W3CDTF">2025-11-21T10:15:48Z</dcterms:modified>
</cp:coreProperties>
</file>