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60" r:id="rId1"/>
  </p:sldMasterIdLst>
  <p:sldIdLst>
    <p:sldId id="256" r:id="rId2"/>
    <p:sldId id="257" r:id="rId3"/>
    <p:sldId id="279" r:id="rId4"/>
    <p:sldId id="280" r:id="rId5"/>
    <p:sldId id="260" r:id="rId6"/>
    <p:sldId id="277" r:id="rId7"/>
    <p:sldId id="272" r:id="rId8"/>
    <p:sldId id="278"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62" d="100"/>
          <a:sy n="62" d="100"/>
        </p:scale>
        <p:origin x="-1680" y="-10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6BFC299E-373C-467D-ABAF-65BB52CC96CC}"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32BE0152-CBE1-4A3D-B4A0-7655313BD74F}" type="datetimeFigureOut">
              <a:rPr lang="en-GB" smtClean="0"/>
              <a:pPr/>
              <a:t>10/12/15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E0152-CBE1-4A3D-B4A0-7655313BD74F}" type="datetimeFigureOut">
              <a:rPr lang="en-GB" smtClean="0"/>
              <a:pPr/>
              <a:t>10/12/15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10/12/15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32BE0152-CBE1-4A3D-B4A0-7655313BD74F}" type="datetimeFigureOut">
              <a:rPr lang="en-GB" smtClean="0"/>
              <a:pPr/>
              <a:t>10/12/15</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6BFC299E-373C-467D-ABAF-65BB52CC96CC}"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imgres?imgurl=http://www.nrc.nl/wetenschap/files/2012/06/Annemarie_Mols.jpg&amp;imgrefurl=http://www.snipview.com/q/Annemarie_Mol&amp;h=312&amp;w=468&amp;tbnid=ExOK913P730qVM:&amp;docid=B66YRY5gD9YfXM&amp;ei=k4cbVoyhHsrz-AHC1bygAw&amp;tbm=isch&amp;ved=0CCoQMygKMApqFQoTCMy26YvZvMgCFco5PgodwioPNA" TargetMode="External"/><Relationship Id="rId4"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hyperlink" Target="http://www.google.co.uk/imgres?imgurl=http://ecx.images-amazon.com/images/I/41SVearw3nL._SX306_BO1,204,203,200_.jpg&amp;imgrefurl=http://www.amazon.com/Embodiment-Experience-Existential-Cambridge-Anthropology/dp/0521458900&amp;h=499&amp;w=308&amp;tbnid=qo6m-Ak4vSi5ZM:&amp;docid=7hVNhNlkvmPFlM&amp;ei=Z5EVVpOWNsHiU6SsltAH&amp;tbm=isch&amp;ved=0CB8QMygAMABqFQoTCNPl3c-pscgCFUHxFAodJJYFeg"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47801"/>
            <a:ext cx="8915400" cy="914400"/>
          </a:xfrm>
        </p:spPr>
        <p:txBody>
          <a:bodyPr>
            <a:normAutofit/>
          </a:bodyPr>
          <a:lstStyle/>
          <a:p>
            <a:r>
              <a:rPr lang="en-GB" dirty="0" smtClean="0"/>
              <a:t>(</a:t>
            </a:r>
            <a:r>
              <a:rPr lang="en-GB" dirty="0" err="1" smtClean="0"/>
              <a:t>Un)Bounded</a:t>
            </a:r>
            <a:r>
              <a:rPr lang="en-GB" dirty="0" smtClean="0"/>
              <a:t> Bodies</a:t>
            </a:r>
            <a:endParaRPr lang="en-GB" i="1" dirty="0"/>
          </a:p>
        </p:txBody>
      </p:sp>
      <p:sp>
        <p:nvSpPr>
          <p:cNvPr id="3" name="Subtitle 2"/>
          <p:cNvSpPr>
            <a:spLocks noGrp="1"/>
          </p:cNvSpPr>
          <p:nvPr>
            <p:ph type="subTitle" idx="1"/>
          </p:nvPr>
        </p:nvSpPr>
        <p:spPr>
          <a:xfrm>
            <a:off x="914400" y="2514601"/>
            <a:ext cx="8001000" cy="4343400"/>
          </a:xfrm>
        </p:spPr>
        <p:txBody>
          <a:bodyPr>
            <a:normAutofit/>
          </a:bodyPr>
          <a:lstStyle/>
          <a:p>
            <a:endParaRPr lang="en-US" dirty="0" smtClean="0">
              <a:hlinkClick r:id="rId2"/>
            </a:endParaRPr>
          </a:p>
          <a:p>
            <a:r>
              <a:rPr lang="en-GB" sz="2400" dirty="0" smtClean="0">
                <a:solidFill>
                  <a:schemeClr val="bg1"/>
                </a:solidFill>
              </a:rPr>
              <a:t>Mol (2008),  </a:t>
            </a:r>
            <a:r>
              <a:rPr lang="en-GB" sz="2400" i="1" dirty="0" smtClean="0">
                <a:solidFill>
                  <a:schemeClr val="bg1"/>
                </a:solidFill>
              </a:rPr>
              <a:t>I eat an apple</a:t>
            </a:r>
            <a:endParaRPr lang="en-US" sz="2400" dirty="0" smtClean="0">
              <a:hlinkClick r:id="rId3"/>
            </a:endParaRPr>
          </a:p>
          <a:p>
            <a:endParaRPr lang="en-GB" sz="2400" i="1" dirty="0">
              <a:solidFill>
                <a:schemeClr val="bg1"/>
              </a:solidFill>
            </a:endParaRPr>
          </a:p>
        </p:txBody>
      </p:sp>
      <p:pic>
        <p:nvPicPr>
          <p:cNvPr id="5" name="Picture 4"/>
          <p:cNvPicPr>
            <a:picLocks noChangeAspect="1"/>
          </p:cNvPicPr>
          <p:nvPr/>
        </p:nvPicPr>
        <p:blipFill>
          <a:blip r:embed="rId4"/>
          <a:stretch>
            <a:fillRect/>
          </a:stretch>
        </p:blipFill>
        <p:spPr>
          <a:xfrm>
            <a:off x="3886200" y="3581400"/>
            <a:ext cx="4564799" cy="3043199"/>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22568106"/>
      </p:ext>
    </p:extLst>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a:t>
            </a:r>
            <a:r>
              <a:rPr lang="en-GB" dirty="0" smtClean="0"/>
              <a:t>going on when I eat an apple? </a:t>
            </a:r>
            <a:endParaRPr lang="en-GB" dirty="0"/>
          </a:p>
        </p:txBody>
      </p:sp>
      <p:sp>
        <p:nvSpPr>
          <p:cNvPr id="3" name="Content Placeholder 2"/>
          <p:cNvSpPr>
            <a:spLocks noGrp="1"/>
          </p:cNvSpPr>
          <p:nvPr>
            <p:ph sz="half" idx="1"/>
          </p:nvPr>
        </p:nvSpPr>
        <p:spPr>
          <a:xfrm>
            <a:off x="533400" y="2595563"/>
            <a:ext cx="3657600" cy="3681412"/>
          </a:xfrm>
        </p:spPr>
        <p:txBody>
          <a:bodyPr>
            <a:normAutofit/>
          </a:bodyPr>
          <a:lstStyle/>
          <a:p>
            <a:pPr lvl="0"/>
            <a:r>
              <a:rPr lang="en-US" dirty="0" smtClean="0"/>
              <a:t>Process of transubstantiation </a:t>
            </a:r>
          </a:p>
          <a:p>
            <a:pPr lvl="0"/>
            <a:r>
              <a:rPr lang="en-US" dirty="0" smtClean="0"/>
              <a:t>Incorporation </a:t>
            </a:r>
          </a:p>
          <a:p>
            <a:pPr lvl="1"/>
            <a:r>
              <a:rPr lang="en-US" dirty="0" smtClean="0"/>
              <a:t>Digestion </a:t>
            </a:r>
          </a:p>
          <a:p>
            <a:pPr lvl="1"/>
            <a:r>
              <a:rPr lang="en-US" dirty="0" smtClean="0"/>
              <a:t>Metabolic Processes </a:t>
            </a:r>
          </a:p>
          <a:p>
            <a:r>
              <a:rPr lang="en-US" dirty="0" smtClean="0"/>
              <a:t>Multiple bodies being broken down </a:t>
            </a:r>
          </a:p>
          <a:p>
            <a:pPr lvl="1"/>
            <a:r>
              <a:rPr lang="en-US" dirty="0" smtClean="0"/>
              <a:t>Being absorbed into other bodies </a:t>
            </a:r>
            <a:endParaRPr lang="en-US" dirty="0" smtClean="0"/>
          </a:p>
        </p:txBody>
      </p:sp>
      <p:pic>
        <p:nvPicPr>
          <p:cNvPr id="5" name="Picture 4"/>
          <p:cNvPicPr>
            <a:picLocks noChangeAspect="1"/>
          </p:cNvPicPr>
          <p:nvPr/>
        </p:nvPicPr>
        <p:blipFill>
          <a:blip r:embed="rId2"/>
          <a:stretch>
            <a:fillRect/>
          </a:stretch>
        </p:blipFill>
        <p:spPr>
          <a:xfrm>
            <a:off x="4191000" y="2819400"/>
            <a:ext cx="4673600" cy="2971800"/>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36198602"/>
      </p:ext>
    </p:extLst>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114424" y="1447800"/>
            <a:ext cx="7610476" cy="2971799"/>
          </a:xfrm>
        </p:spPr>
        <p:txBody>
          <a:bodyPr>
            <a:normAutofit fontScale="92500" lnSpcReduction="10000"/>
          </a:bodyPr>
          <a:lstStyle/>
          <a:p>
            <a:r>
              <a:rPr lang="en-GB" dirty="0" smtClean="0"/>
              <a:t>‘</a:t>
            </a:r>
            <a:r>
              <a:rPr lang="en-GB" sz="2800" dirty="0" smtClean="0"/>
              <a:t>[</a:t>
            </a:r>
            <a:r>
              <a:rPr lang="en-GB" sz="2800" dirty="0" err="1" smtClean="0"/>
              <a:t>f]or</a:t>
            </a:r>
            <a:r>
              <a:rPr lang="en-GB" sz="2800" dirty="0" smtClean="0"/>
              <a:t> how to separate us out to begin with, the apple and me? One moment this may be possible: here is the apple, there am I. But a little later (bite, chew, swallow) I have become (made out of) apple; while the apple is (a part) of me’ </a:t>
            </a:r>
            <a:r>
              <a:rPr lang="en-GB" sz="2800" dirty="0" smtClean="0"/>
              <a:t>(2008: </a:t>
            </a:r>
            <a:r>
              <a:rPr lang="en-GB" sz="2800" dirty="0" smtClean="0"/>
              <a:t>30). </a:t>
            </a:r>
          </a:p>
          <a:p>
            <a:pPr>
              <a:buNone/>
            </a:pPr>
            <a:r>
              <a:rPr lang="en-GB" sz="2800" dirty="0" smtClean="0"/>
              <a:t>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body has semi-permeable boundaries </a:t>
            </a:r>
            <a:endParaRPr lang="en-GB" dirty="0"/>
          </a:p>
        </p:txBody>
      </p:sp>
      <p:sp>
        <p:nvSpPr>
          <p:cNvPr id="3" name="Content Placeholder 2"/>
          <p:cNvSpPr>
            <a:spLocks noGrp="1"/>
          </p:cNvSpPr>
          <p:nvPr>
            <p:ph sz="half" idx="1"/>
          </p:nvPr>
        </p:nvSpPr>
        <p:spPr>
          <a:xfrm>
            <a:off x="533400" y="2595563"/>
            <a:ext cx="4150360" cy="2586037"/>
          </a:xfrm>
        </p:spPr>
        <p:txBody>
          <a:bodyPr>
            <a:normAutofit/>
          </a:bodyPr>
          <a:lstStyle/>
          <a:p>
            <a:r>
              <a:rPr lang="en-GB" sz="2400" dirty="0" smtClean="0"/>
              <a:t>‘a series of mutual transformations in which the border between inside and outside becomes blurry (Bennett 2010: 49). </a:t>
            </a:r>
          </a:p>
          <a:p>
            <a:endParaRPr lang="en-GB" dirty="0"/>
          </a:p>
        </p:txBody>
      </p:sp>
      <p:sp>
        <p:nvSpPr>
          <p:cNvPr id="4" name="Content Placeholder 3"/>
          <p:cNvSpPr>
            <a:spLocks noGrp="1"/>
          </p:cNvSpPr>
          <p:nvPr>
            <p:ph sz="half" idx="2"/>
          </p:nvPr>
        </p:nvSpPr>
        <p:spPr/>
        <p:txBody>
          <a:bodyPr>
            <a:normAutofit/>
          </a:bodyPr>
          <a:lstStyle/>
          <a:p>
            <a:endParaRPr lang="en-GB"/>
          </a:p>
        </p:txBody>
      </p:sp>
      <p:pic>
        <p:nvPicPr>
          <p:cNvPr id="5" name="Picture 4"/>
          <p:cNvPicPr>
            <a:picLocks noChangeAspect="1"/>
          </p:cNvPicPr>
          <p:nvPr/>
        </p:nvPicPr>
        <p:blipFill>
          <a:blip r:embed="rId2"/>
          <a:stretch>
            <a:fillRect/>
          </a:stretch>
        </p:blipFill>
        <p:spPr>
          <a:xfrm>
            <a:off x="4648200" y="2514600"/>
            <a:ext cx="4148095" cy="38671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0"/>
            <a:ext cx="8913813" cy="1447800"/>
          </a:xfrm>
        </p:spPr>
        <p:txBody>
          <a:bodyPr>
            <a:normAutofit/>
          </a:bodyPr>
          <a:lstStyle/>
          <a:p>
            <a:r>
              <a:rPr lang="en-GB" dirty="0" smtClean="0"/>
              <a:t>What are the implications </a:t>
            </a:r>
            <a:r>
              <a:rPr lang="en-GB" dirty="0" smtClean="0"/>
              <a:t>of this in terms of agency? </a:t>
            </a:r>
            <a:endParaRPr lang="en-GB" dirty="0"/>
          </a:p>
        </p:txBody>
      </p:sp>
      <p:pic>
        <p:nvPicPr>
          <p:cNvPr id="5" name="Picture 4"/>
          <p:cNvPicPr>
            <a:picLocks noChangeAspect="1"/>
          </p:cNvPicPr>
          <p:nvPr/>
        </p:nvPicPr>
        <p:blipFill>
          <a:blip r:embed="rId2"/>
          <a:stretch>
            <a:fillRect/>
          </a:stretch>
        </p:blipFill>
        <p:spPr>
          <a:xfrm>
            <a:off x="3200400" y="2514600"/>
            <a:ext cx="5105400" cy="3276600"/>
          </a:xfrm>
          <a:prstGeom prst="rect">
            <a:avLst/>
          </a:prstGeom>
        </p:spPr>
      </p:pic>
      <p:pic>
        <p:nvPicPr>
          <p:cNvPr id="6" name="Picture 5"/>
          <p:cNvPicPr>
            <a:picLocks noChangeAspect="1"/>
          </p:cNvPicPr>
          <p:nvPr/>
        </p:nvPicPr>
        <p:blipFill>
          <a:blip r:embed="rId3"/>
          <a:stretch>
            <a:fillRect/>
          </a:stretch>
        </p:blipFill>
        <p:spPr>
          <a:xfrm>
            <a:off x="1828800" y="3810000"/>
            <a:ext cx="3200400" cy="2667000"/>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5185301"/>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Where does the agency lie? </a:t>
            </a:r>
            <a:endParaRPr lang="en-GB" dirty="0"/>
          </a:p>
        </p:txBody>
      </p:sp>
      <p:sp>
        <p:nvSpPr>
          <p:cNvPr id="4" name="Content Placeholder 3"/>
          <p:cNvSpPr>
            <a:spLocks noGrp="1"/>
          </p:cNvSpPr>
          <p:nvPr>
            <p:ph idx="1"/>
          </p:nvPr>
        </p:nvSpPr>
        <p:spPr/>
        <p:txBody>
          <a:bodyPr/>
          <a:lstStyle/>
          <a:p>
            <a:r>
              <a:rPr lang="en-GB" dirty="0" smtClean="0"/>
              <a:t>With the person eating the apple?  </a:t>
            </a:r>
          </a:p>
          <a:p>
            <a:r>
              <a:rPr lang="en-GB" dirty="0" smtClean="0"/>
              <a:t>With their internal organs? </a:t>
            </a:r>
          </a:p>
          <a:p>
            <a:r>
              <a:rPr lang="en-GB" dirty="0" smtClean="0"/>
              <a:t>With the apple? </a:t>
            </a:r>
          </a:p>
          <a:p>
            <a:r>
              <a:rPr lang="en-GB" dirty="0" smtClean="0"/>
              <a:t>Think about the definition of agency being used here</a:t>
            </a:r>
          </a:p>
          <a:p>
            <a:pPr lvl="1"/>
            <a:r>
              <a:rPr lang="en-GB" dirty="0" smtClean="0"/>
              <a:t>Affect not intent </a:t>
            </a:r>
          </a:p>
          <a:p>
            <a:pPr lvl="1"/>
            <a:r>
              <a:rPr lang="en-GB" dirty="0" smtClean="0"/>
              <a:t>Influence of </a:t>
            </a:r>
            <a:r>
              <a:rPr lang="en-GB" dirty="0" err="1" smtClean="0"/>
              <a:t>Latour</a:t>
            </a:r>
            <a:r>
              <a:rPr lang="en-GB" dirty="0" smtClean="0"/>
              <a:t> and Actor Network Theory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Situatedness</a:t>
            </a:r>
            <a:r>
              <a:rPr lang="en-GB" dirty="0" smtClean="0"/>
              <a:t> and </a:t>
            </a:r>
            <a:r>
              <a:rPr lang="en-GB" dirty="0" err="1" smtClean="0"/>
              <a:t>Relationalities</a:t>
            </a:r>
            <a:endParaRPr lang="en-GB" dirty="0"/>
          </a:p>
        </p:txBody>
      </p:sp>
      <p:sp>
        <p:nvSpPr>
          <p:cNvPr id="6" name="Content Placeholder 5"/>
          <p:cNvSpPr>
            <a:spLocks noGrp="1"/>
          </p:cNvSpPr>
          <p:nvPr>
            <p:ph idx="1"/>
          </p:nvPr>
        </p:nvSpPr>
        <p:spPr>
          <a:xfrm>
            <a:off x="1114424" y="2595563"/>
            <a:ext cx="7610476" cy="2738438"/>
          </a:xfrm>
        </p:spPr>
        <p:txBody>
          <a:bodyPr/>
          <a:lstStyle/>
          <a:p>
            <a:r>
              <a:rPr lang="en-GB" dirty="0" smtClean="0"/>
              <a:t>Geographical and Historical </a:t>
            </a:r>
          </a:p>
          <a:p>
            <a:r>
              <a:rPr lang="en-GB" dirty="0" smtClean="0"/>
              <a:t>Granny Smiths and the Pinochet Regime </a:t>
            </a:r>
          </a:p>
          <a:p>
            <a:r>
              <a:rPr lang="en-GB" dirty="0" smtClean="0"/>
              <a:t>Not just eating an apple </a:t>
            </a:r>
          </a:p>
          <a:p>
            <a:pPr lvl="1"/>
            <a:r>
              <a:rPr lang="en-GB" dirty="0" smtClean="0"/>
              <a:t>But also the political, economic, symbolic relationships in which the apple is situated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a:xfrm>
            <a:off x="0" y="1123856"/>
            <a:ext cx="8913813" cy="1162144"/>
          </a:xfrm>
        </p:spPr>
        <p:txBody>
          <a:bodyPr>
            <a:normAutofit fontScale="90000"/>
          </a:bodyPr>
          <a:lstStyle/>
          <a:p>
            <a:r>
              <a:rPr lang="en-GB" dirty="0" smtClean="0"/>
              <a:t>The Making and Unmaking of Relations through the Body</a:t>
            </a:r>
            <a:endParaRPr lang="en-GB" dirty="0"/>
          </a:p>
        </p:txBody>
      </p:sp>
      <p:sp>
        <p:nvSpPr>
          <p:cNvPr id="4" name="Content Placeholder 3"/>
          <p:cNvSpPr>
            <a:spLocks noGrp="1"/>
          </p:cNvSpPr>
          <p:nvPr>
            <p:ph idx="1"/>
          </p:nvPr>
        </p:nvSpPr>
        <p:spPr>
          <a:xfrm>
            <a:off x="685800" y="2590800"/>
            <a:ext cx="8039100" cy="3810000"/>
          </a:xfrm>
        </p:spPr>
        <p:txBody>
          <a:bodyPr>
            <a:normAutofit/>
          </a:bodyPr>
          <a:lstStyle/>
          <a:p>
            <a:r>
              <a:rPr lang="en-GB" dirty="0" smtClean="0"/>
              <a:t>in the act of placing food in the mouth, landscapes, people, objects and imaginings not only juxtapose with and fold into one another, but are also reconstituted and reordered’ (Abbots and Lavis</a:t>
            </a:r>
            <a:r>
              <a:rPr lang="en-GB" dirty="0" smtClean="0"/>
              <a:t> 2013: </a:t>
            </a:r>
            <a:r>
              <a:rPr lang="en-GB" dirty="0" smtClean="0"/>
              <a:t>5).</a:t>
            </a:r>
            <a:r>
              <a:rPr lang="en-GB" dirty="0" smtClean="0"/>
              <a:t> </a:t>
            </a:r>
          </a:p>
          <a:p>
            <a:r>
              <a:rPr lang="en-GB" dirty="0" smtClean="0"/>
              <a:t>‘Unpacking the encounters betweens food and (human and non-human) bodies….offers a way to take account of the many networks and relations performed by eating’ (Abbots &amp; Lavis 2013: 1)</a:t>
            </a:r>
          </a:p>
          <a:p>
            <a:r>
              <a:rPr lang="en-GB" dirty="0" smtClean="0"/>
              <a:t>Eating configures and reconfigures subjectivities </a:t>
            </a:r>
          </a:p>
          <a:p>
            <a:pPr lvl="1"/>
            <a:r>
              <a:rPr lang="en-GB" dirty="0" err="1" smtClean="0"/>
              <a:t>Relationality</a:t>
            </a:r>
            <a:r>
              <a:rPr lang="en-GB" dirty="0" smtClean="0"/>
              <a:t> of multiple bodies </a:t>
            </a:r>
            <a:endParaRPr lang="en-GB" dirty="0"/>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191</TotalTime>
  <Words>331</Words>
  <Application>Microsoft Macintosh PowerPoint</Application>
  <PresentationFormat>On-screen Show (4:3)</PresentationFormat>
  <Paragraphs>32</Paragraphs>
  <Slides>8</Slides>
  <Notes>0</Notes>
  <HiddenSlides>0</HiddenSlides>
  <MMClips>0</MMClips>
  <ScaleCrop>false</ScaleCrop>
  <HeadingPairs>
    <vt:vector size="4" baseType="variant">
      <vt:variant>
        <vt:lpstr>Design Template</vt:lpstr>
      </vt:variant>
      <vt:variant>
        <vt:i4>1</vt:i4>
      </vt:variant>
      <vt:variant>
        <vt:lpstr>Slide Titles</vt:lpstr>
      </vt:variant>
      <vt:variant>
        <vt:i4>8</vt:i4>
      </vt:variant>
    </vt:vector>
  </HeadingPairs>
  <TitlesOfParts>
    <vt:vector size="9" baseType="lpstr">
      <vt:lpstr>Perspective</vt:lpstr>
      <vt:lpstr>(Un)Bounded Bodies</vt:lpstr>
      <vt:lpstr>What is going on when I eat an apple? </vt:lpstr>
      <vt:lpstr>Slide 3</vt:lpstr>
      <vt:lpstr>The body has semi-permeable boundaries </vt:lpstr>
      <vt:lpstr>What are the implications of this in terms of agency? </vt:lpstr>
      <vt:lpstr>Where does the agency lie? </vt:lpstr>
      <vt:lpstr>Situatedness and Relationalities</vt:lpstr>
      <vt:lpstr>The Making and Unmaking of Relations through the Body</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Body, Culture and Society</dc:title>
  <dc:creator>Rachel Casiday</dc:creator>
  <cp:lastModifiedBy>Emma-Jayne Abbots</cp:lastModifiedBy>
  <cp:revision>20</cp:revision>
  <dcterms:created xsi:type="dcterms:W3CDTF">2015-10-12T10:08:59Z</dcterms:created>
  <dcterms:modified xsi:type="dcterms:W3CDTF">2015-10-12T10:41:34Z</dcterms:modified>
</cp:coreProperties>
</file>