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1"/>
  </p:notesMasterIdLst>
  <p:sldIdLst>
    <p:sldId id="270" r:id="rId5"/>
    <p:sldId id="313" r:id="rId6"/>
    <p:sldId id="279" r:id="rId7"/>
    <p:sldId id="302" r:id="rId8"/>
    <p:sldId id="304" r:id="rId9"/>
    <p:sldId id="284" r:id="rId10"/>
    <p:sldId id="310" r:id="rId11"/>
    <p:sldId id="290" r:id="rId12"/>
    <p:sldId id="291" r:id="rId13"/>
    <p:sldId id="311" r:id="rId14"/>
    <p:sldId id="299" r:id="rId15"/>
    <p:sldId id="268" r:id="rId16"/>
    <p:sldId id="306" r:id="rId17"/>
    <p:sldId id="289" r:id="rId18"/>
    <p:sldId id="309" r:id="rId19"/>
    <p:sldId id="294" r:id="rId2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13"/>
            <p14:sldId id="279"/>
            <p14:sldId id="302"/>
            <p14:sldId id="304"/>
            <p14:sldId id="284"/>
            <p14:sldId id="310"/>
            <p14:sldId id="290"/>
            <p14:sldId id="291"/>
            <p14:sldId id="311"/>
            <p14:sldId id="299"/>
            <p14:sldId id="268"/>
            <p14:sldId id="306"/>
            <p14:sldId id="289"/>
            <p14:sldId id="309"/>
            <p14:sldId id="29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BA9F9D-E9F8-46CD-8DAF-F5F663E8F9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BB30F3E-4FEE-4EF5-B462-DA0A47D68BEB}">
      <dgm:prSet/>
      <dgm:spPr/>
      <dgm:t>
        <a:bodyPr/>
        <a:lstStyle/>
        <a:p>
          <a:pPr>
            <a:lnSpc>
              <a:spcPct val="100000"/>
            </a:lnSpc>
          </a:pPr>
          <a:r>
            <a:rPr lang="en-GB" b="0" i="0" dirty="0"/>
            <a:t>Use your ‘Module document’ to save all notes and activity answers as you progress through the online LOs/topics, to answer the Assignment task.</a:t>
          </a:r>
          <a:endParaRPr lang="en-US" dirty="0"/>
        </a:p>
      </dgm:t>
    </dgm:pt>
    <dgm:pt modelId="{54F25856-4B03-447F-ADEE-810952DCC12E}" type="parTrans" cxnId="{E5B7455F-B06F-45DF-8420-D6CF75BC1965}">
      <dgm:prSet/>
      <dgm:spPr/>
      <dgm:t>
        <a:bodyPr/>
        <a:lstStyle/>
        <a:p>
          <a:endParaRPr lang="en-US"/>
        </a:p>
      </dgm:t>
    </dgm:pt>
    <dgm:pt modelId="{4FC7161D-15F3-4040-BCCD-9C4B51019C2E}" type="sibTrans" cxnId="{E5B7455F-B06F-45DF-8420-D6CF75BC1965}">
      <dgm:prSet/>
      <dgm:spPr/>
      <dgm:t>
        <a:bodyPr/>
        <a:lstStyle/>
        <a:p>
          <a:pPr>
            <a:lnSpc>
              <a:spcPct val="100000"/>
            </a:lnSpc>
          </a:pPr>
          <a:endParaRPr lang="en-US"/>
        </a:p>
      </dgm:t>
    </dgm:pt>
    <dgm:pt modelId="{479F3673-8C61-43EE-97A1-E0B60BC2C9EC}" type="pres">
      <dgm:prSet presAssocID="{E4BA9F9D-E9F8-46CD-8DAF-F5F663E8F958}" presName="root" presStyleCnt="0">
        <dgm:presLayoutVars>
          <dgm:dir/>
          <dgm:resizeHandles val="exact"/>
        </dgm:presLayoutVars>
      </dgm:prSet>
      <dgm:spPr/>
    </dgm:pt>
    <dgm:pt modelId="{5DF36D4E-3995-4441-B57C-3107C84D8FF5}" type="pres">
      <dgm:prSet presAssocID="{6BB30F3E-4FEE-4EF5-B462-DA0A47D68BEB}" presName="compNode" presStyleCnt="0"/>
      <dgm:spPr/>
    </dgm:pt>
    <dgm:pt modelId="{3C591971-261C-4453-A04D-E4D3852D7862}" type="pres">
      <dgm:prSet presAssocID="{6BB30F3E-4FEE-4EF5-B462-DA0A47D68BEB}" presName="bgRect" presStyleLbl="bgShp" presStyleIdx="0" presStyleCnt="1" custLinFactNeighborX="-570" custLinFactNeighborY="-66028"/>
      <dgm:spPr/>
    </dgm:pt>
    <dgm:pt modelId="{E1E83204-6D03-4F7D-9767-70824E4815C7}" type="pres">
      <dgm:prSet presAssocID="{6BB30F3E-4FEE-4EF5-B462-DA0A47D68BEB}" presName="iconRect" presStyleLbl="node1" presStyleIdx="0" presStyleCnt="1" custLinFactY="-2305" custLinFactNeighborX="8351"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0B7DC8F-AC13-42C9-8B8E-15D359220443}" type="pres">
      <dgm:prSet presAssocID="{6BB30F3E-4FEE-4EF5-B462-DA0A47D68BEB}" presName="spaceRect" presStyleCnt="0"/>
      <dgm:spPr/>
    </dgm:pt>
    <dgm:pt modelId="{8886C7D1-C53C-4935-82A8-4985A9CA015B}" type="pres">
      <dgm:prSet presAssocID="{6BB30F3E-4FEE-4EF5-B462-DA0A47D68BEB}" presName="parTx" presStyleLbl="revTx" presStyleIdx="0" presStyleCnt="1" custLinFactNeighborX="0" custLinFactNeighborY="-56268">
        <dgm:presLayoutVars>
          <dgm:chMax val="0"/>
          <dgm:chPref val="0"/>
        </dgm:presLayoutVars>
      </dgm:prSet>
      <dgm:spPr/>
    </dgm:pt>
  </dgm:ptLst>
  <dgm:cxnLst>
    <dgm:cxn modelId="{E5B7455F-B06F-45DF-8420-D6CF75BC1965}" srcId="{E4BA9F9D-E9F8-46CD-8DAF-F5F663E8F958}" destId="{6BB30F3E-4FEE-4EF5-B462-DA0A47D68BEB}" srcOrd="0" destOrd="0" parTransId="{54F25856-4B03-447F-ADEE-810952DCC12E}" sibTransId="{4FC7161D-15F3-4040-BCCD-9C4B51019C2E}"/>
    <dgm:cxn modelId="{DFF64374-A230-43E5-874C-338E6C676C63}" type="presOf" srcId="{6BB30F3E-4FEE-4EF5-B462-DA0A47D68BEB}" destId="{8886C7D1-C53C-4935-82A8-4985A9CA015B}" srcOrd="0" destOrd="0" presId="urn:microsoft.com/office/officeart/2018/2/layout/IconVerticalSolidList"/>
    <dgm:cxn modelId="{B66D6CF1-EF3F-452A-A22B-C9B9BE087CB2}" type="presOf" srcId="{E4BA9F9D-E9F8-46CD-8DAF-F5F663E8F958}" destId="{479F3673-8C61-43EE-97A1-E0B60BC2C9EC}" srcOrd="0" destOrd="0" presId="urn:microsoft.com/office/officeart/2018/2/layout/IconVerticalSolidList"/>
    <dgm:cxn modelId="{867E2D53-50AA-4E46-BFC5-41F6F935828D}" type="presParOf" srcId="{479F3673-8C61-43EE-97A1-E0B60BC2C9EC}" destId="{5DF36D4E-3995-4441-B57C-3107C84D8FF5}" srcOrd="0" destOrd="0" presId="urn:microsoft.com/office/officeart/2018/2/layout/IconVerticalSolidList"/>
    <dgm:cxn modelId="{6BA87216-7013-4DF7-8D2F-05CBAB1DFFB1}" type="presParOf" srcId="{5DF36D4E-3995-4441-B57C-3107C84D8FF5}" destId="{3C591971-261C-4453-A04D-E4D3852D7862}" srcOrd="0" destOrd="0" presId="urn:microsoft.com/office/officeart/2018/2/layout/IconVerticalSolidList"/>
    <dgm:cxn modelId="{B7B6A0E4-796D-4603-8D85-1E498E386526}" type="presParOf" srcId="{5DF36D4E-3995-4441-B57C-3107C84D8FF5}" destId="{E1E83204-6D03-4F7D-9767-70824E4815C7}" srcOrd="1" destOrd="0" presId="urn:microsoft.com/office/officeart/2018/2/layout/IconVerticalSolidList"/>
    <dgm:cxn modelId="{7F07B7F1-F232-496F-865C-0CED574E06CE}" type="presParOf" srcId="{5DF36D4E-3995-4441-B57C-3107C84D8FF5}" destId="{F0B7DC8F-AC13-42C9-8B8E-15D359220443}" srcOrd="2" destOrd="0" presId="urn:microsoft.com/office/officeart/2018/2/layout/IconVerticalSolidList"/>
    <dgm:cxn modelId="{609744EE-0112-4ECB-AF27-43225C4D66E6}" type="presParOf" srcId="{5DF36D4E-3995-4441-B57C-3107C84D8FF5}" destId="{8886C7D1-C53C-4935-82A8-4985A9CA01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91971-261C-4453-A04D-E4D3852D7862}">
      <dsp:nvSpPr>
        <dsp:cNvPr id="0" name=""/>
        <dsp:cNvSpPr/>
      </dsp:nvSpPr>
      <dsp:spPr>
        <a:xfrm>
          <a:off x="0" y="661037"/>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83204-6D03-4F7D-9767-70824E4815C7}">
      <dsp:nvSpPr>
        <dsp:cNvPr id="0" name=""/>
        <dsp:cNvSpPr/>
      </dsp:nvSpPr>
      <dsp:spPr>
        <a:xfrm>
          <a:off x="454841" y="1082163"/>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6C7D1-C53C-4935-82A8-4985A9CA015B}">
      <dsp:nvSpPr>
        <dsp:cNvPr id="0" name=""/>
        <dsp:cNvSpPr/>
      </dsp:nvSpPr>
      <dsp:spPr>
        <a:xfrm>
          <a:off x="1507738" y="788445"/>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0" i="0" kern="1200" dirty="0"/>
            <a:t>Use your ‘Module document’ to save all notes and activity answers as you progress through the online LOs/topics, to answer the Assignment task.</a:t>
          </a:r>
          <a:endParaRPr lang="en-US" sz="2200" kern="1200" dirty="0"/>
        </a:p>
      </dsp:txBody>
      <dsp:txXfrm>
        <a:off x="1507738" y="788445"/>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2563803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10/19/2020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en.wikipedia.org/wiki/Yin_and_yang" TargetMode="External"/><Relationship Id="rId5" Type="http://schemas.openxmlformats.org/officeDocument/2006/relationships/image" Target="../media/image4.png"/><Relationship Id="rId4" Type="http://schemas.openxmlformats.org/officeDocument/2006/relationships/hyperlink" Target="http://www.coolstuff49ja.com/2015/07/snacks-to-pack-for-your-next-road-trip.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Support Tutorial.</a:t>
            </a: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p>
          <a:p>
            <a:pPr marL="0" indent="0">
              <a:buNone/>
            </a:pPr>
            <a:r>
              <a:rPr lang="en-US" sz="2000" dirty="0"/>
              <a:t>The foundations for success.</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DB9B-158B-48CA-BF00-1DA2BEE77075}"/>
              </a:ext>
            </a:extLst>
          </p:cNvPr>
          <p:cNvSpPr>
            <a:spLocks noGrp="1"/>
          </p:cNvSpPr>
          <p:nvPr>
            <p:ph type="title"/>
          </p:nvPr>
        </p:nvSpPr>
        <p:spPr/>
        <p:txBody>
          <a:bodyPr/>
          <a:lstStyle/>
          <a:p>
            <a:r>
              <a:rPr lang="en-GB" sz="4400" b="1" dirty="0"/>
              <a:t>UCM PM Feedback</a:t>
            </a:r>
            <a:endParaRPr lang="en-GB" dirty="0"/>
          </a:p>
        </p:txBody>
      </p:sp>
      <p:sp>
        <p:nvSpPr>
          <p:cNvPr id="3" name="Content Placeholder 2">
            <a:extLst>
              <a:ext uri="{FF2B5EF4-FFF2-40B4-BE49-F238E27FC236}">
                <a16:creationId xmlns:a16="http://schemas.microsoft.com/office/drawing/2014/main" id="{0988FBA0-4459-4F14-8151-4F60D1F5162F}"/>
              </a:ext>
            </a:extLst>
          </p:cNvPr>
          <p:cNvSpPr>
            <a:spLocks noGrp="1"/>
          </p:cNvSpPr>
          <p:nvPr>
            <p:ph idx="1"/>
          </p:nvPr>
        </p:nvSpPr>
        <p:spPr/>
        <p:txBody>
          <a:bodyPr>
            <a:normAutofit fontScale="85000" lnSpcReduction="20000"/>
          </a:bodyPr>
          <a:lstStyle/>
          <a:p>
            <a:r>
              <a:rPr lang="en-GB" dirty="0"/>
              <a:t> We have just added a load of new content to the pages, units 3 and 4 and as such the students percentage % may have gone down. </a:t>
            </a:r>
          </a:p>
          <a:p>
            <a:r>
              <a:rPr lang="en-GB" dirty="0"/>
              <a:t>The best way for students to track whether they have completed the required elements is through the badge system, as due to the bilingual nature of the Moodle page students will not visit all of the activities, but it will not effect their mark as tutors mark participation through a Module view and activity engagement screen at the end of the module.</a:t>
            </a:r>
          </a:p>
          <a:p>
            <a:r>
              <a:rPr lang="en-GB" dirty="0"/>
              <a:t>They are asking all students not to focus on the % and instead on receiving the Digital badges as indicators of completion through the module.</a:t>
            </a:r>
          </a:p>
          <a:p>
            <a:r>
              <a:rPr lang="en-GB" dirty="0"/>
              <a:t>There is no need to complete the tasks more than once.</a:t>
            </a:r>
          </a:p>
          <a:p>
            <a:r>
              <a:rPr lang="en-GB" dirty="0"/>
              <a:t>Staff will have access to the activity completion tracker to see an overview of participation for </a:t>
            </a:r>
            <a:r>
              <a:rPr lang="en-GB" dirty="0" err="1"/>
              <a:t>markig</a:t>
            </a:r>
            <a:r>
              <a:rPr lang="en-GB" dirty="0"/>
              <a:t> purposes, they are not able to see individual student progress % - the % is not used to inform participation marks.</a:t>
            </a:r>
          </a:p>
        </p:txBody>
      </p:sp>
    </p:spTree>
    <p:extLst>
      <p:ext uri="{BB962C8B-B14F-4D97-AF65-F5344CB8AC3E}">
        <p14:creationId xmlns:p14="http://schemas.microsoft.com/office/powerpoint/2010/main" val="3027485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Last week’s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Text Placeholder 3">
            <a:extLst>
              <a:ext uri="{FF2B5EF4-FFF2-40B4-BE49-F238E27FC236}">
                <a16:creationId xmlns:a16="http://schemas.microsoft.com/office/drawing/2014/main" id="{24ACD3F2-09B4-4F53-A1FB-AA6EA84B725D}"/>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2: Becoming a Lifelong Learner</a:t>
            </a:r>
          </a:p>
          <a:p>
            <a:pPr marL="742950" lvl="1" indent="-514350">
              <a:buFont typeface="+mj-lt"/>
              <a:buAutoNum type="arabicPeriod"/>
            </a:pPr>
            <a:r>
              <a:rPr lang="en-US" sz="3000" b="1" dirty="0"/>
              <a:t>Topic 1 </a:t>
            </a:r>
            <a:r>
              <a:rPr lang="en-US" sz="3000" dirty="0"/>
              <a:t>- Bouncing Forward</a:t>
            </a:r>
          </a:p>
          <a:p>
            <a:pPr marL="742950" lvl="1" indent="-514350">
              <a:buFont typeface="+mj-lt"/>
              <a:buAutoNum type="arabicPeriod"/>
            </a:pPr>
            <a:r>
              <a:rPr lang="en-GB" sz="3200" b="1" dirty="0"/>
              <a:t>Topic 2 </a:t>
            </a:r>
            <a:r>
              <a:rPr lang="en-GB" sz="3200" dirty="0"/>
              <a:t>- Learning to Learn</a:t>
            </a:r>
            <a:endParaRPr lang="en-US" sz="3200" dirty="0"/>
          </a:p>
          <a:p>
            <a:pPr marL="742950" lvl="1" indent="-514350">
              <a:buFont typeface="+mj-lt"/>
              <a:buAutoNum type="arabicPeriod"/>
            </a:pPr>
            <a:r>
              <a:rPr lang="en-US" sz="3200" b="1" dirty="0"/>
              <a:t>Look at Assignment 1 Task 2: </a:t>
            </a:r>
            <a:r>
              <a:rPr lang="en-US" sz="3200" dirty="0"/>
              <a:t>Mind Map.</a:t>
            </a:r>
          </a:p>
        </p:txBody>
      </p:sp>
    </p:spTree>
    <p:extLst>
      <p:ext uri="{BB962C8B-B14F-4D97-AF65-F5344CB8AC3E}">
        <p14:creationId xmlns:p14="http://schemas.microsoft.com/office/powerpoint/2010/main" val="3285734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0">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wo cups of coffee on wooden table">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 b="14469"/>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A close up of food&#10;&#10;Description automatically generated">
            <a:extLst>
              <a:ext uri="{FF2B5EF4-FFF2-40B4-BE49-F238E27FC236}">
                <a16:creationId xmlns:a16="http://schemas.microsoft.com/office/drawing/2014/main" id="{075C4987-9329-4603-9A3B-80DA7BB5179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459" b="6294"/>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4299" r="1" b="4300"/>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CA2D1C23-75AB-4C3B-8DDF-AEBC693E9E88}"/>
              </a:ext>
            </a:extLst>
          </p:cNvPr>
          <p:cNvSpPr txBox="1"/>
          <p:nvPr/>
        </p:nvSpPr>
        <p:spPr>
          <a:xfrm>
            <a:off x="7565216"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coolstuff49ja.com/2015/07/snacks-to-pack-for-your-next-road-trip.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This</a:t>
            </a:r>
            <a:r>
              <a:rPr lang="en-US" sz="4000" b="1" u="sng" kern="1200" dirty="0">
                <a:solidFill>
                  <a:schemeClr val="tx1"/>
                </a:solidFill>
                <a:latin typeface="+mj-lt"/>
                <a:ea typeface="+mj-ea"/>
                <a:cs typeface="+mj-cs"/>
              </a:rPr>
              <a:t> week’s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2: Becoming a Lifelong Learner</a:t>
            </a:r>
          </a:p>
          <a:p>
            <a:pPr marL="742950" lvl="1" indent="-514350">
              <a:buFont typeface="+mj-lt"/>
              <a:buAutoNum type="arabicPeriod"/>
            </a:pPr>
            <a:r>
              <a:rPr lang="en-US" sz="3000" b="1" dirty="0"/>
              <a:t>Topic 3 </a:t>
            </a:r>
            <a:r>
              <a:rPr lang="en-US" sz="3000" dirty="0"/>
              <a:t>- </a:t>
            </a:r>
            <a:r>
              <a:rPr lang="en-GB" sz="3000" dirty="0"/>
              <a:t>Healthy Mind in a Healthy Body </a:t>
            </a:r>
          </a:p>
          <a:p>
            <a:pPr marL="742950" lvl="1" indent="-514350">
              <a:buFont typeface="+mj-lt"/>
              <a:buAutoNum type="arabicPeriod"/>
            </a:pPr>
            <a:r>
              <a:rPr lang="en-GB" sz="3200" b="1" dirty="0"/>
              <a:t>Topic 4 </a:t>
            </a:r>
            <a:r>
              <a:rPr lang="en-GB" sz="3200" dirty="0"/>
              <a:t>- Unpacking Experiences </a:t>
            </a:r>
          </a:p>
          <a:p>
            <a:pPr marL="742950" lvl="1" indent="-514350">
              <a:buFont typeface="+mj-lt"/>
              <a:buAutoNum type="arabicPeriod"/>
            </a:pPr>
            <a:r>
              <a:rPr lang="en-US" sz="3200" b="1" dirty="0"/>
              <a:t>Assignment 1 Task 2: </a:t>
            </a:r>
            <a:r>
              <a:rPr lang="en-US" sz="3200" dirty="0"/>
              <a:t>Mind Map.</a:t>
            </a:r>
          </a:p>
        </p:txBody>
      </p:sp>
    </p:spTree>
    <p:extLst>
      <p:ext uri="{BB962C8B-B14F-4D97-AF65-F5344CB8AC3E}">
        <p14:creationId xmlns:p14="http://schemas.microsoft.com/office/powerpoint/2010/main" val="4289173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139090" cy="1454051"/>
          </a:xfrm>
        </p:spPr>
        <p:txBody>
          <a:bodyPr>
            <a:noAutofit/>
          </a:bodyPr>
          <a:lstStyle/>
          <a:p>
            <a:r>
              <a:rPr lang="en-GB" sz="4900" b="1" u="sng" dirty="0">
                <a:solidFill>
                  <a:schemeClr val="tx2"/>
                </a:solidFill>
              </a:rPr>
              <a:t>Assignment 1: Task 2</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379730"/>
            <a:ext cx="10104040" cy="5052686"/>
          </a:xfrm>
        </p:spPr>
        <p:txBody>
          <a:bodyPr anchor="t">
            <a:noAutofit/>
          </a:bodyPr>
          <a:lstStyle/>
          <a:p>
            <a:pPr marL="457200">
              <a:lnSpc>
                <a:spcPct val="115000"/>
              </a:lnSpc>
              <a:spcAft>
                <a:spcPts val="0"/>
              </a:spcAft>
            </a:pPr>
            <a:r>
              <a:rPr lang="en-GB" b="1" dirty="0">
                <a:effectLst/>
                <a:latin typeface="Arial" panose="020B0604020202020204" pitchFamily="34" charset="0"/>
                <a:ea typeface="Times New Roman" panose="02020603050405020304" pitchFamily="18" charset="0"/>
                <a:cs typeface="Arial" panose="020B0604020202020204" pitchFamily="34" charset="0"/>
              </a:rPr>
              <a:t>2. Unit 2 – Mind Map (15 marks):</a:t>
            </a:r>
            <a:r>
              <a:rPr lang="en-GB" dirty="0">
                <a:effectLst/>
                <a:latin typeface="Arial" panose="020B0604020202020204" pitchFamily="34" charset="0"/>
                <a:ea typeface="Times New Roman" panose="02020603050405020304" pitchFamily="18" charset="0"/>
                <a:cs typeface="Arial" panose="020B0604020202020204" pitchFamily="34" charset="0"/>
              </a:rPr>
              <a:t> Create a mind map that demonstrates how the main concepts covered in Unit Two of the module are interconnected and how they contribute to preparing you to work in your chosen discipline. Your mind map should be no more than </a:t>
            </a:r>
            <a:r>
              <a:rPr lang="en-GB" b="1" dirty="0">
                <a:effectLst/>
                <a:latin typeface="Arial" panose="020B0604020202020204" pitchFamily="34" charset="0"/>
                <a:ea typeface="Times New Roman" panose="02020603050405020304" pitchFamily="18" charset="0"/>
                <a:cs typeface="Arial" panose="020B0604020202020204" pitchFamily="34" charset="0"/>
              </a:rPr>
              <a:t>200 words</a:t>
            </a:r>
            <a:r>
              <a:rPr lang="en-GB" dirty="0">
                <a:effectLst/>
                <a:latin typeface="Arial" panose="020B0604020202020204" pitchFamily="34" charset="0"/>
                <a:ea typeface="Times New Roman" panose="02020603050405020304" pitchFamily="18" charset="0"/>
                <a:cs typeface="Arial" panose="020B0604020202020204" pitchFamily="34" charset="0"/>
              </a:rPr>
              <a:t>, with supporting imagery, and can be produced using freely available Online Mapping technology of your choice.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523763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139090" cy="1454051"/>
          </a:xfrm>
        </p:spPr>
        <p:txBody>
          <a:bodyPr>
            <a:noAutofit/>
          </a:bodyPr>
          <a:lstStyle/>
          <a:p>
            <a:r>
              <a:rPr lang="en-GB" sz="5400" dirty="0">
                <a:effectLst/>
                <a:latin typeface="Arial" panose="020B0604020202020204" pitchFamily="34" charset="0"/>
                <a:ea typeface="Times New Roman" panose="02020603050405020304" pitchFamily="18" charset="0"/>
                <a:cs typeface="Arial" panose="020B0604020202020204" pitchFamily="34" charset="0"/>
              </a:rPr>
              <a:t>Tip for this week:</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379730"/>
            <a:ext cx="10104040" cy="5052686"/>
          </a:xfrm>
        </p:spPr>
        <p:txBody>
          <a:bodyPr anchor="t">
            <a:noAutofit/>
          </a:bodyPr>
          <a:lstStyle/>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Arial" panose="020B0604020202020204" pitchFamily="34" charset="0"/>
              </a:rPr>
              <a:t>If not already done so, select a </a:t>
            </a:r>
            <a:r>
              <a:rPr lang="en-GB" sz="2400" dirty="0" err="1">
                <a:latin typeface="Arial" panose="020B0604020202020204" pitchFamily="34" charset="0"/>
                <a:ea typeface="Times New Roman" panose="02020603050405020304" pitchFamily="18" charset="0"/>
                <a:cs typeface="Arial" panose="020B0604020202020204" pitchFamily="34" charset="0"/>
              </a:rPr>
              <a:t>MindMap</a:t>
            </a:r>
            <a:r>
              <a:rPr lang="en-GB" sz="2400" dirty="0">
                <a:latin typeface="Arial" panose="020B0604020202020204" pitchFamily="34" charset="0"/>
                <a:ea typeface="Times New Roman" panose="02020603050405020304" pitchFamily="18" charset="0"/>
                <a:cs typeface="Arial" panose="020B0604020202020204" pitchFamily="34" charset="0"/>
              </a:rPr>
              <a:t> tool to create your Map e.g. Coggle.it, GitMind.com, Canva.com (see </a:t>
            </a:r>
            <a:r>
              <a:rPr lang="en-GB" sz="2400" dirty="0" err="1">
                <a:latin typeface="Arial" panose="020B0604020202020204" pitchFamily="34" charset="0"/>
                <a:ea typeface="Times New Roman" panose="02020603050405020304" pitchFamily="18" charset="0"/>
                <a:cs typeface="Arial" panose="020B0604020202020204" pitchFamily="34" charset="0"/>
              </a:rPr>
              <a:t>MindMap</a:t>
            </a:r>
            <a:r>
              <a:rPr lang="en-GB" sz="2400" dirty="0">
                <a:latin typeface="Arial" panose="020B0604020202020204" pitchFamily="34" charset="0"/>
                <a:ea typeface="Times New Roman" panose="02020603050405020304" pitchFamily="18" charset="0"/>
                <a:cs typeface="Arial" panose="020B0604020202020204" pitchFamily="34" charset="0"/>
              </a:rPr>
              <a:t> templates) or Office365 Apps such as </a:t>
            </a:r>
            <a:r>
              <a:rPr lang="en-GB" sz="2400" dirty="0" err="1">
                <a:latin typeface="Arial" panose="020B0604020202020204" pitchFamily="34" charset="0"/>
                <a:ea typeface="Times New Roman" panose="02020603050405020304" pitchFamily="18" charset="0"/>
                <a:cs typeface="Arial" panose="020B0604020202020204" pitchFamily="34" charset="0"/>
              </a:rPr>
              <a:t>Powerpoint</a:t>
            </a:r>
            <a:r>
              <a:rPr lang="en-GB" sz="2400" dirty="0">
                <a:latin typeface="Arial" panose="020B0604020202020204" pitchFamily="34" charset="0"/>
                <a:ea typeface="Times New Roman" panose="02020603050405020304" pitchFamily="18" charset="0"/>
                <a:cs typeface="Arial" panose="020B0604020202020204" pitchFamily="34" charset="0"/>
              </a:rPr>
              <a:t> even Word could be used</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marL="571500" indent="-342900">
              <a:lnSpc>
                <a:spcPct val="115000"/>
              </a:lnSpc>
              <a:spcAft>
                <a:spcPts val="0"/>
              </a:spcAft>
              <a:buFont typeface="+mj-lt"/>
              <a:buAutoNum type="arabicPeriod"/>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Create a centre node of your choice e.g. </a:t>
            </a:r>
            <a:r>
              <a:rPr lang="en-GB" sz="2400" dirty="0">
                <a:effectLst/>
                <a:latin typeface="Arial" panose="020B0604020202020204" pitchFamily="34" charset="0"/>
                <a:ea typeface="Times New Roman" panose="02020603050405020304" pitchFamily="18" charset="0"/>
                <a:cs typeface="Arial" panose="020B0604020202020204" pitchFamily="34" charset="0"/>
              </a:rPr>
              <a:t>your chosen discipline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Times New Roman" panose="02020603050405020304" pitchFamily="18" charset="0"/>
              </a:rPr>
              <a:t>Add the main concepts covered in U2, Topics 1, 2, 3 &amp; 4 to the map.</a:t>
            </a:r>
          </a:p>
          <a:p>
            <a:pPr marL="571500" indent="-342900">
              <a:lnSpc>
                <a:spcPct val="115000"/>
              </a:lnSpc>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Note: Complete the above and you are halfway through the Online module content. </a:t>
            </a:r>
            <a:r>
              <a:rPr lang="en-GB" sz="2400" dirty="0">
                <a:solidFill>
                  <a:srgbClr val="FFFF00"/>
                </a:solidFill>
                <a:effectLst/>
                <a:latin typeface="Arial" panose="020B0604020202020204" pitchFamily="34" charset="0"/>
                <a:ea typeface="Times New Roman" panose="02020603050405020304" pitchFamily="18" charset="0"/>
                <a:cs typeface="Times New Roman" panose="02020603050405020304" pitchFamily="18" charset="0"/>
              </a:rPr>
              <a:t>👍.</a:t>
            </a:r>
          </a:p>
          <a:p>
            <a:pPr marL="0" indent="0">
              <a:buNone/>
            </a:pPr>
            <a:endParaRPr lang="en-GB" sz="20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543088" y="2308610"/>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21515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4870665" cy="2658955"/>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You will not be able to leave it until the end.</a:t>
            </a:r>
          </a:p>
        </p:txBody>
      </p:sp>
    </p:spTree>
    <p:extLst>
      <p:ext uri="{BB962C8B-B14F-4D97-AF65-F5344CB8AC3E}">
        <p14:creationId xmlns:p14="http://schemas.microsoft.com/office/powerpoint/2010/main" val="411291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30084"/>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dirty="0"/>
              <a:t>Unit 2:</a:t>
            </a:r>
            <a:endParaRPr lang="en-US" sz="3600" b="1" dirty="0">
              <a:solidFill>
                <a:srgbClr val="FF0000"/>
              </a:solidFill>
              <a:highlight>
                <a:srgbClr val="FFFF00"/>
              </a:highlight>
            </a:endParaRPr>
          </a:p>
          <a:p>
            <a:pPr marL="719138" indent="-547688">
              <a:buFont typeface="+mj-lt"/>
              <a:buAutoNum type="arabicPeriod"/>
            </a:pPr>
            <a:r>
              <a:rPr lang="en-US" sz="3600" b="1" dirty="0"/>
              <a:t>Topic 3: </a:t>
            </a:r>
            <a:r>
              <a:rPr lang="en-GB" sz="3600" dirty="0"/>
              <a:t>Healthy Mind in a Healthy Body</a:t>
            </a:r>
            <a:r>
              <a:rPr lang="en-US" sz="3600" dirty="0"/>
              <a:t>.</a:t>
            </a:r>
          </a:p>
          <a:p>
            <a:pPr marL="719138" indent="-547688">
              <a:buFont typeface="+mj-lt"/>
              <a:buAutoNum type="arabicPeriod"/>
            </a:pPr>
            <a:r>
              <a:rPr lang="en-US" sz="3600" b="1" dirty="0"/>
              <a:t>Topic 4: </a:t>
            </a:r>
            <a:r>
              <a:rPr lang="en-GB" sz="3600" dirty="0"/>
              <a:t>Unpacking Experiences</a:t>
            </a:r>
            <a:r>
              <a:rPr lang="en-US" sz="3600" dirty="0"/>
              <a:t>.</a:t>
            </a:r>
            <a:endParaRPr lang="en-US" sz="3600" b="1" dirty="0"/>
          </a:p>
          <a:p>
            <a:pPr marL="1209675" lvl="1" indent="-571500">
              <a:buFont typeface="Arial" panose="020B0604020202020204" pitchFamily="34" charset="0"/>
              <a:buChar char="•"/>
            </a:pPr>
            <a:r>
              <a:rPr lang="en-US" sz="3400" b="1" dirty="0"/>
              <a:t>+ Task 2 of Assignment 1.</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07886"/>
          </a:xfrm>
          <a:prstGeom prst="rect">
            <a:avLst/>
          </a:prstGeom>
          <a:noFill/>
        </p:spPr>
        <p:txBody>
          <a:bodyPr wrap="square" rtlCol="0">
            <a:spAutoFit/>
          </a:bodyPr>
          <a:lstStyle/>
          <a:p>
            <a:r>
              <a:rPr lang="en-GB" sz="4000" dirty="0"/>
              <a:t>Next: </a:t>
            </a:r>
            <a:r>
              <a:rPr lang="en-US" sz="4000" b="1" kern="1200" dirty="0">
                <a:solidFill>
                  <a:schemeClr val="bg1"/>
                </a:solidFill>
                <a:highlight>
                  <a:srgbClr val="FFFF00"/>
                </a:highlight>
                <a:latin typeface="+mj-lt"/>
                <a:ea typeface="+mj-ea"/>
                <a:cs typeface="+mj-cs"/>
              </a:rPr>
              <a:t>Go to Moodle &amp; Complete</a:t>
            </a:r>
            <a:endParaRPr lang="en-GB" sz="4000" dirty="0"/>
          </a:p>
        </p:txBody>
      </p:sp>
      <p:sp>
        <p:nvSpPr>
          <p:cNvPr id="4" name="TextBox 3">
            <a:extLst>
              <a:ext uri="{FF2B5EF4-FFF2-40B4-BE49-F238E27FC236}">
                <a16:creationId xmlns:a16="http://schemas.microsoft.com/office/drawing/2014/main" id="{113E50CA-1411-4BD2-8CE1-6D17B5EE54B9}"/>
              </a:ext>
            </a:extLst>
          </p:cNvPr>
          <p:cNvSpPr txBox="1"/>
          <p:nvPr/>
        </p:nvSpPr>
        <p:spPr>
          <a:xfrm>
            <a:off x="475415" y="4092300"/>
            <a:ext cx="5620585" cy="1323439"/>
          </a:xfrm>
          <a:prstGeom prst="rect">
            <a:avLst/>
          </a:prstGeom>
          <a:noFill/>
        </p:spPr>
        <p:txBody>
          <a:bodyPr wrap="square" rtlCol="0">
            <a:spAutoFit/>
          </a:bodyPr>
          <a:lstStyle/>
          <a:p>
            <a:r>
              <a:rPr lang="en-US" sz="4000" b="1" dirty="0">
                <a:solidFill>
                  <a:srgbClr val="FF0000"/>
                </a:solidFill>
                <a:highlight>
                  <a:srgbClr val="FFFF00"/>
                </a:highlight>
              </a:rPr>
              <a:t>Schedule in your diary /\.</a:t>
            </a:r>
          </a:p>
          <a:p>
            <a:endParaRPr lang="en-GB" sz="4000" dirty="0"/>
          </a:p>
        </p:txBody>
      </p:sp>
    </p:spTree>
    <p:extLst>
      <p:ext uri="{BB962C8B-B14F-4D97-AF65-F5344CB8AC3E}">
        <p14:creationId xmlns:p14="http://schemas.microsoft.com/office/powerpoint/2010/main" val="2110399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181-6B7E-434F-87C2-1C1A39DB6DA0}"/>
              </a:ext>
            </a:extLst>
          </p:cNvPr>
          <p:cNvSpPr>
            <a:spLocks noGrp="1"/>
          </p:cNvSpPr>
          <p:nvPr>
            <p:ph type="title"/>
          </p:nvPr>
        </p:nvSpPr>
        <p:spPr>
          <a:xfrm>
            <a:off x="686834" y="1153572"/>
            <a:ext cx="3480438" cy="4461163"/>
          </a:xfrm>
        </p:spPr>
        <p:txBody>
          <a:bodyPr>
            <a:normAutofit/>
          </a:bodyPr>
          <a:lstStyle/>
          <a:p>
            <a:r>
              <a:rPr lang="en-GB" b="1" u="sng" dirty="0">
                <a:solidFill>
                  <a:srgbClr val="FFFFFF"/>
                </a:solidFill>
              </a:rPr>
              <a:t>L4 Student Group Reps:</a:t>
            </a:r>
          </a:p>
        </p:txBody>
      </p:sp>
      <p:sp>
        <p:nvSpPr>
          <p:cNvPr id="36"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EDB47AD-3D61-4EF1-A963-94BBAE7093BC}"/>
              </a:ext>
            </a:extLst>
          </p:cNvPr>
          <p:cNvSpPr>
            <a:spLocks noGrp="1"/>
          </p:cNvSpPr>
          <p:nvPr>
            <p:ph idx="1"/>
          </p:nvPr>
        </p:nvSpPr>
        <p:spPr>
          <a:xfrm>
            <a:off x="4342377" y="726256"/>
            <a:ext cx="6906491" cy="5585619"/>
          </a:xfrm>
        </p:spPr>
        <p:txBody>
          <a:bodyPr anchor="ctr">
            <a:normAutofit/>
          </a:bodyPr>
          <a:lstStyle/>
          <a:p>
            <a:r>
              <a:rPr lang="en-GB" sz="2400" b="0" i="0" dirty="0">
                <a:effectLst/>
                <a:latin typeface="Avenir"/>
              </a:rPr>
              <a:t>Attend Course Rep training provided by the Students’ Union.</a:t>
            </a:r>
          </a:p>
          <a:p>
            <a:r>
              <a:rPr lang="en-GB" sz="2400" b="0" i="0" dirty="0">
                <a:effectLst/>
                <a:latin typeface="Avenir"/>
              </a:rPr>
              <a:t>Talk to students on their course and find out their ideas and issues.</a:t>
            </a:r>
          </a:p>
          <a:p>
            <a:pPr>
              <a:buFont typeface="Arial" panose="020B0604020202020204" pitchFamily="34" charset="0"/>
              <a:buChar char="•"/>
            </a:pPr>
            <a:r>
              <a:rPr lang="en-GB" sz="2400" b="0" i="0" dirty="0">
                <a:effectLst/>
                <a:latin typeface="Avenir"/>
              </a:rPr>
              <a:t>Attend and participate in Staff/Student Meetings (3 a year). </a:t>
            </a:r>
          </a:p>
          <a:p>
            <a:pPr>
              <a:buFont typeface="Arial" panose="020B0604020202020204" pitchFamily="34" charset="0"/>
              <a:buChar char="•"/>
            </a:pPr>
            <a:r>
              <a:rPr lang="en-GB" sz="2400" b="0" i="0" dirty="0">
                <a:effectLst/>
                <a:latin typeface="Avenir"/>
              </a:rPr>
              <a:t>Participate in Annual Programme Reviews.</a:t>
            </a:r>
          </a:p>
          <a:p>
            <a:r>
              <a:rPr lang="en-GB" sz="2400" dirty="0">
                <a:latin typeface="Avenir"/>
              </a:rPr>
              <a:t>Inform</a:t>
            </a:r>
            <a:r>
              <a:rPr lang="en-GB" sz="2400" b="0" i="0" dirty="0">
                <a:effectLst/>
                <a:latin typeface="Avenir"/>
              </a:rPr>
              <a:t> the Students’ Union.</a:t>
            </a:r>
          </a:p>
          <a:p>
            <a:r>
              <a:rPr lang="en-GB" sz="2400" dirty="0">
                <a:latin typeface="Avenir"/>
              </a:rPr>
              <a:t>Enhance your CV.</a:t>
            </a:r>
          </a:p>
          <a:p>
            <a:r>
              <a:rPr lang="en-GB" sz="2400" b="0" i="0" dirty="0">
                <a:effectLst/>
                <a:latin typeface="Avenir"/>
              </a:rPr>
              <a:t>Volunteers please let me know in the </a:t>
            </a:r>
            <a:r>
              <a:rPr lang="en-GB" sz="2400" b="1" i="0" dirty="0">
                <a:effectLst/>
                <a:latin typeface="Avenir"/>
              </a:rPr>
              <a:t>Q&amp;A session</a:t>
            </a:r>
            <a:r>
              <a:rPr lang="en-GB" sz="2400" b="0" i="0" dirty="0">
                <a:effectLst/>
                <a:latin typeface="Avenir"/>
              </a:rPr>
              <a:t>.</a:t>
            </a:r>
          </a:p>
          <a:p>
            <a:pPr>
              <a:buFont typeface="Arial" panose="020B0604020202020204" pitchFamily="34" charset="0"/>
              <a:buChar char="•"/>
            </a:pPr>
            <a:endParaRPr lang="en-GB" sz="2400" b="0" i="0" dirty="0">
              <a:effectLst/>
              <a:latin typeface="Avenir"/>
            </a:endParaRPr>
          </a:p>
        </p:txBody>
      </p:sp>
    </p:spTree>
    <p:extLst>
      <p:ext uri="{BB962C8B-B14F-4D97-AF65-F5344CB8AC3E}">
        <p14:creationId xmlns:p14="http://schemas.microsoft.com/office/powerpoint/2010/main" val="201473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Student Social Support</a:t>
            </a:r>
            <a:br>
              <a:rPr lang="en-US" sz="3600" dirty="0">
                <a:solidFill>
                  <a:schemeClr val="tx1">
                    <a:lumMod val="85000"/>
                    <a:lumOff val="15000"/>
                  </a:schemeClr>
                </a:solidFill>
              </a:rPr>
            </a:br>
            <a:r>
              <a:rPr lang="en-US" sz="22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B9AB-4F48-4C91-8A9A-E26D0F428A72}"/>
              </a:ext>
            </a:extLst>
          </p:cNvPr>
          <p:cNvSpPr>
            <a:spLocks noGrp="1"/>
          </p:cNvSpPr>
          <p:nvPr>
            <p:ph type="title"/>
          </p:nvPr>
        </p:nvSpPr>
        <p:spPr>
          <a:xfrm>
            <a:off x="838200" y="556995"/>
            <a:ext cx="10515600" cy="1133693"/>
          </a:xfrm>
        </p:spPr>
        <p:txBody>
          <a:bodyPr>
            <a:normAutofit/>
          </a:bodyPr>
          <a:lstStyle/>
          <a:p>
            <a:r>
              <a:rPr lang="en-GB" sz="5200" b="1"/>
              <a:t>Reminders</a:t>
            </a:r>
          </a:p>
        </p:txBody>
      </p:sp>
      <p:graphicFrame>
        <p:nvGraphicFramePr>
          <p:cNvPr id="5" name="Content Placeholder 2">
            <a:extLst>
              <a:ext uri="{FF2B5EF4-FFF2-40B4-BE49-F238E27FC236}">
                <a16:creationId xmlns:a16="http://schemas.microsoft.com/office/drawing/2014/main" id="{8BBAF526-9707-41BF-B98B-B176E92B00D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1315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1">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3">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3E4C9C7-42E2-4684-819D-185BA2147A68}"/>
              </a:ext>
            </a:extLst>
          </p:cNvPr>
          <p:cNvSpPr txBox="1"/>
          <p:nvPr/>
        </p:nvSpPr>
        <p:spPr>
          <a:xfrm>
            <a:off x="485932" y="1993396"/>
            <a:ext cx="4205990" cy="3639684"/>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3200" b="1">
                <a:solidFill>
                  <a:srgbClr val="FFFFFF"/>
                </a:solidFill>
                <a:effectLst/>
              </a:rPr>
              <a:t>COMPLETION OF ACTIVITIES </a:t>
            </a:r>
            <a:r>
              <a:rPr lang="en-US" sz="3200">
                <a:solidFill>
                  <a:srgbClr val="FFFFFF"/>
                </a:solidFill>
                <a:effectLst/>
              </a:rPr>
              <a:t>will </a:t>
            </a:r>
            <a:r>
              <a:rPr lang="en-US" sz="3200" b="1">
                <a:solidFill>
                  <a:srgbClr val="FFFFFF"/>
                </a:solidFill>
                <a:effectLst/>
              </a:rPr>
              <a:t>EARN YOU MARKS AND BADGES </a:t>
            </a:r>
            <a:r>
              <a:rPr lang="en-US" sz="3200">
                <a:solidFill>
                  <a:srgbClr val="FFFFFF"/>
                </a:solidFill>
                <a:effectLst/>
              </a:rPr>
              <a:t>towards the participation assessment element of the module.</a:t>
            </a:r>
            <a:endParaRPr lang="en-US" sz="3200" dirty="0">
              <a:solidFill>
                <a:srgbClr val="FFFFFF"/>
              </a:solidFill>
              <a:effectLst/>
            </a:endParaRPr>
          </a:p>
        </p:txBody>
      </p:sp>
      <p:pic>
        <p:nvPicPr>
          <p:cNvPr id="5" name="Picture 4" descr="A screenshot of a cell phone&#10;&#10;Description automatically generated">
            <a:extLst>
              <a:ext uri="{FF2B5EF4-FFF2-40B4-BE49-F238E27FC236}">
                <a16:creationId xmlns:a16="http://schemas.microsoft.com/office/drawing/2014/main" id="{5CA6D92D-05B4-48CF-8448-7726AD3C0E64}"/>
              </a:ext>
            </a:extLst>
          </p:cNvPr>
          <p:cNvPicPr>
            <a:picLocks noChangeAspect="1"/>
          </p:cNvPicPr>
          <p:nvPr/>
        </p:nvPicPr>
        <p:blipFill rotWithShape="1">
          <a:blip r:embed="rId2">
            <a:extLst>
              <a:ext uri="{28A0092B-C50C-407E-A947-70E740481C1C}">
                <a14:useLocalDpi xmlns:a14="http://schemas.microsoft.com/office/drawing/2010/main" val="0"/>
              </a:ext>
            </a:extLst>
          </a:blip>
          <a:srcRect b="77773"/>
          <a:stretch/>
        </p:blipFill>
        <p:spPr>
          <a:xfrm>
            <a:off x="6096000" y="3136045"/>
            <a:ext cx="5170711" cy="840096"/>
          </a:xfrm>
          <a:custGeom>
            <a:avLst/>
            <a:gdLst/>
            <a:ahLst/>
            <a:cxnLst/>
            <a:rect l="l" t="t" r="r" b="b"/>
            <a:pathLst>
              <a:path w="4636009" h="5032375">
                <a:moveTo>
                  <a:pt x="0" y="0"/>
                </a:moveTo>
                <a:lnTo>
                  <a:pt x="4636009" y="0"/>
                </a:lnTo>
                <a:lnTo>
                  <a:pt x="4636009" y="5032375"/>
                </a:lnTo>
                <a:lnTo>
                  <a:pt x="0" y="5032375"/>
                </a:lnTo>
                <a:close/>
              </a:path>
            </a:pathLst>
          </a:custGeom>
          <a:ln>
            <a:noFill/>
          </a:ln>
          <a:effectLst>
            <a:outerShdw blurRad="107950" dist="12700" dir="5400000" algn="ctr">
              <a:srgbClr val="000000"/>
            </a:outerShdw>
          </a:effectLst>
          <a:scene3d>
            <a:camera prst="perspectiveAbove"/>
            <a:lightRig rig="soft" dir="t">
              <a:rot lat="0" lon="0" rev="0"/>
            </a:lightRig>
          </a:scene3d>
          <a:sp3d contourW="44450" prstMaterial="matte">
            <a:bevelT w="63500" h="63500" prst="coolSlant"/>
            <a:contourClr>
              <a:srgbClr val="FFFFFF"/>
            </a:contourClr>
          </a:sp3d>
        </p:spPr>
      </p:pic>
      <p:sp>
        <p:nvSpPr>
          <p:cNvPr id="2" name="Title 1"/>
          <p:cNvSpPr>
            <a:spLocks noGrp="1"/>
          </p:cNvSpPr>
          <p:nvPr>
            <p:ph type="title"/>
          </p:nvPr>
        </p:nvSpPr>
        <p:spPr>
          <a:xfrm>
            <a:off x="190165" y="254186"/>
            <a:ext cx="9126222" cy="1146176"/>
          </a:xfrm>
        </p:spPr>
        <p:txBody>
          <a:bodyPr vert="horz" lIns="91440" tIns="45720" rIns="91440" bIns="45720" rtlCol="0" anchor="ctr">
            <a:noAutofit/>
          </a:bodyPr>
          <a:lstStyle/>
          <a:p>
            <a:r>
              <a:rPr lang="en-US" sz="3600" b="1" u="sng" dirty="0"/>
              <a:t>Progressing</a:t>
            </a:r>
            <a:r>
              <a:rPr lang="en-US" sz="3600" b="1" u="sng" kern="1200" dirty="0">
                <a:solidFill>
                  <a:schemeClr val="tx1"/>
                </a:solidFill>
                <a:effectLst/>
                <a:latin typeface="+mj-lt"/>
                <a:ea typeface="+mj-ea"/>
                <a:cs typeface="+mj-cs"/>
              </a:rPr>
              <a:t> through the Module</a:t>
            </a:r>
            <a:endParaRPr lang="en-US" sz="3600" b="1" u="sng" kern="1200" dirty="0">
              <a:solidFill>
                <a:schemeClr val="tx1"/>
              </a:solidFill>
              <a:latin typeface="+mj-lt"/>
              <a:ea typeface="+mj-ea"/>
              <a:cs typeface="+mj-cs"/>
            </a:endParaRPr>
          </a:p>
        </p:txBody>
      </p:sp>
    </p:spTree>
    <p:extLst>
      <p:ext uri="{BB962C8B-B14F-4D97-AF65-F5344CB8AC3E}">
        <p14:creationId xmlns:p14="http://schemas.microsoft.com/office/powerpoint/2010/main" val="20264097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47</TotalTime>
  <Words>690</Words>
  <Application>Microsoft Office PowerPoint</Application>
  <PresentationFormat>Widescreen</PresentationFormat>
  <Paragraphs>58</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Avenir</vt:lpstr>
      <vt:lpstr>Calibri</vt:lpstr>
      <vt:lpstr>Calibri Light</vt:lpstr>
      <vt:lpstr>Office Theme</vt:lpstr>
      <vt:lpstr>L4: Learning in the Digital Era</vt:lpstr>
      <vt:lpstr>UCM PM Feedback</vt:lpstr>
      <vt:lpstr>PowerPoint Presentation</vt:lpstr>
      <vt:lpstr>PowerPoint Presentation</vt:lpstr>
      <vt:lpstr>PowerPoint Presentation</vt:lpstr>
      <vt:lpstr>Assignment 1: Task 2 </vt:lpstr>
      <vt:lpstr>Tip for this week: </vt:lpstr>
      <vt:lpstr>The Key to Success</vt:lpstr>
      <vt:lpstr>PowerPoint Presentation</vt:lpstr>
      <vt:lpstr>L4 Student Group Reps:</vt:lpstr>
      <vt:lpstr>Register.</vt:lpstr>
      <vt:lpstr> Questions.</vt:lpstr>
      <vt:lpstr>Student Social Support (Chat &amp; Support each other)</vt:lpstr>
      <vt:lpstr>The End.</vt:lpstr>
      <vt:lpstr>Reminders</vt:lpstr>
      <vt:lpstr>Progressing through the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6</cp:revision>
  <dcterms:created xsi:type="dcterms:W3CDTF">2020-10-18T15:10:32Z</dcterms:created>
  <dcterms:modified xsi:type="dcterms:W3CDTF">2020-10-19T10:37:02Z</dcterms:modified>
</cp:coreProperties>
</file>