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709" r:id="rId5"/>
  </p:sldMasterIdLst>
  <p:notesMasterIdLst>
    <p:notesMasterId r:id="rId12"/>
  </p:notesMasterIdLst>
  <p:handoutMasterIdLst>
    <p:handoutMasterId r:id="rId13"/>
  </p:handoutMasterIdLst>
  <p:sldIdLst>
    <p:sldId id="256" r:id="rId6"/>
    <p:sldId id="261" r:id="rId7"/>
    <p:sldId id="267" r:id="rId8"/>
    <p:sldId id="263" r:id="rId9"/>
    <p:sldId id="264" r:id="rId10"/>
    <p:sldId id="266" r:id="rId11"/>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49" autoAdjust="0"/>
    <p:restoredTop sz="94689" autoAdjust="0"/>
  </p:normalViewPr>
  <p:slideViewPr>
    <p:cSldViewPr snapToGrid="0" snapToObjects="1" showGuides="1">
      <p:cViewPr varScale="1">
        <p:scale>
          <a:sx n="15" d="100"/>
          <a:sy n="15" d="100"/>
        </p:scale>
        <p:origin x="520" y="100"/>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5.xml"/><Relationship Id="rId15" Type="http://schemas.openxmlformats.org/officeDocument/2006/relationships/presProps" Target="presProps.xml"/><Relationship Id="rId10" Type="http://schemas.openxmlformats.org/officeDocument/2006/relationships/slide" Target="slides/slide5.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11/4/2025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11/4/2025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4</a:t>
            </a:fld>
            <a:endParaRPr lang="en-US" dirty="0"/>
          </a:p>
        </p:txBody>
      </p:sp>
    </p:spTree>
    <p:extLst>
      <p:ext uri="{BB962C8B-B14F-4D97-AF65-F5344CB8AC3E}">
        <p14:creationId xmlns:p14="http://schemas.microsoft.com/office/powerpoint/2010/main" val="804253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40637" y="-40644"/>
            <a:ext cx="44022317" cy="32999688"/>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426859" y="11541763"/>
            <a:ext cx="27968251" cy="7902250"/>
          </a:xfrm>
        </p:spPr>
        <p:txBody>
          <a:bodyPr anchor="b">
            <a:noAutofit/>
          </a:bodyPr>
          <a:lstStyle>
            <a:lvl1pPr algn="r">
              <a:defRPr sz="2592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426859" y="19444006"/>
            <a:ext cx="27968251" cy="5265115"/>
          </a:xfrm>
        </p:spPr>
        <p:txBody>
          <a:bodyPr anchor="t"/>
          <a:lstStyle>
            <a:lvl1pPr marL="0" indent="0" algn="r">
              <a:buNone/>
              <a:defRPr>
                <a:solidFill>
                  <a:schemeClr val="tx1">
                    <a:lumMod val="50000"/>
                    <a:lumOff val="50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37537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1728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smtClean="0"/>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333891-D5E7-4C7B-BF1D-E855E53CB5A8}" type="slidenum">
              <a:rPr lang="en-US" smtClean="0"/>
              <a:t>‹#›</a:t>
            </a:fld>
            <a:endParaRPr lang="en-US" dirty="0"/>
          </a:p>
        </p:txBody>
      </p:sp>
    </p:spTree>
    <p:extLst>
      <p:ext uri="{BB962C8B-B14F-4D97-AF65-F5344CB8AC3E}">
        <p14:creationId xmlns:p14="http://schemas.microsoft.com/office/powerpoint/2010/main" val="3301641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6073" y="12964169"/>
            <a:ext cx="30469032" cy="8767589"/>
          </a:xfrm>
        </p:spPr>
        <p:txBody>
          <a:bodyPr anchor="b"/>
          <a:lstStyle>
            <a:lvl1pPr algn="l">
              <a:defRPr sz="19200" b="0" cap="none"/>
            </a:lvl1pPr>
          </a:lstStyle>
          <a:p>
            <a:r>
              <a:rPr lang="en-US"/>
              <a:t>Click to edit Master title style</a:t>
            </a:r>
            <a:endParaRPr lang="en-US" dirty="0"/>
          </a:p>
        </p:txBody>
      </p:sp>
      <p:sp>
        <p:nvSpPr>
          <p:cNvPr id="3" name="Text Placeholder 2"/>
          <p:cNvSpPr>
            <a:spLocks noGrp="1"/>
          </p:cNvSpPr>
          <p:nvPr>
            <p:ph type="body" idx="1"/>
          </p:nvPr>
        </p:nvSpPr>
        <p:spPr>
          <a:xfrm>
            <a:off x="2926073" y="21731750"/>
            <a:ext cx="30469032" cy="4129920"/>
          </a:xfrm>
        </p:spPr>
        <p:txBody>
          <a:bodyPr anchor="t"/>
          <a:lstStyle>
            <a:lvl1pPr marL="0" indent="0" algn="l">
              <a:buNone/>
              <a:defRPr sz="9600">
                <a:solidFill>
                  <a:schemeClr val="tx1">
                    <a:lumMod val="50000"/>
                    <a:lumOff val="5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94977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926080" y="2926080"/>
            <a:ext cx="30469027" cy="633984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926083" y="10370827"/>
            <a:ext cx="14822923" cy="18627706"/>
          </a:xfrm>
        </p:spPr>
        <p:txBody>
          <a:bodyPr>
            <a:normAutofit/>
          </a:bodyPr>
          <a:lstStyle>
            <a:lvl1pPr>
              <a:defRPr sz="8640"/>
            </a:lvl1pPr>
            <a:lvl2pPr>
              <a:defRPr sz="7680"/>
            </a:lvl2pPr>
            <a:lvl3pPr>
              <a:defRPr sz="6720"/>
            </a:lvl3pPr>
            <a:lvl4pPr>
              <a:defRPr sz="5760"/>
            </a:lvl4pPr>
            <a:lvl5pPr>
              <a:defRPr sz="5760"/>
            </a:lvl5pPr>
            <a:lvl6pPr>
              <a:defRPr sz="5760"/>
            </a:lvl6pPr>
            <a:lvl7pPr>
              <a:defRPr sz="5760"/>
            </a:lvl7pPr>
            <a:lvl8pPr>
              <a:defRPr sz="5760"/>
            </a:lvl8pPr>
            <a:lvl9pPr>
              <a:defRPr sz="57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8572179" y="10370835"/>
            <a:ext cx="14822928" cy="18627710"/>
          </a:xfrm>
        </p:spPr>
        <p:txBody>
          <a:bodyPr>
            <a:normAutofit/>
          </a:bodyPr>
          <a:lstStyle>
            <a:lvl1pPr>
              <a:defRPr sz="8640"/>
            </a:lvl1pPr>
            <a:lvl2pPr>
              <a:defRPr sz="7680"/>
            </a:lvl2pPr>
            <a:lvl3pPr>
              <a:defRPr sz="6720"/>
            </a:lvl3pPr>
            <a:lvl4pPr>
              <a:defRPr sz="5760"/>
            </a:lvl4pPr>
            <a:lvl5pPr>
              <a:defRPr sz="5760"/>
            </a:lvl5pPr>
            <a:lvl6pPr>
              <a:defRPr sz="5760"/>
            </a:lvl6pPr>
            <a:lvl7pPr>
              <a:defRPr sz="5760"/>
            </a:lvl7pPr>
            <a:lvl8pPr>
              <a:defRPr sz="5760"/>
            </a:lvl8pPr>
            <a:lvl9pPr>
              <a:defRPr sz="57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8276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26078" y="2926080"/>
            <a:ext cx="30469022" cy="633984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926075" y="10372718"/>
            <a:ext cx="14835226" cy="2766058"/>
          </a:xfrm>
        </p:spPr>
        <p:txBody>
          <a:bodyPr anchor="b">
            <a:noAutofit/>
          </a:bodyPr>
          <a:lstStyle>
            <a:lvl1pPr marL="0" indent="0">
              <a:buNone/>
              <a:defRPr sz="11520" b="0"/>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4" name="Content Placeholder 3"/>
          <p:cNvSpPr>
            <a:spLocks noGrp="1"/>
          </p:cNvSpPr>
          <p:nvPr>
            <p:ph sz="half" idx="2"/>
          </p:nvPr>
        </p:nvSpPr>
        <p:spPr>
          <a:xfrm>
            <a:off x="2926075" y="13138783"/>
            <a:ext cx="14835226" cy="1585976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8559872" y="10372718"/>
            <a:ext cx="14835226" cy="2766058"/>
          </a:xfrm>
        </p:spPr>
        <p:txBody>
          <a:bodyPr anchor="b">
            <a:noAutofit/>
          </a:bodyPr>
          <a:lstStyle>
            <a:lvl1pPr marL="0" indent="0">
              <a:buNone/>
              <a:defRPr sz="11520" b="0"/>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6" name="Content Placeholder 5"/>
          <p:cNvSpPr>
            <a:spLocks noGrp="1"/>
          </p:cNvSpPr>
          <p:nvPr>
            <p:ph sz="quarter" idx="4"/>
          </p:nvPr>
        </p:nvSpPr>
        <p:spPr>
          <a:xfrm>
            <a:off x="18559872" y="13138783"/>
            <a:ext cx="14835226" cy="1585976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599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926075" y="2926080"/>
            <a:ext cx="30469027" cy="633984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92029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121966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75" y="7193299"/>
            <a:ext cx="13392874" cy="6136637"/>
          </a:xfrm>
        </p:spPr>
        <p:txBody>
          <a:bodyPr anchor="b">
            <a:normAutofit/>
          </a:bodyPr>
          <a:lstStyle>
            <a:lvl1pPr>
              <a:defRPr sz="9600"/>
            </a:lvl1pPr>
          </a:lstStyle>
          <a:p>
            <a:r>
              <a:rPr lang="en-US"/>
              <a:t>Click to edit Master title style</a:t>
            </a:r>
            <a:endParaRPr lang="en-US" dirty="0"/>
          </a:p>
        </p:txBody>
      </p:sp>
      <p:sp>
        <p:nvSpPr>
          <p:cNvPr id="3" name="Content Placeholder 2"/>
          <p:cNvSpPr>
            <a:spLocks noGrp="1"/>
          </p:cNvSpPr>
          <p:nvPr>
            <p:ph idx="1"/>
          </p:nvPr>
        </p:nvSpPr>
        <p:spPr>
          <a:xfrm>
            <a:off x="17142122" y="2471642"/>
            <a:ext cx="16252978" cy="2652689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26075" y="13329934"/>
            <a:ext cx="13392874" cy="12405355"/>
          </a:xfrm>
        </p:spPr>
        <p:txBody>
          <a:bodyPr>
            <a:normAutofit/>
          </a:bodyPr>
          <a:lstStyle>
            <a:lvl1pPr marL="0" indent="0">
              <a:buNone/>
              <a:defRPr sz="672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70DDF080-5E8C-48AD-84E5-6C08B304C14E}" type="datetimeFigureOut">
              <a:rPr lang="en-US" smtClean="0"/>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7333891-D5E7-4C7B-BF1D-E855E53CB5A8}" type="slidenum">
              <a:rPr lang="en-US" smtClean="0"/>
              <a:t>‹#›</a:t>
            </a:fld>
            <a:endParaRPr lang="en-US" dirty="0"/>
          </a:p>
        </p:txBody>
      </p:sp>
    </p:spTree>
    <p:extLst>
      <p:ext uri="{BB962C8B-B14F-4D97-AF65-F5344CB8AC3E}">
        <p14:creationId xmlns:p14="http://schemas.microsoft.com/office/powerpoint/2010/main" val="39419303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75" y="23042880"/>
            <a:ext cx="30469027" cy="2720342"/>
          </a:xfrm>
        </p:spPr>
        <p:txBody>
          <a:bodyPr anchor="b">
            <a:normAutofit/>
          </a:bodyPr>
          <a:lstStyle>
            <a:lvl1pPr algn="l">
              <a:defRPr sz="1152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26075" y="2926080"/>
            <a:ext cx="30469027" cy="18459446"/>
          </a:xfrm>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4" name="Text Placeholder 3"/>
          <p:cNvSpPr>
            <a:spLocks noGrp="1"/>
          </p:cNvSpPr>
          <p:nvPr>
            <p:ph type="body" sz="half" idx="2"/>
          </p:nvPr>
        </p:nvSpPr>
        <p:spPr>
          <a:xfrm>
            <a:off x="2926075" y="25763223"/>
            <a:ext cx="30469027" cy="3235315"/>
          </a:xfrm>
        </p:spPr>
        <p:txBody>
          <a:bodyPr>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12729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80" y="2926080"/>
            <a:ext cx="30469027" cy="16337280"/>
          </a:xfrm>
        </p:spPr>
        <p:txBody>
          <a:bodyPr anchor="ctr">
            <a:normAutofit/>
          </a:bodyPr>
          <a:lstStyle>
            <a:lvl1pPr algn="l">
              <a:defRPr sz="21120" b="0" cap="none"/>
            </a:lvl1pPr>
          </a:lstStyle>
          <a:p>
            <a:r>
              <a:rPr lang="en-US"/>
              <a:t>Click to edit Master title style</a:t>
            </a:r>
            <a:endParaRPr lang="en-US" dirty="0"/>
          </a:p>
        </p:txBody>
      </p:sp>
      <p:sp>
        <p:nvSpPr>
          <p:cNvPr id="3" name="Text Placeholder 2"/>
          <p:cNvSpPr>
            <a:spLocks noGrp="1"/>
          </p:cNvSpPr>
          <p:nvPr>
            <p:ph type="body" idx="1"/>
          </p:nvPr>
        </p:nvSpPr>
        <p:spPr>
          <a:xfrm>
            <a:off x="2926080" y="21457920"/>
            <a:ext cx="30469027" cy="7540618"/>
          </a:xfrm>
        </p:spPr>
        <p:txBody>
          <a:bodyPr anchor="ctr">
            <a:normAutofit/>
          </a:bodyPr>
          <a:lstStyle>
            <a:lvl1pPr marL="0" indent="0" algn="l">
              <a:buNone/>
              <a:defRPr sz="8640">
                <a:solidFill>
                  <a:schemeClr val="tx1">
                    <a:lumMod val="75000"/>
                    <a:lumOff val="2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857932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719448" y="2926080"/>
            <a:ext cx="29146474" cy="14508480"/>
          </a:xfrm>
        </p:spPr>
        <p:txBody>
          <a:bodyPr anchor="ctr">
            <a:normAutofit/>
          </a:bodyPr>
          <a:lstStyle>
            <a:lvl1pPr algn="l">
              <a:defRPr sz="211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285155" y="17434560"/>
            <a:ext cx="26015059" cy="1828800"/>
          </a:xfrm>
        </p:spPr>
        <p:txBody>
          <a:bodyPr anchor="ctr">
            <a:noAutofit/>
          </a:bodyPr>
          <a:lstStyle>
            <a:lvl1pPr marL="0" indent="0">
              <a:buFontTx/>
              <a:buNone/>
              <a:defRPr sz="7680">
                <a:solidFill>
                  <a:schemeClr val="tx1">
                    <a:lumMod val="50000"/>
                    <a:lumOff val="50000"/>
                  </a:schemeClr>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US"/>
              <a:t>Click to edit Master text styles</a:t>
            </a:r>
          </a:p>
        </p:txBody>
      </p:sp>
      <p:sp>
        <p:nvSpPr>
          <p:cNvPr id="3" name="Text Placeholder 2"/>
          <p:cNvSpPr>
            <a:spLocks noGrp="1"/>
          </p:cNvSpPr>
          <p:nvPr>
            <p:ph type="body" idx="1"/>
          </p:nvPr>
        </p:nvSpPr>
        <p:spPr>
          <a:xfrm>
            <a:off x="2926073" y="21457920"/>
            <a:ext cx="30469032" cy="7540618"/>
          </a:xfrm>
        </p:spPr>
        <p:txBody>
          <a:bodyPr anchor="ctr">
            <a:normAutofit/>
          </a:bodyPr>
          <a:lstStyle>
            <a:lvl1pPr marL="0" indent="0" algn="l">
              <a:buNone/>
              <a:defRPr sz="8640">
                <a:solidFill>
                  <a:schemeClr val="tx1">
                    <a:lumMod val="75000"/>
                    <a:lumOff val="2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2317015" y="3793814"/>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32388958" y="13855469"/>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828617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926073" y="9273542"/>
            <a:ext cx="30469032" cy="12458208"/>
          </a:xfrm>
        </p:spPr>
        <p:txBody>
          <a:bodyPr anchor="b">
            <a:normAutofit/>
          </a:bodyPr>
          <a:lstStyle>
            <a:lvl1pPr algn="l">
              <a:defRPr sz="21120" b="0" cap="none"/>
            </a:lvl1pPr>
          </a:lstStyle>
          <a:p>
            <a:r>
              <a:rPr lang="en-US"/>
              <a:t>Click to edit Master title style</a:t>
            </a:r>
            <a:endParaRPr lang="en-US" dirty="0"/>
          </a:p>
        </p:txBody>
      </p:sp>
      <p:sp>
        <p:nvSpPr>
          <p:cNvPr id="3" name="Text Placeholder 2"/>
          <p:cNvSpPr>
            <a:spLocks noGrp="1"/>
          </p:cNvSpPr>
          <p:nvPr>
            <p:ph type="body" idx="1"/>
          </p:nvPr>
        </p:nvSpPr>
        <p:spPr>
          <a:xfrm>
            <a:off x="2926073" y="21731751"/>
            <a:ext cx="30469032" cy="7266787"/>
          </a:xfrm>
        </p:spPr>
        <p:txBody>
          <a:bodyPr anchor="t">
            <a:normAutofit/>
          </a:bodyPr>
          <a:lstStyle>
            <a:lvl1pPr marL="0" indent="0" algn="l">
              <a:buNone/>
              <a:defRPr sz="8640">
                <a:solidFill>
                  <a:schemeClr val="tx1">
                    <a:lumMod val="75000"/>
                    <a:lumOff val="2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878419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3719448" y="2926080"/>
            <a:ext cx="29146474" cy="14508480"/>
          </a:xfrm>
        </p:spPr>
        <p:txBody>
          <a:bodyPr anchor="ctr">
            <a:normAutofit/>
          </a:bodyPr>
          <a:lstStyle>
            <a:lvl1pPr algn="l">
              <a:defRPr sz="211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926066" y="19263360"/>
            <a:ext cx="30469037" cy="2468390"/>
          </a:xfrm>
        </p:spPr>
        <p:txBody>
          <a:bodyPr anchor="b">
            <a:noAutofit/>
          </a:bodyPr>
          <a:lstStyle>
            <a:lvl1pPr marL="0" indent="0">
              <a:buFontTx/>
              <a:buNone/>
              <a:defRPr sz="11520">
                <a:solidFill>
                  <a:schemeClr val="tx1">
                    <a:lumMod val="75000"/>
                    <a:lumOff val="25000"/>
                  </a:schemeClr>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US"/>
              <a:t>Click to edit Master text styles</a:t>
            </a:r>
          </a:p>
        </p:txBody>
      </p:sp>
      <p:sp>
        <p:nvSpPr>
          <p:cNvPr id="3" name="Text Placeholder 2"/>
          <p:cNvSpPr>
            <a:spLocks noGrp="1"/>
          </p:cNvSpPr>
          <p:nvPr>
            <p:ph type="body" idx="1"/>
          </p:nvPr>
        </p:nvSpPr>
        <p:spPr>
          <a:xfrm>
            <a:off x="2926073" y="21731751"/>
            <a:ext cx="30469032" cy="7266787"/>
          </a:xfrm>
        </p:spPr>
        <p:txBody>
          <a:bodyPr anchor="t">
            <a:normAutofit/>
          </a:bodyPr>
          <a:lstStyle>
            <a:lvl1pPr marL="0" indent="0" algn="l">
              <a:buNone/>
              <a:defRPr sz="8640">
                <a:solidFill>
                  <a:schemeClr val="tx1">
                    <a:lumMod val="50000"/>
                    <a:lumOff val="5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2317015" y="3793814"/>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32388958" y="13855469"/>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034347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956073" y="2926080"/>
            <a:ext cx="30439032" cy="14508480"/>
          </a:xfrm>
        </p:spPr>
        <p:txBody>
          <a:bodyPr anchor="ctr">
            <a:normAutofit/>
          </a:bodyPr>
          <a:lstStyle>
            <a:lvl1pPr algn="l">
              <a:defRPr sz="211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926066" y="19263360"/>
            <a:ext cx="30469037" cy="2468390"/>
          </a:xfrm>
        </p:spPr>
        <p:txBody>
          <a:bodyPr anchor="b">
            <a:noAutofit/>
          </a:bodyPr>
          <a:lstStyle>
            <a:lvl1pPr marL="0" indent="0">
              <a:buFontTx/>
              <a:buNone/>
              <a:defRPr sz="11520">
                <a:solidFill>
                  <a:schemeClr val="accent1"/>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US"/>
              <a:t>Click to edit Master text styles</a:t>
            </a:r>
          </a:p>
        </p:txBody>
      </p:sp>
      <p:sp>
        <p:nvSpPr>
          <p:cNvPr id="3" name="Text Placeholder 2"/>
          <p:cNvSpPr>
            <a:spLocks noGrp="1"/>
          </p:cNvSpPr>
          <p:nvPr>
            <p:ph type="body" idx="1"/>
          </p:nvPr>
        </p:nvSpPr>
        <p:spPr>
          <a:xfrm>
            <a:off x="2926073" y="21731751"/>
            <a:ext cx="30469032" cy="7266787"/>
          </a:xfrm>
        </p:spPr>
        <p:txBody>
          <a:bodyPr anchor="t">
            <a:normAutofit/>
          </a:bodyPr>
          <a:lstStyle>
            <a:lvl1pPr marL="0" indent="0" algn="l">
              <a:buNone/>
              <a:defRPr sz="8640">
                <a:solidFill>
                  <a:schemeClr val="tx1">
                    <a:lumMod val="50000"/>
                    <a:lumOff val="5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7376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smtClean="0"/>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333891-D5E7-4C7B-BF1D-E855E53CB5A8}" type="slidenum">
              <a:rPr lang="en-US" smtClean="0"/>
              <a:t>‹#›</a:t>
            </a:fld>
            <a:endParaRPr lang="en-US" dirty="0"/>
          </a:p>
        </p:txBody>
      </p:sp>
    </p:spTree>
    <p:extLst>
      <p:ext uri="{BB962C8B-B14F-4D97-AF65-F5344CB8AC3E}">
        <p14:creationId xmlns:p14="http://schemas.microsoft.com/office/powerpoint/2010/main" val="13470686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691097" y="2926082"/>
            <a:ext cx="4698298" cy="25206965"/>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926075" y="2926082"/>
            <a:ext cx="24936125" cy="252069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15927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25470830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slideLayout" Target="../slideLayouts/slideLayout17.xml"/><Relationship Id="rId18" Type="http://schemas.openxmlformats.org/officeDocument/2006/relationships/theme" Target="../theme/theme5.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17" Type="http://schemas.openxmlformats.org/officeDocument/2006/relationships/slideLayout" Target="../slideLayouts/slideLayout21.xml"/><Relationship Id="rId2" Type="http://schemas.openxmlformats.org/officeDocument/2006/relationships/slideLayout" Target="../slideLayouts/slideLayout6.xml"/><Relationship Id="rId16" Type="http://schemas.openxmlformats.org/officeDocument/2006/relationships/slideLayout" Target="../slideLayouts/slideLayout20.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5" Type="http://schemas.openxmlformats.org/officeDocument/2006/relationships/slideLayout" Target="../slideLayouts/slideLayout1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40639" y="-40644"/>
            <a:ext cx="44022322" cy="32999688"/>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2926078" y="2926080"/>
            <a:ext cx="30469022" cy="633984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26075" y="10370835"/>
            <a:ext cx="30469027" cy="186277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5945238" y="28998545"/>
            <a:ext cx="3283834" cy="1752600"/>
          </a:xfrm>
          <a:prstGeom prst="rect">
            <a:avLst/>
          </a:prstGeom>
        </p:spPr>
        <p:txBody>
          <a:bodyPr vert="horz" lIns="91440" tIns="45720" rIns="91440" bIns="45720" rtlCol="0" anchor="ctr"/>
          <a:lstStyle>
            <a:lvl1pPr algn="r">
              <a:defRPr sz="4320">
                <a:solidFill>
                  <a:schemeClr val="tx1">
                    <a:tint val="75000"/>
                  </a:schemeClr>
                </a:solidFill>
              </a:defRPr>
            </a:lvl1pPr>
          </a:lstStyle>
          <a:p>
            <a:fld id="{B61BEF0D-F0BB-DE4B-95CE-6DB70DBA9567}" type="datetimeFigureOut">
              <a:rPr lang="en-US" dirty="0"/>
              <a:pPr/>
              <a:t>11/14/2025</a:t>
            </a:fld>
            <a:endParaRPr lang="en-US" dirty="0"/>
          </a:p>
        </p:txBody>
      </p:sp>
      <p:sp>
        <p:nvSpPr>
          <p:cNvPr id="5" name="Footer Placeholder 4"/>
          <p:cNvSpPr>
            <a:spLocks noGrp="1"/>
          </p:cNvSpPr>
          <p:nvPr>
            <p:ph type="ftr" sz="quarter" idx="3"/>
          </p:nvPr>
        </p:nvSpPr>
        <p:spPr>
          <a:xfrm>
            <a:off x="2926078" y="28998545"/>
            <a:ext cx="22190270" cy="1752600"/>
          </a:xfrm>
          <a:prstGeom prst="rect">
            <a:avLst/>
          </a:prstGeom>
        </p:spPr>
        <p:txBody>
          <a:bodyPr vert="horz" lIns="91440" tIns="45720" rIns="91440" bIns="45720" rtlCol="0" anchor="ctr"/>
          <a:lstStyle>
            <a:lvl1pPr algn="l">
              <a:defRPr sz="432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0934445" y="28998545"/>
            <a:ext cx="2460662" cy="1752600"/>
          </a:xfrm>
          <a:prstGeom prst="rect">
            <a:avLst/>
          </a:prstGeom>
        </p:spPr>
        <p:txBody>
          <a:bodyPr vert="horz" lIns="91440" tIns="45720" rIns="91440" bIns="45720" rtlCol="0" anchor="ctr"/>
          <a:lstStyle>
            <a:lvl1pPr algn="r">
              <a:defRPr sz="4320">
                <a:solidFill>
                  <a:schemeClr val="accent1"/>
                </a:solidFill>
              </a:defRPr>
            </a:lvl1pPr>
          </a:lstStyle>
          <a:p>
            <a:fld id="{D57F1E4F-1CFF-5643-939E-217C01CDF565}" type="slidenum">
              <a:rPr lang="en-US" dirty="0"/>
              <a:pPr/>
              <a:t>‹#›</a:t>
            </a:fld>
            <a:endParaRPr lang="en-US" dirty="0"/>
          </a:p>
        </p:txBody>
      </p:sp>
      <p:sp>
        <p:nvSpPr>
          <p:cNvPr id="18" name="Rounded Rectangle 1">
            <a:extLst>
              <a:ext uri="{FF2B5EF4-FFF2-40B4-BE49-F238E27FC236}">
                <a16:creationId xmlns:a16="http://schemas.microsoft.com/office/drawing/2014/main" id="{DD489A2E-545A-3D17-FB2E-CB6B8408266E}"/>
              </a:ext>
            </a:extLst>
          </p:cNvPr>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39">
            <a:extLst>
              <a:ext uri="{FF2B5EF4-FFF2-40B4-BE49-F238E27FC236}">
                <a16:creationId xmlns:a16="http://schemas.microsoft.com/office/drawing/2014/main" id="{B18C1CB3-C28E-F2A8-A912-98CB4266D3CA}"/>
              </a:ext>
            </a:extLst>
          </p:cNvPr>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41">
            <a:extLst>
              <a:ext uri="{FF2B5EF4-FFF2-40B4-BE49-F238E27FC236}">
                <a16:creationId xmlns:a16="http://schemas.microsoft.com/office/drawing/2014/main" id="{5D41C3A5-4293-05E1-2574-BE70D16BBDCF}"/>
              </a:ext>
            </a:extLst>
          </p:cNvPr>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63">
            <a:extLst>
              <a:ext uri="{FF2B5EF4-FFF2-40B4-BE49-F238E27FC236}">
                <a16:creationId xmlns:a16="http://schemas.microsoft.com/office/drawing/2014/main" id="{4BB7435A-F83B-2765-A0E7-A8774F440C63}"/>
              </a:ext>
            </a:extLst>
          </p:cNvPr>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AF04E2E7-549E-1CE0-EC6D-D4848E8715EA}"/>
              </a:ext>
            </a:extLst>
          </p:cNvPr>
          <p:cNvGrpSpPr/>
          <p:nvPr userDrawn="1"/>
        </p:nvGrpSpPr>
        <p:grpSpPr>
          <a:xfrm rot="10800000">
            <a:off x="-36600" y="31404884"/>
            <a:ext cx="43927800" cy="1502229"/>
            <a:chOff x="-14192" y="1382"/>
            <a:chExt cx="27451941" cy="4572641"/>
          </a:xfrm>
        </p:grpSpPr>
        <p:sp>
          <p:nvSpPr>
            <p:cNvPr id="23" name="Rectangle 16">
              <a:extLst>
                <a:ext uri="{FF2B5EF4-FFF2-40B4-BE49-F238E27FC236}">
                  <a16:creationId xmlns:a16="http://schemas.microsoft.com/office/drawing/2014/main" id="{3CD7ACA8-DC67-6E91-5640-71328849D367}"/>
                </a:ext>
              </a:extLst>
            </p:cNvPr>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16">
              <a:extLst>
                <a:ext uri="{FF2B5EF4-FFF2-40B4-BE49-F238E27FC236}">
                  <a16:creationId xmlns:a16="http://schemas.microsoft.com/office/drawing/2014/main" id="{8534EBAA-2A63-7F49-D9A2-BACF7A15E4E0}"/>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7BE71798-A3A1-DFD1-6207-CD0A65131695}"/>
                </a:ext>
              </a:extLst>
            </p:cNvPr>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26" name="Text Box 14">
            <a:extLst>
              <a:ext uri="{FF2B5EF4-FFF2-40B4-BE49-F238E27FC236}">
                <a16:creationId xmlns:a16="http://schemas.microsoft.com/office/drawing/2014/main" id="{ABA9F90F-22CE-A3BC-9CED-BCB287B00432}"/>
              </a:ext>
            </a:extLst>
          </p:cNvPr>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7" name="Group 26">
            <a:extLst>
              <a:ext uri="{FF2B5EF4-FFF2-40B4-BE49-F238E27FC236}">
                <a16:creationId xmlns:a16="http://schemas.microsoft.com/office/drawing/2014/main" id="{D35E2B3A-DA4D-BF11-CDEA-DC476B33AE34}"/>
              </a:ext>
            </a:extLst>
          </p:cNvPr>
          <p:cNvGrpSpPr/>
          <p:nvPr userDrawn="1"/>
        </p:nvGrpSpPr>
        <p:grpSpPr>
          <a:xfrm>
            <a:off x="-43304" y="11286"/>
            <a:ext cx="43905392" cy="4120075"/>
            <a:chOff x="-43304" y="11286"/>
            <a:chExt cx="43905392" cy="4120075"/>
          </a:xfrm>
        </p:grpSpPr>
        <p:sp>
          <p:nvSpPr>
            <p:cNvPr id="28" name="Rectangle 27">
              <a:extLst>
                <a:ext uri="{FF2B5EF4-FFF2-40B4-BE49-F238E27FC236}">
                  <a16:creationId xmlns:a16="http://schemas.microsoft.com/office/drawing/2014/main" id="{C6D73A33-0883-1863-F808-8870A749C4F1}"/>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148252D2-2A8B-0AA0-5C64-918FA23350FF}"/>
                </a:ext>
              </a:extLst>
            </p:cNvPr>
            <p:cNvGrpSpPr/>
            <p:nvPr userDrawn="1"/>
          </p:nvGrpSpPr>
          <p:grpSpPr>
            <a:xfrm>
              <a:off x="-43304" y="11286"/>
              <a:ext cx="43905392" cy="4036528"/>
              <a:chOff x="-14192" y="1382"/>
              <a:chExt cx="27451941" cy="4572641"/>
            </a:xfrm>
          </p:grpSpPr>
          <p:sp>
            <p:nvSpPr>
              <p:cNvPr id="30" name="Rectangle 16">
                <a:extLst>
                  <a:ext uri="{FF2B5EF4-FFF2-40B4-BE49-F238E27FC236}">
                    <a16:creationId xmlns:a16="http://schemas.microsoft.com/office/drawing/2014/main" id="{BD7E239F-BFB1-3E6C-63D4-94C2A2B4A865}"/>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Rectangle 16">
                <a:extLst>
                  <a:ext uri="{FF2B5EF4-FFF2-40B4-BE49-F238E27FC236}">
                    <a16:creationId xmlns:a16="http://schemas.microsoft.com/office/drawing/2014/main" id="{0E30D0FE-37F3-5D20-44F5-D3BC0AB2C31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2" name="Rectangle 15">
                <a:extLst>
                  <a:ext uri="{FF2B5EF4-FFF2-40B4-BE49-F238E27FC236}">
                    <a16:creationId xmlns:a16="http://schemas.microsoft.com/office/drawing/2014/main" id="{9B647DB1-9A08-2EE9-D3A7-5A8771853ABF}"/>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1648400609"/>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 id="2147483723" r:id="rId14"/>
    <p:sldLayoutId id="2147483724" r:id="rId15"/>
    <p:sldLayoutId id="2147483725" r:id="rId16"/>
    <p:sldLayoutId id="2147483726" r:id="rId17"/>
  </p:sldLayoutIdLst>
  <p:txStyles>
    <p:titleStyle>
      <a:lvl1pPr algn="l" defTabSz="2194560" rtl="0" eaLnBrk="1" latinLnBrk="0" hangingPunct="1">
        <a:spcBef>
          <a:spcPct val="0"/>
        </a:spcBef>
        <a:buNone/>
        <a:defRPr sz="1728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645920" indent="-1645920" algn="l" defTabSz="2194560" rtl="0" eaLnBrk="1" latinLnBrk="0" hangingPunct="1">
        <a:spcBef>
          <a:spcPts val="4800"/>
        </a:spcBef>
        <a:spcAft>
          <a:spcPts val="0"/>
        </a:spcAft>
        <a:buClr>
          <a:schemeClr val="accent1"/>
        </a:buClr>
        <a:buSzPct val="80000"/>
        <a:buFont typeface="Wingdings 3" charset="2"/>
        <a:buChar char=""/>
        <a:defRPr sz="8640" kern="1200">
          <a:solidFill>
            <a:schemeClr val="tx1">
              <a:lumMod val="75000"/>
              <a:lumOff val="25000"/>
            </a:schemeClr>
          </a:solidFill>
          <a:latin typeface="+mn-lt"/>
          <a:ea typeface="+mn-ea"/>
          <a:cs typeface="+mn-cs"/>
        </a:defRPr>
      </a:lvl1pPr>
      <a:lvl2pPr marL="3566160" indent="-1371600" algn="l" defTabSz="2194560" rtl="0" eaLnBrk="1" latinLnBrk="0" hangingPunct="1">
        <a:spcBef>
          <a:spcPts val="4800"/>
        </a:spcBef>
        <a:spcAft>
          <a:spcPts val="0"/>
        </a:spcAft>
        <a:buClr>
          <a:schemeClr val="accent1"/>
        </a:buClr>
        <a:buSzPct val="80000"/>
        <a:buFont typeface="Wingdings 3" charset="2"/>
        <a:buChar char=""/>
        <a:defRPr sz="7680" kern="1200">
          <a:solidFill>
            <a:schemeClr val="tx1">
              <a:lumMod val="75000"/>
              <a:lumOff val="25000"/>
            </a:schemeClr>
          </a:solidFill>
          <a:latin typeface="+mn-lt"/>
          <a:ea typeface="+mn-ea"/>
          <a:cs typeface="+mn-cs"/>
        </a:defRPr>
      </a:lvl2pPr>
      <a:lvl3pPr marL="5486400" indent="-1097280" algn="l" defTabSz="2194560" rtl="0" eaLnBrk="1" latinLnBrk="0" hangingPunct="1">
        <a:spcBef>
          <a:spcPts val="4800"/>
        </a:spcBef>
        <a:spcAft>
          <a:spcPts val="0"/>
        </a:spcAft>
        <a:buClr>
          <a:schemeClr val="accent1"/>
        </a:buClr>
        <a:buSzPct val="80000"/>
        <a:buFont typeface="Wingdings 3" charset="2"/>
        <a:buChar char=""/>
        <a:defRPr sz="6720" kern="1200">
          <a:solidFill>
            <a:schemeClr val="tx1">
              <a:lumMod val="75000"/>
              <a:lumOff val="25000"/>
            </a:schemeClr>
          </a:solidFill>
          <a:latin typeface="+mn-lt"/>
          <a:ea typeface="+mn-ea"/>
          <a:cs typeface="+mn-cs"/>
        </a:defRPr>
      </a:lvl3pPr>
      <a:lvl4pPr marL="768096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4pPr>
      <a:lvl5pPr marL="987552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5pPr>
      <a:lvl6pPr marL="1207008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6pPr>
      <a:lvl7pPr marL="1426464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7pPr>
      <a:lvl8pPr marL="1645920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8pPr>
      <a:lvl9pPr marL="1865376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9pPr>
    </p:bodyStyle>
    <p:otherStyle>
      <a:defPPr>
        <a:defRPr lang="en-US"/>
      </a:defPPr>
      <a:lvl1pPr marL="0" algn="l" defTabSz="2194560" rtl="0" eaLnBrk="1" latinLnBrk="0" hangingPunct="1">
        <a:defRPr sz="8640" kern="1200">
          <a:solidFill>
            <a:schemeClr val="tx1"/>
          </a:solidFill>
          <a:latin typeface="+mn-lt"/>
          <a:ea typeface="+mn-ea"/>
          <a:cs typeface="+mn-cs"/>
        </a:defRPr>
      </a:lvl1pPr>
      <a:lvl2pPr marL="2194560" algn="l" defTabSz="2194560" rtl="0" eaLnBrk="1" latinLnBrk="0" hangingPunct="1">
        <a:defRPr sz="8640" kern="1200">
          <a:solidFill>
            <a:schemeClr val="tx1"/>
          </a:solidFill>
          <a:latin typeface="+mn-lt"/>
          <a:ea typeface="+mn-ea"/>
          <a:cs typeface="+mn-cs"/>
        </a:defRPr>
      </a:lvl2pPr>
      <a:lvl3pPr marL="4389120" algn="l" defTabSz="2194560" rtl="0" eaLnBrk="1" latinLnBrk="0" hangingPunct="1">
        <a:defRPr sz="8640" kern="1200">
          <a:solidFill>
            <a:schemeClr val="tx1"/>
          </a:solidFill>
          <a:latin typeface="+mn-lt"/>
          <a:ea typeface="+mn-ea"/>
          <a:cs typeface="+mn-cs"/>
        </a:defRPr>
      </a:lvl3pPr>
      <a:lvl4pPr marL="6583680" algn="l" defTabSz="2194560" rtl="0" eaLnBrk="1" latinLnBrk="0" hangingPunct="1">
        <a:defRPr sz="8640" kern="1200">
          <a:solidFill>
            <a:schemeClr val="tx1"/>
          </a:solidFill>
          <a:latin typeface="+mn-lt"/>
          <a:ea typeface="+mn-ea"/>
          <a:cs typeface="+mn-cs"/>
        </a:defRPr>
      </a:lvl4pPr>
      <a:lvl5pPr marL="8778240" algn="l" defTabSz="2194560" rtl="0" eaLnBrk="1" latinLnBrk="0" hangingPunct="1">
        <a:defRPr sz="8640" kern="1200">
          <a:solidFill>
            <a:schemeClr val="tx1"/>
          </a:solidFill>
          <a:latin typeface="+mn-lt"/>
          <a:ea typeface="+mn-ea"/>
          <a:cs typeface="+mn-cs"/>
        </a:defRPr>
      </a:lvl5pPr>
      <a:lvl6pPr marL="10972800" algn="l" defTabSz="2194560" rtl="0" eaLnBrk="1" latinLnBrk="0" hangingPunct="1">
        <a:defRPr sz="8640" kern="1200">
          <a:solidFill>
            <a:schemeClr val="tx1"/>
          </a:solidFill>
          <a:latin typeface="+mn-lt"/>
          <a:ea typeface="+mn-ea"/>
          <a:cs typeface="+mn-cs"/>
        </a:defRPr>
      </a:lvl6pPr>
      <a:lvl7pPr marL="13167360" algn="l" defTabSz="2194560" rtl="0" eaLnBrk="1" latinLnBrk="0" hangingPunct="1">
        <a:defRPr sz="8640" kern="1200">
          <a:solidFill>
            <a:schemeClr val="tx1"/>
          </a:solidFill>
          <a:latin typeface="+mn-lt"/>
          <a:ea typeface="+mn-ea"/>
          <a:cs typeface="+mn-cs"/>
        </a:defRPr>
      </a:lvl7pPr>
      <a:lvl8pPr marL="15361920" algn="l" defTabSz="2194560" rtl="0" eaLnBrk="1" latinLnBrk="0" hangingPunct="1">
        <a:defRPr sz="8640" kern="1200">
          <a:solidFill>
            <a:schemeClr val="tx1"/>
          </a:solidFill>
          <a:latin typeface="+mn-lt"/>
          <a:ea typeface="+mn-ea"/>
          <a:cs typeface="+mn-cs"/>
        </a:defRPr>
      </a:lvl8pPr>
      <a:lvl9pPr marL="17556480" algn="l" defTabSz="2194560" rtl="0" eaLnBrk="1" latinLnBrk="0" hangingPunct="1">
        <a:defRPr sz="864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en/photo/1569057" TargetMode="External"/><Relationship Id="rId2" Type="http://schemas.openxmlformats.org/officeDocument/2006/relationships/image" Target="../media/image10.jpeg"/><Relationship Id="rId1" Type="http://schemas.openxmlformats.org/officeDocument/2006/relationships/slideLayout" Target="../slideLayouts/slideLayout21.xml"/><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8" Type="http://schemas.openxmlformats.org/officeDocument/2006/relationships/hyperlink" Target="https://www.nice.org.uk/guidance/cg113/chapter/Recommendations-for-research?utm_source=chatgpt.com" TargetMode="External"/><Relationship Id="rId3" Type="http://schemas.openxmlformats.org/officeDocument/2006/relationships/hyperlink" Target="https://www.hpft.nhs.uk/information-and-resources/pharmacy-and-medicines-optimisation/medicines-formulary/bnf-chapter-4-central-nervous-system/3-mental-health-disorders/31-anxiety/" TargetMode="External"/><Relationship Id="rId7" Type="http://schemas.openxmlformats.org/officeDocument/2006/relationships/hyperlink" Target="https://www.nice.org.uk/guidance/cg113" TargetMode="External"/><Relationship Id="rId2" Type="http://schemas.openxmlformats.org/officeDocument/2006/relationships/hyperlink" Target="https://www.anxietyuk.org.uk/" TargetMode="External"/><Relationship Id="rId1" Type="http://schemas.openxmlformats.org/officeDocument/2006/relationships/slideLayout" Target="../slideLayouts/slideLayout5.xml"/><Relationship Id="rId6" Type="http://schemas.openxmlformats.org/officeDocument/2006/relationships/hyperlink" Target="https://www.nhs.uk/talk" TargetMode="External"/><Relationship Id="rId5" Type="http://schemas.openxmlformats.org/officeDocument/2006/relationships/hyperlink" Target="https://www.nhs.uk/mental-health/conditions/generalised-anxiety-disorder/" TargetMode="External"/><Relationship Id="rId10" Type="http://schemas.openxmlformats.org/officeDocument/2006/relationships/hyperlink" Target="https://global-uploads.webflow.com/5fd6dbe75a75507af3dd6264/5fe22480153941e85583cc2b_Physical-Symptoms-of-Anxiety-3.png" TargetMode="External"/><Relationship Id="rId4" Type="http://schemas.openxmlformats.org/officeDocument/2006/relationships/hyperlink" Target="https://www.mind.org.uk/" TargetMode="External"/><Relationship Id="rId9" Type="http://schemas.openxmlformats.org/officeDocument/2006/relationships/hyperlink" Target="https://www.nice.org.uk/guidance/cg113/resour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b="1" dirty="0">
                <a:solidFill>
                  <a:schemeClr val="tx1"/>
                </a:solidFill>
                <a:latin typeface="Arial" panose="020B0604020202020204" pitchFamily="34" charset="0"/>
                <a:cs typeface="Arial" panose="020B0604020202020204" pitchFamily="34" charset="0"/>
              </a:rPr>
              <a:t>Student name  Petra Stankova</a:t>
            </a:r>
            <a:br>
              <a:rPr lang="en-GB" sz="5400" b="1" dirty="0">
                <a:solidFill>
                  <a:schemeClr val="tx1"/>
                </a:solidFill>
                <a:latin typeface="Arial" panose="020B0604020202020204" pitchFamily="34" charset="0"/>
                <a:cs typeface="Arial" panose="020B0604020202020204" pitchFamily="34" charset="0"/>
              </a:rPr>
            </a:br>
            <a:r>
              <a:rPr lang="en-GB" sz="5400" b="1" dirty="0">
                <a:solidFill>
                  <a:schemeClr val="tx1"/>
                </a:solidFill>
                <a:latin typeface="Arial" panose="020B0604020202020204" pitchFamily="34" charset="0"/>
                <a:cs typeface="Arial" panose="020B0604020202020204" pitchFamily="34" charset="0"/>
              </a:rPr>
              <a:t>Student number  2216986</a:t>
            </a:r>
            <a:br>
              <a:rPr lang="en-GB" sz="5400" b="1" dirty="0">
                <a:latin typeface="Arial" panose="020B0604020202020204" pitchFamily="34" charset="0"/>
                <a:cs typeface="Arial" panose="020B0604020202020204" pitchFamily="34" charset="0"/>
              </a:rPr>
            </a:br>
            <a:endParaRPr lang="en-GB" sz="54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solidFill>
                  <a:schemeClr val="accent1">
                    <a:lumMod val="75000"/>
                  </a:schemeClr>
                </a:solidFill>
                <a:latin typeface="Arial" panose="020B0604020202020204" pitchFamily="34" charset="0"/>
                <a:cs typeface="Arial" panose="020B0604020202020204" pitchFamily="34" charset="0"/>
              </a:rPr>
              <a:t>Acknowledgement of the use of AI tools</a:t>
            </a:r>
          </a:p>
          <a:p>
            <a:pPr algn="l"/>
            <a:r>
              <a:rPr lang="en-GB" sz="4400" dirty="0">
                <a:solidFill>
                  <a:schemeClr val="accent1">
                    <a:lumMod val="75000"/>
                  </a:schemeClr>
                </a:solidFill>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24237382"/>
          </a:xfrm>
        </p:spPr>
        <p:txBody>
          <a:bodyPr/>
          <a:lstStyle/>
          <a:p>
            <a:r>
              <a:rPr lang="en-GB" sz="4800" b="1" dirty="0"/>
              <a:t>Broad Category: Anxiety Disorders</a:t>
            </a:r>
          </a:p>
          <a:p>
            <a:r>
              <a:rPr lang="en-GB" sz="4800" b="1" dirty="0"/>
              <a:t>Name of the Specific Disorder and Definition:</a:t>
            </a:r>
          </a:p>
          <a:p>
            <a:r>
              <a:rPr lang="en-GB" sz="4800" b="1" u="sng" dirty="0"/>
              <a:t>Generalised Anxiety Disorder</a:t>
            </a:r>
          </a:p>
          <a:p>
            <a:r>
              <a:rPr lang="en-GB" sz="4800" b="1" dirty="0"/>
              <a:t> (GAD)</a:t>
            </a:r>
            <a:r>
              <a:rPr lang="en-GB" sz="4800" dirty="0"/>
              <a:t> is a long-term mental health condition characterised by persistent and excessive worry about a variety of everyday events and situations. People with GAD find it difficult to control their anxiety, which can have negative impact to daily activities. (National Health Service [NHS], 2023; American Psychiatric Association [APA], 2022).</a:t>
            </a:r>
          </a:p>
          <a:p>
            <a:r>
              <a:rPr lang="en-GB" sz="4800" b="1" dirty="0"/>
              <a:t>How Common is the Disorder in the UK:</a:t>
            </a:r>
          </a:p>
          <a:p>
            <a:r>
              <a:rPr lang="en-GB" sz="4800" dirty="0"/>
              <a:t>In the United Kingdom, Generalised Anxiety Disorder is relatively common. It is estimated that around 5–6% of adults experience GAD at some point in their lives (Mind, 2023). According to the NHS Adult Psychiatric Morbidity Survey, approximately 3 to 4 million people in the UK are affected by GAD in any given year (NHS Digital, 2022).</a:t>
            </a: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0"/>
          </p:nvPr>
        </p:nvSpPr>
        <p:spPr>
          <a:xfrm>
            <a:off x="21423086" y="4783591"/>
            <a:ext cx="10755085" cy="23127380"/>
          </a:xfrm>
        </p:spPr>
        <p:txBody>
          <a:bodyPr/>
          <a:lstStyle/>
          <a:p>
            <a:r>
              <a:rPr lang="en-GB" sz="4800" dirty="0">
                <a:latin typeface="Aptos" panose="020B0004020202020204" pitchFamily="34" charset="0"/>
                <a:cs typeface="Times New Roman" panose="02020603050405020304" pitchFamily="18" charset="0"/>
              </a:rPr>
              <a:t>S</a:t>
            </a:r>
            <a:r>
              <a:rPr lang="en-GB" sz="4800" dirty="0">
                <a:latin typeface="Times New Roman" panose="02020603050405020304" pitchFamily="18" charset="0"/>
                <a:cs typeface="Times New Roman" panose="02020603050405020304" pitchFamily="18" charset="0"/>
              </a:rPr>
              <a:t>ymptoms</a:t>
            </a:r>
          </a:p>
          <a:p>
            <a:pPr marL="2194560" lvl="1" indent="0">
              <a:buNone/>
            </a:pPr>
            <a:r>
              <a:rPr lang="en-GB" sz="4800" b="0" u="none" dirty="0">
                <a:latin typeface="Times New Roman" panose="02020603050405020304" pitchFamily="18" charset="0"/>
                <a:cs typeface="Times New Roman" panose="02020603050405020304" pitchFamily="18" charset="0"/>
              </a:rPr>
              <a:t>People with GAD experience excessive and uncontrollable worry about a variety of everyday issues, even when there is little or no reason to worry.</a:t>
            </a:r>
          </a:p>
          <a:p>
            <a:pPr marL="2194560" lvl="1" indent="0">
              <a:buNone/>
            </a:pPr>
            <a:r>
              <a:rPr lang="en-GB" sz="4800" b="0" u="none" dirty="0">
                <a:latin typeface="Times New Roman" panose="02020603050405020304" pitchFamily="18" charset="0"/>
                <a:cs typeface="Times New Roman" panose="02020603050405020304" pitchFamily="18" charset="0"/>
              </a:rPr>
              <a:t> </a:t>
            </a:r>
            <a:r>
              <a:rPr lang="en-GB" sz="4800" b="1" u="none" dirty="0">
                <a:latin typeface="Times New Roman" panose="02020603050405020304" pitchFamily="18" charset="0"/>
                <a:cs typeface="Times New Roman" panose="02020603050405020304" pitchFamily="18" charset="0"/>
              </a:rPr>
              <a:t>Common symptoms include:</a:t>
            </a:r>
          </a:p>
          <a:p>
            <a:pPr lvl="1"/>
            <a:r>
              <a:rPr lang="en-GB" sz="4800" b="0" u="none" dirty="0">
                <a:latin typeface="Times New Roman" panose="02020603050405020304" pitchFamily="18" charset="0"/>
                <a:cs typeface="Times New Roman" panose="02020603050405020304" pitchFamily="18" charset="0"/>
              </a:rPr>
              <a:t>Persistent feelings of anxiety or dread</a:t>
            </a:r>
          </a:p>
          <a:p>
            <a:pPr lvl="1"/>
            <a:r>
              <a:rPr lang="en-GB" sz="4800" b="0" u="none" dirty="0">
                <a:latin typeface="Times New Roman" panose="02020603050405020304" pitchFamily="18" charset="0"/>
                <a:cs typeface="Times New Roman" panose="02020603050405020304" pitchFamily="18" charset="0"/>
              </a:rPr>
              <a:t>Restlessness or feeling “on edge”</a:t>
            </a:r>
          </a:p>
          <a:p>
            <a:pPr lvl="1"/>
            <a:r>
              <a:rPr lang="en-GB" sz="4800" b="0" u="none" dirty="0">
                <a:latin typeface="Times New Roman" panose="02020603050405020304" pitchFamily="18" charset="0"/>
                <a:cs typeface="Times New Roman" panose="02020603050405020304" pitchFamily="18" charset="0"/>
              </a:rPr>
              <a:t>Difficulty concentrating or mind going blank</a:t>
            </a:r>
          </a:p>
          <a:p>
            <a:pPr lvl="1"/>
            <a:r>
              <a:rPr lang="en-GB" sz="4800" b="0" u="none" dirty="0">
                <a:latin typeface="Times New Roman" panose="02020603050405020304" pitchFamily="18" charset="0"/>
                <a:cs typeface="Times New Roman" panose="02020603050405020304" pitchFamily="18" charset="0"/>
              </a:rPr>
              <a:t>Fatigue and irritability</a:t>
            </a:r>
          </a:p>
          <a:p>
            <a:pPr lvl="1"/>
            <a:r>
              <a:rPr lang="en-GB" sz="4800" b="0" u="none" dirty="0">
                <a:latin typeface="Times New Roman" panose="02020603050405020304" pitchFamily="18" charset="0"/>
                <a:cs typeface="Times New Roman" panose="02020603050405020304" pitchFamily="18" charset="0"/>
              </a:rPr>
              <a:t>Muscle tension</a:t>
            </a:r>
          </a:p>
          <a:p>
            <a:pPr lvl="1"/>
            <a:r>
              <a:rPr lang="en-GB" sz="4800" b="0" u="none" dirty="0">
                <a:latin typeface="Times New Roman" panose="02020603050405020304" pitchFamily="18" charset="0"/>
                <a:cs typeface="Times New Roman" panose="02020603050405020304" pitchFamily="18" charset="0"/>
              </a:rPr>
              <a:t>Sleep disturbances (difficulty falling or staying asleep)</a:t>
            </a:r>
            <a:br>
              <a:rPr lang="en-GB" sz="4800" b="0" u="none" dirty="0">
                <a:latin typeface="Times New Roman" panose="02020603050405020304" pitchFamily="18" charset="0"/>
                <a:cs typeface="Times New Roman" panose="02020603050405020304" pitchFamily="18" charset="0"/>
              </a:rPr>
            </a:br>
            <a:r>
              <a:rPr lang="en-GB" sz="4800" b="0" u="none" dirty="0">
                <a:latin typeface="Times New Roman" panose="02020603050405020304" pitchFamily="18" charset="0"/>
                <a:cs typeface="Times New Roman" panose="02020603050405020304" pitchFamily="18" charset="0"/>
              </a:rPr>
              <a:t>These symptoms often last for six months or more and can interfere with daily activities such as work, study, or relationships (NHS, 2023).</a:t>
            </a:r>
          </a:p>
          <a:p>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21"/>
          </p:nvPr>
        </p:nvSpPr>
        <p:spPr>
          <a:xfrm>
            <a:off x="5932593" y="1864506"/>
            <a:ext cx="31998968" cy="1815860"/>
          </a:xfrm>
        </p:spPr>
        <p:txBody>
          <a:bodyPr/>
          <a:lstStyle/>
          <a:p>
            <a:pPr algn="ctr"/>
            <a:r>
              <a:rPr lang="en-GB" sz="8800" b="1" dirty="0"/>
              <a:t>Petra Stankova </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22"/>
          </p:nvPr>
        </p:nvSpPr>
        <p:spPr>
          <a:xfrm>
            <a:off x="5932593" y="389601"/>
            <a:ext cx="31998968" cy="1323439"/>
          </a:xfrm>
        </p:spPr>
        <p:txBody>
          <a:bodyPr/>
          <a:lstStyle/>
          <a:p>
            <a:r>
              <a:rPr lang="en-GB" sz="8000" dirty="0"/>
              <a:t>Generalised Anxiety Disorder (GAD)  </a:t>
            </a:r>
          </a:p>
        </p:txBody>
      </p:sp>
      <p:sp>
        <p:nvSpPr>
          <p:cNvPr id="24" name="TextBox 23">
            <a:extLst>
              <a:ext uri="{FF2B5EF4-FFF2-40B4-BE49-F238E27FC236}">
                <a16:creationId xmlns:a16="http://schemas.microsoft.com/office/drawing/2014/main" id="{FFB21325-8A6A-659F-586A-2D8347DD7E1D}"/>
              </a:ext>
            </a:extLst>
          </p:cNvPr>
          <p:cNvSpPr txBox="1"/>
          <p:nvPr/>
        </p:nvSpPr>
        <p:spPr>
          <a:xfrm>
            <a:off x="11887200" y="5163800"/>
            <a:ext cx="9187543" cy="17081599"/>
          </a:xfrm>
          <a:prstGeom prst="rect">
            <a:avLst/>
          </a:prstGeom>
          <a:noFill/>
        </p:spPr>
        <p:txBody>
          <a:bodyPr wrap="square">
            <a:spAutoFit/>
          </a:bodyPr>
          <a:lstStyle/>
          <a:p>
            <a:pPr>
              <a:buNone/>
            </a:pPr>
            <a:r>
              <a:rPr lang="en-GB" sz="4800" b="1" u="sng" dirty="0">
                <a:latin typeface="Times New Roman" panose="02020603050405020304" pitchFamily="18" charset="0"/>
                <a:cs typeface="Times New Roman" panose="02020603050405020304" pitchFamily="18" charset="0"/>
              </a:rPr>
              <a:t>Causes</a:t>
            </a:r>
          </a:p>
          <a:p>
            <a:pPr>
              <a:buNone/>
            </a:pPr>
            <a:endParaRPr lang="en-GB" sz="4800" b="1" u="sng" dirty="0">
              <a:latin typeface="Times New Roman" panose="02020603050405020304" pitchFamily="18" charset="0"/>
              <a:cs typeface="Times New Roman" panose="02020603050405020304" pitchFamily="18" charset="0"/>
            </a:endParaRPr>
          </a:p>
          <a:p>
            <a:pPr>
              <a:buNone/>
            </a:pPr>
            <a:r>
              <a:rPr lang="en-GB" sz="4800" dirty="0">
                <a:latin typeface="Times New Roman" panose="02020603050405020304" pitchFamily="18" charset="0"/>
                <a:cs typeface="Times New Roman" panose="02020603050405020304" pitchFamily="18" charset="0"/>
              </a:rPr>
              <a:t>The exact cause of Generalised Anxiety Disorder (GAD) is not fully understood, but research suggests it results from a combination of biological, psychological, and environmental factors. Genetic factors may play a role, as people with a family history of anxiety disorders are more likely to develop GAD (NHS, 2023). Imbalances in brain chemicals such as serotonin and noradrenaline, which regulate mood and emotion, have also been linked to the disorder (National Institute of Mental Health [NIMH], 2022). Environmental stressors, such as trauma, chronic stress, or significant life changes, can trigger or worsen symptoms (APA, 2022).</a:t>
            </a:r>
          </a:p>
          <a:p>
            <a:pPr>
              <a:buNone/>
            </a:pPr>
            <a:endParaRPr lang="en-GB" sz="4800" dirty="0">
              <a:latin typeface="Times New Roman" panose="02020603050405020304" pitchFamily="18" charset="0"/>
              <a:cs typeface="Times New Roman" panose="02020603050405020304" pitchFamily="18" charset="0"/>
            </a:endParaRPr>
          </a:p>
          <a:p>
            <a:pPr>
              <a:buNone/>
            </a:pPr>
            <a:endParaRPr lang="en-GB" sz="4800" dirty="0">
              <a:latin typeface="Times New Roman" panose="02020603050405020304" pitchFamily="18" charset="0"/>
              <a:cs typeface="Times New Roman" panose="02020603050405020304" pitchFamily="18" charset="0"/>
            </a:endParaRPr>
          </a:p>
        </p:txBody>
      </p:sp>
      <p:pic>
        <p:nvPicPr>
          <p:cNvPr id="26" name="Picture 25" descr="A person running away from a monster&#10;&#10;AI-generated content may be incorrect.">
            <a:extLst>
              <a:ext uri="{FF2B5EF4-FFF2-40B4-BE49-F238E27FC236}">
                <a16:creationId xmlns:a16="http://schemas.microsoft.com/office/drawing/2014/main" id="{F09615F3-260D-00CF-2E06-8D66DAE6108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875817" y="21466629"/>
            <a:ext cx="9187543" cy="7075033"/>
          </a:xfrm>
          <a:prstGeom prst="rect">
            <a:avLst/>
          </a:prstGeom>
        </p:spPr>
      </p:pic>
      <p:pic>
        <p:nvPicPr>
          <p:cNvPr id="42" name="Picture 41">
            <a:extLst>
              <a:ext uri="{FF2B5EF4-FFF2-40B4-BE49-F238E27FC236}">
                <a16:creationId xmlns:a16="http://schemas.microsoft.com/office/drawing/2014/main" id="{577C6570-669B-CD30-6096-B24F5F69C4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108093" y="4783591"/>
            <a:ext cx="10323433" cy="24956180"/>
          </a:xfrm>
          <a:prstGeom prst="rect">
            <a:avLst/>
          </a:prstGeom>
        </p:spPr>
      </p:pic>
      <p:sp>
        <p:nvSpPr>
          <p:cNvPr id="46" name="TextBox 45">
            <a:extLst>
              <a:ext uri="{FF2B5EF4-FFF2-40B4-BE49-F238E27FC236}">
                <a16:creationId xmlns:a16="http://schemas.microsoft.com/office/drawing/2014/main" id="{1955E1B9-EBCA-1904-A53E-DE9261F1EFFA}"/>
              </a:ext>
            </a:extLst>
          </p:cNvPr>
          <p:cNvSpPr txBox="1"/>
          <p:nvPr/>
        </p:nvSpPr>
        <p:spPr>
          <a:xfrm>
            <a:off x="33108093" y="28216257"/>
            <a:ext cx="10783107" cy="1415772"/>
          </a:xfrm>
          <a:prstGeom prst="rect">
            <a:avLst/>
          </a:prstGeom>
          <a:noFill/>
        </p:spPr>
        <p:txBody>
          <a:bodyPr wrap="square">
            <a:spAutoFit/>
          </a:bodyPr>
          <a:lstStyle/>
          <a:p>
            <a:r>
              <a:rPr lang="en-GB" b="0" i="0" dirty="0">
                <a:solidFill>
                  <a:srgbClr val="2C3E50"/>
                </a:solidFill>
                <a:effectLst/>
                <a:latin typeface="Roboto" panose="02000000000000000000" pitchFamily="2" charset="0"/>
              </a:rPr>
              <a:t>(Webflow.com, 2025)</a:t>
            </a:r>
            <a:endParaRPr lang="en-GB" dirty="0"/>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a:extLst>
              <a:ext uri="{FF2B5EF4-FFF2-40B4-BE49-F238E27FC236}">
                <a16:creationId xmlns:a16="http://schemas.microsoft.com/office/drawing/2014/main" id="{F30C30F4-6882-344A-3644-7449E3B9D6B4}"/>
              </a:ext>
            </a:extLst>
          </p:cNvPr>
          <p:cNvSpPr txBox="1"/>
          <p:nvPr/>
        </p:nvSpPr>
        <p:spPr>
          <a:xfrm>
            <a:off x="9274629" y="552241"/>
            <a:ext cx="30741257" cy="1446550"/>
          </a:xfrm>
          <a:prstGeom prst="rect">
            <a:avLst/>
          </a:prstGeom>
          <a:noFill/>
        </p:spPr>
        <p:txBody>
          <a:bodyPr wrap="square">
            <a:spAutoFit/>
          </a:bodyPr>
          <a:lstStyle/>
          <a:p>
            <a:r>
              <a:rPr lang="en-GB" sz="8800" dirty="0"/>
              <a:t>Generalised Anxiety Disorder (GAD)  </a:t>
            </a:r>
          </a:p>
        </p:txBody>
      </p:sp>
      <p:sp>
        <p:nvSpPr>
          <p:cNvPr id="25" name="Rectangle 1">
            <a:extLst>
              <a:ext uri="{FF2B5EF4-FFF2-40B4-BE49-F238E27FC236}">
                <a16:creationId xmlns:a16="http://schemas.microsoft.com/office/drawing/2014/main" id="{141D363B-7CCD-E112-0EB8-EAE71A621735}"/>
              </a:ext>
            </a:extLst>
          </p:cNvPr>
          <p:cNvSpPr>
            <a:spLocks noChangeArrowheads="1"/>
          </p:cNvSpPr>
          <p:nvPr/>
        </p:nvSpPr>
        <p:spPr bwMode="auto">
          <a:xfrm>
            <a:off x="584200" y="6970743"/>
            <a:ext cx="10040257" cy="18097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800" b="1" i="0" u="none" strike="noStrike" cap="none" normalizeH="0" baseline="0" dirty="0">
                <a:ln>
                  <a:noFill/>
                </a:ln>
                <a:solidFill>
                  <a:schemeClr val="tx1"/>
                </a:solidFill>
                <a:effectLst/>
                <a:latin typeface="Arial" panose="020B0604020202020204" pitchFamily="34" charset="0"/>
              </a:rPr>
              <a:t>How GAD Is Diagnosed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800" b="1" i="0" u="none" strike="noStrike" cap="none" normalizeH="0" baseline="0" dirty="0">
                <a:ln>
                  <a:noFill/>
                </a:ln>
                <a:solidFill>
                  <a:schemeClr val="tx1"/>
                </a:solidFill>
                <a:effectLst/>
                <a:latin typeface="Arial" panose="020B0604020202020204" pitchFamily="34" charset="0"/>
              </a:rPr>
              <a:t>History-taking:</a:t>
            </a:r>
            <a:r>
              <a:rPr kumimoji="0" lang="en-US" altLang="en-US" sz="4800" b="0" i="0" u="none" strike="noStrike" cap="none" normalizeH="0" baseline="0" dirty="0">
                <a:ln>
                  <a:noFill/>
                </a:ln>
                <a:solidFill>
                  <a:schemeClr val="tx1"/>
                </a:solidFill>
                <a:effectLst/>
                <a:latin typeface="Arial" panose="020B0604020202020204" pitchFamily="34" charset="0"/>
              </a:rPr>
              <a:t> Clinician explores ongoing worry, triggers, and impact (Harvard Health Publishing,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800" b="1" i="0" u="none" strike="noStrike" cap="none" normalizeH="0" baseline="0" dirty="0">
                <a:ln>
                  <a:noFill/>
                </a:ln>
                <a:solidFill>
                  <a:schemeClr val="tx1"/>
                </a:solidFill>
                <a:effectLst/>
                <a:latin typeface="Arial" panose="020B0604020202020204" pitchFamily="34" charset="0"/>
              </a:rPr>
              <a:t>Rule out medical causes:</a:t>
            </a:r>
            <a:r>
              <a:rPr kumimoji="0" lang="en-US" altLang="en-US" sz="4800" b="0" i="0" u="none" strike="noStrike" cap="none" normalizeH="0" baseline="0" dirty="0">
                <a:ln>
                  <a:noFill/>
                </a:ln>
                <a:solidFill>
                  <a:schemeClr val="tx1"/>
                </a:solidFill>
                <a:effectLst/>
                <a:latin typeface="Arial" panose="020B0604020202020204" pitchFamily="34" charset="0"/>
              </a:rPr>
              <a:t> Physical exam + tests for issues like thyroid problems (Harvard Health Publishing,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800" b="1" i="0" u="none" strike="noStrike" cap="none" normalizeH="0" baseline="0" dirty="0">
                <a:ln>
                  <a:noFill/>
                </a:ln>
                <a:solidFill>
                  <a:schemeClr val="tx1"/>
                </a:solidFill>
                <a:effectLst/>
                <a:latin typeface="Arial" panose="020B0604020202020204" pitchFamily="34" charset="0"/>
              </a:rPr>
              <a:t>Screening tools:</a:t>
            </a:r>
            <a:r>
              <a:rPr kumimoji="0" lang="en-US" altLang="en-US" sz="4800" b="0" i="0" u="none" strike="noStrike" cap="none" normalizeH="0" baseline="0" dirty="0">
                <a:ln>
                  <a:noFill/>
                </a:ln>
                <a:solidFill>
                  <a:schemeClr val="tx1"/>
                </a:solidFill>
                <a:effectLst/>
                <a:latin typeface="Arial" panose="020B0604020202020204" pitchFamily="34" charset="0"/>
              </a:rPr>
              <a:t> GAD-7 helps measure severity (American Family Physician, 2015).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800" b="1" i="0" u="none" strike="noStrike" cap="none" normalizeH="0" baseline="0" dirty="0">
                <a:ln>
                  <a:noFill/>
                </a:ln>
                <a:solidFill>
                  <a:schemeClr val="tx1"/>
                </a:solidFill>
                <a:effectLst/>
                <a:latin typeface="Arial" panose="020B0604020202020204" pitchFamily="34" charset="0"/>
              </a:rPr>
              <a:t>DSM-5 criteria:</a:t>
            </a:r>
            <a:r>
              <a:rPr kumimoji="0" lang="en-US" altLang="en-US" sz="4800" b="0" i="0" u="none" strike="noStrike" cap="none" normalizeH="0" baseline="0" dirty="0">
                <a:ln>
                  <a:noFill/>
                </a:ln>
                <a:solidFill>
                  <a:schemeClr val="tx1"/>
                </a:solidFill>
                <a:effectLst/>
                <a:latin typeface="Arial" panose="020B0604020202020204" pitchFamily="34" charset="0"/>
              </a:rPr>
              <a:t> Excessive worry ≥6 months + ≥3 symptoms + impairment (APA, 2013; Stein, Wittchen &amp; Kessler, 2005).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800" b="1" i="0" u="none" strike="noStrike" cap="none" normalizeH="0" baseline="0" dirty="0">
                <a:ln>
                  <a:noFill/>
                </a:ln>
                <a:solidFill>
                  <a:schemeClr val="tx1"/>
                </a:solidFill>
                <a:effectLst/>
                <a:latin typeface="Arial" panose="020B0604020202020204" pitchFamily="34" charset="0"/>
              </a:rPr>
              <a:t>Differentiate from similar disorders:</a:t>
            </a:r>
            <a:r>
              <a:rPr kumimoji="0" lang="en-US" altLang="en-US" sz="4800" b="0" i="0" u="none" strike="noStrike" cap="none" normalizeH="0" baseline="0" dirty="0">
                <a:ln>
                  <a:noFill/>
                </a:ln>
                <a:solidFill>
                  <a:schemeClr val="tx1"/>
                </a:solidFill>
                <a:effectLst/>
                <a:latin typeface="Arial" panose="020B0604020202020204" pitchFamily="34" charset="0"/>
              </a:rPr>
              <a:t> Panic disorder, depression, social anxiety (Stein, Wittchen &amp; Kessler, 2005).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800" b="1" i="0" u="none" strike="noStrike" cap="none" normalizeH="0" baseline="0" dirty="0">
                <a:ln>
                  <a:noFill/>
                </a:ln>
                <a:solidFill>
                  <a:schemeClr val="tx1"/>
                </a:solidFill>
                <a:effectLst/>
                <a:latin typeface="Arial" panose="020B0604020202020204" pitchFamily="34" charset="0"/>
              </a:rPr>
              <a:t>Alternative guidelines:</a:t>
            </a:r>
            <a:r>
              <a:rPr kumimoji="0" lang="en-US" altLang="en-US" sz="4800" b="0" i="0" u="none" strike="noStrike" cap="none" normalizeH="0" baseline="0" dirty="0">
                <a:ln>
                  <a:noFill/>
                </a:ln>
                <a:solidFill>
                  <a:schemeClr val="tx1"/>
                </a:solidFill>
                <a:effectLst/>
                <a:latin typeface="Arial" panose="020B0604020202020204" pitchFamily="34" charset="0"/>
              </a:rPr>
              <a:t> NICE uses similar criteria focusing on persistent worry + functional impact (NICE, 2011).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6" name="Rectangle 2">
            <a:extLst>
              <a:ext uri="{FF2B5EF4-FFF2-40B4-BE49-F238E27FC236}">
                <a16:creationId xmlns:a16="http://schemas.microsoft.com/office/drawing/2014/main" id="{4478E663-8580-6040-41CE-14DB7D9B437E}"/>
              </a:ext>
            </a:extLst>
          </p:cNvPr>
          <p:cNvSpPr>
            <a:spLocks noChangeArrowheads="1"/>
          </p:cNvSpPr>
          <p:nvPr/>
        </p:nvSpPr>
        <p:spPr bwMode="auto">
          <a:xfrm>
            <a:off x="0" y="457200"/>
            <a:ext cx="438912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7" name="Rectangle 3">
            <a:extLst>
              <a:ext uri="{FF2B5EF4-FFF2-40B4-BE49-F238E27FC236}">
                <a16:creationId xmlns:a16="http://schemas.microsoft.com/office/drawing/2014/main" id="{949E8F74-6FB4-D21E-3F2C-C718C6917F39}"/>
              </a:ext>
            </a:extLst>
          </p:cNvPr>
          <p:cNvSpPr>
            <a:spLocks noChangeArrowheads="1"/>
          </p:cNvSpPr>
          <p:nvPr/>
        </p:nvSpPr>
        <p:spPr bwMode="auto">
          <a:xfrm>
            <a:off x="0" y="473075"/>
            <a:ext cx="43891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If you want, I can format this </a:t>
            </a:r>
            <a:r>
              <a:rPr kumimoji="0" lang="en-US" altLang="en-US" sz="1800" b="1" i="0" u="none" strike="noStrike" cap="none" normalizeH="0" baseline="0" dirty="0">
                <a:ln>
                  <a:noFill/>
                </a:ln>
                <a:solidFill>
                  <a:schemeClr val="tx1"/>
                </a:solidFill>
                <a:effectLst/>
                <a:latin typeface="Arial" panose="020B0604020202020204" pitchFamily="34" charset="0"/>
              </a:rPr>
              <a:t>onto your slide</a:t>
            </a:r>
            <a:r>
              <a:rPr kumimoji="0" lang="en-US" altLang="en-US" sz="1800" b="0" i="0" u="none" strike="noStrike" cap="none" normalizeH="0" baseline="0" dirty="0">
                <a:ln>
                  <a:noFill/>
                </a:ln>
                <a:solidFill>
                  <a:schemeClr val="tx1"/>
                </a:solidFill>
                <a:effectLst/>
                <a:latin typeface="Arial" panose="020B0604020202020204" pitchFamily="34" charset="0"/>
              </a:rPr>
              <a:t>, rewrite it </a:t>
            </a:r>
            <a:r>
              <a:rPr kumimoji="0" lang="en-US" altLang="en-US" sz="1800" b="1" i="0" u="none" strike="noStrike" cap="none" normalizeH="0" baseline="0" dirty="0">
                <a:ln>
                  <a:noFill/>
                </a:ln>
                <a:solidFill>
                  <a:schemeClr val="tx1"/>
                </a:solidFill>
                <a:effectLst/>
                <a:latin typeface="Arial" panose="020B0604020202020204" pitchFamily="34" charset="0"/>
              </a:rPr>
              <a:t>even shorter</a:t>
            </a:r>
            <a:r>
              <a:rPr kumimoji="0" lang="en-US" altLang="en-US" sz="1800" b="0" i="0" u="none" strike="noStrike" cap="none" normalizeH="0" baseline="0" dirty="0">
                <a:ln>
                  <a:noFill/>
                </a:ln>
                <a:solidFill>
                  <a:schemeClr val="tx1"/>
                </a:solidFill>
                <a:effectLst/>
                <a:latin typeface="Arial" panose="020B0604020202020204" pitchFamily="34" charset="0"/>
              </a:rPr>
              <a:t>, or make it </a:t>
            </a:r>
            <a:r>
              <a:rPr kumimoji="0" lang="en-US" altLang="en-US" sz="1800" b="1" i="0" u="none" strike="noStrike" cap="none" normalizeH="0" baseline="0" dirty="0">
                <a:ln>
                  <a:noFill/>
                </a:ln>
                <a:solidFill>
                  <a:schemeClr val="tx1"/>
                </a:solidFill>
                <a:effectLst/>
                <a:latin typeface="Arial" panose="020B0604020202020204" pitchFamily="34" charset="0"/>
              </a:rPr>
              <a:t>simpler for younger audiences</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2800" b="0" i="0" u="none" strike="noStrike" cap="none" normalizeH="0" baseline="0" dirty="0">
                <a:ln>
                  <a:noFill/>
                </a:ln>
                <a:solidFill>
                  <a:schemeClr val="tx1"/>
                </a:solidFill>
                <a:effectLst/>
                <a:latin typeface="Arial" panose="020B0604020202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3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300" b="1" i="0" u="none" strike="noStrike" cap="none" normalizeH="0" baseline="0" dirty="0">
                <a:ln>
                  <a:noFill/>
                </a:ln>
                <a:solidFill>
                  <a:schemeClr val="tx1"/>
                </a:solidFill>
                <a:effectLst/>
                <a:latin typeface="Arial" panose="020B0604020202020204" pitchFamily="34" charset="0"/>
              </a:rPr>
              <a:t>Want to keep using GPT-5? Try Plus for free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052" name="Picture 4">
            <a:extLst>
              <a:ext uri="{FF2B5EF4-FFF2-40B4-BE49-F238E27FC236}">
                <a16:creationId xmlns:a16="http://schemas.microsoft.com/office/drawing/2014/main" id="{D2EBA36B-FA50-271C-5AC4-A9FE459148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000" y="-715963"/>
            <a:ext cx="457200" cy="457200"/>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35ECE6DD-3516-0FBB-332F-E9D42F86D121}"/>
              </a:ext>
              <a:ext uri="{C183D7F6-B498-43B3-948B-1728B52AA6E4}">
                <adec:decorative xmlns:adec="http://schemas.microsoft.com/office/drawing/2017/decorative" val="1"/>
              </a:ext>
            </a:extLst>
          </p:cNvPr>
          <p:cNvSpPr txBox="1"/>
          <p:nvPr/>
        </p:nvSpPr>
        <p:spPr>
          <a:xfrm>
            <a:off x="11887202" y="5181599"/>
            <a:ext cx="9579427" cy="20036254"/>
          </a:xfrm>
          <a:prstGeom prst="rect">
            <a:avLst/>
          </a:prstGeom>
          <a:noFill/>
        </p:spPr>
        <p:txBody>
          <a:bodyPr wrap="square">
            <a:spAutoFit/>
          </a:bodyPr>
          <a:lstStyle/>
          <a:p>
            <a:pPr>
              <a:buNone/>
            </a:pPr>
            <a:endParaRPr lang="en-GB" sz="4800" b="1" u="sng" dirty="0">
              <a:latin typeface="Arial" panose="020B0604020202020204" pitchFamily="34" charset="0"/>
              <a:cs typeface="Arial" panose="020B0604020202020204" pitchFamily="34" charset="0"/>
            </a:endParaRPr>
          </a:p>
          <a:p>
            <a:pPr>
              <a:buNone/>
            </a:pPr>
            <a:endParaRPr lang="en-GB" sz="4800" b="1" u="sng" dirty="0">
              <a:latin typeface="Arial" panose="020B0604020202020204" pitchFamily="34" charset="0"/>
              <a:cs typeface="Arial" panose="020B0604020202020204" pitchFamily="34" charset="0"/>
            </a:endParaRPr>
          </a:p>
          <a:p>
            <a:pPr>
              <a:buNone/>
            </a:pPr>
            <a:endParaRPr lang="en-GB" sz="4800" b="1" u="sng" dirty="0">
              <a:latin typeface="Arial" panose="020B0604020202020204" pitchFamily="34" charset="0"/>
              <a:cs typeface="Arial" panose="020B0604020202020204" pitchFamily="34" charset="0"/>
            </a:endParaRPr>
          </a:p>
          <a:p>
            <a:pPr>
              <a:buNone/>
            </a:pPr>
            <a:r>
              <a:rPr lang="en-GB" sz="4800" b="1" u="sng" dirty="0">
                <a:latin typeface="Arial" panose="020B0604020202020204" pitchFamily="34" charset="0"/>
                <a:cs typeface="Arial" panose="020B0604020202020204" pitchFamily="34" charset="0"/>
              </a:rPr>
              <a:t>GAD in History </a:t>
            </a:r>
          </a:p>
          <a:p>
            <a:pPr>
              <a:buNone/>
            </a:pPr>
            <a:endParaRPr lang="en-GB" sz="4800" b="1" dirty="0">
              <a:latin typeface="Arial" panose="020B0604020202020204" pitchFamily="34" charset="0"/>
              <a:cs typeface="Arial" panose="020B0604020202020204" pitchFamily="34" charset="0"/>
            </a:endParaRPr>
          </a:p>
          <a:p>
            <a:pPr>
              <a:buNone/>
            </a:pPr>
            <a:r>
              <a:rPr lang="en-GB" sz="4800" dirty="0">
                <a:latin typeface="Arial" panose="020B0604020202020204" pitchFamily="34" charset="0"/>
                <a:cs typeface="Arial" panose="020B0604020202020204" pitchFamily="34" charset="0"/>
              </a:rPr>
              <a:t>In the past, people with what is now known as Generalised Anxiety Disorder (GAD) were often misunderstood and stigmatised. During the 19th and early 20th centuries, anxiety symptoms were frequently dismissed as signs of “nervousness” or “hysteria,” or symptoms to  other disorders as depression or neurosis (Horwitz, 2010). depression or neurosis (Horwitz, 2010). It was until the late 20th century than GAD was recognised as a distinct diagnosis in its own (APA, 2022). Modern medical professionals Mental health was poorly understood, and emotional distress was often attributed to personality weakness or moral failing rather than a legitimate medical condition (Horwitz, 2010).</a:t>
            </a:r>
          </a:p>
        </p:txBody>
      </p:sp>
      <p:sp>
        <p:nvSpPr>
          <p:cNvPr id="31" name="TextBox 30">
            <a:extLst>
              <a:ext uri="{FF2B5EF4-FFF2-40B4-BE49-F238E27FC236}">
                <a16:creationId xmlns:a16="http://schemas.microsoft.com/office/drawing/2014/main" id="{0296ACD2-8C81-10AB-B991-786FDA2AE9BA}"/>
              </a:ext>
            </a:extLst>
          </p:cNvPr>
          <p:cNvSpPr txBox="1"/>
          <p:nvPr/>
        </p:nvSpPr>
        <p:spPr>
          <a:xfrm>
            <a:off x="34268229" y="19032314"/>
            <a:ext cx="8273141" cy="8138429"/>
          </a:xfrm>
          <a:prstGeom prst="rect">
            <a:avLst/>
          </a:prstGeom>
          <a:noFill/>
        </p:spPr>
        <p:txBody>
          <a:bodyPr wrap="square">
            <a:spAutoFit/>
          </a:bodyPr>
          <a:lstStyle/>
          <a:p>
            <a:r>
              <a:rPr lang="en-GB" sz="4800" dirty="0">
                <a:latin typeface="Arial" panose="020B0604020202020204" pitchFamily="34" charset="0"/>
                <a:cs typeface="Arial" panose="020B0604020202020204" pitchFamily="34" charset="0"/>
              </a:rPr>
              <a:t>Modern medical professionals now approach GAD as a legitimate and common mental health disorder, often treated through a combination of cognitive behavioural therapy (CBT) and medication such as selective serotonin reuptake inhibitors (SSRIs) (NHS, 2023).</a:t>
            </a:r>
          </a:p>
        </p:txBody>
      </p:sp>
      <p:sp>
        <p:nvSpPr>
          <p:cNvPr id="33" name="TextBox 32">
            <a:extLst>
              <a:ext uri="{FF2B5EF4-FFF2-40B4-BE49-F238E27FC236}">
                <a16:creationId xmlns:a16="http://schemas.microsoft.com/office/drawing/2014/main" id="{4C818CB2-152C-1250-D835-741CF7677EBD}"/>
              </a:ext>
            </a:extLst>
          </p:cNvPr>
          <p:cNvSpPr txBox="1"/>
          <p:nvPr/>
        </p:nvSpPr>
        <p:spPr>
          <a:xfrm>
            <a:off x="22729374" y="9013371"/>
            <a:ext cx="8752112" cy="16342935"/>
          </a:xfrm>
          <a:prstGeom prst="rect">
            <a:avLst/>
          </a:prstGeom>
          <a:noFill/>
        </p:spPr>
        <p:txBody>
          <a:bodyPr wrap="square">
            <a:spAutoFit/>
          </a:bodyPr>
          <a:lstStyle/>
          <a:p>
            <a:pPr>
              <a:buNone/>
            </a:pPr>
            <a:r>
              <a:rPr lang="en-GB" sz="4800" dirty="0">
                <a:latin typeface="Arial" panose="020B0604020202020204" pitchFamily="34" charset="0"/>
                <a:cs typeface="Arial" panose="020B0604020202020204" pitchFamily="34" charset="0"/>
              </a:rPr>
              <a:t>Over time, attitudes toward anxiety disorders have changed significantly. Advances in psychology and psychiatry, especially after the publication of the </a:t>
            </a:r>
            <a:r>
              <a:rPr lang="en-GB" sz="4800" i="1" dirty="0">
                <a:latin typeface="Arial" panose="020B0604020202020204" pitchFamily="34" charset="0"/>
                <a:cs typeface="Arial" panose="020B0604020202020204" pitchFamily="34" charset="0"/>
              </a:rPr>
              <a:t>Diagnostic and Statistical Manual of Mental Disorders</a:t>
            </a:r>
            <a:r>
              <a:rPr lang="en-GB" sz="4800" dirty="0">
                <a:latin typeface="Arial" panose="020B0604020202020204" pitchFamily="34" charset="0"/>
                <a:cs typeface="Arial" panose="020B0604020202020204" pitchFamily="34" charset="0"/>
              </a:rPr>
              <a:t> (DSM) in 1952, helped establish anxiety as a recognised and treatable mental health condition (American Psychiatric Association [APA], 2022). Today, GAD is understood as a complex interplay of biological, psychological, and social factors, rather than a personal flaw. There has also been a greater public awareness of mental health, reducing stigma and promoting open discussion (Mind, 2023).</a:t>
            </a:r>
          </a:p>
        </p:txBody>
      </p:sp>
    </p:spTree>
    <p:extLst>
      <p:ext uri="{BB962C8B-B14F-4D97-AF65-F5344CB8AC3E}">
        <p14:creationId xmlns:p14="http://schemas.microsoft.com/office/powerpoint/2010/main" val="2124130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CC9DA4E2-4ACA-84B5-CBD9-02A70F6ADAA6}"/>
              </a:ext>
            </a:extLst>
          </p:cNvPr>
          <p:cNvSpPr txBox="1"/>
          <p:nvPr/>
        </p:nvSpPr>
        <p:spPr>
          <a:xfrm>
            <a:off x="398448" y="5050971"/>
            <a:ext cx="10047018" cy="830997"/>
          </a:xfrm>
          <a:prstGeom prst="rect">
            <a:avLst/>
          </a:prstGeom>
          <a:noFill/>
        </p:spPr>
        <p:txBody>
          <a:bodyPr wrap="square">
            <a:spAutoFit/>
          </a:bodyPr>
          <a:lstStyle/>
          <a:p>
            <a:pPr>
              <a:buNone/>
            </a:pPr>
            <a:r>
              <a:rPr lang="en-GB" sz="4800" b="1" dirty="0">
                <a:latin typeface="Times New Roman" panose="02020603050405020304" pitchFamily="18" charset="0"/>
                <a:cs typeface="Times New Roman" panose="02020603050405020304" pitchFamily="18" charset="0"/>
              </a:rPr>
              <a:t> </a:t>
            </a:r>
            <a:endParaRPr lang="en-GB" sz="48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5A078340-1844-7A81-0205-9A127982A074}"/>
              </a:ext>
            </a:extLst>
          </p:cNvPr>
          <p:cNvSpPr txBox="1"/>
          <p:nvPr/>
        </p:nvSpPr>
        <p:spPr>
          <a:xfrm>
            <a:off x="10972800" y="1132114"/>
            <a:ext cx="21031200" cy="1446550"/>
          </a:xfrm>
          <a:prstGeom prst="rect">
            <a:avLst/>
          </a:prstGeom>
          <a:noFill/>
        </p:spPr>
        <p:txBody>
          <a:bodyPr wrap="square">
            <a:spAutoFit/>
          </a:bodyPr>
          <a:lstStyle/>
          <a:p>
            <a:r>
              <a:rPr lang="en-GB" sz="8800" dirty="0"/>
              <a:t>Generalised Anxiety Disorder (GAD)  </a:t>
            </a:r>
          </a:p>
        </p:txBody>
      </p:sp>
      <p:sp>
        <p:nvSpPr>
          <p:cNvPr id="28" name="TextBox 27">
            <a:extLst>
              <a:ext uri="{FF2B5EF4-FFF2-40B4-BE49-F238E27FC236}">
                <a16:creationId xmlns:a16="http://schemas.microsoft.com/office/drawing/2014/main" id="{209775E3-12C7-A0E0-BC13-6CBABDED6025}"/>
              </a:ext>
            </a:extLst>
          </p:cNvPr>
          <p:cNvSpPr txBox="1"/>
          <p:nvPr/>
        </p:nvSpPr>
        <p:spPr>
          <a:xfrm>
            <a:off x="22958466" y="4702630"/>
            <a:ext cx="9524505" cy="5262979"/>
          </a:xfrm>
          <a:prstGeom prst="rect">
            <a:avLst/>
          </a:prstGeom>
          <a:noFill/>
        </p:spPr>
        <p:txBody>
          <a:bodyPr wrap="square">
            <a:spAutoFit/>
          </a:bodyPr>
          <a:lstStyle/>
          <a:p>
            <a:pPr>
              <a:buNone/>
            </a:pPr>
            <a:r>
              <a:rPr lang="en-GB" sz="4800" b="1" u="sng" dirty="0">
                <a:latin typeface="Arial" panose="020B0604020202020204" pitchFamily="34" charset="0"/>
                <a:cs typeface="Arial" panose="020B0604020202020204" pitchFamily="34" charset="0"/>
              </a:rPr>
              <a:t>Modern Treatment and </a:t>
            </a:r>
            <a:r>
              <a:rPr lang="en-GB" sz="4800" b="1" u="sng" dirty="0" err="1">
                <a:latin typeface="Arial" panose="020B0604020202020204" pitchFamily="34" charset="0"/>
                <a:cs typeface="Arial" panose="020B0604020202020204" pitchFamily="34" charset="0"/>
              </a:rPr>
              <a:t>Servises</a:t>
            </a:r>
            <a:endParaRPr lang="en-GB" sz="4800" b="1" u="sng" dirty="0">
              <a:latin typeface="Arial" panose="020B0604020202020204" pitchFamily="34" charset="0"/>
              <a:cs typeface="Arial" panose="020B0604020202020204" pitchFamily="34" charset="0"/>
            </a:endParaRPr>
          </a:p>
          <a:p>
            <a:pPr>
              <a:buNone/>
            </a:pPr>
            <a:r>
              <a:rPr lang="en-GB" sz="4800" b="1" u="sng" dirty="0">
                <a:latin typeface="Arial" panose="020B0604020202020204" pitchFamily="34" charset="0"/>
                <a:cs typeface="Arial" panose="020B0604020202020204" pitchFamily="34" charset="0"/>
              </a:rPr>
              <a:t>In the UK</a:t>
            </a:r>
          </a:p>
          <a:p>
            <a:pPr>
              <a:buNone/>
            </a:pPr>
            <a:endParaRPr lang="en-GB" sz="4800" b="1" u="sng"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Modern medical professionals now approach GAD as a legitimate and common mental health disorder, </a:t>
            </a:r>
          </a:p>
        </p:txBody>
      </p:sp>
      <p:sp>
        <p:nvSpPr>
          <p:cNvPr id="30" name="TextBox 29">
            <a:extLst>
              <a:ext uri="{FF2B5EF4-FFF2-40B4-BE49-F238E27FC236}">
                <a16:creationId xmlns:a16="http://schemas.microsoft.com/office/drawing/2014/main" id="{52F78078-E26B-CFB7-8004-A29F43C66931}"/>
              </a:ext>
            </a:extLst>
          </p:cNvPr>
          <p:cNvSpPr txBox="1"/>
          <p:nvPr/>
        </p:nvSpPr>
        <p:spPr>
          <a:xfrm flipH="1">
            <a:off x="33964153" y="6272290"/>
            <a:ext cx="8272415" cy="7478970"/>
          </a:xfrm>
          <a:prstGeom prst="rect">
            <a:avLst/>
          </a:prstGeom>
          <a:noFill/>
        </p:spPr>
        <p:txBody>
          <a:bodyPr wrap="square">
            <a:spAutoFit/>
          </a:bodyPr>
          <a:lstStyle/>
          <a:p>
            <a:pPr>
              <a:buNone/>
            </a:pPr>
            <a:r>
              <a:rPr lang="en-GB" sz="4800" dirty="0">
                <a:latin typeface="Arial" panose="020B0604020202020204" pitchFamily="34" charset="0"/>
                <a:cs typeface="Arial" panose="020B0604020202020204" pitchFamily="34" charset="0"/>
              </a:rPr>
              <a:t>If anxiety is very severe, people may be sent to specialist mental-health services, such as psychiatrists  (NICE, 2011). Many areas also offer free NHS Talking Therapies, where people can self-refer for CBT or counselling (NHS, 2025).</a:t>
            </a:r>
          </a:p>
        </p:txBody>
      </p:sp>
      <p:sp>
        <p:nvSpPr>
          <p:cNvPr id="32" name="TextBox 31">
            <a:extLst>
              <a:ext uri="{FF2B5EF4-FFF2-40B4-BE49-F238E27FC236}">
                <a16:creationId xmlns:a16="http://schemas.microsoft.com/office/drawing/2014/main" id="{936FBBF3-33EE-EB08-4B10-7C96B27DFAA3}"/>
              </a:ext>
            </a:extLst>
          </p:cNvPr>
          <p:cNvSpPr txBox="1"/>
          <p:nvPr/>
        </p:nvSpPr>
        <p:spPr>
          <a:xfrm>
            <a:off x="22958466" y="9965609"/>
            <a:ext cx="9045534" cy="14865608"/>
          </a:xfrm>
          <a:prstGeom prst="rect">
            <a:avLst/>
          </a:prstGeom>
          <a:noFill/>
        </p:spPr>
        <p:txBody>
          <a:bodyPr wrap="square">
            <a:spAutoFit/>
          </a:bodyPr>
          <a:lstStyle/>
          <a:p>
            <a:pPr>
              <a:buNone/>
            </a:pPr>
            <a:r>
              <a:rPr lang="en-GB" sz="4800" dirty="0">
                <a:latin typeface="Arial" panose="020B0604020202020204" pitchFamily="34" charset="0"/>
                <a:cs typeface="Arial" panose="020B0604020202020204" pitchFamily="34" charset="0"/>
              </a:rPr>
              <a:t>People with Generalised Anxiety Disorder  in the UK can get several treatments through the NHS. </a:t>
            </a:r>
          </a:p>
          <a:p>
            <a:pPr>
              <a:buNone/>
            </a:pPr>
            <a:r>
              <a:rPr lang="en-GB" sz="4800" dirty="0">
                <a:latin typeface="Arial" panose="020B0604020202020204" pitchFamily="34" charset="0"/>
                <a:cs typeface="Arial" panose="020B0604020202020204" pitchFamily="34" charset="0"/>
              </a:rPr>
              <a:t>First, a GP or mental-health worker checks symptoms and explains treatment choices (NICE, 2011). Many people are offered low-intensity help, such as self-help books, online CBT programmes, or short guided-self-help sessions (NICE, 2011). If symptoms are stronger or do not improve, they can get high-intensity therapy, usually CBT or applied relaxation, often for 12–15 sessions (NICE, 2011).</a:t>
            </a:r>
          </a:p>
          <a:p>
            <a:pPr>
              <a:buNone/>
            </a:pPr>
            <a:endParaRPr lang="en-GB" sz="4800" dirty="0">
              <a:latin typeface="Arial" panose="020B0604020202020204" pitchFamily="34" charset="0"/>
              <a:cs typeface="Arial" panose="020B0604020202020204" pitchFamily="34" charset="0"/>
            </a:endParaRPr>
          </a:p>
          <a:p>
            <a:pPr>
              <a:buNone/>
            </a:pPr>
            <a:endParaRPr lang="en-GB" sz="4800" dirty="0">
              <a:latin typeface="Arial" panose="020B0604020202020204" pitchFamily="34" charset="0"/>
              <a:cs typeface="Arial" panose="020B0604020202020204" pitchFamily="34" charset="0"/>
            </a:endParaRPr>
          </a:p>
          <a:p>
            <a:pPr>
              <a:buNone/>
            </a:pPr>
            <a:endParaRPr lang="en-GB" sz="4800" dirty="0">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9E753D2F-12F8-48B4-F80D-958582D93545}"/>
              </a:ext>
            </a:extLst>
          </p:cNvPr>
          <p:cNvSpPr txBox="1"/>
          <p:nvPr/>
        </p:nvSpPr>
        <p:spPr>
          <a:xfrm>
            <a:off x="22958466" y="22615226"/>
            <a:ext cx="8566564" cy="7478970"/>
          </a:xfrm>
          <a:prstGeom prst="rect">
            <a:avLst/>
          </a:prstGeom>
          <a:noFill/>
        </p:spPr>
        <p:txBody>
          <a:bodyPr wrap="square">
            <a:spAutoFit/>
          </a:bodyPr>
          <a:lstStyle/>
          <a:p>
            <a:r>
              <a:rPr lang="en-GB" sz="4800" dirty="0">
                <a:latin typeface="Arial" panose="020B0604020202020204" pitchFamily="34" charset="0"/>
                <a:cs typeface="Arial" panose="020B0604020202020204" pitchFamily="34" charset="0"/>
              </a:rPr>
              <a:t>Medicines can also help. The NHS usually offers SSRIs first and may try another SSRI or an SNRI if the first one does not work (NICE, 2011). Some people may be offered pregabalin if they cannot take antidepressants (NICE, 2011). Benzodiazepines are only for short-term crisis use</a:t>
            </a:r>
            <a:endParaRPr lang="en-GB" sz="4800" dirty="0"/>
          </a:p>
        </p:txBody>
      </p:sp>
      <p:sp>
        <p:nvSpPr>
          <p:cNvPr id="35" name="AutoShape 2">
            <a:extLst>
              <a:ext uri="{FF2B5EF4-FFF2-40B4-BE49-F238E27FC236}">
                <a16:creationId xmlns:a16="http://schemas.microsoft.com/office/drawing/2014/main" id="{11C850FF-D173-5F4F-8F48-D8EE814A6573}"/>
              </a:ext>
            </a:extLst>
          </p:cNvPr>
          <p:cNvSpPr>
            <a:spLocks noChangeAspect="1" noChangeArrowheads="1"/>
          </p:cNvSpPr>
          <p:nvPr/>
        </p:nvSpPr>
        <p:spPr bwMode="auto">
          <a:xfrm>
            <a:off x="21793200" y="16306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0" name="Picture 39" descr="A poster of different types of medication">
            <a:extLst>
              <a:ext uri="{FF2B5EF4-FFF2-40B4-BE49-F238E27FC236}">
                <a16:creationId xmlns:a16="http://schemas.microsoft.com/office/drawing/2014/main" id="{1E106365-0B86-DA46-F064-DBBD1A0638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3002" y="4528456"/>
            <a:ext cx="19659596" cy="27257830"/>
          </a:xfrm>
          <a:prstGeom prst="rect">
            <a:avLst/>
          </a:prstGeom>
        </p:spPr>
      </p:pic>
    </p:spTree>
    <p:extLst>
      <p:ext uri="{BB962C8B-B14F-4D97-AF65-F5344CB8AC3E}">
        <p14:creationId xmlns:p14="http://schemas.microsoft.com/office/powerpoint/2010/main" val="2849485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0FA90D98-6A4C-7773-9106-73C85A72302F}"/>
              </a:ext>
            </a:extLst>
          </p:cNvPr>
          <p:cNvSpPr txBox="1"/>
          <p:nvPr/>
        </p:nvSpPr>
        <p:spPr>
          <a:xfrm>
            <a:off x="22468114" y="9405256"/>
            <a:ext cx="21423086" cy="11095345"/>
          </a:xfrm>
          <a:prstGeom prst="rect">
            <a:avLst/>
          </a:prstGeom>
          <a:noFill/>
        </p:spPr>
        <p:txBody>
          <a:bodyPr wrap="square">
            <a:spAutoFit/>
          </a:bodyPr>
          <a:lstStyle/>
          <a:p>
            <a:pPr>
              <a:buNone/>
            </a:pPr>
            <a:r>
              <a:rPr lang="en-GB" sz="5500" b="1" dirty="0">
                <a:latin typeface="Arial" panose="020B0604020202020204" pitchFamily="34" charset="0"/>
                <a:cs typeface="Arial" panose="020B0604020202020204" pitchFamily="34" charset="0"/>
              </a:rPr>
              <a:t>Conclusion</a:t>
            </a:r>
          </a:p>
          <a:p>
            <a:pPr>
              <a:buNone/>
            </a:pPr>
            <a:endParaRPr lang="en-GB" sz="5500" b="1" dirty="0">
              <a:latin typeface="Arial" panose="020B0604020202020204" pitchFamily="34" charset="0"/>
              <a:cs typeface="Arial" panose="020B0604020202020204" pitchFamily="34" charset="0"/>
            </a:endParaRPr>
          </a:p>
          <a:p>
            <a:pPr>
              <a:buNone/>
            </a:pPr>
            <a:r>
              <a:rPr lang="en-GB" sz="5500" dirty="0">
                <a:latin typeface="Arial" panose="020B0604020202020204" pitchFamily="34" charset="0"/>
                <a:cs typeface="Arial" panose="020B0604020202020204" pitchFamily="34" charset="0"/>
              </a:rPr>
              <a:t>Generalised Anxiety Disorder is quite common, chronic, and disabling mental health condition with significant personal, social, and economic consequences. Advances in understanding its neurobiological, psychological, and social underpinnings have informed the development of effective, evidence-based treatments. CBT remains the gold standard psychological therapy, with SSRIs and SNRIs as first-line pharmacological options. Stepped-care models, digital interventions, and routine outcome monitoring are essential for optimising care and improving outcomes. Addressing barriers to access and reducing stigma are critical priorities for public health and clinical practice(NICE, 2020).</a:t>
            </a:r>
          </a:p>
        </p:txBody>
      </p:sp>
      <p:sp>
        <p:nvSpPr>
          <p:cNvPr id="15" name="TextBox 14">
            <a:extLst>
              <a:ext uri="{FF2B5EF4-FFF2-40B4-BE49-F238E27FC236}">
                <a16:creationId xmlns:a16="http://schemas.microsoft.com/office/drawing/2014/main" id="{592D6458-F727-7E09-F691-C27EBA0E1535}"/>
              </a:ext>
            </a:extLst>
          </p:cNvPr>
          <p:cNvSpPr txBox="1"/>
          <p:nvPr/>
        </p:nvSpPr>
        <p:spPr>
          <a:xfrm>
            <a:off x="1045029" y="5163800"/>
            <a:ext cx="17155885" cy="11834009"/>
          </a:xfrm>
          <a:prstGeom prst="rect">
            <a:avLst/>
          </a:prstGeom>
          <a:noFill/>
        </p:spPr>
        <p:txBody>
          <a:bodyPr wrap="square">
            <a:spAutoFit/>
          </a:bodyPr>
          <a:lstStyle/>
          <a:p>
            <a:pPr>
              <a:buNone/>
            </a:pPr>
            <a:r>
              <a:rPr lang="en-GB" sz="5500" b="1" dirty="0">
                <a:latin typeface="Arial" panose="020B0604020202020204" pitchFamily="34" charset="0"/>
                <a:cs typeface="Arial" panose="020B0604020202020204" pitchFamily="34" charset="0"/>
              </a:rPr>
              <a:t>Recommendation</a:t>
            </a:r>
          </a:p>
          <a:p>
            <a:pPr>
              <a:buNone/>
            </a:pPr>
            <a:endParaRPr lang="en-GB" sz="5500" b="1" dirty="0">
              <a:latin typeface="Arial" panose="020B0604020202020204" pitchFamily="34" charset="0"/>
              <a:cs typeface="Arial" panose="020B0604020202020204" pitchFamily="34" charset="0"/>
            </a:endParaRPr>
          </a:p>
          <a:p>
            <a:pPr>
              <a:buNone/>
            </a:pPr>
            <a:r>
              <a:rPr lang="en-GB" sz="5500" dirty="0">
                <a:latin typeface="Arial" panose="020B0604020202020204" pitchFamily="34" charset="0"/>
                <a:cs typeface="Arial" panose="020B0604020202020204" pitchFamily="34" charset="0"/>
              </a:rPr>
              <a:t>People with Generalised Anxiety Disorder (GAD) should first be offered Cognitive Behavioural Therapy (CBT) because it helps reduce worrying and teaches coping skills  If therapy is not enough, a doctor may offer medication, usually an SSRI such as sertraline, or an SNRI like venlafaxine (NICE, 2020). Pregabalin can be used if these medicines do not suit the person (Hertfordshire Partnership University NHS Foundation Trust, 2025). Simple self-help steps—like exercise and mindfulness—can also help reduce anxiety (Mind, 2023). People in the UK can access free support through NHS Talking Therapies (NHS, 2025).</a:t>
            </a:r>
          </a:p>
        </p:txBody>
      </p:sp>
    </p:spTree>
    <p:extLst>
      <p:ext uri="{BB962C8B-B14F-4D97-AF65-F5344CB8AC3E}">
        <p14:creationId xmlns:p14="http://schemas.microsoft.com/office/powerpoint/2010/main" val="777924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D7F95703-A9F8-7093-7927-9CC73D5E6096}"/>
              </a:ext>
            </a:extLst>
          </p:cNvPr>
          <p:cNvSpPr txBox="1"/>
          <p:nvPr/>
        </p:nvSpPr>
        <p:spPr>
          <a:xfrm>
            <a:off x="3309257" y="1088571"/>
            <a:ext cx="33658630" cy="24098905"/>
          </a:xfrm>
          <a:prstGeom prst="rect">
            <a:avLst/>
          </a:prstGeom>
          <a:noFill/>
        </p:spPr>
        <p:txBody>
          <a:bodyPr wrap="square">
            <a:spAutoFit/>
          </a:bodyPr>
          <a:lstStyle/>
          <a:p>
            <a:pPr>
              <a:buNone/>
            </a:pPr>
            <a:r>
              <a:rPr lang="en-GB" sz="8800" b="1" dirty="0">
                <a:latin typeface="Arial" panose="020B0604020202020204" pitchFamily="34" charset="0"/>
                <a:cs typeface="Arial" panose="020B0604020202020204" pitchFamily="34" charset="0"/>
              </a:rPr>
              <a:t>References </a:t>
            </a:r>
          </a:p>
          <a:p>
            <a:pPr>
              <a:buNone/>
            </a:pPr>
            <a:endParaRPr lang="en-GB" sz="8800" b="1" dirty="0">
              <a:latin typeface="Arial" panose="020B0604020202020204" pitchFamily="34" charset="0"/>
              <a:cs typeface="Arial" panose="020B0604020202020204" pitchFamily="34" charset="0"/>
            </a:endParaRPr>
          </a:p>
          <a:p>
            <a:pPr>
              <a:buNone/>
            </a:pPr>
            <a:endParaRPr lang="en-GB" sz="8800" b="1" dirty="0">
              <a:latin typeface="Arial" panose="020B0604020202020204" pitchFamily="34" charset="0"/>
              <a:cs typeface="Arial" panose="020B0604020202020204" pitchFamily="34" charset="0"/>
            </a:endParaRPr>
          </a:p>
          <a:p>
            <a:pPr>
              <a:buNone/>
            </a:pPr>
            <a:r>
              <a:rPr lang="en-GB" sz="4800" b="1" dirty="0">
                <a:latin typeface="Arial" panose="020B0604020202020204" pitchFamily="34" charset="0"/>
                <a:cs typeface="Arial" panose="020B0604020202020204" pitchFamily="34" charset="0"/>
              </a:rPr>
              <a:t>American Psychiatric Association (APA)</a:t>
            </a:r>
            <a:r>
              <a:rPr lang="en-GB" sz="4800" dirty="0">
                <a:latin typeface="Arial" panose="020B0604020202020204" pitchFamily="34" charset="0"/>
                <a:cs typeface="Arial" panose="020B0604020202020204" pitchFamily="34" charset="0"/>
              </a:rPr>
              <a:t> (2022) </a:t>
            </a:r>
            <a:r>
              <a:rPr lang="en-GB" sz="4800" i="1" dirty="0">
                <a:latin typeface="Arial" panose="020B0604020202020204" pitchFamily="34" charset="0"/>
                <a:cs typeface="Arial" panose="020B0604020202020204" pitchFamily="34" charset="0"/>
              </a:rPr>
              <a:t>Diagnostic and Statistical Manual of Mental Disorders</a:t>
            </a:r>
            <a:r>
              <a:rPr lang="en-GB" sz="4800" dirty="0">
                <a:latin typeface="Arial" panose="020B0604020202020204" pitchFamily="34" charset="0"/>
                <a:cs typeface="Arial" panose="020B0604020202020204" pitchFamily="34" charset="0"/>
              </a:rPr>
              <a:t> (5th ed., text rev.). Washington, DC: American Psychiatric Association.</a:t>
            </a:r>
          </a:p>
          <a:p>
            <a:pPr>
              <a:buNone/>
            </a:pPr>
            <a:r>
              <a:rPr lang="en-GB" sz="4800" b="1" dirty="0">
                <a:latin typeface="Arial" panose="020B0604020202020204" pitchFamily="34" charset="0"/>
                <a:cs typeface="Arial" panose="020B0604020202020204" pitchFamily="34" charset="0"/>
              </a:rPr>
              <a:t>Anxiety UK</a:t>
            </a:r>
            <a:r>
              <a:rPr lang="en-GB" sz="4800" dirty="0">
                <a:latin typeface="Arial" panose="020B0604020202020204" pitchFamily="34" charset="0"/>
                <a:cs typeface="Arial" panose="020B0604020202020204" pitchFamily="34" charset="0"/>
              </a:rPr>
              <a:t> (2023) </a:t>
            </a:r>
            <a:r>
              <a:rPr lang="en-GB" sz="4800" i="1" dirty="0">
                <a:latin typeface="Arial" panose="020B0604020202020204" pitchFamily="34" charset="0"/>
                <a:cs typeface="Arial" panose="020B0604020202020204" pitchFamily="34" charset="0"/>
              </a:rPr>
              <a:t>About Anxiety</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https://www.anxietyuk.org.uk/</a:t>
            </a:r>
            <a:r>
              <a:rPr lang="en-GB" sz="4800" dirty="0">
                <a:latin typeface="Arial" panose="020B0604020202020204" pitchFamily="34" charset="0"/>
                <a:cs typeface="Arial" panose="020B0604020202020204" pitchFamily="34" charset="0"/>
              </a:rPr>
              <a:t> (Accessed: 14 November 2025).</a:t>
            </a:r>
          </a:p>
          <a:p>
            <a:pPr>
              <a:buNone/>
            </a:pPr>
            <a:r>
              <a:rPr lang="en-GB" sz="4800" b="1" dirty="0">
                <a:latin typeface="Arial" panose="020B0604020202020204" pitchFamily="34" charset="0"/>
                <a:cs typeface="Arial" panose="020B0604020202020204" pitchFamily="34" charset="0"/>
              </a:rPr>
              <a:t>Hertfordshire Partnership University NHS Foundation Trust</a:t>
            </a:r>
            <a:r>
              <a:rPr lang="en-GB" sz="4800" dirty="0">
                <a:latin typeface="Arial" panose="020B0604020202020204" pitchFamily="34" charset="0"/>
                <a:cs typeface="Arial" panose="020B0604020202020204" pitchFamily="34" charset="0"/>
              </a:rPr>
              <a:t> (2025) </a:t>
            </a:r>
            <a:r>
              <a:rPr lang="en-GB" sz="4800" i="1" dirty="0">
                <a:latin typeface="Arial" panose="020B0604020202020204" pitchFamily="34" charset="0"/>
                <a:cs typeface="Arial" panose="020B0604020202020204" pitchFamily="34" charset="0"/>
              </a:rPr>
              <a:t>Medicines formulary – Pregabalin use for anxiety</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https://www.hpft.nhs.uk/information-and-resources/pharmacy-and-medicines-optimisation/medicines-formulary/bnf-chapter-4-central-nervous-system/3-mental-health-disorders/31-anxiety/</a:t>
            </a:r>
            <a:r>
              <a:rPr lang="en-GB" sz="4800" dirty="0">
                <a:latin typeface="Arial" panose="020B0604020202020204" pitchFamily="34" charset="0"/>
                <a:cs typeface="Arial" panose="020B0604020202020204" pitchFamily="34" charset="0"/>
              </a:rPr>
              <a:t> (Accessed: 15 November 2025).</a:t>
            </a:r>
          </a:p>
          <a:p>
            <a:pPr>
              <a:buNone/>
            </a:pPr>
            <a:r>
              <a:rPr lang="en-GB" sz="4800" b="1" dirty="0">
                <a:latin typeface="Arial" panose="020B0604020202020204" pitchFamily="34" charset="0"/>
                <a:cs typeface="Arial" panose="020B0604020202020204" pitchFamily="34" charset="0"/>
              </a:rPr>
              <a:t>Horwitz, A.V.</a:t>
            </a:r>
            <a:r>
              <a:rPr lang="en-GB" sz="4800" dirty="0">
                <a:latin typeface="Arial" panose="020B0604020202020204" pitchFamily="34" charset="0"/>
                <a:cs typeface="Arial" panose="020B0604020202020204" pitchFamily="34" charset="0"/>
              </a:rPr>
              <a:t> (2010) </a:t>
            </a:r>
            <a:r>
              <a:rPr lang="en-GB" sz="4800" i="1" dirty="0">
                <a:latin typeface="Arial" panose="020B0604020202020204" pitchFamily="34" charset="0"/>
                <a:cs typeface="Arial" panose="020B0604020202020204" pitchFamily="34" charset="0"/>
              </a:rPr>
              <a:t>Creating Mental Illness</a:t>
            </a:r>
            <a:r>
              <a:rPr lang="en-GB" sz="4800" dirty="0">
                <a:latin typeface="Arial" panose="020B0604020202020204" pitchFamily="34" charset="0"/>
                <a:cs typeface="Arial" panose="020B0604020202020204" pitchFamily="34" charset="0"/>
              </a:rPr>
              <a:t>. Chicago: University of Chicago Press.</a:t>
            </a:r>
          </a:p>
          <a:p>
            <a:pPr>
              <a:buNone/>
            </a:pPr>
            <a:r>
              <a:rPr lang="en-GB" sz="4800" b="1" dirty="0">
                <a:latin typeface="Arial" panose="020B0604020202020204" pitchFamily="34" charset="0"/>
                <a:cs typeface="Arial" panose="020B0604020202020204" pitchFamily="34" charset="0"/>
              </a:rPr>
              <a:t>Mind</a:t>
            </a:r>
            <a:r>
              <a:rPr lang="en-GB" sz="4800" dirty="0">
                <a:latin typeface="Arial" panose="020B0604020202020204" pitchFamily="34" charset="0"/>
                <a:cs typeface="Arial" panose="020B0604020202020204" pitchFamily="34" charset="0"/>
              </a:rPr>
              <a:t> (2023) </a:t>
            </a:r>
            <a:r>
              <a:rPr lang="en-GB" sz="4800" i="1" dirty="0">
                <a:latin typeface="Arial" panose="020B0604020202020204" pitchFamily="34" charset="0"/>
                <a:cs typeface="Arial" panose="020B0604020202020204" pitchFamily="34" charset="0"/>
              </a:rPr>
              <a:t>Generalised Anxiety Disorder (GAD)</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https://www.mind.org.uk/</a:t>
            </a:r>
            <a:r>
              <a:rPr lang="en-GB" sz="4800" dirty="0">
                <a:latin typeface="Arial" panose="020B0604020202020204" pitchFamily="34" charset="0"/>
                <a:cs typeface="Arial" panose="020B0604020202020204" pitchFamily="34" charset="0"/>
              </a:rPr>
              <a:t> (Accessed: 14 November 2025).</a:t>
            </a:r>
          </a:p>
          <a:p>
            <a:pPr>
              <a:buNone/>
            </a:pPr>
            <a:r>
              <a:rPr lang="en-GB" sz="4800" b="1" dirty="0">
                <a:latin typeface="Arial" panose="020B0604020202020204" pitchFamily="34" charset="0"/>
                <a:cs typeface="Arial" panose="020B0604020202020204" pitchFamily="34" charset="0"/>
              </a:rPr>
              <a:t>National Health Service (NHS)</a:t>
            </a:r>
            <a:r>
              <a:rPr lang="en-GB" sz="4800" dirty="0">
                <a:latin typeface="Arial" panose="020B0604020202020204" pitchFamily="34" charset="0"/>
                <a:cs typeface="Arial" panose="020B0604020202020204" pitchFamily="34" charset="0"/>
              </a:rPr>
              <a:t> (2023) </a:t>
            </a:r>
            <a:r>
              <a:rPr lang="en-GB" sz="4800" i="1" dirty="0">
                <a:latin typeface="Arial" panose="020B0604020202020204" pitchFamily="34" charset="0"/>
                <a:cs typeface="Arial" panose="020B0604020202020204" pitchFamily="34" charset="0"/>
              </a:rPr>
              <a:t>Generalised Anxiety Disorder in Adults</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https://www.nhs.uk/mental-health/conditions/generalised-anxiety-disorder/</a:t>
            </a:r>
            <a:r>
              <a:rPr lang="en-GB" sz="4800" dirty="0">
                <a:latin typeface="Arial" panose="020B0604020202020204" pitchFamily="34" charset="0"/>
                <a:cs typeface="Arial" panose="020B0604020202020204" pitchFamily="34" charset="0"/>
              </a:rPr>
              <a:t> (Accessed: 14 November 2025).</a:t>
            </a:r>
          </a:p>
          <a:p>
            <a:pPr>
              <a:buNone/>
            </a:pPr>
            <a:r>
              <a:rPr lang="en-GB" sz="4800" b="1" dirty="0">
                <a:latin typeface="Arial" panose="020B0604020202020204" pitchFamily="34" charset="0"/>
                <a:cs typeface="Arial" panose="020B0604020202020204" pitchFamily="34" charset="0"/>
              </a:rPr>
              <a:t>National Health Service (NHS)</a:t>
            </a:r>
            <a:r>
              <a:rPr lang="en-GB" sz="4800" dirty="0">
                <a:latin typeface="Arial" panose="020B0604020202020204" pitchFamily="34" charset="0"/>
                <a:cs typeface="Arial" panose="020B0604020202020204" pitchFamily="34" charset="0"/>
              </a:rPr>
              <a:t> (2025) </a:t>
            </a:r>
            <a:r>
              <a:rPr lang="en-GB" sz="4800" i="1" dirty="0">
                <a:latin typeface="Arial" panose="020B0604020202020204" pitchFamily="34" charset="0"/>
                <a:cs typeface="Arial" panose="020B0604020202020204" pitchFamily="34" charset="0"/>
              </a:rPr>
              <a:t>Talking therapies for anxiety and depression</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https://www.nhs.uk/talk</a:t>
            </a:r>
            <a:r>
              <a:rPr lang="en-GB" sz="4800" dirty="0">
                <a:latin typeface="Arial" panose="020B0604020202020204" pitchFamily="34" charset="0"/>
                <a:cs typeface="Arial" panose="020B0604020202020204" pitchFamily="34" charset="0"/>
              </a:rPr>
              <a:t> (Accessed: 15 November 2025).</a:t>
            </a:r>
          </a:p>
          <a:p>
            <a:pPr>
              <a:buNone/>
            </a:pPr>
            <a:r>
              <a:rPr lang="en-GB" sz="4800" b="1" dirty="0">
                <a:latin typeface="Arial" panose="020B0604020202020204" pitchFamily="34" charset="0"/>
                <a:cs typeface="Arial" panose="020B0604020202020204" pitchFamily="34" charset="0"/>
              </a:rPr>
              <a:t>National Institute for Health and Care Excellence (NICE)</a:t>
            </a:r>
            <a:r>
              <a:rPr lang="en-GB" sz="4800" dirty="0">
                <a:latin typeface="Arial" panose="020B0604020202020204" pitchFamily="34" charset="0"/>
                <a:cs typeface="Arial" panose="020B0604020202020204" pitchFamily="34" charset="0"/>
              </a:rPr>
              <a:t> (2011, updated 2020) </a:t>
            </a:r>
            <a:r>
              <a:rPr lang="en-GB" sz="4800" i="1" dirty="0">
                <a:latin typeface="Arial" panose="020B0604020202020204" pitchFamily="34" charset="0"/>
                <a:cs typeface="Arial" panose="020B0604020202020204" pitchFamily="34" charset="0"/>
              </a:rPr>
              <a:t>Generalised anxiety disorder and panic disorder in adults: management (CG113)</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https://www.nice.org.uk/guidance/cg113</a:t>
            </a:r>
            <a:r>
              <a:rPr lang="en-GB" sz="4800" dirty="0">
                <a:latin typeface="Arial" panose="020B0604020202020204" pitchFamily="34" charset="0"/>
                <a:cs typeface="Arial" panose="020B0604020202020204" pitchFamily="34" charset="0"/>
              </a:rPr>
              <a:t> (Accessed: 15 November 2025).</a:t>
            </a:r>
          </a:p>
          <a:p>
            <a:pPr>
              <a:buNone/>
            </a:pPr>
            <a:r>
              <a:rPr lang="en-GB" sz="4800" b="1" dirty="0">
                <a:latin typeface="Arial" panose="020B0604020202020204" pitchFamily="34" charset="0"/>
                <a:cs typeface="Arial" panose="020B0604020202020204" pitchFamily="34" charset="0"/>
              </a:rPr>
              <a:t>National Institute for Health and Care Excellence (NICE)</a:t>
            </a:r>
            <a:r>
              <a:rPr lang="en-GB" sz="4800" dirty="0">
                <a:latin typeface="Arial" panose="020B0604020202020204" pitchFamily="34" charset="0"/>
                <a:cs typeface="Arial" panose="020B0604020202020204" pitchFamily="34" charset="0"/>
              </a:rPr>
              <a:t> (2011) </a:t>
            </a:r>
            <a:r>
              <a:rPr lang="en-GB" sz="4800" i="1" dirty="0">
                <a:latin typeface="Arial" panose="020B0604020202020204" pitchFamily="34" charset="0"/>
                <a:cs typeface="Arial" panose="020B0604020202020204" pitchFamily="34" charset="0"/>
              </a:rPr>
              <a:t>Recommendations for research – Generalised anxiety disorder and panic disorder in adults: management (CG113)</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https://www.nice.org.uk/guidance/cg113/chapter/Recommendations-for-research</a:t>
            </a:r>
            <a:r>
              <a:rPr lang="en-GB" sz="4800" dirty="0">
                <a:latin typeface="Arial" panose="020B0604020202020204" pitchFamily="34" charset="0"/>
                <a:cs typeface="Arial" panose="020B0604020202020204" pitchFamily="34" charset="0"/>
              </a:rPr>
              <a:t> (Accessed: 15 November 2025).</a:t>
            </a:r>
          </a:p>
          <a:p>
            <a:pPr>
              <a:buNone/>
            </a:pPr>
            <a:r>
              <a:rPr lang="en-GB" sz="4800" b="1" dirty="0">
                <a:latin typeface="Arial" panose="020B0604020202020204" pitchFamily="34" charset="0"/>
                <a:cs typeface="Arial" panose="020B0604020202020204" pitchFamily="34" charset="0"/>
              </a:rPr>
              <a:t>National Institute for Health and Care Excellence (NICE)</a:t>
            </a:r>
            <a:r>
              <a:rPr lang="en-GB" sz="4800" dirty="0">
                <a:latin typeface="Arial" panose="020B0604020202020204" pitchFamily="34" charset="0"/>
                <a:cs typeface="Arial" panose="020B0604020202020204" pitchFamily="34" charset="0"/>
              </a:rPr>
              <a:t> (2020) </a:t>
            </a:r>
            <a:r>
              <a:rPr lang="en-GB" sz="4800" i="1" dirty="0">
                <a:latin typeface="Arial" panose="020B0604020202020204" pitchFamily="34" charset="0"/>
                <a:cs typeface="Arial" panose="020B0604020202020204" pitchFamily="34" charset="0"/>
              </a:rPr>
              <a:t>Generalised anxiety disorder and panic disorder in adults: management (CG113)</a:t>
            </a:r>
            <a:r>
              <a:rPr lang="en-GB" sz="4800" dirty="0">
                <a:latin typeface="Arial" panose="020B0604020202020204" pitchFamily="34" charset="0"/>
                <a:cs typeface="Arial" panose="020B0604020202020204" pitchFamily="34" charset="0"/>
              </a:rPr>
              <a:t>. London: NICE. Available at: </a:t>
            </a:r>
            <a:r>
              <a:rPr lang="en-GB" sz="48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https://www.nice.org.uk/guidance/cg113</a:t>
            </a:r>
            <a:r>
              <a:rPr lang="en-GB" sz="4800" dirty="0">
                <a:latin typeface="Arial" panose="020B0604020202020204" pitchFamily="34" charset="0"/>
                <a:cs typeface="Arial" panose="020B0604020202020204" pitchFamily="34" charset="0"/>
              </a:rPr>
              <a:t> (Accessed: 20 November 2025).</a:t>
            </a:r>
          </a:p>
          <a:p>
            <a:pPr>
              <a:buNone/>
            </a:pPr>
            <a:r>
              <a:rPr lang="en-GB" sz="4800" b="1" dirty="0">
                <a:latin typeface="Arial" panose="020B0604020202020204" pitchFamily="34" charset="0"/>
                <a:cs typeface="Arial" panose="020B0604020202020204" pitchFamily="34" charset="0"/>
              </a:rPr>
              <a:t>National Institute for Health and Care Excellence (NICE)</a:t>
            </a:r>
            <a:r>
              <a:rPr lang="en-GB" sz="4800" dirty="0">
                <a:latin typeface="Arial" panose="020B0604020202020204" pitchFamily="34" charset="0"/>
                <a:cs typeface="Arial" panose="020B0604020202020204" pitchFamily="34" charset="0"/>
              </a:rPr>
              <a:t> (2025) </a:t>
            </a:r>
            <a:r>
              <a:rPr lang="en-GB" sz="4800" i="1" dirty="0">
                <a:latin typeface="Arial" panose="020B0604020202020204" pitchFamily="34" charset="0"/>
                <a:cs typeface="Arial" panose="020B0604020202020204" pitchFamily="34" charset="0"/>
              </a:rPr>
              <a:t>Generalised anxiety disorder: clinical guideline update – resources</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https://www.nice.org.uk/guidance/cg113/resources</a:t>
            </a:r>
            <a:r>
              <a:rPr lang="en-GB" sz="4800" dirty="0">
                <a:latin typeface="Arial" panose="020B0604020202020204" pitchFamily="34" charset="0"/>
                <a:cs typeface="Arial" panose="020B0604020202020204" pitchFamily="34" charset="0"/>
              </a:rPr>
              <a:t> (Accessed: 20 November 2025).</a:t>
            </a:r>
          </a:p>
          <a:p>
            <a:pPr>
              <a:buNone/>
            </a:pPr>
            <a:r>
              <a:rPr lang="en-GB" sz="4800" b="1" dirty="0">
                <a:latin typeface="Arial" panose="020B0604020202020204" pitchFamily="34" charset="0"/>
                <a:cs typeface="Arial" panose="020B0604020202020204" pitchFamily="34" charset="0"/>
              </a:rPr>
              <a:t>Shorter, E.</a:t>
            </a:r>
            <a:r>
              <a:rPr lang="en-GB" sz="4800" dirty="0">
                <a:latin typeface="Arial" panose="020B0604020202020204" pitchFamily="34" charset="0"/>
                <a:cs typeface="Arial" panose="020B0604020202020204" pitchFamily="34" charset="0"/>
              </a:rPr>
              <a:t> (1997) </a:t>
            </a:r>
            <a:r>
              <a:rPr lang="en-GB" sz="4800" i="1" dirty="0">
                <a:latin typeface="Arial" panose="020B0604020202020204" pitchFamily="34" charset="0"/>
                <a:cs typeface="Arial" panose="020B0604020202020204" pitchFamily="34" charset="0"/>
              </a:rPr>
              <a:t>A History of Psychiatry: From the Era of the Asylum to the Age of Prozac</a:t>
            </a:r>
            <a:r>
              <a:rPr lang="en-GB" sz="4800" dirty="0">
                <a:latin typeface="Arial" panose="020B0604020202020204" pitchFamily="34" charset="0"/>
                <a:cs typeface="Arial" panose="020B0604020202020204" pitchFamily="34" charset="0"/>
              </a:rPr>
              <a:t>. New York: John Wiley &amp; Sons.</a:t>
            </a:r>
          </a:p>
          <a:p>
            <a:pPr>
              <a:buNone/>
            </a:pPr>
            <a:r>
              <a:rPr lang="en-GB" sz="4800" b="1" dirty="0">
                <a:latin typeface="Arial" panose="020B0604020202020204" pitchFamily="34" charset="0"/>
                <a:cs typeface="Arial" panose="020B0604020202020204" pitchFamily="34" charset="0"/>
              </a:rPr>
              <a:t>Webflow.com</a:t>
            </a:r>
            <a:r>
              <a:rPr lang="en-GB" sz="4800" dirty="0">
                <a:latin typeface="Arial" panose="020B0604020202020204" pitchFamily="34" charset="0"/>
                <a:cs typeface="Arial" panose="020B0604020202020204" pitchFamily="34" charset="0"/>
              </a:rPr>
              <a:t> (2025) </a:t>
            </a:r>
            <a:r>
              <a:rPr lang="en-GB" sz="4800" i="1" dirty="0">
                <a:latin typeface="Arial" panose="020B0604020202020204" pitchFamily="34" charset="0"/>
                <a:cs typeface="Arial" panose="020B0604020202020204" pitchFamily="34" charset="0"/>
              </a:rPr>
              <a:t>Physical Symptoms of Anxiety (image)</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https://global-uploads.webflow.com/5fd6dbe75a75507af3dd6264/5fe22480153941e85583cc2b_Physical-Symptoms-of-Anxiety-3.png</a:t>
            </a:r>
            <a:r>
              <a:rPr lang="en-GB" sz="4800" dirty="0">
                <a:latin typeface="Arial" panose="020B0604020202020204" pitchFamily="34" charset="0"/>
                <a:cs typeface="Arial" panose="020B0604020202020204" pitchFamily="34" charset="0"/>
              </a:rPr>
              <a:t> (Accessed: 18 November 2025).</a:t>
            </a:r>
          </a:p>
        </p:txBody>
      </p:sp>
    </p:spTree>
    <p:extLst>
      <p:ext uri="{BB962C8B-B14F-4D97-AF65-F5344CB8AC3E}">
        <p14:creationId xmlns:p14="http://schemas.microsoft.com/office/powerpoint/2010/main" val="804047526"/>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31967</TotalTime>
  <Words>1852</Words>
  <Application>Microsoft Office PowerPoint</Application>
  <PresentationFormat>Custom</PresentationFormat>
  <Paragraphs>82</Paragraphs>
  <Slides>6</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6</vt:i4>
      </vt:variant>
    </vt:vector>
  </HeadingPairs>
  <TitlesOfParts>
    <vt:vector size="19" baseType="lpstr">
      <vt:lpstr>Aptos</vt:lpstr>
      <vt:lpstr>Arial</vt:lpstr>
      <vt:lpstr>Arial Black</vt:lpstr>
      <vt:lpstr>Calibri</vt:lpstr>
      <vt:lpstr>Roboto</vt:lpstr>
      <vt:lpstr>Times New Roman</vt:lpstr>
      <vt:lpstr>Trebuchet MS</vt:lpstr>
      <vt:lpstr>Wingdings 3</vt:lpstr>
      <vt:lpstr>36x48-Template-V2b</vt:lpstr>
      <vt:lpstr>Without Quick Guides</vt:lpstr>
      <vt:lpstr>Classic 3 Columns</vt:lpstr>
      <vt:lpstr>Trifold - Wide Center</vt:lpstr>
      <vt:lpstr>Facet</vt:lpstr>
      <vt:lpstr>  Student name  Petra Stankova Student number  2216986 </vt:lpstr>
      <vt:lpstr>PowerPoint Presentation</vt:lpstr>
      <vt:lpstr>PowerPoint Presentation</vt:lpstr>
      <vt:lpstr>PowerPoint Presentation</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Petra Stankova</cp:lastModifiedBy>
  <cp:revision>87</cp:revision>
  <cp:lastPrinted>2015-06-29T17:31:11Z</cp:lastPrinted>
  <dcterms:created xsi:type="dcterms:W3CDTF">2012-02-03T19:11:35Z</dcterms:created>
  <dcterms:modified xsi:type="dcterms:W3CDTF">2025-11-24T14:04:35Z</dcterms:modified>
</cp:coreProperties>
</file>